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handoutMasterIdLst>
    <p:handoutMasterId r:id="rId30"/>
  </p:handoutMasterIdLst>
  <p:sldIdLst>
    <p:sldId id="256" r:id="rId2"/>
    <p:sldId id="257" r:id="rId3"/>
    <p:sldId id="269" r:id="rId4"/>
    <p:sldId id="258" r:id="rId5"/>
    <p:sldId id="271" r:id="rId6"/>
    <p:sldId id="259" r:id="rId7"/>
    <p:sldId id="270" r:id="rId8"/>
    <p:sldId id="272" r:id="rId9"/>
    <p:sldId id="261" r:id="rId10"/>
    <p:sldId id="273" r:id="rId11"/>
    <p:sldId id="274" r:id="rId12"/>
    <p:sldId id="262" r:id="rId13"/>
    <p:sldId id="275" r:id="rId14"/>
    <p:sldId id="276" r:id="rId15"/>
    <p:sldId id="277" r:id="rId16"/>
    <p:sldId id="263" r:id="rId17"/>
    <p:sldId id="278" r:id="rId18"/>
    <p:sldId id="264" r:id="rId19"/>
    <p:sldId id="279" r:id="rId20"/>
    <p:sldId id="266" r:id="rId21"/>
    <p:sldId id="280" r:id="rId22"/>
    <p:sldId id="260" r:id="rId23"/>
    <p:sldId id="281" r:id="rId24"/>
    <p:sldId id="268" r:id="rId25"/>
    <p:sldId id="282" r:id="rId26"/>
    <p:sldId id="283" r:id="rId27"/>
    <p:sldId id="284" r:id="rId2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96FFAD2F-FB73-49D4-9A70-85DD00B802DC}">
          <p14:sldIdLst>
            <p14:sldId id="256"/>
            <p14:sldId id="257"/>
            <p14:sldId id="269"/>
            <p14:sldId id="258"/>
            <p14:sldId id="271"/>
            <p14:sldId id="259"/>
            <p14:sldId id="270"/>
            <p14:sldId id="272"/>
            <p14:sldId id="261"/>
            <p14:sldId id="273"/>
            <p14:sldId id="274"/>
            <p14:sldId id="262"/>
            <p14:sldId id="275"/>
            <p14:sldId id="276"/>
            <p14:sldId id="277"/>
            <p14:sldId id="263"/>
            <p14:sldId id="278"/>
            <p14:sldId id="264"/>
            <p14:sldId id="279"/>
            <p14:sldId id="266"/>
            <p14:sldId id="280"/>
            <p14:sldId id="260"/>
            <p14:sldId id="281"/>
            <p14:sldId id="268"/>
            <p14:sldId id="282"/>
            <p14:sldId id="283"/>
            <p14:sldId id="28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126" y="522"/>
      </p:cViewPr>
      <p:guideLst>
        <p:guide orient="horz" pos="2160"/>
        <p:guide pos="2880"/>
      </p:guideLst>
    </p:cSldViewPr>
  </p:slideViewPr>
  <p:notesTextViewPr>
    <p:cViewPr>
      <p:scale>
        <a:sx n="100" d="100"/>
        <a:sy n="100" d="100"/>
      </p:scale>
      <p:origin x="0" y="0"/>
    </p:cViewPr>
  </p:notesTextViewPr>
  <p:notesViewPr>
    <p:cSldViewPr>
      <p:cViewPr varScale="1">
        <p:scale>
          <a:sx n="97" d="100"/>
          <a:sy n="97" d="100"/>
        </p:scale>
        <p:origin x="153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113009-E86D-4EAD-B57C-C146F81250E7}" type="datetimeFigureOut">
              <a:rPr lang="es-AR" smtClean="0"/>
              <a:t>07/03/2015</a:t>
            </a:fld>
            <a:endParaRPr lang="es-A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7707A8-3569-4FE3-A959-BE846696C2B9}" type="slidenum">
              <a:rPr lang="es-AR" smtClean="0"/>
              <a:t>‹Nº›</a:t>
            </a:fld>
            <a:endParaRPr lang="es-AR"/>
          </a:p>
        </p:txBody>
      </p:sp>
    </p:spTree>
    <p:extLst>
      <p:ext uri="{BB962C8B-B14F-4D97-AF65-F5344CB8AC3E}">
        <p14:creationId xmlns:p14="http://schemas.microsoft.com/office/powerpoint/2010/main" val="25986320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2CBB1C-CCF2-4176-B982-0B59C5DF6987}" type="datetimeFigureOut">
              <a:rPr lang="es-ES"/>
              <a:t>07/03/2015</a:t>
            </a:fld>
            <a:endParaRPr lang="es-ES"/>
          </a:p>
        </p:txBody>
      </p:sp>
      <p:sp>
        <p:nvSpPr>
          <p:cNvPr id="4" name="Marcador de imagen d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7CA1AC-92ED-4EC6-B56A-81622A5AC07B}" type="slidenum">
              <a:rPr lang="es-ES"/>
              <a:t>‹Nº›</a:t>
            </a:fld>
            <a:endParaRPr lang="es-ES"/>
          </a:p>
        </p:txBody>
      </p:sp>
    </p:spTree>
    <p:extLst>
      <p:ext uri="{BB962C8B-B14F-4D97-AF65-F5344CB8AC3E}">
        <p14:creationId xmlns:p14="http://schemas.microsoft.com/office/powerpoint/2010/main" val="1630742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F77CA1AC-92ED-4EC6-B56A-81622A5AC07B}" type="slidenum">
              <a:rPr lang="es-ES"/>
              <a:t>1</a:t>
            </a:fld>
            <a:endParaRPr lang="es-ES"/>
          </a:p>
        </p:txBody>
      </p:sp>
    </p:spTree>
    <p:extLst>
      <p:ext uri="{BB962C8B-B14F-4D97-AF65-F5344CB8AC3E}">
        <p14:creationId xmlns:p14="http://schemas.microsoft.com/office/powerpoint/2010/main" val="2981573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3AE47C2-7708-47DB-9FAA-6062AA30ADF6}" type="datetime1">
              <a:rPr lang="es-ES" smtClean="0"/>
              <a:t>07/03/2015</a:t>
            </a:fld>
            <a:endParaRPr lang="es-ES"/>
          </a:p>
        </p:txBody>
      </p:sp>
      <p:sp>
        <p:nvSpPr>
          <p:cNvPr id="5" name="Footer Placeholder 4"/>
          <p:cNvSpPr>
            <a:spLocks noGrp="1"/>
          </p:cNvSpPr>
          <p:nvPr>
            <p:ph type="ftr" sz="quarter" idx="11"/>
          </p:nvPr>
        </p:nvSpPr>
        <p:spPr/>
        <p:txBody>
          <a:bodyPr/>
          <a:lstStyle/>
          <a:p>
            <a:r>
              <a:rPr lang="es-AR" smtClean="0"/>
              <a:t>Introducción a la Plataforma .NET – Presentación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661091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59109FB8-2422-49CE-BDF3-E9E550D5764E}" type="datetime1">
              <a:rPr lang="es-ES" smtClean="0"/>
              <a:t>07/03/2015</a:t>
            </a:fld>
            <a:endParaRPr lang="es-ES"/>
          </a:p>
        </p:txBody>
      </p:sp>
      <p:sp>
        <p:nvSpPr>
          <p:cNvPr id="5" name="Footer Placeholder 4"/>
          <p:cNvSpPr>
            <a:spLocks noGrp="1"/>
          </p:cNvSpPr>
          <p:nvPr>
            <p:ph type="ftr" sz="quarter" idx="11"/>
          </p:nvPr>
        </p:nvSpPr>
        <p:spPr/>
        <p:txBody>
          <a:bodyPr/>
          <a:lstStyle/>
          <a:p>
            <a:r>
              <a:rPr lang="es-AR" smtClean="0"/>
              <a:t>Introducción a la Plataforma .NET – Presentación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036947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7926DA7-5D72-4F12-8F2A-F04CC776D223}" type="datetime1">
              <a:rPr lang="es-ES" smtClean="0"/>
              <a:t>07/03/2015</a:t>
            </a:fld>
            <a:endParaRPr lang="es-ES"/>
          </a:p>
        </p:txBody>
      </p:sp>
      <p:sp>
        <p:nvSpPr>
          <p:cNvPr id="5" name="Footer Placeholder 4"/>
          <p:cNvSpPr>
            <a:spLocks noGrp="1"/>
          </p:cNvSpPr>
          <p:nvPr>
            <p:ph type="ftr" sz="quarter" idx="11"/>
          </p:nvPr>
        </p:nvSpPr>
        <p:spPr/>
        <p:txBody>
          <a:bodyPr/>
          <a:lstStyle/>
          <a:p>
            <a:r>
              <a:rPr lang="es-AR" smtClean="0"/>
              <a:t>Introducción a la Plataforma .NET – Presentación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3355040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9D01752F-5823-44DB-83D2-46A69D079012}" type="datetime1">
              <a:rPr lang="es-ES" smtClean="0"/>
              <a:t>07/03/2015</a:t>
            </a:fld>
            <a:endParaRPr lang="es-ES"/>
          </a:p>
        </p:txBody>
      </p:sp>
      <p:sp>
        <p:nvSpPr>
          <p:cNvPr id="5" name="Footer Placeholder 4"/>
          <p:cNvSpPr>
            <a:spLocks noGrp="1"/>
          </p:cNvSpPr>
          <p:nvPr>
            <p:ph type="ftr" sz="quarter" idx="11"/>
          </p:nvPr>
        </p:nvSpPr>
        <p:spPr/>
        <p:txBody>
          <a:bodyPr/>
          <a:lstStyle/>
          <a:p>
            <a:r>
              <a:rPr lang="es-AR" smtClean="0"/>
              <a:t>Introducción a la Plataforma .NET – Presentación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4022252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16B7652-279E-4D52-8ABB-111C80D6FADB}" type="datetime1">
              <a:rPr lang="es-ES" smtClean="0"/>
              <a:t>07/03/2015</a:t>
            </a:fld>
            <a:endParaRPr lang="es-ES"/>
          </a:p>
        </p:txBody>
      </p:sp>
      <p:sp>
        <p:nvSpPr>
          <p:cNvPr id="5" name="Footer Placeholder 4"/>
          <p:cNvSpPr>
            <a:spLocks noGrp="1"/>
          </p:cNvSpPr>
          <p:nvPr>
            <p:ph type="ftr" sz="quarter" idx="11"/>
          </p:nvPr>
        </p:nvSpPr>
        <p:spPr/>
        <p:txBody>
          <a:bodyPr/>
          <a:lstStyle/>
          <a:p>
            <a:r>
              <a:rPr lang="es-AR" smtClean="0"/>
              <a:t>Introducción a la Plataforma .NET – Presentación</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991852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610A859C-7503-4066-8AED-5A71E1FE2FC6}" type="datetime1">
              <a:rPr lang="es-ES" smtClean="0"/>
              <a:t>07/03/2015</a:t>
            </a:fld>
            <a:endParaRPr lang="es-ES"/>
          </a:p>
        </p:txBody>
      </p:sp>
      <p:sp>
        <p:nvSpPr>
          <p:cNvPr id="6" name="Footer Placeholder 5"/>
          <p:cNvSpPr>
            <a:spLocks noGrp="1"/>
          </p:cNvSpPr>
          <p:nvPr>
            <p:ph type="ftr" sz="quarter" idx="11"/>
          </p:nvPr>
        </p:nvSpPr>
        <p:spPr/>
        <p:txBody>
          <a:bodyPr/>
          <a:lstStyle/>
          <a:p>
            <a:r>
              <a:rPr lang="es-AR" smtClean="0"/>
              <a:t>Introducción a la Plataforma .NET – Presentación</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9" name="Content Placeholder 8"/>
          <p:cNvSpPr>
            <a:spLocks noGrp="1"/>
          </p:cNvSpPr>
          <p:nvPr>
            <p:ph sz="quarter" idx="13"/>
          </p:nvPr>
        </p:nvSpPr>
        <p:spPr>
          <a:xfrm>
            <a:off x="467544" y="1700808"/>
            <a:ext cx="4031303" cy="4425672"/>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11" name="Content Placeholder 10"/>
          <p:cNvSpPr>
            <a:spLocks noGrp="1"/>
          </p:cNvSpPr>
          <p:nvPr>
            <p:ph sz="quarter" idx="14"/>
          </p:nvPr>
        </p:nvSpPr>
        <p:spPr>
          <a:xfrm>
            <a:off x="4572000" y="1700808"/>
            <a:ext cx="4104456" cy="44256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3827654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986FBFC-3386-4C98-9EB6-3E2BEF02CE77}" type="datetime1">
              <a:rPr lang="es-ES" smtClean="0"/>
              <a:t>07/03/2015</a:t>
            </a:fld>
            <a:endParaRPr lang="es-ES"/>
          </a:p>
        </p:txBody>
      </p:sp>
      <p:sp>
        <p:nvSpPr>
          <p:cNvPr id="8" name="Footer Placeholder 7"/>
          <p:cNvSpPr>
            <a:spLocks noGrp="1"/>
          </p:cNvSpPr>
          <p:nvPr>
            <p:ph type="ftr" sz="quarter" idx="11"/>
          </p:nvPr>
        </p:nvSpPr>
        <p:spPr/>
        <p:txBody>
          <a:bodyPr/>
          <a:lstStyle/>
          <a:p>
            <a:r>
              <a:rPr lang="es-AR" smtClean="0"/>
              <a:t>Introducción a la Plataforma .NET – Presentación</a:t>
            </a:r>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4161712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65081C53-4D52-4766-9BAC-BBFA0CE04C54}" type="datetime1">
              <a:rPr lang="es-ES" smtClean="0"/>
              <a:t>07/03/2015</a:t>
            </a:fld>
            <a:endParaRPr lang="es-ES"/>
          </a:p>
        </p:txBody>
      </p:sp>
      <p:sp>
        <p:nvSpPr>
          <p:cNvPr id="4" name="Footer Placeholder 3"/>
          <p:cNvSpPr>
            <a:spLocks noGrp="1"/>
          </p:cNvSpPr>
          <p:nvPr>
            <p:ph type="ftr" sz="quarter" idx="11"/>
          </p:nvPr>
        </p:nvSpPr>
        <p:spPr/>
        <p:txBody>
          <a:bodyPr/>
          <a:lstStyle/>
          <a:p>
            <a:r>
              <a:rPr lang="es-AR" smtClean="0"/>
              <a:t>Introducción a la Plataforma .NET – Presentación</a:t>
            </a:r>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3124626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D077B5FD-3802-4770-830F-876E7DEFC165}" type="datetime1">
              <a:rPr lang="es-ES" smtClean="0"/>
              <a:t>07/03/2015</a:t>
            </a:fld>
            <a:endParaRPr lang="es-ES"/>
          </a:p>
        </p:txBody>
      </p:sp>
      <p:sp>
        <p:nvSpPr>
          <p:cNvPr id="3" name="Footer Placeholder 2"/>
          <p:cNvSpPr>
            <a:spLocks noGrp="1"/>
          </p:cNvSpPr>
          <p:nvPr>
            <p:ph type="ftr" sz="quarter" idx="11"/>
          </p:nvPr>
        </p:nvSpPr>
        <p:spPr/>
        <p:txBody>
          <a:bodyPr/>
          <a:lstStyle/>
          <a:p>
            <a:r>
              <a:rPr lang="es-AR" smtClean="0"/>
              <a:t>Introducción a la Plataforma .NET – Presentación</a:t>
            </a:r>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859848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7766F81-6B91-4FAB-8892-9408234BB9AF}" type="datetime1">
              <a:rPr lang="es-ES" smtClean="0"/>
              <a:t>07/03/2015</a:t>
            </a:fld>
            <a:endParaRPr lang="es-ES"/>
          </a:p>
        </p:txBody>
      </p:sp>
      <p:sp>
        <p:nvSpPr>
          <p:cNvPr id="6" name="Footer Placeholder 5"/>
          <p:cNvSpPr>
            <a:spLocks noGrp="1"/>
          </p:cNvSpPr>
          <p:nvPr>
            <p:ph type="ftr" sz="quarter" idx="11"/>
          </p:nvPr>
        </p:nvSpPr>
        <p:spPr/>
        <p:txBody>
          <a:bodyPr/>
          <a:lstStyle/>
          <a:p>
            <a:r>
              <a:rPr lang="es-AR" smtClean="0"/>
              <a:t>Introducción a la Plataforma .NET – Presentación</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7690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F8A5693-A335-447D-AF6B-2D563CE76BE2}" type="datetime1">
              <a:rPr lang="es-ES" smtClean="0"/>
              <a:t>07/03/2015</a:t>
            </a:fld>
            <a:endParaRPr lang="es-ES"/>
          </a:p>
        </p:txBody>
      </p:sp>
      <p:sp>
        <p:nvSpPr>
          <p:cNvPr id="6" name="Footer Placeholder 5"/>
          <p:cNvSpPr>
            <a:spLocks noGrp="1"/>
          </p:cNvSpPr>
          <p:nvPr>
            <p:ph type="ftr" sz="quarter" idx="11"/>
          </p:nvPr>
        </p:nvSpPr>
        <p:spPr/>
        <p:txBody>
          <a:bodyPr/>
          <a:lstStyle/>
          <a:p>
            <a:r>
              <a:rPr lang="es-AR" smtClean="0"/>
              <a:t>Introducción a la Plataforma .NET – Presentación</a:t>
            </a:r>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extLst>
      <p:ext uri="{BB962C8B-B14F-4D97-AF65-F5344CB8AC3E}">
        <p14:creationId xmlns:p14="http://schemas.microsoft.com/office/powerpoint/2010/main" val="633374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CFB9D650-81BE-4A06-B1AA-4676F84F2C7D}" type="datetime1">
              <a:rPr lang="es-ES" smtClean="0"/>
              <a:t>07/03/2015</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r>
              <a:rPr lang="es-ES" dirty="0" smtClean="0"/>
              <a:t>Introducción a la Plataforma .NET – Presentación</a:t>
            </a:r>
            <a:endParaRPr lang="es-E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32FADFE-3B8F-471C-ABF0-DBC7717ECBBC}" type="slidenum">
              <a:rPr lang="es-ES" smtClean="0"/>
              <a:pPr/>
              <a:t>‹Nº›</a:t>
            </a:fld>
            <a:endParaRPr lang="es-ES"/>
          </a:p>
        </p:txBody>
      </p:sp>
      <p:sp>
        <p:nvSpPr>
          <p:cNvPr id="3" name="Text Placeholder 2"/>
          <p:cNvSpPr>
            <a:spLocks noGrp="1"/>
          </p:cNvSpPr>
          <p:nvPr>
            <p:ph type="body" idx="1"/>
          </p:nvPr>
        </p:nvSpPr>
        <p:spPr>
          <a:xfrm>
            <a:off x="467544" y="1679429"/>
            <a:ext cx="8208911" cy="4446734"/>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Tree>
    <p:extLst>
      <p:ext uri="{BB962C8B-B14F-4D97-AF65-F5344CB8AC3E}">
        <p14:creationId xmlns:p14="http://schemas.microsoft.com/office/powerpoint/2010/main" val="2870234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msdn.microsoft.com/en-us/library/gg696172(v=vs.103).aspx" TargetMode="External"/><Relationship Id="rId2" Type="http://schemas.openxmlformats.org/officeDocument/2006/relationships/hyperlink" Target="http://msdn.microsoft.com/es-es/library/e80y5yhx(v=vs.80).aspx" TargetMode="External"/><Relationship Id="rId1" Type="http://schemas.openxmlformats.org/officeDocument/2006/relationships/slideLayout" Target="../slideLayouts/slideLayout2.xml"/><Relationship Id="rId4" Type="http://schemas.openxmlformats.org/officeDocument/2006/relationships/hyperlink" Target="http://msdn.microsoft.com/en-us/data/ef.aspx"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asp.net/mvc" TargetMode="External"/><Relationship Id="rId2" Type="http://schemas.openxmlformats.org/officeDocument/2006/relationships/hyperlink" Target="http://windowsclient.net/" TargetMode="External"/><Relationship Id="rId1" Type="http://schemas.openxmlformats.org/officeDocument/2006/relationships/slideLayout" Target="../slideLayouts/slideLayout2.xml"/><Relationship Id="rId4" Type="http://schemas.openxmlformats.org/officeDocument/2006/relationships/hyperlink" Target="http://www.silverlight.net/"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msdn.microsoft.com/en-us/netframework/aa663324.aspx"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entlib.codeplex.com/" TargetMode="External"/><Relationship Id="rId2" Type="http://schemas.openxmlformats.org/officeDocument/2006/relationships/hyperlink" Target="http://msdn.microsoft.com/en-us/practices/bb190332.aspx"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microsoftnlayerapp.codeplex.com/" TargetMode="External"/><Relationship Id="rId2" Type="http://schemas.openxmlformats.org/officeDocument/2006/relationships/hyperlink" Target="http://msdn.microsoft.com/en-us/practices/bb190332.asp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ndepend.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8.wmf"/></Relationships>
</file>

<file path=ppt/slides/_rels/slide27.xml.rels><?xml version="1.0" encoding="UTF-8" standalone="yes"?>
<Relationships xmlns="http://schemas.openxmlformats.org/package/2006/relationships"><Relationship Id="rId3" Type="http://schemas.openxmlformats.org/officeDocument/2006/relationships/hyperlink" Target="http://www.visual-paradigm.com/download/community.jsp" TargetMode="External"/><Relationship Id="rId2" Type="http://schemas.openxmlformats.org/officeDocument/2006/relationships/hyperlink" Target="https://www.visualstudio.com/en-us/products/visual-studio-community-vs.aspx" TargetMode="External"/><Relationship Id="rId1" Type="http://schemas.openxmlformats.org/officeDocument/2006/relationships/slideLayout" Target="../slideLayouts/slideLayout2.xml"/><Relationship Id="rId6" Type="http://schemas.openxmlformats.org/officeDocument/2006/relationships/hyperlink" Target="http://www.sourcetreeapp.com/" TargetMode="External"/><Relationship Id="rId5" Type="http://schemas.openxmlformats.org/officeDocument/2006/relationships/hyperlink" Target="https://windows.github.com/" TargetMode="External"/><Relationship Id="rId4" Type="http://schemas.openxmlformats.org/officeDocument/2006/relationships/hyperlink" Target="https://github.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msdn.microsoft.com/es-es/library/aa139615" TargetMode="External"/><Relationship Id="rId2" Type="http://schemas.openxmlformats.org/officeDocument/2006/relationships/hyperlink" Target="http://msdn.microsoft.com/en-us/netframework/defaul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La Plataforma de Desarrollo .NET</a:t>
            </a:r>
            <a:endParaRPr lang="es-ES" dirty="0"/>
          </a:p>
        </p:txBody>
      </p:sp>
      <p:sp>
        <p:nvSpPr>
          <p:cNvPr id="3" name="2 Subtítulo"/>
          <p:cNvSpPr>
            <a:spLocks noGrp="1"/>
          </p:cNvSpPr>
          <p:nvPr>
            <p:ph type="subTitle" idx="1"/>
          </p:nvPr>
        </p:nvSpPr>
        <p:spPr/>
        <p:txBody>
          <a:bodyPr/>
          <a:lstStyle/>
          <a:p>
            <a:r>
              <a:rPr lang="es-ES" dirty="0" smtClean="0"/>
              <a:t>Presentación del Curso</a:t>
            </a:r>
            <a:endParaRPr lang="es-ES" dirty="0"/>
          </a:p>
        </p:txBody>
      </p:sp>
      <p:sp>
        <p:nvSpPr>
          <p:cNvPr id="4" name="3 CuadroTexto"/>
          <p:cNvSpPr txBox="1"/>
          <p:nvPr/>
        </p:nvSpPr>
        <p:spPr>
          <a:xfrm>
            <a:off x="8147057" y="6192982"/>
            <a:ext cx="612668" cy="369332"/>
          </a:xfrm>
          <a:prstGeom prst="rect">
            <a:avLst/>
          </a:prstGeom>
          <a:noFill/>
        </p:spPr>
        <p:txBody>
          <a:bodyPr wrap="none" rtlCol="0">
            <a:spAutoFit/>
          </a:bodyPr>
          <a:lstStyle/>
          <a:p>
            <a:r>
              <a:rPr lang="es-MX" dirty="0" smtClean="0"/>
              <a:t>2015</a:t>
            </a:r>
            <a:endParaRPr lang="es-AR" dirty="0"/>
          </a:p>
        </p:txBody>
      </p:sp>
      <p:sp>
        <p:nvSpPr>
          <p:cNvPr id="5" name="4 CuadroTexto"/>
          <p:cNvSpPr txBox="1"/>
          <p:nvPr/>
        </p:nvSpPr>
        <p:spPr>
          <a:xfrm>
            <a:off x="395536" y="6187685"/>
            <a:ext cx="2930354" cy="369332"/>
          </a:xfrm>
          <a:prstGeom prst="rect">
            <a:avLst/>
          </a:prstGeom>
          <a:noFill/>
        </p:spPr>
        <p:txBody>
          <a:bodyPr wrap="none" rtlCol="0">
            <a:spAutoFit/>
          </a:bodyPr>
          <a:lstStyle/>
          <a:p>
            <a:r>
              <a:rPr lang="es-MX" dirty="0" smtClean="0"/>
              <a:t>Docente:  Ing. Victor Valotto</a:t>
            </a:r>
            <a:endParaRPr lang="es-A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4" y="1679429"/>
            <a:ext cx="8219256" cy="4446734"/>
          </a:xfrm>
        </p:spPr>
        <p:txBody>
          <a:bodyPr/>
          <a:lstStyle/>
          <a:p>
            <a:r>
              <a:rPr lang="es-AR" b="1" dirty="0" smtClean="0"/>
              <a:t>Referencias</a:t>
            </a:r>
            <a:endParaRPr lang="es-AR" dirty="0"/>
          </a:p>
          <a:p>
            <a:pPr lvl="1"/>
            <a:r>
              <a:rPr lang="es-ES_tradnl" dirty="0" smtClean="0"/>
              <a:t>Professional C# 2012 and NET 4.5, </a:t>
            </a:r>
            <a:r>
              <a:rPr lang="es-AR" dirty="0"/>
              <a:t>Christian </a:t>
            </a:r>
            <a:r>
              <a:rPr lang="es-AR" dirty="0" err="1" smtClean="0"/>
              <a:t>Nagel</a:t>
            </a:r>
            <a:r>
              <a:rPr lang="es-AR" dirty="0" smtClean="0"/>
              <a:t>, Bill </a:t>
            </a:r>
            <a:r>
              <a:rPr lang="es-AR" dirty="0" err="1" smtClean="0"/>
              <a:t>Evjen</a:t>
            </a:r>
            <a:r>
              <a:rPr lang="es-AR" dirty="0" smtClean="0"/>
              <a:t>, </a:t>
            </a:r>
            <a:r>
              <a:rPr lang="es-AR" dirty="0" err="1" smtClean="0"/>
              <a:t>Jay</a:t>
            </a:r>
            <a:r>
              <a:rPr lang="es-AR" dirty="0" smtClean="0"/>
              <a:t> </a:t>
            </a:r>
            <a:r>
              <a:rPr lang="es-AR" dirty="0" err="1" smtClean="0"/>
              <a:t>Glynn</a:t>
            </a:r>
            <a:r>
              <a:rPr lang="es-AR" dirty="0" smtClean="0"/>
              <a:t>, </a:t>
            </a:r>
            <a:r>
              <a:rPr lang="es-AR" dirty="0" err="1" smtClean="0"/>
              <a:t>Karli</a:t>
            </a:r>
            <a:r>
              <a:rPr lang="es-AR" dirty="0" smtClean="0"/>
              <a:t> Watson, Morgan </a:t>
            </a:r>
            <a:r>
              <a:rPr lang="es-AR" dirty="0" err="1" smtClean="0"/>
              <a:t>Skinner</a:t>
            </a:r>
            <a:r>
              <a:rPr lang="es-AR" dirty="0" smtClean="0"/>
              <a:t>, </a:t>
            </a:r>
            <a:r>
              <a:rPr lang="es-AR" dirty="0"/>
              <a:t>John </a:t>
            </a:r>
            <a:r>
              <a:rPr lang="es-AR" dirty="0" err="1"/>
              <a:t>Wiley</a:t>
            </a:r>
            <a:r>
              <a:rPr lang="es-AR" dirty="0"/>
              <a:t> &amp; </a:t>
            </a:r>
            <a:r>
              <a:rPr lang="es-AR" dirty="0" err="1"/>
              <a:t>Sons</a:t>
            </a:r>
            <a:r>
              <a:rPr lang="es-AR" dirty="0" smtClean="0"/>
              <a:t>, 2013.</a:t>
            </a:r>
          </a:p>
          <a:p>
            <a:pPr lvl="1"/>
            <a:r>
              <a:rPr lang="es-AR" dirty="0" smtClean="0"/>
              <a:t>MICROSOFT, VISUAL </a:t>
            </a:r>
            <a:r>
              <a:rPr lang="es-AR" dirty="0"/>
              <a:t>C#® </a:t>
            </a:r>
            <a:r>
              <a:rPr lang="es-AR" dirty="0" smtClean="0"/>
              <a:t>2010, </a:t>
            </a:r>
            <a:r>
              <a:rPr lang="en-US" dirty="0" smtClean="0"/>
              <a:t>An Introduction To Object-oriented Programming Fourth Edition, </a:t>
            </a:r>
            <a:r>
              <a:rPr lang="es-AR" dirty="0" smtClean="0"/>
              <a:t>Joyce </a:t>
            </a:r>
            <a:r>
              <a:rPr lang="es-AR" dirty="0" err="1" smtClean="0"/>
              <a:t>Farrell</a:t>
            </a:r>
            <a:r>
              <a:rPr lang="es-AR" dirty="0" smtClean="0"/>
              <a:t>, </a:t>
            </a:r>
            <a:r>
              <a:rPr lang="es-AR" dirty="0" err="1" smtClean="0"/>
              <a:t>Course</a:t>
            </a:r>
            <a:r>
              <a:rPr lang="es-AR" dirty="0" smtClean="0"/>
              <a:t> </a:t>
            </a:r>
            <a:r>
              <a:rPr lang="es-AR" dirty="0" err="1" smtClean="0"/>
              <a:t>Technology</a:t>
            </a:r>
            <a:r>
              <a:rPr lang="es-AR" dirty="0" smtClean="0"/>
              <a:t>, 2011-</a:t>
            </a:r>
          </a:p>
          <a:p>
            <a:pPr lvl="1"/>
            <a:r>
              <a:rPr lang="en-US" dirty="0"/>
              <a:t>Pro C# and the .NET 4.5 Framework, Sixth </a:t>
            </a:r>
            <a:r>
              <a:rPr lang="en-US" dirty="0" smtClean="0"/>
              <a:t>Edition</a:t>
            </a:r>
            <a:r>
              <a:rPr lang="en-US" b="1" dirty="0" smtClean="0"/>
              <a:t>, </a:t>
            </a:r>
            <a:r>
              <a:rPr lang="es-AR" dirty="0"/>
              <a:t>Andrew </a:t>
            </a:r>
            <a:r>
              <a:rPr lang="es-AR" dirty="0" err="1" smtClean="0"/>
              <a:t>Troelsen</a:t>
            </a:r>
            <a:r>
              <a:rPr lang="es-AR" dirty="0" smtClean="0"/>
              <a:t>, </a:t>
            </a:r>
            <a:r>
              <a:rPr lang="es-AR" dirty="0" err="1" smtClean="0"/>
              <a:t>Press</a:t>
            </a:r>
            <a:r>
              <a:rPr lang="es-AR" dirty="0" smtClean="0"/>
              <a:t>, 2012</a:t>
            </a:r>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07/03/2015</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10</a:t>
            </a:fld>
            <a:endParaRPr lang="es-ES"/>
          </a:p>
        </p:txBody>
      </p:sp>
      <p:sp>
        <p:nvSpPr>
          <p:cNvPr id="6" name="Título 5"/>
          <p:cNvSpPr>
            <a:spLocks noGrp="1"/>
          </p:cNvSpPr>
          <p:nvPr>
            <p:ph type="title"/>
          </p:nvPr>
        </p:nvSpPr>
        <p:spPr/>
        <p:txBody>
          <a:bodyPr>
            <a:normAutofit fontScale="90000"/>
          </a:bodyPr>
          <a:lstStyle/>
          <a:p>
            <a:r>
              <a:rPr lang="es-AR" dirty="0"/>
              <a:t>Unidad 3: La librería de Clases .NET </a:t>
            </a:r>
          </a:p>
        </p:txBody>
      </p:sp>
    </p:spTree>
    <p:extLst>
      <p:ext uri="{BB962C8B-B14F-4D97-AF65-F5344CB8AC3E}">
        <p14:creationId xmlns:p14="http://schemas.microsoft.com/office/powerpoint/2010/main" val="3876283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5256584" cy="4446734"/>
          </a:xfrm>
        </p:spPr>
        <p:txBody>
          <a:bodyPr>
            <a:normAutofit fontScale="92500" lnSpcReduction="10000"/>
          </a:bodyPr>
          <a:lstStyle/>
          <a:p>
            <a:r>
              <a:rPr lang="es-AR" dirty="0"/>
              <a:t>Este módulo mostrará cuales son las herramientas que ofrece la plataforma .NET para la implementación de la persistencia de datos y diferentes mecanismos de acceso a datos. Introducción a ADO.NET. Acceso a datos manual. Acceso a datos con Visual Studio 2010. Introducción a LINQ: LINQ to SQL. Introducción a </a:t>
            </a:r>
            <a:r>
              <a:rPr lang="es-AR" dirty="0" err="1"/>
              <a:t>Enity</a:t>
            </a:r>
            <a:r>
              <a:rPr lang="es-AR" dirty="0"/>
              <a:t> </a:t>
            </a:r>
            <a:r>
              <a:rPr lang="es-AR" dirty="0" err="1"/>
              <a:t>Framework.Para</a:t>
            </a:r>
            <a:r>
              <a:rPr lang="es-AR" dirty="0"/>
              <a:t> qué LINQ .  </a:t>
            </a:r>
            <a:r>
              <a:rPr lang="en-US" dirty="0"/>
              <a:t>LINQ to Objects. LINQ to XML . LINQ y ADO.NET . </a:t>
            </a:r>
            <a:r>
              <a:rPr lang="es-AR" dirty="0"/>
              <a:t>LINQ to </a:t>
            </a:r>
            <a:r>
              <a:rPr lang="es-AR" dirty="0" err="1"/>
              <a:t>DataSet</a:t>
            </a:r>
            <a:r>
              <a:rPr lang="es-AR" dirty="0"/>
              <a:t>. LINQ to SQL.LINQ to </a:t>
            </a:r>
            <a:r>
              <a:rPr lang="es-AR" dirty="0" err="1"/>
              <a:t>Entities</a:t>
            </a:r>
            <a:r>
              <a:rPr lang="es-AR" dirty="0"/>
              <a:t>.</a:t>
            </a:r>
          </a:p>
          <a:p>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07/03/2015</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11</a:t>
            </a:fld>
            <a:endParaRPr lang="es-ES"/>
          </a:p>
        </p:txBody>
      </p:sp>
      <p:sp>
        <p:nvSpPr>
          <p:cNvPr id="6" name="Título 5"/>
          <p:cNvSpPr>
            <a:spLocks noGrp="1"/>
          </p:cNvSpPr>
          <p:nvPr>
            <p:ph type="title"/>
          </p:nvPr>
        </p:nvSpPr>
        <p:spPr/>
        <p:txBody>
          <a:bodyPr>
            <a:normAutofit/>
          </a:bodyPr>
          <a:lstStyle/>
          <a:p>
            <a:r>
              <a:rPr lang="es-AR" dirty="0"/>
              <a:t>Unidad 4: Acceso a </a:t>
            </a:r>
            <a:r>
              <a:rPr lang="es-AR" dirty="0" smtClean="0"/>
              <a:t>Datos</a:t>
            </a:r>
            <a:endParaRPr lang="es-AR" dirty="0"/>
          </a:p>
        </p:txBody>
      </p:sp>
      <p:pic>
        <p:nvPicPr>
          <p:cNvPr id="2050" name="Picture 2" descr="http://www.alachisoft.com/images/ncache-entity-framewor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3245369"/>
            <a:ext cx="2085975" cy="128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259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MX" dirty="0" smtClean="0"/>
              <a:t>Referencias</a:t>
            </a:r>
          </a:p>
          <a:p>
            <a:pPr lvl="1"/>
            <a:r>
              <a:rPr lang="es-AR" dirty="0"/>
              <a:t>Microsoft Visual Studio</a:t>
            </a:r>
            <a:r>
              <a:rPr lang="es-AR" sz="200" dirty="0"/>
              <a:t>® </a:t>
            </a:r>
            <a:r>
              <a:rPr lang="es-AR" dirty="0"/>
              <a:t>2010 - A </a:t>
            </a:r>
            <a:r>
              <a:rPr lang="es-AR" dirty="0" err="1"/>
              <a:t>Beginner’s</a:t>
            </a:r>
            <a:r>
              <a:rPr lang="es-AR" dirty="0"/>
              <a:t> Guide, </a:t>
            </a:r>
            <a:r>
              <a:rPr lang="es-AR" i="1" dirty="0" err="1"/>
              <a:t>Joe</a:t>
            </a:r>
            <a:r>
              <a:rPr lang="es-AR" i="1" dirty="0"/>
              <a:t> Mayo, </a:t>
            </a:r>
            <a:r>
              <a:rPr lang="es-AR" dirty="0"/>
              <a:t>2010 </a:t>
            </a:r>
            <a:r>
              <a:rPr lang="es-AR" dirty="0" err="1"/>
              <a:t>by</a:t>
            </a:r>
            <a:r>
              <a:rPr lang="es-AR" dirty="0"/>
              <a:t> </a:t>
            </a:r>
            <a:r>
              <a:rPr lang="es-AR" dirty="0" err="1"/>
              <a:t>The</a:t>
            </a:r>
            <a:r>
              <a:rPr lang="es-AR" dirty="0"/>
              <a:t> </a:t>
            </a:r>
            <a:r>
              <a:rPr lang="es-AR" dirty="0" smtClean="0"/>
              <a:t>McGraw-Hill</a:t>
            </a:r>
          </a:p>
          <a:p>
            <a:pPr lvl="1"/>
            <a:r>
              <a:rPr lang="es-AR" dirty="0"/>
              <a:t>Microsoft</a:t>
            </a:r>
            <a:r>
              <a:rPr lang="es-AR" sz="300" dirty="0"/>
              <a:t>® </a:t>
            </a:r>
            <a:r>
              <a:rPr lang="es-AR" dirty="0"/>
              <a:t>ADO.NET </a:t>
            </a:r>
            <a:r>
              <a:rPr lang="es-AR" dirty="0" smtClean="0"/>
              <a:t>4, </a:t>
            </a:r>
            <a:r>
              <a:rPr lang="es-AR" dirty="0" err="1" smtClean="0"/>
              <a:t>Step</a:t>
            </a:r>
            <a:r>
              <a:rPr lang="es-AR" dirty="0" smtClean="0"/>
              <a:t> </a:t>
            </a:r>
            <a:r>
              <a:rPr lang="es-AR" dirty="0" err="1"/>
              <a:t>by</a:t>
            </a:r>
            <a:r>
              <a:rPr lang="es-AR" dirty="0"/>
              <a:t> </a:t>
            </a:r>
            <a:r>
              <a:rPr lang="es-AR" dirty="0" err="1" smtClean="0"/>
              <a:t>Step</a:t>
            </a:r>
            <a:r>
              <a:rPr lang="es-AR" dirty="0" smtClean="0"/>
              <a:t>, </a:t>
            </a:r>
            <a:r>
              <a:rPr lang="es-AR" dirty="0"/>
              <a:t>Tim </a:t>
            </a:r>
            <a:r>
              <a:rPr lang="es-AR" dirty="0" smtClean="0"/>
              <a:t>Patrick, 2010, </a:t>
            </a:r>
            <a:r>
              <a:rPr lang="es-AR" dirty="0" err="1"/>
              <a:t>O’Reilly</a:t>
            </a:r>
            <a:r>
              <a:rPr lang="es-AR" dirty="0"/>
              <a:t> </a:t>
            </a:r>
            <a:r>
              <a:rPr lang="es-AR" dirty="0" smtClean="0"/>
              <a:t>Media.</a:t>
            </a:r>
          </a:p>
          <a:p>
            <a:pPr lvl="1"/>
            <a:r>
              <a:rPr lang="es-AR" dirty="0"/>
              <a:t>Pro </a:t>
            </a:r>
            <a:r>
              <a:rPr lang="es-AR" dirty="0" err="1"/>
              <a:t>Entity</a:t>
            </a:r>
            <a:r>
              <a:rPr lang="es-AR" dirty="0"/>
              <a:t> Framework </a:t>
            </a:r>
            <a:r>
              <a:rPr lang="es-AR" dirty="0" smtClean="0"/>
              <a:t>4.0</a:t>
            </a:r>
            <a:r>
              <a:rPr lang="es-AR" b="1" dirty="0" smtClean="0"/>
              <a:t>, </a:t>
            </a:r>
            <a:r>
              <a:rPr lang="es-AR" dirty="0"/>
              <a:t>Scott </a:t>
            </a:r>
            <a:r>
              <a:rPr lang="es-AR" dirty="0" smtClean="0"/>
              <a:t>Klein, 2010., </a:t>
            </a:r>
            <a:r>
              <a:rPr lang="es-AR" dirty="0" err="1" smtClean="0"/>
              <a:t>Apress</a:t>
            </a:r>
            <a:endParaRPr lang="es-AR" dirty="0" smtClean="0"/>
          </a:p>
          <a:p>
            <a:pPr lvl="1"/>
            <a:r>
              <a:rPr lang="es-MX" dirty="0" smtClean="0"/>
              <a:t>ADO.NET MSDN, </a:t>
            </a:r>
            <a:r>
              <a:rPr lang="es-AR" dirty="0">
                <a:hlinkClick r:id="rId2"/>
              </a:rPr>
              <a:t>http://msdn.microsoft.com/es-es/library/e80y5yhx(v=vs.80).</a:t>
            </a:r>
            <a:r>
              <a:rPr lang="es-AR" dirty="0" smtClean="0">
                <a:hlinkClick r:id="rId2"/>
              </a:rPr>
              <a:t>aspx</a:t>
            </a:r>
            <a:endParaRPr lang="es-AR" dirty="0" smtClean="0"/>
          </a:p>
          <a:p>
            <a:pPr lvl="1"/>
            <a:r>
              <a:rPr lang="es-AR" dirty="0" err="1"/>
              <a:t>Entity</a:t>
            </a:r>
            <a:r>
              <a:rPr lang="es-AR" dirty="0"/>
              <a:t> </a:t>
            </a:r>
            <a:r>
              <a:rPr lang="es-AR" dirty="0" smtClean="0"/>
              <a:t>Framework MSDN</a:t>
            </a:r>
            <a:r>
              <a:rPr lang="es-AR" b="1" dirty="0" smtClean="0"/>
              <a:t>, </a:t>
            </a:r>
            <a:r>
              <a:rPr lang="es-AR" dirty="0">
                <a:hlinkClick r:id="rId3"/>
              </a:rPr>
              <a:t>http://msdn.microsoft.com/en-us/library/gg696172(v=vs.103).</a:t>
            </a:r>
            <a:r>
              <a:rPr lang="es-AR" dirty="0" smtClean="0">
                <a:hlinkClick r:id="rId3"/>
              </a:rPr>
              <a:t>aspx</a:t>
            </a:r>
            <a:endParaRPr lang="es-AR" dirty="0" smtClean="0"/>
          </a:p>
          <a:p>
            <a:pPr lvl="1"/>
            <a:r>
              <a:rPr lang="es-MX" dirty="0" smtClean="0"/>
              <a:t>Data </a:t>
            </a:r>
            <a:r>
              <a:rPr lang="es-MX" dirty="0" err="1" smtClean="0"/>
              <a:t>Developer</a:t>
            </a:r>
            <a:r>
              <a:rPr lang="es-MX" dirty="0" smtClean="0"/>
              <a:t> Center</a:t>
            </a:r>
            <a:r>
              <a:rPr lang="es-MX" b="1" dirty="0" smtClean="0"/>
              <a:t>, </a:t>
            </a:r>
            <a:r>
              <a:rPr lang="es-AR" dirty="0">
                <a:hlinkClick r:id="rId4"/>
              </a:rPr>
              <a:t>http://msdn.microsoft.com/en-us/data/ef.aspx</a:t>
            </a:r>
            <a:endParaRPr lang="es-AR" b="1" dirty="0"/>
          </a:p>
          <a:p>
            <a:pPr lvl="1"/>
            <a:endParaRPr lang="es-AR" dirty="0"/>
          </a:p>
          <a:p>
            <a:pPr lvl="1"/>
            <a:endParaRPr lang="es-AR" dirty="0"/>
          </a:p>
        </p:txBody>
      </p:sp>
      <p:sp>
        <p:nvSpPr>
          <p:cNvPr id="3" name="2 Marcador de fecha"/>
          <p:cNvSpPr>
            <a:spLocks noGrp="1"/>
          </p:cNvSpPr>
          <p:nvPr>
            <p:ph type="dt" sz="half" idx="10"/>
          </p:nvPr>
        </p:nvSpPr>
        <p:spPr/>
        <p:txBody>
          <a:bodyPr/>
          <a:lstStyle/>
          <a:p>
            <a:fld id="{9D01752F-5823-44DB-83D2-46A69D079012}" type="datetime1">
              <a:rPr lang="es-ES" smtClean="0"/>
              <a:t>07/03/2015</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12</a:t>
            </a:fld>
            <a:endParaRPr lang="es-ES"/>
          </a:p>
        </p:txBody>
      </p:sp>
      <p:sp>
        <p:nvSpPr>
          <p:cNvPr id="6" name="5 Título"/>
          <p:cNvSpPr>
            <a:spLocks noGrp="1"/>
          </p:cNvSpPr>
          <p:nvPr>
            <p:ph type="title"/>
          </p:nvPr>
        </p:nvSpPr>
        <p:spPr/>
        <p:txBody>
          <a:bodyPr/>
          <a:lstStyle/>
          <a:p>
            <a:r>
              <a:rPr lang="es-AR" dirty="0"/>
              <a:t>Unidad 4: Acceso a Datos</a:t>
            </a:r>
          </a:p>
        </p:txBody>
      </p:sp>
    </p:spTree>
    <p:extLst>
      <p:ext uri="{BB962C8B-B14F-4D97-AF65-F5344CB8AC3E}">
        <p14:creationId xmlns:p14="http://schemas.microsoft.com/office/powerpoint/2010/main" val="2145369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6192688" cy="4446734"/>
          </a:xfrm>
        </p:spPr>
        <p:txBody>
          <a:bodyPr/>
          <a:lstStyle/>
          <a:p>
            <a:endParaRPr lang="es-AR" dirty="0" smtClean="0"/>
          </a:p>
          <a:p>
            <a:endParaRPr lang="es-AR" dirty="0"/>
          </a:p>
          <a:p>
            <a:r>
              <a:rPr lang="es-AR" dirty="0" smtClean="0"/>
              <a:t>Introducción </a:t>
            </a:r>
            <a:r>
              <a:rPr lang="es-AR" dirty="0"/>
              <a:t>al desarrollo con ASP.NET. Los controles de ASP.NET. Los controles de usuario. Técnicas de trabajo y consejos varios. Páginas principales o Master </a:t>
            </a:r>
            <a:r>
              <a:rPr lang="es-AR" dirty="0" err="1"/>
              <a:t>Pages</a:t>
            </a:r>
            <a:r>
              <a:rPr lang="es-AR" dirty="0"/>
              <a:t>. Temas y </a:t>
            </a:r>
            <a:r>
              <a:rPr lang="es-AR" dirty="0" err="1"/>
              <a:t>Skins</a:t>
            </a:r>
            <a:r>
              <a:rPr lang="es-AR" dirty="0"/>
              <a:t>. Estado de las aplicaciones . Seguridad de las aplicaciones </a:t>
            </a:r>
          </a:p>
          <a:p>
            <a:pPr marL="0" indent="0">
              <a:buNone/>
            </a:pPr>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07/03/2015</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13</a:t>
            </a:fld>
            <a:endParaRPr lang="es-ES"/>
          </a:p>
        </p:txBody>
      </p:sp>
      <p:sp>
        <p:nvSpPr>
          <p:cNvPr id="6" name="Título 5"/>
          <p:cNvSpPr>
            <a:spLocks noGrp="1"/>
          </p:cNvSpPr>
          <p:nvPr>
            <p:ph type="title"/>
          </p:nvPr>
        </p:nvSpPr>
        <p:spPr/>
        <p:txBody>
          <a:bodyPr>
            <a:normAutofit fontScale="90000"/>
          </a:bodyPr>
          <a:lstStyle/>
          <a:p>
            <a:r>
              <a:rPr lang="es-AR" dirty="0" smtClean="0"/>
              <a:t>Unidad 5</a:t>
            </a:r>
            <a:r>
              <a:rPr lang="es-AR" dirty="0"/>
              <a:t>: Fundamentos  del Desarrollo de Aplicaciones Web </a:t>
            </a:r>
          </a:p>
        </p:txBody>
      </p:sp>
      <p:pic>
        <p:nvPicPr>
          <p:cNvPr id="7" name="Imagen 6"/>
          <p:cNvPicPr>
            <a:picLocks noChangeAspect="1"/>
          </p:cNvPicPr>
          <p:nvPr/>
        </p:nvPicPr>
        <p:blipFill>
          <a:blip r:embed="rId2"/>
          <a:stretch>
            <a:fillRect/>
          </a:stretch>
        </p:blipFill>
        <p:spPr>
          <a:xfrm>
            <a:off x="6588224" y="3284984"/>
            <a:ext cx="2018822" cy="1512168"/>
          </a:xfrm>
          <a:prstGeom prst="rect">
            <a:avLst/>
          </a:prstGeom>
        </p:spPr>
      </p:pic>
    </p:spTree>
    <p:extLst>
      <p:ext uri="{BB962C8B-B14F-4D97-AF65-F5344CB8AC3E}">
        <p14:creationId xmlns:p14="http://schemas.microsoft.com/office/powerpoint/2010/main" val="2520461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a:bodyPr>
          <a:lstStyle/>
          <a:p>
            <a:r>
              <a:rPr lang="es-ES_tradnl" sz="2800" b="1" dirty="0" smtClean="0"/>
              <a:t>Referencias:</a:t>
            </a:r>
          </a:p>
          <a:p>
            <a:pPr lvl="1"/>
            <a:r>
              <a:rPr lang="es-AR" sz="1800" dirty="0" err="1" smtClean="0"/>
              <a:t>Beginning</a:t>
            </a:r>
            <a:r>
              <a:rPr lang="es-AR" sz="1800" dirty="0"/>
              <a:t> </a:t>
            </a:r>
            <a:r>
              <a:rPr lang="es-AR" sz="1800" dirty="0" smtClean="0"/>
              <a:t>ASP.NE </a:t>
            </a:r>
            <a:r>
              <a:rPr lang="es-AR" sz="1800" dirty="0"/>
              <a:t>T 4: in C# and </a:t>
            </a:r>
            <a:r>
              <a:rPr lang="es-AR" sz="1800" dirty="0" smtClean="0"/>
              <a:t>VB, </a:t>
            </a:r>
            <a:r>
              <a:rPr lang="es-AR" sz="1800" dirty="0" err="1"/>
              <a:t>Imar</a:t>
            </a:r>
            <a:r>
              <a:rPr lang="es-AR" sz="1800" dirty="0"/>
              <a:t> </a:t>
            </a:r>
            <a:r>
              <a:rPr lang="es-AR" sz="1800" dirty="0" err="1" smtClean="0"/>
              <a:t>Spaanjaars</a:t>
            </a:r>
            <a:r>
              <a:rPr lang="es-AR" sz="1800" dirty="0" smtClean="0"/>
              <a:t>,</a:t>
            </a:r>
            <a:r>
              <a:rPr lang="es-AR" sz="1800" dirty="0"/>
              <a:t> </a:t>
            </a:r>
            <a:r>
              <a:rPr lang="es-AR" sz="1800" dirty="0" err="1"/>
              <a:t>Wiley</a:t>
            </a:r>
            <a:r>
              <a:rPr lang="es-AR" sz="1800" dirty="0"/>
              <a:t> Publishing, Inc</a:t>
            </a:r>
            <a:r>
              <a:rPr lang="es-AR" sz="1800" dirty="0" smtClean="0"/>
              <a:t>., 2010.</a:t>
            </a:r>
          </a:p>
          <a:p>
            <a:pPr lvl="1"/>
            <a:r>
              <a:rPr lang="es-AR" sz="1800" dirty="0" smtClean="0"/>
              <a:t>Sitio Oficial de ASP.NET: http</a:t>
            </a:r>
            <a:r>
              <a:rPr lang="es-AR" sz="1800" dirty="0"/>
              <a:t>://www.asp.net/</a:t>
            </a:r>
          </a:p>
        </p:txBody>
      </p:sp>
      <p:sp>
        <p:nvSpPr>
          <p:cNvPr id="3" name="Marcador de fecha 2"/>
          <p:cNvSpPr>
            <a:spLocks noGrp="1"/>
          </p:cNvSpPr>
          <p:nvPr>
            <p:ph type="dt" sz="half" idx="10"/>
          </p:nvPr>
        </p:nvSpPr>
        <p:spPr/>
        <p:txBody>
          <a:bodyPr/>
          <a:lstStyle/>
          <a:p>
            <a:fld id="{9D01752F-5823-44DB-83D2-46A69D079012}" type="datetime1">
              <a:rPr lang="es-ES" smtClean="0"/>
              <a:t>07/03/2015</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14</a:t>
            </a:fld>
            <a:endParaRPr lang="es-ES"/>
          </a:p>
        </p:txBody>
      </p:sp>
      <p:sp>
        <p:nvSpPr>
          <p:cNvPr id="6" name="Título 5"/>
          <p:cNvSpPr>
            <a:spLocks noGrp="1"/>
          </p:cNvSpPr>
          <p:nvPr>
            <p:ph type="title"/>
          </p:nvPr>
        </p:nvSpPr>
        <p:spPr/>
        <p:txBody>
          <a:bodyPr>
            <a:normAutofit fontScale="90000"/>
          </a:bodyPr>
          <a:lstStyle/>
          <a:p>
            <a:r>
              <a:rPr lang="es-AR" dirty="0"/>
              <a:t>Unidad 5: Fundamentos  del Desarrollo de Aplicaciones Web </a:t>
            </a:r>
          </a:p>
        </p:txBody>
      </p:sp>
    </p:spTree>
    <p:extLst>
      <p:ext uri="{BB962C8B-B14F-4D97-AF65-F5344CB8AC3E}">
        <p14:creationId xmlns:p14="http://schemas.microsoft.com/office/powerpoint/2010/main" val="41553734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6264696" cy="4446734"/>
          </a:xfrm>
        </p:spPr>
        <p:txBody>
          <a:bodyPr>
            <a:normAutofit fontScale="92500" lnSpcReduction="10000"/>
          </a:bodyPr>
          <a:lstStyle/>
          <a:p>
            <a:r>
              <a:rPr lang="es-AR" dirty="0" smtClean="0"/>
              <a:t>Esta Unidad presentará </a:t>
            </a:r>
            <a:r>
              <a:rPr lang="es-AR" dirty="0"/>
              <a:t>el uso de diferentes tecnologías para para construcción de aplicaciones pero centrada en la interfaz de usuario: Windows </a:t>
            </a:r>
            <a:r>
              <a:rPr lang="es-AR" dirty="0" err="1"/>
              <a:t>Presentation</a:t>
            </a:r>
            <a:r>
              <a:rPr lang="es-AR" dirty="0"/>
              <a:t> </a:t>
            </a:r>
            <a:r>
              <a:rPr lang="es-AR" dirty="0" err="1"/>
              <a:t>Foundation</a:t>
            </a:r>
            <a:r>
              <a:rPr lang="es-AR" dirty="0"/>
              <a:t> (WPF</a:t>
            </a:r>
            <a:r>
              <a:rPr lang="es-AR" dirty="0" smtClean="0"/>
              <a:t>) y  </a:t>
            </a:r>
            <a:r>
              <a:rPr lang="es-AR" dirty="0"/>
              <a:t>ASP.NET MVC (</a:t>
            </a:r>
            <a:r>
              <a:rPr lang="es-AR" dirty="0" err="1" smtClean="0"/>
              <a:t>Model</a:t>
            </a:r>
            <a:r>
              <a:rPr lang="es-AR" dirty="0" smtClean="0"/>
              <a:t>-View-</a:t>
            </a:r>
            <a:r>
              <a:rPr lang="es-AR" dirty="0" err="1" smtClean="0"/>
              <a:t>Controller</a:t>
            </a:r>
            <a:r>
              <a:rPr lang="es-AR" dirty="0" smtClean="0"/>
              <a:t>).</a:t>
            </a:r>
          </a:p>
          <a:p>
            <a:endParaRPr lang="es-AR" dirty="0" smtClean="0"/>
          </a:p>
          <a:p>
            <a:r>
              <a:rPr lang="es-AR" dirty="0" smtClean="0"/>
              <a:t>Construcción </a:t>
            </a:r>
            <a:r>
              <a:rPr lang="es-AR" dirty="0"/>
              <a:t>de Aplicaciones Desktop con Windows </a:t>
            </a:r>
            <a:r>
              <a:rPr lang="es-AR" dirty="0" err="1"/>
              <a:t>Presentation</a:t>
            </a:r>
            <a:r>
              <a:rPr lang="es-AR" dirty="0"/>
              <a:t> </a:t>
            </a:r>
            <a:r>
              <a:rPr lang="es-AR" dirty="0" err="1"/>
              <a:t>Foundation</a:t>
            </a:r>
            <a:r>
              <a:rPr lang="es-AR" dirty="0"/>
              <a:t> (WPF): Entendiendo el </a:t>
            </a:r>
            <a:r>
              <a:rPr lang="es-AR" dirty="0" err="1"/>
              <a:t>Layout</a:t>
            </a:r>
            <a:r>
              <a:rPr lang="es-AR" dirty="0"/>
              <a:t>, Usando controles WPF, trabajando con datos. Creando Aplicaciones ASP.NET MVC: Entendiendo MVC, Creando Modelos, Construyendo controladores, Mostrando Vistas. </a:t>
            </a:r>
          </a:p>
        </p:txBody>
      </p:sp>
      <p:sp>
        <p:nvSpPr>
          <p:cNvPr id="3" name="Marcador de fecha 2"/>
          <p:cNvSpPr>
            <a:spLocks noGrp="1"/>
          </p:cNvSpPr>
          <p:nvPr>
            <p:ph type="dt" sz="half" idx="10"/>
          </p:nvPr>
        </p:nvSpPr>
        <p:spPr/>
        <p:txBody>
          <a:bodyPr/>
          <a:lstStyle/>
          <a:p>
            <a:fld id="{9D01752F-5823-44DB-83D2-46A69D079012}" type="datetime1">
              <a:rPr lang="es-ES" smtClean="0"/>
              <a:t>07/03/2015</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15</a:t>
            </a:fld>
            <a:endParaRPr lang="es-ES"/>
          </a:p>
        </p:txBody>
      </p:sp>
      <p:sp>
        <p:nvSpPr>
          <p:cNvPr id="6" name="Título 5"/>
          <p:cNvSpPr>
            <a:spLocks noGrp="1"/>
          </p:cNvSpPr>
          <p:nvPr>
            <p:ph type="title"/>
          </p:nvPr>
        </p:nvSpPr>
        <p:spPr/>
        <p:txBody>
          <a:bodyPr>
            <a:normAutofit fontScale="90000"/>
          </a:bodyPr>
          <a:lstStyle/>
          <a:p>
            <a:r>
              <a:rPr lang="es-AR" dirty="0"/>
              <a:t>Unidad 6: La Capa de presentación: WPF, MVC, </a:t>
            </a:r>
            <a:r>
              <a:rPr lang="es-AR" dirty="0" smtClean="0"/>
              <a:t>Silverlight</a:t>
            </a:r>
            <a:endParaRPr lang="es-AR" dirty="0"/>
          </a:p>
        </p:txBody>
      </p:sp>
      <p:pic>
        <p:nvPicPr>
          <p:cNvPr id="8" name="Imagen 7"/>
          <p:cNvPicPr>
            <a:picLocks noChangeAspect="1"/>
          </p:cNvPicPr>
          <p:nvPr/>
        </p:nvPicPr>
        <p:blipFill>
          <a:blip r:embed="rId2"/>
          <a:stretch>
            <a:fillRect/>
          </a:stretch>
        </p:blipFill>
        <p:spPr>
          <a:xfrm>
            <a:off x="6804247" y="2060848"/>
            <a:ext cx="1652610" cy="1063179"/>
          </a:xfrm>
          <a:prstGeom prst="rect">
            <a:avLst/>
          </a:prstGeom>
        </p:spPr>
      </p:pic>
      <p:pic>
        <p:nvPicPr>
          <p:cNvPr id="9" name="Imagen 8"/>
          <p:cNvPicPr>
            <a:picLocks noChangeAspect="1"/>
          </p:cNvPicPr>
          <p:nvPr/>
        </p:nvPicPr>
        <p:blipFill>
          <a:blip r:embed="rId3"/>
          <a:stretch>
            <a:fillRect/>
          </a:stretch>
        </p:blipFill>
        <p:spPr>
          <a:xfrm>
            <a:off x="6769733" y="3424822"/>
            <a:ext cx="1784435" cy="955947"/>
          </a:xfrm>
          <a:prstGeom prst="rect">
            <a:avLst/>
          </a:prstGeom>
        </p:spPr>
      </p:pic>
    </p:spTree>
    <p:extLst>
      <p:ext uri="{BB962C8B-B14F-4D97-AF65-F5344CB8AC3E}">
        <p14:creationId xmlns:p14="http://schemas.microsoft.com/office/powerpoint/2010/main" val="1956256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MX" b="1" dirty="0" smtClean="0"/>
              <a:t>Referencias:</a:t>
            </a:r>
          </a:p>
          <a:p>
            <a:pPr lvl="1"/>
            <a:r>
              <a:rPr lang="es-AR" dirty="0"/>
              <a:t>Microsoft Visual Studio</a:t>
            </a:r>
            <a:r>
              <a:rPr lang="es-AR" sz="200" dirty="0"/>
              <a:t>® </a:t>
            </a:r>
            <a:r>
              <a:rPr lang="es-AR" dirty="0"/>
              <a:t>2010 - A </a:t>
            </a:r>
            <a:r>
              <a:rPr lang="es-AR" dirty="0" err="1"/>
              <a:t>Beginner’s</a:t>
            </a:r>
            <a:r>
              <a:rPr lang="es-AR" dirty="0"/>
              <a:t> Guide, </a:t>
            </a:r>
            <a:r>
              <a:rPr lang="es-AR" i="1" dirty="0" err="1"/>
              <a:t>Joe</a:t>
            </a:r>
            <a:r>
              <a:rPr lang="es-AR" i="1" dirty="0"/>
              <a:t> Mayo, </a:t>
            </a:r>
            <a:r>
              <a:rPr lang="es-AR" dirty="0"/>
              <a:t>2010 </a:t>
            </a:r>
            <a:r>
              <a:rPr lang="es-AR" dirty="0" err="1"/>
              <a:t>by</a:t>
            </a:r>
            <a:r>
              <a:rPr lang="es-AR" dirty="0"/>
              <a:t> </a:t>
            </a:r>
            <a:r>
              <a:rPr lang="es-AR" dirty="0" err="1"/>
              <a:t>The</a:t>
            </a:r>
            <a:r>
              <a:rPr lang="es-AR" dirty="0"/>
              <a:t> McGraw-Hill</a:t>
            </a:r>
          </a:p>
          <a:p>
            <a:pPr lvl="1"/>
            <a:r>
              <a:rPr lang="es-AR" dirty="0"/>
              <a:t>Professional WPF </a:t>
            </a:r>
            <a:r>
              <a:rPr lang="es-AR" dirty="0" err="1"/>
              <a:t>Programming</a:t>
            </a:r>
            <a:r>
              <a:rPr lang="es-AR" dirty="0"/>
              <a:t>:.NET </a:t>
            </a:r>
            <a:r>
              <a:rPr lang="es-AR" dirty="0" err="1"/>
              <a:t>Development</a:t>
            </a:r>
            <a:r>
              <a:rPr lang="es-AR" dirty="0"/>
              <a:t> </a:t>
            </a:r>
            <a:r>
              <a:rPr lang="es-AR" dirty="0" err="1"/>
              <a:t>with</a:t>
            </a:r>
            <a:r>
              <a:rPr lang="es-AR" dirty="0"/>
              <a:t> </a:t>
            </a:r>
            <a:r>
              <a:rPr lang="es-AR" dirty="0" err="1"/>
              <a:t>the</a:t>
            </a:r>
            <a:r>
              <a:rPr lang="es-AR" dirty="0"/>
              <a:t> Windows® </a:t>
            </a:r>
            <a:r>
              <a:rPr lang="es-AR" dirty="0" err="1"/>
              <a:t>Presentation</a:t>
            </a:r>
            <a:r>
              <a:rPr lang="es-AR" dirty="0"/>
              <a:t> </a:t>
            </a:r>
            <a:r>
              <a:rPr lang="es-AR" dirty="0" err="1"/>
              <a:t>Foundation</a:t>
            </a:r>
            <a:r>
              <a:rPr lang="es-AR" dirty="0"/>
              <a:t>, Chris Andrade, </a:t>
            </a:r>
            <a:r>
              <a:rPr lang="es-AR" dirty="0" err="1"/>
              <a:t>Shawn</a:t>
            </a:r>
            <a:r>
              <a:rPr lang="es-AR" dirty="0"/>
              <a:t> </a:t>
            </a:r>
            <a:r>
              <a:rPr lang="es-AR" dirty="0" err="1"/>
              <a:t>Livermore</a:t>
            </a:r>
            <a:r>
              <a:rPr lang="es-AR" dirty="0"/>
              <a:t>, Mike </a:t>
            </a:r>
            <a:r>
              <a:rPr lang="es-AR" dirty="0" err="1"/>
              <a:t>Meyers</a:t>
            </a:r>
            <a:r>
              <a:rPr lang="es-AR" dirty="0"/>
              <a:t>, Scott Van </a:t>
            </a:r>
            <a:r>
              <a:rPr lang="es-AR" dirty="0" err="1"/>
              <a:t>Vliet</a:t>
            </a:r>
            <a:r>
              <a:rPr lang="es-AR" dirty="0"/>
              <a:t>, 2007 </a:t>
            </a:r>
            <a:r>
              <a:rPr lang="es-AR" dirty="0" err="1"/>
              <a:t>by</a:t>
            </a:r>
            <a:r>
              <a:rPr lang="es-AR" dirty="0"/>
              <a:t> </a:t>
            </a:r>
            <a:r>
              <a:rPr lang="es-AR" dirty="0" err="1"/>
              <a:t>Wiley</a:t>
            </a:r>
            <a:r>
              <a:rPr lang="es-AR" dirty="0"/>
              <a:t> </a:t>
            </a:r>
            <a:r>
              <a:rPr lang="es-AR" dirty="0" smtClean="0"/>
              <a:t>Publishing.</a:t>
            </a:r>
          </a:p>
          <a:p>
            <a:pPr lvl="1"/>
            <a:r>
              <a:rPr lang="es-MX" dirty="0" smtClean="0"/>
              <a:t>Microsoft .NET Framework 3.5 - </a:t>
            </a:r>
            <a:r>
              <a:rPr lang="es-AR" dirty="0"/>
              <a:t>Windows® </a:t>
            </a:r>
            <a:r>
              <a:rPr lang="es-AR" dirty="0" err="1"/>
              <a:t>Presentation</a:t>
            </a:r>
            <a:r>
              <a:rPr lang="es-AR" dirty="0"/>
              <a:t> </a:t>
            </a:r>
            <a:r>
              <a:rPr lang="es-AR" dirty="0" err="1" smtClean="0"/>
              <a:t>Foundation</a:t>
            </a:r>
            <a:r>
              <a:rPr lang="es-AR" dirty="0" smtClean="0"/>
              <a:t>, </a:t>
            </a:r>
            <a:r>
              <a:rPr lang="es-AR" dirty="0"/>
              <a:t>Matthew </a:t>
            </a:r>
            <a:r>
              <a:rPr lang="es-AR" dirty="0" err="1" smtClean="0"/>
              <a:t>Stoecker</a:t>
            </a:r>
            <a:r>
              <a:rPr lang="es-AR" dirty="0" smtClean="0"/>
              <a:t>, Training Kit, 2008 Microsoft </a:t>
            </a:r>
            <a:r>
              <a:rPr lang="es-AR" dirty="0" err="1" smtClean="0"/>
              <a:t>Press</a:t>
            </a:r>
            <a:endParaRPr lang="es-AR" dirty="0" smtClean="0"/>
          </a:p>
          <a:p>
            <a:pPr lvl="1"/>
            <a:r>
              <a:rPr lang="es-MX" dirty="0" smtClean="0"/>
              <a:t>Sitio Oficial WPF, </a:t>
            </a:r>
            <a:r>
              <a:rPr lang="es-AR" dirty="0">
                <a:hlinkClick r:id="rId2"/>
              </a:rPr>
              <a:t>http://windowsclient.net/</a:t>
            </a:r>
            <a:endParaRPr lang="es-AR" dirty="0" smtClean="0"/>
          </a:p>
          <a:p>
            <a:pPr lvl="1"/>
            <a:r>
              <a:rPr lang="es-MX" dirty="0" smtClean="0"/>
              <a:t>Sitio Oficial MCV Asp.NET, </a:t>
            </a:r>
            <a:r>
              <a:rPr lang="es-AR" dirty="0">
                <a:hlinkClick r:id="rId3"/>
              </a:rPr>
              <a:t>http://</a:t>
            </a:r>
            <a:r>
              <a:rPr lang="es-AR" dirty="0" smtClean="0">
                <a:hlinkClick r:id="rId3"/>
              </a:rPr>
              <a:t>www.asp.net/mvc</a:t>
            </a:r>
            <a:endParaRPr lang="es-AR" dirty="0" smtClean="0"/>
          </a:p>
          <a:p>
            <a:pPr lvl="1"/>
            <a:r>
              <a:rPr lang="es-MX" dirty="0" smtClean="0"/>
              <a:t>Sitio Oficial </a:t>
            </a:r>
            <a:r>
              <a:rPr lang="es-MX" dirty="0" err="1" smtClean="0"/>
              <a:t>Silvelight</a:t>
            </a:r>
            <a:r>
              <a:rPr lang="es-MX" dirty="0" smtClean="0"/>
              <a:t>, </a:t>
            </a:r>
            <a:r>
              <a:rPr lang="es-AR" dirty="0">
                <a:hlinkClick r:id="rId4"/>
              </a:rPr>
              <a:t>http://www.silverlight.net/</a:t>
            </a:r>
            <a:endParaRPr lang="es-AR" dirty="0"/>
          </a:p>
        </p:txBody>
      </p:sp>
      <p:sp>
        <p:nvSpPr>
          <p:cNvPr id="3" name="2 Marcador de fecha"/>
          <p:cNvSpPr>
            <a:spLocks noGrp="1"/>
          </p:cNvSpPr>
          <p:nvPr>
            <p:ph type="dt" sz="half" idx="10"/>
          </p:nvPr>
        </p:nvSpPr>
        <p:spPr/>
        <p:txBody>
          <a:bodyPr/>
          <a:lstStyle/>
          <a:p>
            <a:fld id="{9D01752F-5823-44DB-83D2-46A69D079012}" type="datetime1">
              <a:rPr lang="es-ES" smtClean="0"/>
              <a:t>07/03/2015</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16</a:t>
            </a:fld>
            <a:endParaRPr lang="es-ES"/>
          </a:p>
        </p:txBody>
      </p:sp>
      <p:sp>
        <p:nvSpPr>
          <p:cNvPr id="6" name="5 Título"/>
          <p:cNvSpPr>
            <a:spLocks noGrp="1"/>
          </p:cNvSpPr>
          <p:nvPr>
            <p:ph type="title"/>
          </p:nvPr>
        </p:nvSpPr>
        <p:spPr/>
        <p:txBody>
          <a:bodyPr>
            <a:normAutofit fontScale="90000"/>
          </a:bodyPr>
          <a:lstStyle/>
          <a:p>
            <a:r>
              <a:rPr lang="es-AR" dirty="0"/>
              <a:t>Unidad 6: La Capa de presentación: WPF, MVC, Silverlight</a:t>
            </a:r>
          </a:p>
        </p:txBody>
      </p:sp>
    </p:spTree>
    <p:extLst>
      <p:ext uri="{BB962C8B-B14F-4D97-AF65-F5344CB8AC3E}">
        <p14:creationId xmlns:p14="http://schemas.microsoft.com/office/powerpoint/2010/main" val="1982458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6192688" cy="4446734"/>
          </a:xfrm>
        </p:spPr>
        <p:txBody>
          <a:bodyPr/>
          <a:lstStyle/>
          <a:p>
            <a:r>
              <a:rPr lang="es-AR" dirty="0"/>
              <a:t>Este módulo presentará el modelo de programación de la plataforma .NET para desarrollos SOA con Windows </a:t>
            </a:r>
            <a:r>
              <a:rPr lang="es-AR" dirty="0" err="1"/>
              <a:t>Communication</a:t>
            </a:r>
            <a:r>
              <a:rPr lang="es-AR" dirty="0"/>
              <a:t> </a:t>
            </a:r>
            <a:r>
              <a:rPr lang="es-AR" dirty="0" err="1"/>
              <a:t>Foundation</a:t>
            </a:r>
            <a:r>
              <a:rPr lang="es-AR" dirty="0"/>
              <a:t> (WCF). Introducción y Conceptos Básicos, Definir el Contrato (</a:t>
            </a:r>
            <a:r>
              <a:rPr lang="es-AR" dirty="0" err="1"/>
              <a:t>ServiceContract</a:t>
            </a:r>
            <a:r>
              <a:rPr lang="es-AR" dirty="0"/>
              <a:t>), Implementar el Contrato (</a:t>
            </a:r>
            <a:r>
              <a:rPr lang="es-AR" dirty="0" err="1"/>
              <a:t>ServiceContract</a:t>
            </a:r>
            <a:r>
              <a:rPr lang="es-AR" dirty="0"/>
              <a:t>), Configurar el Servicio, Diseñar una aplicación Hosting del servicio, Diseñar una aplicación cliente del servicio.</a:t>
            </a:r>
          </a:p>
          <a:p>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07/03/2015</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17</a:t>
            </a:fld>
            <a:endParaRPr lang="es-ES"/>
          </a:p>
        </p:txBody>
      </p:sp>
      <p:sp>
        <p:nvSpPr>
          <p:cNvPr id="6" name="Título 5"/>
          <p:cNvSpPr>
            <a:spLocks noGrp="1"/>
          </p:cNvSpPr>
          <p:nvPr>
            <p:ph type="title"/>
          </p:nvPr>
        </p:nvSpPr>
        <p:spPr/>
        <p:txBody>
          <a:bodyPr>
            <a:normAutofit fontScale="90000"/>
          </a:bodyPr>
          <a:lstStyle/>
          <a:p>
            <a:r>
              <a:rPr lang="es-AR" dirty="0"/>
              <a:t>Unidad 7: La capa de servicios: Introducción a WCF</a:t>
            </a:r>
          </a:p>
        </p:txBody>
      </p:sp>
      <p:pic>
        <p:nvPicPr>
          <p:cNvPr id="7" name="Imagen 6"/>
          <p:cNvPicPr>
            <a:picLocks noChangeAspect="1"/>
          </p:cNvPicPr>
          <p:nvPr/>
        </p:nvPicPr>
        <p:blipFill>
          <a:blip r:embed="rId2"/>
          <a:stretch>
            <a:fillRect/>
          </a:stretch>
        </p:blipFill>
        <p:spPr>
          <a:xfrm>
            <a:off x="6876256" y="3212976"/>
            <a:ext cx="1552575" cy="1562100"/>
          </a:xfrm>
          <a:prstGeom prst="rect">
            <a:avLst/>
          </a:prstGeom>
        </p:spPr>
      </p:pic>
    </p:spTree>
    <p:extLst>
      <p:ext uri="{BB962C8B-B14F-4D97-AF65-F5344CB8AC3E}">
        <p14:creationId xmlns:p14="http://schemas.microsoft.com/office/powerpoint/2010/main" val="4023298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dirty="0" smtClean="0"/>
              <a:t>Referencias</a:t>
            </a:r>
          </a:p>
          <a:p>
            <a:pPr lvl="1"/>
            <a:r>
              <a:rPr lang="es-AR" dirty="0"/>
              <a:t>Microsoft Visual Studio</a:t>
            </a:r>
            <a:r>
              <a:rPr lang="es-AR" sz="200" dirty="0"/>
              <a:t>® </a:t>
            </a:r>
            <a:r>
              <a:rPr lang="es-AR" dirty="0"/>
              <a:t>2010 - A </a:t>
            </a:r>
            <a:r>
              <a:rPr lang="es-AR" dirty="0" err="1"/>
              <a:t>Beginner’s</a:t>
            </a:r>
            <a:r>
              <a:rPr lang="es-AR" dirty="0"/>
              <a:t> Guide, </a:t>
            </a:r>
            <a:r>
              <a:rPr lang="es-AR" i="1" dirty="0" err="1"/>
              <a:t>Joe</a:t>
            </a:r>
            <a:r>
              <a:rPr lang="es-AR" i="1" dirty="0"/>
              <a:t> Mayo, </a:t>
            </a:r>
            <a:r>
              <a:rPr lang="es-AR" dirty="0"/>
              <a:t>2010 </a:t>
            </a:r>
            <a:r>
              <a:rPr lang="es-AR" dirty="0" err="1"/>
              <a:t>by</a:t>
            </a:r>
            <a:r>
              <a:rPr lang="es-AR" dirty="0"/>
              <a:t> </a:t>
            </a:r>
            <a:r>
              <a:rPr lang="es-AR" dirty="0" err="1"/>
              <a:t>The</a:t>
            </a:r>
            <a:r>
              <a:rPr lang="es-AR" dirty="0"/>
              <a:t> McGraw-Hill</a:t>
            </a:r>
          </a:p>
          <a:p>
            <a:pPr lvl="1"/>
            <a:r>
              <a:rPr lang="es-MX" dirty="0" err="1" smtClean="0"/>
              <a:t>Programming</a:t>
            </a:r>
            <a:r>
              <a:rPr lang="es-MX" dirty="0" smtClean="0"/>
              <a:t> WCF </a:t>
            </a:r>
            <a:r>
              <a:rPr lang="es-MX" dirty="0" err="1" smtClean="0"/>
              <a:t>Services</a:t>
            </a:r>
            <a:r>
              <a:rPr lang="es-MX" dirty="0" smtClean="0"/>
              <a:t> </a:t>
            </a:r>
            <a:r>
              <a:rPr lang="es-AR" dirty="0" err="1"/>
              <a:t>Third</a:t>
            </a:r>
            <a:r>
              <a:rPr lang="es-AR" dirty="0"/>
              <a:t> </a:t>
            </a:r>
            <a:r>
              <a:rPr lang="es-AR" dirty="0" err="1"/>
              <a:t>Edition</a:t>
            </a:r>
            <a:r>
              <a:rPr lang="es-MX" dirty="0" smtClean="0"/>
              <a:t>, </a:t>
            </a:r>
            <a:r>
              <a:rPr lang="es-AR" dirty="0" err="1"/>
              <a:t>Juval</a:t>
            </a:r>
            <a:r>
              <a:rPr lang="es-AR" dirty="0"/>
              <a:t> </a:t>
            </a:r>
            <a:r>
              <a:rPr lang="es-AR" dirty="0" err="1" smtClean="0"/>
              <a:t>Löwy</a:t>
            </a:r>
            <a:r>
              <a:rPr lang="es-AR" dirty="0" smtClean="0"/>
              <a:t>, 2010 </a:t>
            </a:r>
            <a:r>
              <a:rPr lang="es-AR" dirty="0" err="1"/>
              <a:t>by</a:t>
            </a:r>
            <a:r>
              <a:rPr lang="es-AR" dirty="0"/>
              <a:t> </a:t>
            </a:r>
            <a:r>
              <a:rPr lang="es-AR" dirty="0" err="1"/>
              <a:t>O’Reilly</a:t>
            </a:r>
            <a:r>
              <a:rPr lang="es-AR" dirty="0"/>
              <a:t> </a:t>
            </a:r>
            <a:r>
              <a:rPr lang="es-AR" dirty="0" smtClean="0"/>
              <a:t>Media.</a:t>
            </a:r>
          </a:p>
          <a:p>
            <a:pPr lvl="1"/>
            <a:r>
              <a:rPr lang="es-MX" dirty="0" smtClean="0"/>
              <a:t>Sitio Oficial de WCF: </a:t>
            </a:r>
            <a:r>
              <a:rPr lang="es-AR" dirty="0">
                <a:hlinkClick r:id="rId2"/>
              </a:rPr>
              <a:t>http://msdn.microsoft.com/en-us/netframework/aa663324.aspx</a:t>
            </a:r>
            <a:endParaRPr lang="es-AR" dirty="0"/>
          </a:p>
        </p:txBody>
      </p:sp>
      <p:sp>
        <p:nvSpPr>
          <p:cNvPr id="3" name="2 Marcador de fecha"/>
          <p:cNvSpPr>
            <a:spLocks noGrp="1"/>
          </p:cNvSpPr>
          <p:nvPr>
            <p:ph type="dt" sz="half" idx="10"/>
          </p:nvPr>
        </p:nvSpPr>
        <p:spPr/>
        <p:txBody>
          <a:bodyPr/>
          <a:lstStyle/>
          <a:p>
            <a:fld id="{9D01752F-5823-44DB-83D2-46A69D079012}" type="datetime1">
              <a:rPr lang="es-ES" smtClean="0"/>
              <a:t>07/03/2015</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18</a:t>
            </a:fld>
            <a:endParaRPr lang="es-ES"/>
          </a:p>
        </p:txBody>
      </p:sp>
      <p:sp>
        <p:nvSpPr>
          <p:cNvPr id="6" name="5 Título"/>
          <p:cNvSpPr>
            <a:spLocks noGrp="1"/>
          </p:cNvSpPr>
          <p:nvPr>
            <p:ph type="title"/>
          </p:nvPr>
        </p:nvSpPr>
        <p:spPr/>
        <p:txBody>
          <a:bodyPr>
            <a:normAutofit fontScale="90000"/>
          </a:bodyPr>
          <a:lstStyle/>
          <a:p>
            <a:r>
              <a:rPr lang="es-AR" dirty="0"/>
              <a:t>Unidad 7: La capa de servicios: Introducción a WCF</a:t>
            </a:r>
          </a:p>
        </p:txBody>
      </p:sp>
    </p:spTree>
    <p:extLst>
      <p:ext uri="{BB962C8B-B14F-4D97-AF65-F5344CB8AC3E}">
        <p14:creationId xmlns:p14="http://schemas.microsoft.com/office/powerpoint/2010/main" val="168596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6552728" cy="4446734"/>
          </a:xfrm>
        </p:spPr>
        <p:txBody>
          <a:bodyPr/>
          <a:lstStyle/>
          <a:p>
            <a:r>
              <a:rPr lang="es-AR" dirty="0"/>
              <a:t>Este módulo presenta un conjunto de soluciones reusables orientadas a resolver aspectos transversales de las aplicaciones reunidas en lo que se denomina Enterprise Library. ¿Qué es </a:t>
            </a:r>
            <a:r>
              <a:rPr lang="es-AR" dirty="0" err="1"/>
              <a:t>Entreprise</a:t>
            </a:r>
            <a:r>
              <a:rPr lang="es-AR" dirty="0"/>
              <a:t> Library? Fundamentos. Configuración. Bloques constitutivos: </a:t>
            </a:r>
            <a:r>
              <a:rPr lang="es-AR" dirty="0" err="1"/>
              <a:t>Caching</a:t>
            </a:r>
            <a:r>
              <a:rPr lang="es-AR" dirty="0"/>
              <a:t>, </a:t>
            </a:r>
            <a:r>
              <a:rPr lang="es-AR" dirty="0" err="1"/>
              <a:t>Criptagrafia</a:t>
            </a:r>
            <a:r>
              <a:rPr lang="es-AR" dirty="0"/>
              <a:t>, Acceso a Datos, Manejo de Excepciones, </a:t>
            </a:r>
            <a:r>
              <a:rPr lang="es-AR" dirty="0" err="1"/>
              <a:t>Logging</a:t>
            </a:r>
            <a:r>
              <a:rPr lang="es-AR" dirty="0"/>
              <a:t>, </a:t>
            </a:r>
            <a:r>
              <a:rPr lang="es-AR" dirty="0" err="1"/>
              <a:t>Politica</a:t>
            </a:r>
            <a:r>
              <a:rPr lang="es-AR" dirty="0"/>
              <a:t> de inyección, Seguridad, </a:t>
            </a:r>
            <a:r>
              <a:rPr lang="es-AR" dirty="0" err="1"/>
              <a:t>Unity</a:t>
            </a:r>
            <a:r>
              <a:rPr lang="es-AR" dirty="0"/>
              <a:t>, Validación.</a:t>
            </a:r>
          </a:p>
          <a:p>
            <a:pPr marL="0" indent="0">
              <a:buNone/>
            </a:pPr>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07/03/2015</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19</a:t>
            </a:fld>
            <a:endParaRPr lang="es-ES"/>
          </a:p>
        </p:txBody>
      </p:sp>
      <p:sp>
        <p:nvSpPr>
          <p:cNvPr id="6" name="Título 5"/>
          <p:cNvSpPr>
            <a:spLocks noGrp="1"/>
          </p:cNvSpPr>
          <p:nvPr>
            <p:ph type="title"/>
          </p:nvPr>
        </p:nvSpPr>
        <p:spPr/>
        <p:txBody>
          <a:bodyPr>
            <a:normAutofit fontScale="90000"/>
          </a:bodyPr>
          <a:lstStyle/>
          <a:p>
            <a:r>
              <a:rPr lang="es-AR" dirty="0"/>
              <a:t>Unidad 8: Aspectos transversales: Enterprise </a:t>
            </a:r>
            <a:r>
              <a:rPr lang="es-AR" dirty="0" smtClean="0"/>
              <a:t>Library</a:t>
            </a:r>
            <a:endParaRPr lang="es-AR" dirty="0"/>
          </a:p>
        </p:txBody>
      </p:sp>
      <p:pic>
        <p:nvPicPr>
          <p:cNvPr id="7" name="Imagen 6"/>
          <p:cNvPicPr>
            <a:picLocks noChangeAspect="1"/>
          </p:cNvPicPr>
          <p:nvPr/>
        </p:nvPicPr>
        <p:blipFill>
          <a:blip r:embed="rId2"/>
          <a:stretch>
            <a:fillRect/>
          </a:stretch>
        </p:blipFill>
        <p:spPr>
          <a:xfrm>
            <a:off x="7117012" y="2933878"/>
            <a:ext cx="952500" cy="952500"/>
          </a:xfrm>
          <a:prstGeom prst="rect">
            <a:avLst/>
          </a:prstGeom>
        </p:spPr>
      </p:pic>
      <p:pic>
        <p:nvPicPr>
          <p:cNvPr id="9" name="Imagen 8"/>
          <p:cNvPicPr>
            <a:picLocks noChangeAspect="1"/>
          </p:cNvPicPr>
          <p:nvPr/>
        </p:nvPicPr>
        <p:blipFill>
          <a:blip r:embed="rId3"/>
          <a:stretch>
            <a:fillRect/>
          </a:stretch>
        </p:blipFill>
        <p:spPr>
          <a:xfrm>
            <a:off x="5867532" y="5229200"/>
            <a:ext cx="3067050" cy="828675"/>
          </a:xfrm>
          <a:prstGeom prst="rect">
            <a:avLst/>
          </a:prstGeom>
        </p:spPr>
      </p:pic>
    </p:spTree>
    <p:extLst>
      <p:ext uri="{BB962C8B-B14F-4D97-AF65-F5344CB8AC3E}">
        <p14:creationId xmlns:p14="http://schemas.microsoft.com/office/powerpoint/2010/main" val="4044459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4" y="2348880"/>
            <a:ext cx="7992887" cy="3888432"/>
          </a:xfrm>
        </p:spPr>
        <p:txBody>
          <a:bodyPr/>
          <a:lstStyle/>
          <a:p>
            <a:r>
              <a:rPr lang="es-AR" dirty="0">
                <a:latin typeface="Times New Roman" charset="0"/>
                <a:cs typeface="Times New Roman" charset="0"/>
              </a:rPr>
              <a:t>Presentación </a:t>
            </a:r>
            <a:r>
              <a:rPr lang="es-AR" dirty="0" smtClean="0">
                <a:latin typeface="Times New Roman" charset="0"/>
                <a:cs typeface="Times New Roman" charset="0"/>
              </a:rPr>
              <a:t>Docente.</a:t>
            </a:r>
          </a:p>
          <a:p>
            <a:endParaRPr lang="es-ES_tradnl" dirty="0">
              <a:latin typeface="Times New Roman" charset="0"/>
              <a:cs typeface="Times New Roman" charset="0"/>
            </a:endParaRPr>
          </a:p>
          <a:p>
            <a:endParaRPr lang="es-ES_tradnl" dirty="0" smtClean="0">
              <a:latin typeface="Times New Roman" charset="0"/>
              <a:cs typeface="Times New Roman" charset="0"/>
            </a:endParaRPr>
          </a:p>
          <a:p>
            <a:endParaRPr lang="es-AR" dirty="0">
              <a:latin typeface="Times New Roman" charset="0"/>
              <a:cs typeface="Times New Roman" charset="0"/>
            </a:endParaRPr>
          </a:p>
          <a:p>
            <a:r>
              <a:rPr lang="es-AR" dirty="0" smtClean="0">
                <a:latin typeface="Times New Roman" charset="0"/>
                <a:cs typeface="Times New Roman" charset="0"/>
              </a:rPr>
              <a:t>Presentación Alumno.</a:t>
            </a:r>
            <a:endParaRPr lang="es-AR" dirty="0">
              <a:latin typeface="Times New Roman" charset="0"/>
              <a:cs typeface="Times New Roman" charset="0"/>
            </a:endParaRPr>
          </a:p>
          <a:p>
            <a:endParaRPr lang="es-AR" dirty="0"/>
          </a:p>
        </p:txBody>
      </p:sp>
      <p:sp>
        <p:nvSpPr>
          <p:cNvPr id="3" name="2 Título"/>
          <p:cNvSpPr>
            <a:spLocks noGrp="1"/>
          </p:cNvSpPr>
          <p:nvPr>
            <p:ph type="title"/>
          </p:nvPr>
        </p:nvSpPr>
        <p:spPr/>
        <p:txBody>
          <a:bodyPr/>
          <a:lstStyle/>
          <a:p>
            <a:r>
              <a:rPr lang="es-MX" dirty="0" smtClean="0"/>
              <a:t>Introducción</a:t>
            </a:r>
            <a:endParaRPr lang="es-AR" dirty="0"/>
          </a:p>
        </p:txBody>
      </p:sp>
      <p:sp>
        <p:nvSpPr>
          <p:cNvPr id="4" name="3 Marcador de fecha"/>
          <p:cNvSpPr>
            <a:spLocks noGrp="1"/>
          </p:cNvSpPr>
          <p:nvPr>
            <p:ph type="dt" sz="half" idx="10"/>
          </p:nvPr>
        </p:nvSpPr>
        <p:spPr/>
        <p:txBody>
          <a:bodyPr/>
          <a:lstStyle/>
          <a:p>
            <a:fld id="{B5E824A0-33F3-477E-B03A-23AA2F6B69F3}" type="datetime1">
              <a:rPr lang="es-ES" smtClean="0"/>
              <a:t>07/03/2015</a:t>
            </a:fld>
            <a:endParaRPr lang="es-ES"/>
          </a:p>
        </p:txBody>
      </p:sp>
      <p:sp>
        <p:nvSpPr>
          <p:cNvPr id="5" name="4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2</a:t>
            </a:fld>
            <a:endParaRPr lang="es-E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3068960"/>
            <a:ext cx="1724025"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789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b="1" dirty="0" smtClean="0"/>
              <a:t>Referencias</a:t>
            </a:r>
          </a:p>
          <a:p>
            <a:pPr lvl="1"/>
            <a:r>
              <a:rPr lang="en-US" dirty="0"/>
              <a:t>D</a:t>
            </a:r>
            <a:r>
              <a:rPr lang="en-US" dirty="0" smtClean="0"/>
              <a:t>eveloper’s </a:t>
            </a:r>
            <a:r>
              <a:rPr lang="en-US" dirty="0"/>
              <a:t>guide to </a:t>
            </a:r>
            <a:r>
              <a:rPr lang="en-US" dirty="0" err="1"/>
              <a:t>microsoft</a:t>
            </a:r>
            <a:r>
              <a:rPr lang="en-US" dirty="0"/>
              <a:t>® enterprise </a:t>
            </a:r>
            <a:r>
              <a:rPr lang="en-US" dirty="0" smtClean="0"/>
              <a:t>library, </a:t>
            </a:r>
            <a:r>
              <a:rPr lang="es-AR" dirty="0"/>
              <a:t>Alex </a:t>
            </a:r>
            <a:r>
              <a:rPr lang="es-AR" dirty="0" err="1" smtClean="0"/>
              <a:t>Homer</a:t>
            </a:r>
            <a:r>
              <a:rPr lang="es-AR" dirty="0" smtClean="0"/>
              <a:t>, </a:t>
            </a:r>
            <a:r>
              <a:rPr lang="es-AR" dirty="0"/>
              <a:t>2010 Microsoft</a:t>
            </a:r>
            <a:r>
              <a:rPr lang="es-AR" dirty="0" smtClean="0"/>
              <a:t>.</a:t>
            </a:r>
          </a:p>
          <a:p>
            <a:pPr lvl="1"/>
            <a:r>
              <a:rPr lang="es-AR" dirty="0"/>
              <a:t>Microsoft Enterprise Library </a:t>
            </a:r>
            <a:r>
              <a:rPr lang="es-AR" dirty="0" smtClean="0"/>
              <a:t>5.0, </a:t>
            </a:r>
            <a:r>
              <a:rPr lang="es-AR" dirty="0"/>
              <a:t>2010 </a:t>
            </a:r>
            <a:r>
              <a:rPr lang="es-AR" dirty="0" err="1"/>
              <a:t>by</a:t>
            </a:r>
            <a:r>
              <a:rPr lang="es-AR" dirty="0"/>
              <a:t> Microsoft </a:t>
            </a:r>
            <a:r>
              <a:rPr lang="es-AR" dirty="0" err="1" smtClean="0"/>
              <a:t>Corporation</a:t>
            </a:r>
            <a:r>
              <a:rPr lang="es-AR" dirty="0" smtClean="0"/>
              <a:t>.</a:t>
            </a:r>
          </a:p>
          <a:p>
            <a:pPr lvl="1"/>
            <a:r>
              <a:rPr lang="es-MX" dirty="0" err="1"/>
              <a:t>Patterns</a:t>
            </a:r>
            <a:r>
              <a:rPr lang="es-MX" dirty="0"/>
              <a:t> and </a:t>
            </a:r>
            <a:r>
              <a:rPr lang="es-MX" dirty="0" err="1"/>
              <a:t>Practices</a:t>
            </a:r>
            <a:r>
              <a:rPr lang="es-MX" dirty="0"/>
              <a:t>, </a:t>
            </a:r>
            <a:r>
              <a:rPr lang="es-AR" dirty="0">
                <a:hlinkClick r:id="rId2"/>
              </a:rPr>
              <a:t>http://msdn.microsoft.com/en-us/practices/bb190332.aspx</a:t>
            </a:r>
            <a:endParaRPr lang="es-AR" dirty="0"/>
          </a:p>
          <a:p>
            <a:pPr lvl="1"/>
            <a:r>
              <a:rPr lang="es-MX" dirty="0" smtClean="0"/>
              <a:t>Sitio de EL, </a:t>
            </a:r>
            <a:r>
              <a:rPr lang="es-AR" dirty="0">
                <a:hlinkClick r:id="rId3"/>
              </a:rPr>
              <a:t>http://entlib.codeplex.com/</a:t>
            </a:r>
            <a:endParaRPr lang="es-AR" dirty="0"/>
          </a:p>
        </p:txBody>
      </p:sp>
      <p:sp>
        <p:nvSpPr>
          <p:cNvPr id="3" name="2 Marcador de fecha"/>
          <p:cNvSpPr>
            <a:spLocks noGrp="1"/>
          </p:cNvSpPr>
          <p:nvPr>
            <p:ph type="dt" sz="half" idx="10"/>
          </p:nvPr>
        </p:nvSpPr>
        <p:spPr/>
        <p:txBody>
          <a:bodyPr/>
          <a:lstStyle/>
          <a:p>
            <a:fld id="{9D01752F-5823-44DB-83D2-46A69D079012}" type="datetime1">
              <a:rPr lang="es-ES" smtClean="0"/>
              <a:t>07/03/2015</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20</a:t>
            </a:fld>
            <a:endParaRPr lang="es-ES"/>
          </a:p>
        </p:txBody>
      </p:sp>
      <p:sp>
        <p:nvSpPr>
          <p:cNvPr id="6" name="5 Título"/>
          <p:cNvSpPr>
            <a:spLocks noGrp="1"/>
          </p:cNvSpPr>
          <p:nvPr>
            <p:ph type="title"/>
          </p:nvPr>
        </p:nvSpPr>
        <p:spPr/>
        <p:txBody>
          <a:bodyPr>
            <a:normAutofit fontScale="90000"/>
          </a:bodyPr>
          <a:lstStyle/>
          <a:p>
            <a:r>
              <a:rPr lang="es-AR" dirty="0"/>
              <a:t>Unidad 8: Aspectos transversales: Enterprise Library</a:t>
            </a:r>
          </a:p>
        </p:txBody>
      </p:sp>
    </p:spTree>
    <p:extLst>
      <p:ext uri="{BB962C8B-B14F-4D97-AF65-F5344CB8AC3E}">
        <p14:creationId xmlns:p14="http://schemas.microsoft.com/office/powerpoint/2010/main" val="33243247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5688632" cy="4446734"/>
          </a:xfrm>
        </p:spPr>
        <p:txBody>
          <a:bodyPr>
            <a:normAutofit lnSpcReduction="10000"/>
          </a:bodyPr>
          <a:lstStyle/>
          <a:p>
            <a:r>
              <a:rPr lang="es-AR" dirty="0"/>
              <a:t>Este módulo presentará una reseña de diferentes patrones y principios que provee las bases para el diseño y arquitectura para las soluciones. Conceptos de arquitectura. Fundamentos de diseño: Arquitectura en capas: Presentación, Negocio, Datos, Servicios. Diseño de Componentes: Presentación, Negocio, Entidades, </a:t>
            </a:r>
            <a:r>
              <a:rPr lang="es-AR" dirty="0" err="1"/>
              <a:t>Workflow</a:t>
            </a:r>
            <a:r>
              <a:rPr lang="es-AR" dirty="0"/>
              <a:t>, Datos, Aspectos Transversales. Arquetipos de aplicaciones.</a:t>
            </a:r>
          </a:p>
          <a:p>
            <a:pPr marL="0" indent="0">
              <a:buNone/>
            </a:pPr>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07/03/2015</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21</a:t>
            </a:fld>
            <a:endParaRPr lang="es-ES"/>
          </a:p>
        </p:txBody>
      </p:sp>
      <p:sp>
        <p:nvSpPr>
          <p:cNvPr id="6" name="Título 5"/>
          <p:cNvSpPr>
            <a:spLocks noGrp="1"/>
          </p:cNvSpPr>
          <p:nvPr>
            <p:ph type="title"/>
          </p:nvPr>
        </p:nvSpPr>
        <p:spPr/>
        <p:txBody>
          <a:bodyPr>
            <a:normAutofit fontScale="90000"/>
          </a:bodyPr>
          <a:lstStyle/>
          <a:p>
            <a:r>
              <a:rPr lang="es-AR" dirty="0"/>
              <a:t>Unidad 9: Soluciones de </a:t>
            </a:r>
            <a:r>
              <a:rPr lang="es-AR" dirty="0" smtClean="0"/>
              <a:t>Arquitectura</a:t>
            </a:r>
            <a:endParaRPr lang="es-AR" dirty="0"/>
          </a:p>
        </p:txBody>
      </p:sp>
      <p:pic>
        <p:nvPicPr>
          <p:cNvPr id="7" name="Imagen 6"/>
          <p:cNvPicPr>
            <a:picLocks noChangeAspect="1"/>
          </p:cNvPicPr>
          <p:nvPr/>
        </p:nvPicPr>
        <p:blipFill>
          <a:blip r:embed="rId2"/>
          <a:stretch>
            <a:fillRect/>
          </a:stretch>
        </p:blipFill>
        <p:spPr>
          <a:xfrm>
            <a:off x="6012160" y="3212976"/>
            <a:ext cx="2794922" cy="2161406"/>
          </a:xfrm>
          <a:prstGeom prst="rect">
            <a:avLst/>
          </a:prstGeom>
        </p:spPr>
      </p:pic>
    </p:spTree>
    <p:extLst>
      <p:ext uri="{BB962C8B-B14F-4D97-AF65-F5344CB8AC3E}">
        <p14:creationId xmlns:p14="http://schemas.microsoft.com/office/powerpoint/2010/main" val="30414075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lnSpcReduction="10000"/>
          </a:bodyPr>
          <a:lstStyle/>
          <a:p>
            <a:r>
              <a:rPr lang="es-MX" dirty="0" smtClean="0"/>
              <a:t>Referencias</a:t>
            </a:r>
          </a:p>
          <a:p>
            <a:pPr lvl="1"/>
            <a:r>
              <a:rPr lang="es-AR" dirty="0" err="1"/>
              <a:t>Application</a:t>
            </a:r>
            <a:r>
              <a:rPr lang="es-AR" dirty="0"/>
              <a:t> </a:t>
            </a:r>
            <a:r>
              <a:rPr lang="es-AR" dirty="0" err="1"/>
              <a:t>Architecture</a:t>
            </a:r>
            <a:r>
              <a:rPr lang="es-AR" dirty="0"/>
              <a:t> </a:t>
            </a:r>
            <a:r>
              <a:rPr lang="es-AR" dirty="0" err="1"/>
              <a:t>for</a:t>
            </a:r>
            <a:r>
              <a:rPr lang="es-AR" dirty="0"/>
              <a:t> .NET</a:t>
            </a:r>
            <a:r>
              <a:rPr lang="es-AR" dirty="0" smtClean="0"/>
              <a:t>: </a:t>
            </a:r>
            <a:r>
              <a:rPr lang="es-AR" dirty="0" err="1" smtClean="0"/>
              <a:t>Designing</a:t>
            </a:r>
            <a:r>
              <a:rPr lang="es-AR" dirty="0" smtClean="0"/>
              <a:t> </a:t>
            </a:r>
            <a:r>
              <a:rPr lang="es-AR" dirty="0" err="1"/>
              <a:t>Applications</a:t>
            </a:r>
            <a:r>
              <a:rPr lang="es-AR" dirty="0"/>
              <a:t> and </a:t>
            </a:r>
            <a:r>
              <a:rPr lang="es-AR" dirty="0" err="1" smtClean="0"/>
              <a:t>Services</a:t>
            </a:r>
            <a:r>
              <a:rPr lang="es-AR" dirty="0" smtClean="0"/>
              <a:t>, </a:t>
            </a:r>
            <a:r>
              <a:rPr lang="es-AR" i="1" dirty="0"/>
              <a:t>2002 Microsoft </a:t>
            </a:r>
            <a:r>
              <a:rPr lang="es-AR" i="1" dirty="0" err="1"/>
              <a:t>Corporation</a:t>
            </a:r>
            <a:r>
              <a:rPr lang="es-AR" i="1" dirty="0" smtClean="0"/>
              <a:t>.</a:t>
            </a:r>
          </a:p>
          <a:p>
            <a:pPr lvl="1"/>
            <a:r>
              <a:rPr lang="es-MX" dirty="0" smtClean="0"/>
              <a:t>Microsoft </a:t>
            </a:r>
            <a:r>
              <a:rPr lang="es-MX" dirty="0" err="1" smtClean="0"/>
              <a:t>Application</a:t>
            </a:r>
            <a:r>
              <a:rPr lang="es-MX" dirty="0" smtClean="0"/>
              <a:t> </a:t>
            </a:r>
            <a:r>
              <a:rPr lang="es-MX" dirty="0" err="1" smtClean="0"/>
              <a:t>Architecture</a:t>
            </a:r>
            <a:r>
              <a:rPr lang="es-MX" dirty="0" smtClean="0"/>
              <a:t> Guide., 2da Edición, </a:t>
            </a:r>
            <a:r>
              <a:rPr lang="es-AR" i="1" dirty="0"/>
              <a:t>2009 Microsoft </a:t>
            </a:r>
            <a:r>
              <a:rPr lang="es-AR" i="1" dirty="0" err="1"/>
              <a:t>Corporation</a:t>
            </a:r>
            <a:r>
              <a:rPr lang="es-AR" i="1" dirty="0" smtClean="0"/>
              <a:t>.</a:t>
            </a:r>
          </a:p>
          <a:p>
            <a:pPr lvl="1"/>
            <a:r>
              <a:rPr lang="es-MX" i="1" dirty="0" smtClean="0"/>
              <a:t>Guía de Arquitectura N-Capas orientada al Dominio con .NET 4.0, </a:t>
            </a:r>
            <a:r>
              <a:rPr lang="es-AR" dirty="0"/>
              <a:t>César de la Torre </a:t>
            </a:r>
            <a:r>
              <a:rPr lang="es-AR" dirty="0" smtClean="0"/>
              <a:t>Llorente, </a:t>
            </a:r>
            <a:r>
              <a:rPr lang="es-AR" dirty="0" err="1" smtClean="0"/>
              <a:t>Unai</a:t>
            </a:r>
            <a:r>
              <a:rPr lang="es-AR" dirty="0" smtClean="0"/>
              <a:t> </a:t>
            </a:r>
            <a:r>
              <a:rPr lang="es-AR" dirty="0"/>
              <a:t>Zorrilla </a:t>
            </a:r>
            <a:r>
              <a:rPr lang="es-AR" dirty="0" smtClean="0"/>
              <a:t>Castro, Javier </a:t>
            </a:r>
            <a:r>
              <a:rPr lang="es-AR" dirty="0" err="1"/>
              <a:t>Calvarro</a:t>
            </a:r>
            <a:r>
              <a:rPr lang="es-AR" dirty="0"/>
              <a:t> </a:t>
            </a:r>
            <a:r>
              <a:rPr lang="es-AR" dirty="0" smtClean="0"/>
              <a:t>Nelson, Miguel </a:t>
            </a:r>
            <a:r>
              <a:rPr lang="es-AR" dirty="0"/>
              <a:t>Ángel Ramos </a:t>
            </a:r>
            <a:r>
              <a:rPr lang="es-AR" dirty="0" smtClean="0"/>
              <a:t>Barroso, 2010, </a:t>
            </a:r>
            <a:r>
              <a:rPr lang="es-AR" dirty="0"/>
              <a:t>por Microsoft Ibérica </a:t>
            </a:r>
            <a:endParaRPr lang="es-AR" dirty="0" smtClean="0"/>
          </a:p>
          <a:p>
            <a:pPr lvl="1"/>
            <a:r>
              <a:rPr lang="es-MX" dirty="0" err="1" smtClean="0"/>
              <a:t>Patterns</a:t>
            </a:r>
            <a:r>
              <a:rPr lang="es-MX" dirty="0" smtClean="0"/>
              <a:t> and </a:t>
            </a:r>
            <a:r>
              <a:rPr lang="es-MX" dirty="0" err="1" smtClean="0"/>
              <a:t>Practices</a:t>
            </a:r>
            <a:r>
              <a:rPr lang="es-MX" dirty="0" smtClean="0"/>
              <a:t>, </a:t>
            </a:r>
            <a:r>
              <a:rPr lang="es-AR" dirty="0" smtClean="0">
                <a:hlinkClick r:id="rId2"/>
              </a:rPr>
              <a:t>http://msdn.microsoft.com/en-us/practices/bb190332.aspx</a:t>
            </a:r>
            <a:endParaRPr lang="es-AR" dirty="0" smtClean="0"/>
          </a:p>
          <a:p>
            <a:pPr lvl="1"/>
            <a:r>
              <a:rPr lang="es-MX" dirty="0" smtClean="0"/>
              <a:t>Proyecto </a:t>
            </a:r>
            <a:r>
              <a:rPr lang="es-AR" dirty="0"/>
              <a:t>N-</a:t>
            </a:r>
            <a:r>
              <a:rPr lang="es-AR" dirty="0" err="1"/>
              <a:t>Layered</a:t>
            </a:r>
            <a:r>
              <a:rPr lang="es-AR" dirty="0"/>
              <a:t> </a:t>
            </a:r>
            <a:r>
              <a:rPr lang="es-AR" dirty="0" err="1" smtClean="0"/>
              <a:t>SampleApp</a:t>
            </a:r>
            <a:r>
              <a:rPr lang="es-AR" dirty="0"/>
              <a:t> </a:t>
            </a:r>
            <a:r>
              <a:rPr lang="es-AR" dirty="0">
                <a:hlinkClick r:id="rId3"/>
              </a:rPr>
              <a:t>http://microsoftnlayerapp.codeplex.com/</a:t>
            </a:r>
            <a:endParaRPr lang="es-MX" dirty="0"/>
          </a:p>
          <a:p>
            <a:endParaRPr lang="es-AR" dirty="0"/>
          </a:p>
        </p:txBody>
      </p:sp>
      <p:sp>
        <p:nvSpPr>
          <p:cNvPr id="3" name="2 Marcador de fecha"/>
          <p:cNvSpPr>
            <a:spLocks noGrp="1"/>
          </p:cNvSpPr>
          <p:nvPr>
            <p:ph type="dt" sz="half" idx="10"/>
          </p:nvPr>
        </p:nvSpPr>
        <p:spPr/>
        <p:txBody>
          <a:bodyPr/>
          <a:lstStyle/>
          <a:p>
            <a:fld id="{9D01752F-5823-44DB-83D2-46A69D079012}" type="datetime1">
              <a:rPr lang="es-ES" smtClean="0"/>
              <a:t>07/03/2015</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22</a:t>
            </a:fld>
            <a:endParaRPr lang="es-ES"/>
          </a:p>
        </p:txBody>
      </p:sp>
      <p:sp>
        <p:nvSpPr>
          <p:cNvPr id="6" name="5 Título"/>
          <p:cNvSpPr>
            <a:spLocks noGrp="1"/>
          </p:cNvSpPr>
          <p:nvPr>
            <p:ph type="title"/>
          </p:nvPr>
        </p:nvSpPr>
        <p:spPr/>
        <p:txBody>
          <a:bodyPr>
            <a:normAutofit fontScale="90000"/>
          </a:bodyPr>
          <a:lstStyle/>
          <a:p>
            <a:r>
              <a:rPr lang="es-AR" dirty="0"/>
              <a:t>Unidad 9: Soluciones de Arquitectura</a:t>
            </a:r>
          </a:p>
        </p:txBody>
      </p:sp>
    </p:spTree>
    <p:extLst>
      <p:ext uri="{BB962C8B-B14F-4D97-AF65-F5344CB8AC3E}">
        <p14:creationId xmlns:p14="http://schemas.microsoft.com/office/powerpoint/2010/main" val="1463380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5256584" cy="4446734"/>
          </a:xfrm>
        </p:spPr>
        <p:txBody>
          <a:bodyPr>
            <a:normAutofit lnSpcReduction="10000"/>
          </a:bodyPr>
          <a:lstStyle/>
          <a:p>
            <a:r>
              <a:rPr lang="es-AR" dirty="0"/>
              <a:t>Este módulo presenta que herramientas provee del IDE de desarrollo para mejorar la calidad de construcción de software: Pruebas unitarias y Análisis de Métricas de código. Prueba unitaria. Ejemplo de creación de pruebas unitarias. Proyecto de pruebas. Ejecución de análisis de código. Salida de análisis de Código. Herramienta de generación métricas de software para proyectos .NET.</a:t>
            </a:r>
          </a:p>
          <a:p>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07/03/2015</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23</a:t>
            </a:fld>
            <a:endParaRPr lang="es-ES"/>
          </a:p>
        </p:txBody>
      </p:sp>
      <p:sp>
        <p:nvSpPr>
          <p:cNvPr id="6" name="Título 5"/>
          <p:cNvSpPr>
            <a:spLocks noGrp="1"/>
          </p:cNvSpPr>
          <p:nvPr>
            <p:ph type="title"/>
          </p:nvPr>
        </p:nvSpPr>
        <p:spPr/>
        <p:txBody>
          <a:bodyPr>
            <a:normAutofit fontScale="90000"/>
          </a:bodyPr>
          <a:lstStyle/>
          <a:p>
            <a:r>
              <a:rPr lang="es-AR" dirty="0"/>
              <a:t>Módulo 10: Herramienta de Calidad de Código: Pruebas y </a:t>
            </a:r>
            <a:r>
              <a:rPr lang="es-AR" dirty="0" smtClean="0"/>
              <a:t>Métricas</a:t>
            </a:r>
            <a:endParaRPr lang="es-AR" dirty="0"/>
          </a:p>
        </p:txBody>
      </p:sp>
      <p:pic>
        <p:nvPicPr>
          <p:cNvPr id="7" name="Imagen 6"/>
          <p:cNvPicPr>
            <a:picLocks noChangeAspect="1"/>
          </p:cNvPicPr>
          <p:nvPr/>
        </p:nvPicPr>
        <p:blipFill>
          <a:blip r:embed="rId2"/>
          <a:stretch>
            <a:fillRect/>
          </a:stretch>
        </p:blipFill>
        <p:spPr>
          <a:xfrm>
            <a:off x="5940152" y="2852936"/>
            <a:ext cx="2625542" cy="500633"/>
          </a:xfrm>
          <a:prstGeom prst="rect">
            <a:avLst/>
          </a:prstGeom>
        </p:spPr>
      </p:pic>
      <p:pic>
        <p:nvPicPr>
          <p:cNvPr id="8" name="Imagen 7"/>
          <p:cNvPicPr>
            <a:picLocks noChangeAspect="1"/>
          </p:cNvPicPr>
          <p:nvPr/>
        </p:nvPicPr>
        <p:blipFill>
          <a:blip r:embed="rId3"/>
          <a:stretch>
            <a:fillRect/>
          </a:stretch>
        </p:blipFill>
        <p:spPr>
          <a:xfrm>
            <a:off x="5765344" y="4077072"/>
            <a:ext cx="2800350" cy="1628775"/>
          </a:xfrm>
          <a:prstGeom prst="rect">
            <a:avLst/>
          </a:prstGeom>
        </p:spPr>
      </p:pic>
    </p:spTree>
    <p:extLst>
      <p:ext uri="{BB962C8B-B14F-4D97-AF65-F5344CB8AC3E}">
        <p14:creationId xmlns:p14="http://schemas.microsoft.com/office/powerpoint/2010/main" val="21161237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MX" b="1" dirty="0" smtClean="0"/>
              <a:t>Referencias.</a:t>
            </a:r>
            <a:endParaRPr lang="es-MX" b="1" dirty="0"/>
          </a:p>
          <a:p>
            <a:pPr lvl="1"/>
            <a:r>
              <a:rPr lang="es-MX" dirty="0"/>
              <a:t>Sitio de </a:t>
            </a:r>
            <a:r>
              <a:rPr lang="es-MX" dirty="0" err="1" smtClean="0"/>
              <a:t>NDepend</a:t>
            </a:r>
            <a:r>
              <a:rPr lang="es-MX" dirty="0" smtClean="0"/>
              <a:t>, </a:t>
            </a:r>
            <a:r>
              <a:rPr lang="es-AR" dirty="0">
                <a:hlinkClick r:id="rId2"/>
              </a:rPr>
              <a:t>http://www.ndepend.com</a:t>
            </a:r>
            <a:r>
              <a:rPr lang="es-AR" dirty="0" smtClean="0">
                <a:hlinkClick r:id="rId2"/>
              </a:rPr>
              <a:t>/</a:t>
            </a:r>
            <a:endParaRPr lang="es-AR" dirty="0" smtClean="0"/>
          </a:p>
          <a:p>
            <a:pPr lvl="1"/>
            <a:r>
              <a:rPr lang="es-AR" dirty="0" err="1" smtClean="0"/>
              <a:t>Application</a:t>
            </a:r>
            <a:r>
              <a:rPr lang="es-AR" dirty="0" smtClean="0"/>
              <a:t> </a:t>
            </a:r>
            <a:r>
              <a:rPr lang="es-AR" dirty="0" err="1"/>
              <a:t>Lifecycle</a:t>
            </a:r>
            <a:r>
              <a:rPr lang="es-AR" dirty="0"/>
              <a:t> Management </a:t>
            </a:r>
            <a:r>
              <a:rPr lang="es-AR" dirty="0" err="1"/>
              <a:t>with</a:t>
            </a:r>
            <a:r>
              <a:rPr lang="es-AR" dirty="0"/>
              <a:t> Visual Studio® 2010, Mickey </a:t>
            </a:r>
            <a:r>
              <a:rPr lang="es-AR" dirty="0" err="1"/>
              <a:t>Gousset</a:t>
            </a:r>
            <a:r>
              <a:rPr lang="es-AR" dirty="0"/>
              <a:t> , Brian </a:t>
            </a:r>
            <a:r>
              <a:rPr lang="es-AR" dirty="0" err="1"/>
              <a:t>Keller</a:t>
            </a:r>
            <a:r>
              <a:rPr lang="es-AR" dirty="0"/>
              <a:t>, </a:t>
            </a:r>
            <a:r>
              <a:rPr lang="es-AR" dirty="0" err="1"/>
              <a:t>Ajoy</a:t>
            </a:r>
            <a:r>
              <a:rPr lang="es-AR" dirty="0"/>
              <a:t> </a:t>
            </a:r>
            <a:r>
              <a:rPr lang="es-AR" dirty="0" err="1"/>
              <a:t>Krishnamoorthy</a:t>
            </a:r>
            <a:r>
              <a:rPr lang="es-AR" dirty="0"/>
              <a:t>, Martin </a:t>
            </a:r>
            <a:r>
              <a:rPr lang="es-AR" dirty="0" err="1"/>
              <a:t>Woodward</a:t>
            </a:r>
            <a:r>
              <a:rPr lang="es-AR" dirty="0"/>
              <a:t>, 2010 </a:t>
            </a:r>
            <a:r>
              <a:rPr lang="es-AR" dirty="0" err="1"/>
              <a:t>by</a:t>
            </a:r>
            <a:r>
              <a:rPr lang="es-AR" dirty="0"/>
              <a:t> </a:t>
            </a:r>
            <a:r>
              <a:rPr lang="es-AR" dirty="0" err="1"/>
              <a:t>Wiley</a:t>
            </a:r>
            <a:r>
              <a:rPr lang="es-AR" dirty="0"/>
              <a:t> Publishing.</a:t>
            </a:r>
          </a:p>
          <a:p>
            <a:endParaRPr lang="es-AR" dirty="0"/>
          </a:p>
        </p:txBody>
      </p:sp>
      <p:sp>
        <p:nvSpPr>
          <p:cNvPr id="3" name="2 Marcador de fecha"/>
          <p:cNvSpPr>
            <a:spLocks noGrp="1"/>
          </p:cNvSpPr>
          <p:nvPr>
            <p:ph type="dt" sz="half" idx="10"/>
          </p:nvPr>
        </p:nvSpPr>
        <p:spPr/>
        <p:txBody>
          <a:bodyPr/>
          <a:lstStyle/>
          <a:p>
            <a:fld id="{9D01752F-5823-44DB-83D2-46A69D079012}" type="datetime1">
              <a:rPr lang="es-ES" smtClean="0"/>
              <a:t>07/03/2015</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24</a:t>
            </a:fld>
            <a:endParaRPr lang="es-ES"/>
          </a:p>
        </p:txBody>
      </p:sp>
      <p:sp>
        <p:nvSpPr>
          <p:cNvPr id="6" name="5 Título"/>
          <p:cNvSpPr>
            <a:spLocks noGrp="1"/>
          </p:cNvSpPr>
          <p:nvPr>
            <p:ph type="title"/>
          </p:nvPr>
        </p:nvSpPr>
        <p:spPr/>
        <p:txBody>
          <a:bodyPr>
            <a:normAutofit fontScale="90000"/>
          </a:bodyPr>
          <a:lstStyle/>
          <a:p>
            <a:r>
              <a:rPr lang="es-AR" dirty="0"/>
              <a:t>Módulo 10: Herramienta de Calidad de Código: Pruebas y Métricas</a:t>
            </a:r>
          </a:p>
        </p:txBody>
      </p:sp>
    </p:spTree>
    <p:extLst>
      <p:ext uri="{BB962C8B-B14F-4D97-AF65-F5344CB8AC3E}">
        <p14:creationId xmlns:p14="http://schemas.microsoft.com/office/powerpoint/2010/main" val="8059067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9D01752F-5823-44DB-83D2-46A69D079012}" type="datetime1">
              <a:rPr lang="es-ES" smtClean="0"/>
              <a:t>07/03/2015</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25</a:t>
            </a:fld>
            <a:endParaRPr lang="es-ES"/>
          </a:p>
        </p:txBody>
      </p:sp>
      <p:sp>
        <p:nvSpPr>
          <p:cNvPr id="6" name="Título 5"/>
          <p:cNvSpPr>
            <a:spLocks noGrp="1"/>
          </p:cNvSpPr>
          <p:nvPr>
            <p:ph type="title"/>
          </p:nvPr>
        </p:nvSpPr>
        <p:spPr/>
        <p:txBody>
          <a:bodyPr/>
          <a:lstStyle/>
          <a:p>
            <a:r>
              <a:rPr lang="es-ES_tradnl" dirty="0" smtClean="0"/>
              <a:t>Cronograma</a:t>
            </a:r>
            <a:endParaRPr lang="es-AR" dirty="0"/>
          </a:p>
        </p:txBody>
      </p:sp>
      <p:pic>
        <p:nvPicPr>
          <p:cNvPr id="2" name="Imagen 1"/>
          <p:cNvPicPr>
            <a:picLocks noChangeAspect="1"/>
          </p:cNvPicPr>
          <p:nvPr/>
        </p:nvPicPr>
        <p:blipFill>
          <a:blip r:embed="rId2"/>
          <a:stretch>
            <a:fillRect/>
          </a:stretch>
        </p:blipFill>
        <p:spPr>
          <a:xfrm>
            <a:off x="1115616" y="2276872"/>
            <a:ext cx="7207848" cy="3305016"/>
          </a:xfrm>
          <a:prstGeom prst="rect">
            <a:avLst/>
          </a:prstGeom>
        </p:spPr>
      </p:pic>
    </p:spTree>
    <p:extLst>
      <p:ext uri="{BB962C8B-B14F-4D97-AF65-F5344CB8AC3E}">
        <p14:creationId xmlns:p14="http://schemas.microsoft.com/office/powerpoint/2010/main" val="3953284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ES_tradnl" dirty="0" smtClean="0"/>
              <a:t>Regularización: Aprobación del Trabajo Práctico.</a:t>
            </a:r>
          </a:p>
          <a:p>
            <a:pPr lvl="1"/>
            <a:r>
              <a:rPr lang="es-ES_tradnl" dirty="0" smtClean="0"/>
              <a:t>Condiciones de Evaluación a Definirse.</a:t>
            </a:r>
          </a:p>
          <a:p>
            <a:endParaRPr lang="es-ES_tradnl" dirty="0"/>
          </a:p>
          <a:p>
            <a:r>
              <a:rPr lang="es-ES_tradnl" dirty="0" smtClean="0"/>
              <a:t>Promoción: Promedio de evaluación de los hitos y Trabajo Práctico igual o superior a 8. </a:t>
            </a:r>
          </a:p>
          <a:p>
            <a:endParaRPr lang="es-ES_tradnl" dirty="0"/>
          </a:p>
          <a:p>
            <a:endParaRPr lang="es-ES_tradnl" dirty="0" smtClean="0"/>
          </a:p>
          <a:p>
            <a:endParaRPr lang="es-ES_tradnl" dirty="0"/>
          </a:p>
          <a:p>
            <a:r>
              <a:rPr lang="es-ES_tradnl" dirty="0" smtClean="0"/>
              <a:t>No presentar el hito, significa hito no evaluado, pero participa del cálculo.</a:t>
            </a:r>
          </a:p>
        </p:txBody>
      </p:sp>
      <p:sp>
        <p:nvSpPr>
          <p:cNvPr id="3" name="Marcador de fecha 2"/>
          <p:cNvSpPr>
            <a:spLocks noGrp="1"/>
          </p:cNvSpPr>
          <p:nvPr>
            <p:ph type="dt" sz="half" idx="10"/>
          </p:nvPr>
        </p:nvSpPr>
        <p:spPr/>
        <p:txBody>
          <a:bodyPr/>
          <a:lstStyle/>
          <a:p>
            <a:fld id="{9D01752F-5823-44DB-83D2-46A69D079012}" type="datetime1">
              <a:rPr lang="es-ES" smtClean="0"/>
              <a:t>07/03/2015</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26</a:t>
            </a:fld>
            <a:endParaRPr lang="es-ES"/>
          </a:p>
        </p:txBody>
      </p:sp>
      <p:sp>
        <p:nvSpPr>
          <p:cNvPr id="6" name="Título 5"/>
          <p:cNvSpPr>
            <a:spLocks noGrp="1"/>
          </p:cNvSpPr>
          <p:nvPr>
            <p:ph type="title"/>
          </p:nvPr>
        </p:nvSpPr>
        <p:spPr/>
        <p:txBody>
          <a:bodyPr/>
          <a:lstStyle/>
          <a:p>
            <a:r>
              <a:rPr lang="es-ES_tradnl" dirty="0" smtClean="0"/>
              <a:t>Evaluación</a:t>
            </a:r>
            <a:endParaRPr lang="es-AR" dirty="0"/>
          </a:p>
        </p:txBody>
      </p:sp>
      <p:graphicFrame>
        <p:nvGraphicFramePr>
          <p:cNvPr id="7" name="Objeto 6"/>
          <p:cNvGraphicFramePr>
            <a:graphicFrameLocks noChangeAspect="1"/>
          </p:cNvGraphicFramePr>
          <p:nvPr>
            <p:extLst>
              <p:ext uri="{D42A27DB-BD31-4B8C-83A1-F6EECF244321}">
                <p14:modId xmlns:p14="http://schemas.microsoft.com/office/powerpoint/2010/main" val="1392626061"/>
              </p:ext>
            </p:extLst>
          </p:nvPr>
        </p:nvGraphicFramePr>
        <p:xfrm>
          <a:off x="1475656" y="4005064"/>
          <a:ext cx="6078322" cy="720080"/>
        </p:xfrm>
        <a:graphic>
          <a:graphicData uri="http://schemas.openxmlformats.org/presentationml/2006/ole">
            <mc:AlternateContent xmlns:mc="http://schemas.openxmlformats.org/markup-compatibility/2006">
              <mc:Choice xmlns:v="urn:schemas-microsoft-com:vml" Requires="v">
                <p:oleObj spid="_x0000_s4103" name="Ecuación" r:id="rId3" imgW="3644640" imgH="431640" progId="Equation.3">
                  <p:embed/>
                </p:oleObj>
              </mc:Choice>
              <mc:Fallback>
                <p:oleObj name="Ecuación" r:id="rId3" imgW="3644640" imgH="431640" progId="Equation.3">
                  <p:embed/>
                  <p:pic>
                    <p:nvPicPr>
                      <p:cNvPr id="0" name=""/>
                      <p:cNvPicPr/>
                      <p:nvPr/>
                    </p:nvPicPr>
                    <p:blipFill>
                      <a:blip r:embed="rId4"/>
                      <a:stretch>
                        <a:fillRect/>
                      </a:stretch>
                    </p:blipFill>
                    <p:spPr>
                      <a:xfrm>
                        <a:off x="1475656" y="4005064"/>
                        <a:ext cx="6078322" cy="720080"/>
                      </a:xfrm>
                      <a:prstGeom prst="rect">
                        <a:avLst/>
                      </a:prstGeom>
                    </p:spPr>
                  </p:pic>
                </p:oleObj>
              </mc:Fallback>
            </mc:AlternateContent>
          </a:graphicData>
        </a:graphic>
      </p:graphicFrame>
    </p:spTree>
    <p:extLst>
      <p:ext uri="{BB962C8B-B14F-4D97-AF65-F5344CB8AC3E}">
        <p14:creationId xmlns:p14="http://schemas.microsoft.com/office/powerpoint/2010/main" val="2079828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85000" lnSpcReduction="20000"/>
          </a:bodyPr>
          <a:lstStyle/>
          <a:p>
            <a:r>
              <a:rPr lang="es-MX" dirty="0" smtClean="0"/>
              <a:t>Visual Studio </a:t>
            </a:r>
            <a:r>
              <a:rPr lang="es-MX" dirty="0" smtClean="0"/>
              <a:t>2013 </a:t>
            </a:r>
            <a:r>
              <a:rPr lang="es-MX" dirty="0" err="1" smtClean="0"/>
              <a:t>Community</a:t>
            </a:r>
            <a:r>
              <a:rPr lang="es-MX" dirty="0" smtClean="0"/>
              <a:t>:</a:t>
            </a:r>
          </a:p>
          <a:p>
            <a:r>
              <a:rPr lang="es-MX" dirty="0">
                <a:hlinkClick r:id="rId2"/>
              </a:rPr>
              <a:t>https://</a:t>
            </a:r>
            <a:r>
              <a:rPr lang="es-MX" dirty="0" smtClean="0">
                <a:hlinkClick r:id="rId2"/>
              </a:rPr>
              <a:t>www.visualstudio.com/en-us/products/visual-studio-community-vs.aspx</a:t>
            </a:r>
            <a:endParaRPr lang="es-MX" dirty="0" smtClean="0"/>
          </a:p>
          <a:p>
            <a:endParaRPr lang="es-MX" dirty="0" smtClean="0"/>
          </a:p>
          <a:p>
            <a:endParaRPr lang="es-MX" dirty="0"/>
          </a:p>
          <a:p>
            <a:r>
              <a:rPr lang="es-MX" dirty="0" smtClean="0"/>
              <a:t>Herramienta de Modelado </a:t>
            </a:r>
          </a:p>
          <a:p>
            <a:pPr lvl="1"/>
            <a:r>
              <a:rPr lang="es-MX" dirty="0" smtClean="0"/>
              <a:t>Visual </a:t>
            </a:r>
            <a:r>
              <a:rPr lang="es-MX" dirty="0" err="1" smtClean="0"/>
              <a:t>Paradigm</a:t>
            </a:r>
            <a:r>
              <a:rPr lang="es-MX" dirty="0" smtClean="0"/>
              <a:t> –</a:t>
            </a:r>
            <a:r>
              <a:rPr lang="es-MX" dirty="0" err="1" smtClean="0"/>
              <a:t>Community</a:t>
            </a:r>
            <a:r>
              <a:rPr lang="es-MX" dirty="0" smtClean="0"/>
              <a:t> </a:t>
            </a:r>
            <a:r>
              <a:rPr lang="es-MX" dirty="0" err="1" smtClean="0"/>
              <a:t>Edition</a:t>
            </a:r>
            <a:r>
              <a:rPr lang="es-MX" dirty="0" smtClean="0"/>
              <a:t>.</a:t>
            </a:r>
          </a:p>
          <a:p>
            <a:pPr lvl="1"/>
            <a:r>
              <a:rPr lang="es-MX" dirty="0">
                <a:hlinkClick r:id="rId3"/>
              </a:rPr>
              <a:t>http://</a:t>
            </a:r>
            <a:r>
              <a:rPr lang="es-MX" dirty="0" smtClean="0">
                <a:hlinkClick r:id="rId3"/>
              </a:rPr>
              <a:t>www.visual-paradigm.com/download/community.jsp</a:t>
            </a:r>
            <a:endParaRPr lang="es-MX" dirty="0" smtClean="0"/>
          </a:p>
          <a:p>
            <a:pPr lvl="1"/>
            <a:endParaRPr lang="es-MX" dirty="0" smtClean="0"/>
          </a:p>
          <a:p>
            <a:pPr marL="301943" lvl="1" indent="0">
              <a:buNone/>
            </a:pPr>
            <a:endParaRPr lang="es-MX" dirty="0" smtClean="0"/>
          </a:p>
          <a:p>
            <a:pPr lvl="1"/>
            <a:endParaRPr lang="es-MX" dirty="0"/>
          </a:p>
          <a:p>
            <a:r>
              <a:rPr lang="es-MX" dirty="0" smtClean="0"/>
              <a:t>Control de Versiones:</a:t>
            </a:r>
          </a:p>
          <a:p>
            <a:pPr lvl="1"/>
            <a:r>
              <a:rPr lang="es-MX" dirty="0" smtClean="0"/>
              <a:t>Repositorio Central: </a:t>
            </a:r>
            <a:r>
              <a:rPr lang="es-MX" dirty="0" err="1" smtClean="0"/>
              <a:t>Github</a:t>
            </a:r>
            <a:r>
              <a:rPr lang="es-MX" dirty="0"/>
              <a:t>: </a:t>
            </a:r>
            <a:r>
              <a:rPr lang="es-MX" dirty="0">
                <a:hlinkClick r:id="rId4"/>
              </a:rPr>
              <a:t>https://github.com</a:t>
            </a:r>
            <a:r>
              <a:rPr lang="es-MX" dirty="0" smtClean="0">
                <a:hlinkClick r:id="rId4"/>
              </a:rPr>
              <a:t>/</a:t>
            </a:r>
            <a:endParaRPr lang="es-MX" dirty="0" smtClean="0"/>
          </a:p>
          <a:p>
            <a:pPr lvl="1"/>
            <a:r>
              <a:rPr lang="es-MX" dirty="0"/>
              <a:t>Cliente: </a:t>
            </a:r>
            <a:r>
              <a:rPr lang="es-MX" dirty="0">
                <a:hlinkClick r:id="rId5"/>
              </a:rPr>
              <a:t>https://windows.github.com</a:t>
            </a:r>
            <a:r>
              <a:rPr lang="es-MX" dirty="0" smtClean="0">
                <a:hlinkClick r:id="rId5"/>
              </a:rPr>
              <a:t>/</a:t>
            </a:r>
            <a:endParaRPr lang="es-MX" dirty="0" smtClean="0"/>
          </a:p>
          <a:p>
            <a:pPr lvl="1"/>
            <a:r>
              <a:rPr lang="es-MX" dirty="0" err="1" smtClean="0"/>
              <a:t>SourceTree</a:t>
            </a:r>
            <a:r>
              <a:rPr lang="es-MX" dirty="0"/>
              <a:t>: </a:t>
            </a:r>
            <a:r>
              <a:rPr lang="es-MX" dirty="0">
                <a:hlinkClick r:id="rId6"/>
              </a:rPr>
              <a:t>http://www.sourcetreeapp.com</a:t>
            </a:r>
            <a:r>
              <a:rPr lang="es-MX" dirty="0" smtClean="0">
                <a:hlinkClick r:id="rId6"/>
              </a:rPr>
              <a:t>/</a:t>
            </a:r>
            <a:endParaRPr lang="es-MX" dirty="0" smtClean="0"/>
          </a:p>
          <a:p>
            <a:pPr lvl="1"/>
            <a:endParaRPr lang="es-MX" dirty="0" smtClean="0"/>
          </a:p>
          <a:p>
            <a:endParaRPr lang="es-MX" dirty="0" smtClean="0"/>
          </a:p>
          <a:p>
            <a:endParaRPr lang="es-AR" dirty="0"/>
          </a:p>
        </p:txBody>
      </p:sp>
      <p:sp>
        <p:nvSpPr>
          <p:cNvPr id="3" name="2 Marcador de fecha"/>
          <p:cNvSpPr>
            <a:spLocks noGrp="1"/>
          </p:cNvSpPr>
          <p:nvPr>
            <p:ph type="dt" sz="half" idx="10"/>
          </p:nvPr>
        </p:nvSpPr>
        <p:spPr/>
        <p:txBody>
          <a:bodyPr/>
          <a:lstStyle/>
          <a:p>
            <a:fld id="{9D01752F-5823-44DB-83D2-46A69D079012}" type="datetime1">
              <a:rPr lang="es-ES" smtClean="0"/>
              <a:t>07/03/2015</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27</a:t>
            </a:fld>
            <a:endParaRPr lang="es-ES"/>
          </a:p>
        </p:txBody>
      </p:sp>
      <p:sp>
        <p:nvSpPr>
          <p:cNvPr id="6" name="5 Título"/>
          <p:cNvSpPr>
            <a:spLocks noGrp="1"/>
          </p:cNvSpPr>
          <p:nvPr>
            <p:ph type="title"/>
          </p:nvPr>
        </p:nvSpPr>
        <p:spPr/>
        <p:txBody>
          <a:bodyPr/>
          <a:lstStyle/>
          <a:p>
            <a:r>
              <a:rPr lang="es-MX" dirty="0" smtClean="0"/>
              <a:t>Herramientas</a:t>
            </a:r>
            <a:endParaRPr lang="es-AR" dirty="0"/>
          </a:p>
        </p:txBody>
      </p:sp>
    </p:spTree>
    <p:extLst>
      <p:ext uri="{BB962C8B-B14F-4D97-AF65-F5344CB8AC3E}">
        <p14:creationId xmlns:p14="http://schemas.microsoft.com/office/powerpoint/2010/main" val="838564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normAutofit lnSpcReduction="10000"/>
          </a:bodyPr>
          <a:lstStyle/>
          <a:p>
            <a:r>
              <a:rPr lang="es-AR" dirty="0"/>
              <a:t>I</a:t>
            </a:r>
            <a:r>
              <a:rPr lang="es-AR" dirty="0" smtClean="0"/>
              <a:t>ntroducción </a:t>
            </a:r>
            <a:r>
              <a:rPr lang="es-AR" dirty="0"/>
              <a:t>a las soluciones tecnológicas y principales herramientas de desarrollo de la plataforma .NET. </a:t>
            </a:r>
            <a:endParaRPr lang="es-AR" dirty="0" smtClean="0"/>
          </a:p>
          <a:p>
            <a:endParaRPr lang="es-AR" dirty="0" smtClean="0"/>
          </a:p>
          <a:p>
            <a:r>
              <a:rPr lang="es-AR" dirty="0" smtClean="0"/>
              <a:t>Estas </a:t>
            </a:r>
            <a:r>
              <a:rPr lang="es-AR" dirty="0"/>
              <a:t>tecnologías </a:t>
            </a:r>
            <a:r>
              <a:rPr lang="es-AR" dirty="0" smtClean="0"/>
              <a:t>tiene </a:t>
            </a:r>
            <a:r>
              <a:rPr lang="es-AR" dirty="0"/>
              <a:t>básicamente dos pilares: </a:t>
            </a:r>
            <a:endParaRPr lang="es-AR" dirty="0" smtClean="0"/>
          </a:p>
          <a:p>
            <a:pPr lvl="1"/>
            <a:r>
              <a:rPr lang="es-AR" dirty="0" smtClean="0"/>
              <a:t>el </a:t>
            </a:r>
            <a:r>
              <a:rPr lang="es-AR" dirty="0"/>
              <a:t>Framework .NET en sus versión 4.0 y 4.5 y </a:t>
            </a:r>
            <a:endParaRPr lang="es-AR" dirty="0" smtClean="0"/>
          </a:p>
          <a:p>
            <a:pPr lvl="1"/>
            <a:r>
              <a:rPr lang="es-AR" dirty="0" smtClean="0"/>
              <a:t>el </a:t>
            </a:r>
            <a:r>
              <a:rPr lang="es-AR" dirty="0"/>
              <a:t>entorno de desarrollo Visual </a:t>
            </a:r>
            <a:r>
              <a:rPr lang="es-AR" dirty="0" smtClean="0"/>
              <a:t>Studio.</a:t>
            </a:r>
          </a:p>
          <a:p>
            <a:pPr lvl="1"/>
            <a:endParaRPr lang="es-AR" dirty="0" smtClean="0"/>
          </a:p>
          <a:p>
            <a:r>
              <a:rPr lang="es-AR" dirty="0" smtClean="0"/>
              <a:t>Conceptos </a:t>
            </a:r>
            <a:r>
              <a:rPr lang="es-AR" dirty="0"/>
              <a:t>de diseño y </a:t>
            </a:r>
            <a:r>
              <a:rPr lang="es-AR" dirty="0" smtClean="0"/>
              <a:t>arquitectura.</a:t>
            </a:r>
          </a:p>
          <a:p>
            <a:endParaRPr lang="es-AR" dirty="0" smtClean="0"/>
          </a:p>
          <a:p>
            <a:r>
              <a:rPr lang="es-AR" dirty="0" smtClean="0"/>
              <a:t>Esquemas de </a:t>
            </a:r>
            <a:r>
              <a:rPr lang="es-AR" dirty="0"/>
              <a:t>desarrollo para los que puede configurarse el entorno de desarrollo.</a:t>
            </a:r>
          </a:p>
        </p:txBody>
      </p:sp>
      <p:sp>
        <p:nvSpPr>
          <p:cNvPr id="3" name="Marcador de fecha 2"/>
          <p:cNvSpPr>
            <a:spLocks noGrp="1"/>
          </p:cNvSpPr>
          <p:nvPr>
            <p:ph type="dt" sz="half" idx="10"/>
          </p:nvPr>
        </p:nvSpPr>
        <p:spPr/>
        <p:txBody>
          <a:bodyPr/>
          <a:lstStyle/>
          <a:p>
            <a:fld id="{9D01752F-5823-44DB-83D2-46A69D079012}" type="datetime1">
              <a:rPr lang="es-ES" smtClean="0"/>
              <a:t>07/03/2015</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3</a:t>
            </a:fld>
            <a:endParaRPr lang="es-ES"/>
          </a:p>
        </p:txBody>
      </p:sp>
      <p:sp>
        <p:nvSpPr>
          <p:cNvPr id="6" name="Título 5"/>
          <p:cNvSpPr>
            <a:spLocks noGrp="1"/>
          </p:cNvSpPr>
          <p:nvPr>
            <p:ph type="title"/>
          </p:nvPr>
        </p:nvSpPr>
        <p:spPr/>
        <p:txBody>
          <a:bodyPr/>
          <a:lstStyle/>
          <a:p>
            <a:r>
              <a:rPr lang="es-ES_tradnl" dirty="0" smtClean="0"/>
              <a:t>Objetivos del Curso</a:t>
            </a:r>
            <a:endParaRPr lang="es-AR" dirty="0"/>
          </a:p>
        </p:txBody>
      </p:sp>
    </p:spTree>
    <p:extLst>
      <p:ext uri="{BB962C8B-B14F-4D97-AF65-F5344CB8AC3E}">
        <p14:creationId xmlns:p14="http://schemas.microsoft.com/office/powerpoint/2010/main" val="3637253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MX" dirty="0" smtClean="0"/>
              <a:t>Presentaciones conceptuales.</a:t>
            </a:r>
          </a:p>
          <a:p>
            <a:endParaRPr lang="es-MX" dirty="0"/>
          </a:p>
          <a:p>
            <a:r>
              <a:rPr lang="es-MX" dirty="0" smtClean="0"/>
              <a:t>Demostraciones.</a:t>
            </a:r>
          </a:p>
          <a:p>
            <a:endParaRPr lang="es-MX" dirty="0" smtClean="0"/>
          </a:p>
          <a:p>
            <a:r>
              <a:rPr lang="es-MX" dirty="0" smtClean="0"/>
              <a:t>No se tiene por objetivo que se aprenda un lenguaje.</a:t>
            </a:r>
          </a:p>
          <a:p>
            <a:endParaRPr lang="es-MX" dirty="0"/>
          </a:p>
          <a:p>
            <a:r>
              <a:rPr lang="es-MX" dirty="0" smtClean="0"/>
              <a:t>Orientación a una visión de Arquitectura y Tecnología.</a:t>
            </a:r>
          </a:p>
          <a:p>
            <a:pPr marL="0" indent="0">
              <a:buNone/>
            </a:pPr>
            <a:endParaRPr lang="es-MX" dirty="0"/>
          </a:p>
          <a:p>
            <a:r>
              <a:rPr lang="es-MX" dirty="0" smtClean="0"/>
              <a:t>Muchos temas…</a:t>
            </a:r>
          </a:p>
          <a:p>
            <a:endParaRPr lang="es-MX" dirty="0"/>
          </a:p>
          <a:p>
            <a:endParaRPr lang="es-AR" dirty="0"/>
          </a:p>
        </p:txBody>
      </p:sp>
      <p:sp>
        <p:nvSpPr>
          <p:cNvPr id="3" name="2 Marcador de fecha"/>
          <p:cNvSpPr>
            <a:spLocks noGrp="1"/>
          </p:cNvSpPr>
          <p:nvPr>
            <p:ph type="dt" sz="half" idx="10"/>
          </p:nvPr>
        </p:nvSpPr>
        <p:spPr/>
        <p:txBody>
          <a:bodyPr/>
          <a:lstStyle/>
          <a:p>
            <a:fld id="{9D01752F-5823-44DB-83D2-46A69D079012}" type="datetime1">
              <a:rPr lang="es-ES" smtClean="0"/>
              <a:t>07/03/2015</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4</a:t>
            </a:fld>
            <a:endParaRPr lang="es-ES"/>
          </a:p>
        </p:txBody>
      </p:sp>
      <p:sp>
        <p:nvSpPr>
          <p:cNvPr id="6" name="5 Título"/>
          <p:cNvSpPr>
            <a:spLocks noGrp="1"/>
          </p:cNvSpPr>
          <p:nvPr>
            <p:ph type="title"/>
          </p:nvPr>
        </p:nvSpPr>
        <p:spPr/>
        <p:txBody>
          <a:bodyPr/>
          <a:lstStyle/>
          <a:p>
            <a:r>
              <a:rPr lang="es-MX" dirty="0" smtClean="0"/>
              <a:t>Características del Curso</a:t>
            </a:r>
            <a:endParaRPr lang="es-AR" dirty="0"/>
          </a:p>
        </p:txBody>
      </p:sp>
    </p:spTree>
    <p:extLst>
      <p:ext uri="{BB962C8B-B14F-4D97-AF65-F5344CB8AC3E}">
        <p14:creationId xmlns:p14="http://schemas.microsoft.com/office/powerpoint/2010/main" val="347190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57200" y="1803429"/>
            <a:ext cx="5544615" cy="4446734"/>
          </a:xfrm>
        </p:spPr>
        <p:txBody>
          <a:bodyPr>
            <a:normAutofit fontScale="92500" lnSpcReduction="10000"/>
          </a:bodyPr>
          <a:lstStyle/>
          <a:p>
            <a:r>
              <a:rPr lang="es-AR" dirty="0"/>
              <a:t>Este módulo mostrará los aspectos básicos e internos en los que se basa la plataforma. Introducción a la plataforma .NET Los componentes de la plataforma: </a:t>
            </a:r>
            <a:r>
              <a:rPr lang="es-AR" dirty="0" err="1"/>
              <a:t>Common</a:t>
            </a:r>
            <a:r>
              <a:rPr lang="es-AR" dirty="0"/>
              <a:t> </a:t>
            </a:r>
            <a:r>
              <a:rPr lang="es-AR" dirty="0" err="1"/>
              <a:t>Languaje</a:t>
            </a:r>
            <a:r>
              <a:rPr lang="es-AR" dirty="0"/>
              <a:t> </a:t>
            </a:r>
            <a:r>
              <a:rPr lang="es-AR" dirty="0" err="1"/>
              <a:t>Runtime</a:t>
            </a:r>
            <a:r>
              <a:rPr lang="es-AR" dirty="0"/>
              <a:t> (CLR), Base </a:t>
            </a:r>
            <a:r>
              <a:rPr lang="es-AR" dirty="0" err="1"/>
              <a:t>Class</a:t>
            </a:r>
            <a:r>
              <a:rPr lang="es-AR" dirty="0"/>
              <a:t> Library (BCL), </a:t>
            </a:r>
            <a:r>
              <a:rPr lang="es-AR" dirty="0" err="1"/>
              <a:t>Intermediate</a:t>
            </a:r>
            <a:r>
              <a:rPr lang="es-AR" dirty="0"/>
              <a:t> </a:t>
            </a:r>
            <a:r>
              <a:rPr lang="es-AR" dirty="0" err="1"/>
              <a:t>Language</a:t>
            </a:r>
            <a:r>
              <a:rPr lang="es-AR" dirty="0"/>
              <a:t> (IL). Aspectos internos: </a:t>
            </a:r>
            <a:r>
              <a:rPr lang="es-AR" dirty="0" err="1"/>
              <a:t>Reuso</a:t>
            </a:r>
            <a:r>
              <a:rPr lang="es-AR" dirty="0"/>
              <a:t> de código, Soporte múltiple lenguaje, </a:t>
            </a:r>
            <a:r>
              <a:rPr lang="es-AR" dirty="0" err="1"/>
              <a:t>Garbage</a:t>
            </a:r>
            <a:r>
              <a:rPr lang="es-AR" dirty="0"/>
              <a:t> </a:t>
            </a:r>
            <a:r>
              <a:rPr lang="es-AR" dirty="0" err="1"/>
              <a:t>Collection</a:t>
            </a:r>
            <a:r>
              <a:rPr lang="es-AR" dirty="0"/>
              <a:t>, Error-</a:t>
            </a:r>
            <a:r>
              <a:rPr lang="es-AR" dirty="0" err="1"/>
              <a:t>Handling</a:t>
            </a:r>
            <a:r>
              <a:rPr lang="es-AR" dirty="0"/>
              <a:t> estructurado. </a:t>
            </a:r>
            <a:r>
              <a:rPr lang="es-AR" dirty="0" err="1" smtClean="0"/>
              <a:t>Namespaces</a:t>
            </a:r>
            <a:r>
              <a:rPr lang="es-AR" dirty="0" smtClean="0"/>
              <a:t>, Despliegue </a:t>
            </a:r>
            <a:r>
              <a:rPr lang="es-AR" dirty="0"/>
              <a:t>de aplicaciones .NET, descripción de </a:t>
            </a:r>
            <a:r>
              <a:rPr lang="es-AR" dirty="0" smtClean="0"/>
              <a:t>los </a:t>
            </a:r>
            <a:r>
              <a:rPr lang="es-AR" dirty="0" err="1"/>
              <a:t>assemblies</a:t>
            </a:r>
            <a:r>
              <a:rPr lang="es-AR" dirty="0" smtClean="0"/>
              <a:t>. Aplicaciones </a:t>
            </a:r>
            <a:r>
              <a:rPr lang="es-AR" dirty="0"/>
              <a:t>Windows </a:t>
            </a:r>
            <a:r>
              <a:rPr lang="es-AR" dirty="0" err="1"/>
              <a:t>Forms</a:t>
            </a:r>
            <a:r>
              <a:rPr lang="es-AR" dirty="0"/>
              <a:t>. Aplicaciones Web </a:t>
            </a:r>
            <a:r>
              <a:rPr lang="es-AR" dirty="0" err="1" smtClean="0"/>
              <a:t>Form</a:t>
            </a:r>
            <a:endParaRPr lang="es-AR" dirty="0"/>
          </a:p>
          <a:p>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07/03/2015</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5</a:t>
            </a:fld>
            <a:endParaRPr lang="es-ES"/>
          </a:p>
        </p:txBody>
      </p:sp>
      <p:sp>
        <p:nvSpPr>
          <p:cNvPr id="6" name="Título 5"/>
          <p:cNvSpPr>
            <a:spLocks noGrp="1"/>
          </p:cNvSpPr>
          <p:nvPr>
            <p:ph type="title"/>
          </p:nvPr>
        </p:nvSpPr>
        <p:spPr/>
        <p:txBody>
          <a:bodyPr>
            <a:normAutofit/>
          </a:bodyPr>
          <a:lstStyle/>
          <a:p>
            <a:r>
              <a:rPr lang="es-ES_tradnl" dirty="0" smtClean="0"/>
              <a:t>Unidad 1 - </a:t>
            </a:r>
            <a:r>
              <a:rPr lang="es-MX" dirty="0"/>
              <a:t>El Framework .</a:t>
            </a:r>
            <a:r>
              <a:rPr lang="es-MX" dirty="0" smtClean="0"/>
              <a:t>NET</a:t>
            </a:r>
            <a:endParaRPr lang="es-AR" dirty="0"/>
          </a:p>
        </p:txBody>
      </p:sp>
      <p:pic>
        <p:nvPicPr>
          <p:cNvPr id="7" name="Imagen 6"/>
          <p:cNvPicPr>
            <a:picLocks noChangeAspect="1"/>
          </p:cNvPicPr>
          <p:nvPr/>
        </p:nvPicPr>
        <p:blipFill>
          <a:blip r:embed="rId2"/>
          <a:stretch>
            <a:fillRect/>
          </a:stretch>
        </p:blipFill>
        <p:spPr>
          <a:xfrm>
            <a:off x="6184203" y="2924944"/>
            <a:ext cx="2502597" cy="2296096"/>
          </a:xfrm>
          <a:prstGeom prst="rect">
            <a:avLst/>
          </a:prstGeom>
        </p:spPr>
      </p:pic>
    </p:spTree>
    <p:extLst>
      <p:ext uri="{BB962C8B-B14F-4D97-AF65-F5344CB8AC3E}">
        <p14:creationId xmlns:p14="http://schemas.microsoft.com/office/powerpoint/2010/main" val="2197826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92500"/>
          </a:bodyPr>
          <a:lstStyle/>
          <a:p>
            <a:r>
              <a:rPr lang="es-MX" sz="2600" b="1" dirty="0" smtClean="0"/>
              <a:t>Referencias</a:t>
            </a:r>
          </a:p>
          <a:p>
            <a:pPr lvl="1"/>
            <a:r>
              <a:rPr lang="en-US" dirty="0"/>
              <a:t>Essential .NET, Volume 1: The Common Language Runtime, By Don Box, Chris </a:t>
            </a:r>
            <a:r>
              <a:rPr lang="en-US" dirty="0" smtClean="0"/>
              <a:t>Sells, </a:t>
            </a:r>
            <a:r>
              <a:rPr lang="es-AR" dirty="0"/>
              <a:t>Addison </a:t>
            </a:r>
            <a:r>
              <a:rPr lang="es-AR" dirty="0" smtClean="0"/>
              <a:t>Wesley, </a:t>
            </a:r>
            <a:r>
              <a:rPr lang="es-AR" dirty="0" err="1" smtClean="0"/>
              <a:t>November</a:t>
            </a:r>
            <a:r>
              <a:rPr lang="es-AR" dirty="0" smtClean="0"/>
              <a:t> </a:t>
            </a:r>
            <a:r>
              <a:rPr lang="es-AR" dirty="0"/>
              <a:t>01, </a:t>
            </a:r>
            <a:r>
              <a:rPr lang="es-AR" dirty="0" smtClean="0"/>
              <a:t>2002.</a:t>
            </a:r>
          </a:p>
          <a:p>
            <a:pPr lvl="1"/>
            <a:r>
              <a:rPr lang="en-US" dirty="0" err="1"/>
              <a:t>.Net</a:t>
            </a:r>
            <a:r>
              <a:rPr lang="en-US" dirty="0"/>
              <a:t> Framework </a:t>
            </a:r>
            <a:r>
              <a:rPr lang="en-US" dirty="0" smtClean="0"/>
              <a:t>Essentials, </a:t>
            </a:r>
            <a:r>
              <a:rPr lang="en-US" dirty="0" err="1" smtClean="0"/>
              <a:t>Thuan</a:t>
            </a:r>
            <a:r>
              <a:rPr lang="en-US" dirty="0" smtClean="0"/>
              <a:t> </a:t>
            </a:r>
            <a:r>
              <a:rPr lang="en-US" dirty="0"/>
              <a:t>L. Thai </a:t>
            </a:r>
            <a:r>
              <a:rPr lang="en-US" dirty="0" smtClean="0"/>
              <a:t>, </a:t>
            </a:r>
            <a:r>
              <a:rPr lang="en-US" dirty="0"/>
              <a:t>Hoang Lam, O'Reilly </a:t>
            </a:r>
            <a:r>
              <a:rPr lang="en-US" dirty="0" smtClean="0"/>
              <a:t>Media August 2003</a:t>
            </a:r>
          </a:p>
          <a:p>
            <a:pPr lvl="1"/>
            <a:r>
              <a:rPr lang="es-AR" dirty="0" err="1" smtClean="0"/>
              <a:t>Practical</a:t>
            </a:r>
            <a:r>
              <a:rPr lang="es-AR" dirty="0" smtClean="0"/>
              <a:t> </a:t>
            </a:r>
            <a:r>
              <a:rPr lang="es-AR" dirty="0"/>
              <a:t>.NET2 and </a:t>
            </a:r>
            <a:r>
              <a:rPr lang="es-AR" dirty="0" smtClean="0"/>
              <a:t>C#2</a:t>
            </a:r>
            <a:r>
              <a:rPr lang="es-AR" b="1" dirty="0" smtClean="0"/>
              <a:t>, </a:t>
            </a:r>
            <a:r>
              <a:rPr lang="es-AR" dirty="0"/>
              <a:t>Patrick </a:t>
            </a:r>
            <a:r>
              <a:rPr lang="es-AR" dirty="0" err="1" smtClean="0"/>
              <a:t>Smacchia</a:t>
            </a:r>
            <a:r>
              <a:rPr lang="es-AR" dirty="0" smtClean="0"/>
              <a:t>, </a:t>
            </a:r>
            <a:r>
              <a:rPr lang="es-AR" dirty="0"/>
              <a:t>Paradoxal </a:t>
            </a:r>
            <a:r>
              <a:rPr lang="es-AR" dirty="0" err="1" smtClean="0"/>
              <a:t>Press</a:t>
            </a:r>
            <a:r>
              <a:rPr lang="es-AR" dirty="0" smtClean="0"/>
              <a:t>, 2005</a:t>
            </a:r>
          </a:p>
          <a:p>
            <a:pPr lvl="1"/>
            <a:r>
              <a:rPr lang="es-ES_tradnl" dirty="0" smtClean="0"/>
              <a:t>CLR </a:t>
            </a:r>
            <a:r>
              <a:rPr lang="es-ES_tradnl" dirty="0" err="1" smtClean="0"/>
              <a:t>via</a:t>
            </a:r>
            <a:r>
              <a:rPr lang="es-ES_tradnl" dirty="0" smtClean="0"/>
              <a:t> C#, </a:t>
            </a:r>
            <a:r>
              <a:rPr lang="es-ES_tradnl" dirty="0" err="1" smtClean="0"/>
              <a:t>Fourth</a:t>
            </a:r>
            <a:r>
              <a:rPr lang="es-ES_tradnl" dirty="0" smtClean="0"/>
              <a:t> </a:t>
            </a:r>
            <a:r>
              <a:rPr lang="es-ES_tradnl" dirty="0" err="1" smtClean="0"/>
              <a:t>Edition</a:t>
            </a:r>
            <a:r>
              <a:rPr lang="es-ES_tradnl" dirty="0" smtClean="0"/>
              <a:t>: Jeffrey </a:t>
            </a:r>
            <a:r>
              <a:rPr lang="es-ES_tradnl" dirty="0" err="1" smtClean="0"/>
              <a:t>Ritcher</a:t>
            </a:r>
            <a:r>
              <a:rPr lang="es-ES_tradnl" dirty="0" smtClean="0"/>
              <a:t>, Microsoft </a:t>
            </a:r>
            <a:r>
              <a:rPr lang="es-ES_tradnl" dirty="0" err="1" smtClean="0"/>
              <a:t>Press</a:t>
            </a:r>
            <a:r>
              <a:rPr lang="es-ES_tradnl" dirty="0" smtClean="0"/>
              <a:t>, 2012</a:t>
            </a:r>
            <a:endParaRPr lang="es-AR" dirty="0" smtClean="0"/>
          </a:p>
          <a:p>
            <a:pPr lvl="1"/>
            <a:r>
              <a:rPr lang="es-MX" dirty="0" smtClean="0"/>
              <a:t>.NET Framework </a:t>
            </a:r>
            <a:r>
              <a:rPr lang="es-MX" dirty="0" err="1" smtClean="0"/>
              <a:t>Development</a:t>
            </a:r>
            <a:r>
              <a:rPr lang="es-MX" dirty="0" smtClean="0"/>
              <a:t> Center </a:t>
            </a:r>
            <a:r>
              <a:rPr lang="es-AR" dirty="0" smtClean="0">
                <a:hlinkClick r:id="rId2"/>
              </a:rPr>
              <a:t>http</a:t>
            </a:r>
            <a:r>
              <a:rPr lang="es-AR" dirty="0">
                <a:hlinkClick r:id="rId2"/>
              </a:rPr>
              <a:t>://</a:t>
            </a:r>
            <a:r>
              <a:rPr lang="es-AR" dirty="0" smtClean="0">
                <a:hlinkClick r:id="rId2"/>
              </a:rPr>
              <a:t>msdn.microsoft.com/en-us/netframework/default</a:t>
            </a:r>
            <a:endParaRPr lang="es-AR" dirty="0" smtClean="0"/>
          </a:p>
          <a:p>
            <a:pPr lvl="1"/>
            <a:r>
              <a:rPr lang="es-MX" dirty="0" smtClean="0"/>
              <a:t>Desarrollo .NET  </a:t>
            </a:r>
            <a:r>
              <a:rPr lang="es-AR" dirty="0" smtClean="0">
                <a:hlinkClick r:id="rId3"/>
              </a:rPr>
              <a:t>http</a:t>
            </a:r>
            <a:r>
              <a:rPr lang="es-AR" dirty="0">
                <a:hlinkClick r:id="rId3"/>
              </a:rPr>
              <a:t>://msdn.microsoft.com/es-es/library/aa139615</a:t>
            </a:r>
            <a:endParaRPr lang="es-AR" dirty="0"/>
          </a:p>
        </p:txBody>
      </p:sp>
      <p:sp>
        <p:nvSpPr>
          <p:cNvPr id="3" name="2 Marcador de fecha"/>
          <p:cNvSpPr>
            <a:spLocks noGrp="1"/>
          </p:cNvSpPr>
          <p:nvPr>
            <p:ph type="dt" sz="half" idx="10"/>
          </p:nvPr>
        </p:nvSpPr>
        <p:spPr/>
        <p:txBody>
          <a:bodyPr/>
          <a:lstStyle/>
          <a:p>
            <a:fld id="{9D01752F-5823-44DB-83D2-46A69D079012}" type="datetime1">
              <a:rPr lang="es-ES" smtClean="0"/>
              <a:t>07/03/2015</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6</a:t>
            </a:fld>
            <a:endParaRPr lang="es-ES"/>
          </a:p>
        </p:txBody>
      </p:sp>
      <p:sp>
        <p:nvSpPr>
          <p:cNvPr id="6" name="5 Título"/>
          <p:cNvSpPr>
            <a:spLocks noGrp="1"/>
          </p:cNvSpPr>
          <p:nvPr>
            <p:ph type="title"/>
          </p:nvPr>
        </p:nvSpPr>
        <p:spPr/>
        <p:txBody>
          <a:bodyPr/>
          <a:lstStyle/>
          <a:p>
            <a:r>
              <a:rPr lang="es-ES_tradnl" dirty="0" smtClean="0"/>
              <a:t>Unidad 1 </a:t>
            </a:r>
            <a:r>
              <a:rPr lang="es-ES_tradnl" dirty="0"/>
              <a:t>- </a:t>
            </a:r>
            <a:r>
              <a:rPr lang="es-MX" dirty="0"/>
              <a:t>El Framework .NET</a:t>
            </a:r>
            <a:endParaRPr lang="es-AR" dirty="0"/>
          </a:p>
        </p:txBody>
      </p:sp>
    </p:spTree>
    <p:extLst>
      <p:ext uri="{BB962C8B-B14F-4D97-AF65-F5344CB8AC3E}">
        <p14:creationId xmlns:p14="http://schemas.microsoft.com/office/powerpoint/2010/main" val="2544994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a:xfrm>
            <a:off x="467545" y="1679429"/>
            <a:ext cx="6408712" cy="4446734"/>
          </a:xfrm>
        </p:spPr>
        <p:txBody>
          <a:bodyPr/>
          <a:lstStyle/>
          <a:p>
            <a:pPr lvl="1"/>
            <a:endParaRPr lang="es-AR" dirty="0" smtClean="0"/>
          </a:p>
          <a:p>
            <a:pPr lvl="1"/>
            <a:endParaRPr lang="es-AR" dirty="0"/>
          </a:p>
          <a:p>
            <a:pPr lvl="1"/>
            <a:r>
              <a:rPr lang="es-AR" dirty="0" smtClean="0"/>
              <a:t>Introducción </a:t>
            </a:r>
            <a:r>
              <a:rPr lang="es-AR" dirty="0"/>
              <a:t>a las bases del Lenguaje c #. El sistema de tipos. Clases y estructuras. Manejo de excepciones. Eventos y delegados . </a:t>
            </a:r>
            <a:r>
              <a:rPr lang="es-AR" dirty="0" smtClean="0"/>
              <a:t>Atributos.  </a:t>
            </a:r>
            <a:endParaRPr lang="es-AR" dirty="0"/>
          </a:p>
          <a:p>
            <a:pPr lvl="1"/>
            <a:endParaRPr lang="es-ES_tradnl" dirty="0" smtClean="0"/>
          </a:p>
          <a:p>
            <a:pPr lvl="1"/>
            <a:endParaRPr lang="es-ES_tradnl" dirty="0"/>
          </a:p>
          <a:p>
            <a:pPr lvl="1"/>
            <a:r>
              <a:rPr lang="es-ES_tradnl" dirty="0" smtClean="0"/>
              <a:t>Introducción al IDE de Desarrollo Visual Studio. Ediciones y capacidades básicas</a:t>
            </a:r>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07/03/2015</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7</a:t>
            </a:fld>
            <a:endParaRPr lang="es-ES"/>
          </a:p>
        </p:txBody>
      </p:sp>
      <p:sp>
        <p:nvSpPr>
          <p:cNvPr id="6" name="Título 5"/>
          <p:cNvSpPr>
            <a:spLocks noGrp="1"/>
          </p:cNvSpPr>
          <p:nvPr>
            <p:ph type="title"/>
          </p:nvPr>
        </p:nvSpPr>
        <p:spPr/>
        <p:txBody>
          <a:bodyPr>
            <a:normAutofit fontScale="90000"/>
          </a:bodyPr>
          <a:lstStyle/>
          <a:p>
            <a:r>
              <a:rPr lang="es-ES_tradnl" dirty="0" smtClean="0"/>
              <a:t>Unidad 2 - </a:t>
            </a:r>
            <a:r>
              <a:rPr lang="es-AR" dirty="0"/>
              <a:t>Características del </a:t>
            </a:r>
            <a:r>
              <a:rPr lang="es-AR" dirty="0" smtClean="0"/>
              <a:t>Lenguaje C#</a:t>
            </a:r>
            <a:endParaRPr lang="es-AR" dirty="0"/>
          </a:p>
        </p:txBody>
      </p:sp>
      <p:pic>
        <p:nvPicPr>
          <p:cNvPr id="7" name="Imagen 6"/>
          <p:cNvPicPr>
            <a:picLocks noChangeAspect="1"/>
          </p:cNvPicPr>
          <p:nvPr/>
        </p:nvPicPr>
        <p:blipFill>
          <a:blip r:embed="rId2"/>
          <a:stretch>
            <a:fillRect/>
          </a:stretch>
        </p:blipFill>
        <p:spPr>
          <a:xfrm>
            <a:off x="6902900" y="2708920"/>
            <a:ext cx="1512168" cy="1346973"/>
          </a:xfrm>
          <a:prstGeom prst="rect">
            <a:avLst/>
          </a:prstGeom>
        </p:spPr>
      </p:pic>
      <p:pic>
        <p:nvPicPr>
          <p:cNvPr id="1026" name="Picture 2" descr="https://encrypted-tbn3.gstatic.com/images?q=tbn:ANd9GcQIPgOdwyzC0RlreS3KfpqHfkrMWIkgXtYLf9vYd_WmhFqcwqG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3579" y="4432948"/>
            <a:ext cx="1440161" cy="1440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209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idx="1"/>
          </p:nvPr>
        </p:nvSpPr>
        <p:spPr/>
        <p:txBody>
          <a:bodyPr/>
          <a:lstStyle/>
          <a:p>
            <a:r>
              <a:rPr lang="es-AR" b="1" dirty="0" smtClean="0"/>
              <a:t>Referencias</a:t>
            </a:r>
            <a:endParaRPr lang="es-AR" dirty="0"/>
          </a:p>
          <a:p>
            <a:pPr lvl="1"/>
            <a:r>
              <a:rPr lang="es-ES_tradnl" dirty="0" smtClean="0"/>
              <a:t>Professional C# 2012 and NET 4.5, </a:t>
            </a:r>
            <a:r>
              <a:rPr lang="es-AR" dirty="0"/>
              <a:t>Christian </a:t>
            </a:r>
            <a:r>
              <a:rPr lang="es-AR" dirty="0" err="1" smtClean="0"/>
              <a:t>Nagel</a:t>
            </a:r>
            <a:r>
              <a:rPr lang="es-AR" dirty="0" smtClean="0"/>
              <a:t>, Bill </a:t>
            </a:r>
            <a:r>
              <a:rPr lang="es-AR" dirty="0" err="1" smtClean="0"/>
              <a:t>Evjen</a:t>
            </a:r>
            <a:r>
              <a:rPr lang="es-AR" dirty="0" smtClean="0"/>
              <a:t>, </a:t>
            </a:r>
            <a:r>
              <a:rPr lang="es-AR" dirty="0" err="1" smtClean="0"/>
              <a:t>Jay</a:t>
            </a:r>
            <a:r>
              <a:rPr lang="es-AR" dirty="0" smtClean="0"/>
              <a:t> </a:t>
            </a:r>
            <a:r>
              <a:rPr lang="es-AR" dirty="0" err="1" smtClean="0"/>
              <a:t>Glynn</a:t>
            </a:r>
            <a:r>
              <a:rPr lang="es-AR" dirty="0" smtClean="0"/>
              <a:t>, </a:t>
            </a:r>
            <a:r>
              <a:rPr lang="es-AR" dirty="0" err="1" smtClean="0"/>
              <a:t>Karli</a:t>
            </a:r>
            <a:r>
              <a:rPr lang="es-AR" dirty="0" smtClean="0"/>
              <a:t> Watson, Morgan </a:t>
            </a:r>
            <a:r>
              <a:rPr lang="es-AR" dirty="0" err="1" smtClean="0"/>
              <a:t>Skinner</a:t>
            </a:r>
            <a:r>
              <a:rPr lang="es-AR" dirty="0" smtClean="0"/>
              <a:t>, </a:t>
            </a:r>
            <a:r>
              <a:rPr lang="es-AR" dirty="0"/>
              <a:t>John </a:t>
            </a:r>
            <a:r>
              <a:rPr lang="es-AR" dirty="0" err="1"/>
              <a:t>Wiley</a:t>
            </a:r>
            <a:r>
              <a:rPr lang="es-AR" dirty="0"/>
              <a:t> &amp; </a:t>
            </a:r>
            <a:r>
              <a:rPr lang="es-AR" dirty="0" err="1"/>
              <a:t>Sons</a:t>
            </a:r>
            <a:r>
              <a:rPr lang="es-AR" dirty="0" smtClean="0"/>
              <a:t>, 2013.</a:t>
            </a:r>
          </a:p>
          <a:p>
            <a:pPr lvl="1"/>
            <a:r>
              <a:rPr lang="es-AR" dirty="0" smtClean="0"/>
              <a:t>MICROSOFT, VISUAL </a:t>
            </a:r>
            <a:r>
              <a:rPr lang="es-AR" dirty="0"/>
              <a:t>C#® </a:t>
            </a:r>
            <a:r>
              <a:rPr lang="es-AR" dirty="0" smtClean="0"/>
              <a:t>2010, </a:t>
            </a:r>
            <a:r>
              <a:rPr lang="en-US" dirty="0" smtClean="0"/>
              <a:t>An Introduction To Object-oriented Programming Fourth Edition, </a:t>
            </a:r>
            <a:r>
              <a:rPr lang="es-AR" dirty="0" smtClean="0"/>
              <a:t>Joyce </a:t>
            </a:r>
            <a:r>
              <a:rPr lang="es-AR" dirty="0" err="1" smtClean="0"/>
              <a:t>Farrell</a:t>
            </a:r>
            <a:r>
              <a:rPr lang="es-AR" dirty="0" smtClean="0"/>
              <a:t>, </a:t>
            </a:r>
            <a:r>
              <a:rPr lang="es-AR" dirty="0" err="1" smtClean="0"/>
              <a:t>Course</a:t>
            </a:r>
            <a:r>
              <a:rPr lang="es-AR" dirty="0" smtClean="0"/>
              <a:t> </a:t>
            </a:r>
            <a:r>
              <a:rPr lang="es-AR" dirty="0" err="1" smtClean="0"/>
              <a:t>Technology</a:t>
            </a:r>
            <a:r>
              <a:rPr lang="es-AR" dirty="0" smtClean="0"/>
              <a:t>, 2011-</a:t>
            </a:r>
          </a:p>
          <a:p>
            <a:pPr lvl="1"/>
            <a:r>
              <a:rPr lang="en-US" dirty="0"/>
              <a:t>Pro C# and the .NET 4.5 Framework, Sixth </a:t>
            </a:r>
            <a:r>
              <a:rPr lang="en-US" dirty="0" smtClean="0"/>
              <a:t>Edition</a:t>
            </a:r>
            <a:r>
              <a:rPr lang="en-US" b="1" dirty="0" smtClean="0"/>
              <a:t>, </a:t>
            </a:r>
            <a:r>
              <a:rPr lang="es-AR" dirty="0"/>
              <a:t>Andrew </a:t>
            </a:r>
            <a:r>
              <a:rPr lang="es-AR" dirty="0" err="1" smtClean="0"/>
              <a:t>Troelsen</a:t>
            </a:r>
            <a:r>
              <a:rPr lang="es-AR" dirty="0" smtClean="0"/>
              <a:t>, </a:t>
            </a:r>
            <a:r>
              <a:rPr lang="es-AR" dirty="0" err="1" smtClean="0"/>
              <a:t>Press</a:t>
            </a:r>
            <a:r>
              <a:rPr lang="es-AR" dirty="0" smtClean="0"/>
              <a:t>, 2012</a:t>
            </a:r>
            <a:endParaRPr lang="es-AR" dirty="0"/>
          </a:p>
        </p:txBody>
      </p:sp>
      <p:sp>
        <p:nvSpPr>
          <p:cNvPr id="3" name="Marcador de fecha 2"/>
          <p:cNvSpPr>
            <a:spLocks noGrp="1"/>
          </p:cNvSpPr>
          <p:nvPr>
            <p:ph type="dt" sz="half" idx="10"/>
          </p:nvPr>
        </p:nvSpPr>
        <p:spPr/>
        <p:txBody>
          <a:bodyPr/>
          <a:lstStyle/>
          <a:p>
            <a:fld id="{9D01752F-5823-44DB-83D2-46A69D079012}" type="datetime1">
              <a:rPr lang="es-ES" smtClean="0"/>
              <a:t>07/03/2015</a:t>
            </a:fld>
            <a:endParaRPr lang="es-ES"/>
          </a:p>
        </p:txBody>
      </p:sp>
      <p:sp>
        <p:nvSpPr>
          <p:cNvPr id="4" name="Marcador de pie de página 3"/>
          <p:cNvSpPr>
            <a:spLocks noGrp="1"/>
          </p:cNvSpPr>
          <p:nvPr>
            <p:ph type="ftr" sz="quarter" idx="11"/>
          </p:nvPr>
        </p:nvSpPr>
        <p:spPr/>
        <p:txBody>
          <a:bodyPr/>
          <a:lstStyle/>
          <a:p>
            <a:r>
              <a:rPr lang="es-AR" smtClean="0"/>
              <a:t>Introducción a la Plataforma .NET – Presentación</a:t>
            </a:r>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8</a:t>
            </a:fld>
            <a:endParaRPr lang="es-ES"/>
          </a:p>
        </p:txBody>
      </p:sp>
      <p:sp>
        <p:nvSpPr>
          <p:cNvPr id="6" name="Título 5"/>
          <p:cNvSpPr>
            <a:spLocks noGrp="1"/>
          </p:cNvSpPr>
          <p:nvPr>
            <p:ph type="title"/>
          </p:nvPr>
        </p:nvSpPr>
        <p:spPr/>
        <p:txBody>
          <a:bodyPr>
            <a:normAutofit fontScale="90000"/>
          </a:bodyPr>
          <a:lstStyle/>
          <a:p>
            <a:r>
              <a:rPr lang="es-ES_tradnl" dirty="0" smtClean="0"/>
              <a:t>Unidad 2 </a:t>
            </a:r>
            <a:r>
              <a:rPr lang="es-ES_tradnl" dirty="0"/>
              <a:t>- </a:t>
            </a:r>
            <a:r>
              <a:rPr lang="es-AR" dirty="0"/>
              <a:t>Características del Lenguaje</a:t>
            </a:r>
          </a:p>
        </p:txBody>
      </p:sp>
    </p:spTree>
    <p:extLst>
      <p:ext uri="{BB962C8B-B14F-4D97-AF65-F5344CB8AC3E}">
        <p14:creationId xmlns:p14="http://schemas.microsoft.com/office/powerpoint/2010/main" val="457299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67545" y="1679429"/>
            <a:ext cx="4248472" cy="4446734"/>
          </a:xfrm>
        </p:spPr>
        <p:txBody>
          <a:bodyPr/>
          <a:lstStyle/>
          <a:p>
            <a:pPr lvl="1"/>
            <a:endParaRPr lang="es-AR" dirty="0" smtClean="0"/>
          </a:p>
          <a:p>
            <a:pPr lvl="1"/>
            <a:endParaRPr lang="es-AR" dirty="0"/>
          </a:p>
          <a:p>
            <a:pPr lvl="1"/>
            <a:endParaRPr lang="es-AR" dirty="0" smtClean="0"/>
          </a:p>
          <a:p>
            <a:pPr lvl="1"/>
            <a:r>
              <a:rPr lang="es-AR" dirty="0" smtClean="0"/>
              <a:t>Revisión </a:t>
            </a:r>
            <a:r>
              <a:rPr lang="es-AR" dirty="0"/>
              <a:t>de las componentes de </a:t>
            </a:r>
            <a:r>
              <a:rPr lang="es-AR" dirty="0" err="1"/>
              <a:t>liberias</a:t>
            </a:r>
            <a:r>
              <a:rPr lang="es-AR" dirty="0"/>
              <a:t> </a:t>
            </a:r>
            <a:r>
              <a:rPr lang="es-AR" dirty="0" err="1"/>
              <a:t>prinicpales</a:t>
            </a:r>
            <a:r>
              <a:rPr lang="es-AR" dirty="0"/>
              <a:t> del </a:t>
            </a:r>
            <a:r>
              <a:rPr lang="es-AR" dirty="0" err="1"/>
              <a:t>framework</a:t>
            </a:r>
            <a:r>
              <a:rPr lang="es-AR" dirty="0"/>
              <a:t> NET. Colecciones de datos. </a:t>
            </a:r>
            <a:r>
              <a:rPr lang="es-AR" dirty="0" err="1"/>
              <a:t>Streams</a:t>
            </a:r>
            <a:r>
              <a:rPr lang="es-AR" dirty="0"/>
              <a:t> en .NET. Acceso al sistema de archivos. Acceso a Internet.</a:t>
            </a:r>
          </a:p>
          <a:p>
            <a:pPr marL="0" indent="0">
              <a:buNone/>
            </a:pPr>
            <a:endParaRPr lang="es-AR" dirty="0"/>
          </a:p>
        </p:txBody>
      </p:sp>
      <p:sp>
        <p:nvSpPr>
          <p:cNvPr id="3" name="2 Marcador de fecha"/>
          <p:cNvSpPr>
            <a:spLocks noGrp="1"/>
          </p:cNvSpPr>
          <p:nvPr>
            <p:ph type="dt" sz="half" idx="10"/>
          </p:nvPr>
        </p:nvSpPr>
        <p:spPr/>
        <p:txBody>
          <a:bodyPr/>
          <a:lstStyle/>
          <a:p>
            <a:fld id="{9D01752F-5823-44DB-83D2-46A69D079012}" type="datetime1">
              <a:rPr lang="es-ES" smtClean="0"/>
              <a:t>07/03/2015</a:t>
            </a:fld>
            <a:endParaRPr lang="es-ES"/>
          </a:p>
        </p:txBody>
      </p:sp>
      <p:sp>
        <p:nvSpPr>
          <p:cNvPr id="4" name="3 Marcador de pie de página"/>
          <p:cNvSpPr>
            <a:spLocks noGrp="1"/>
          </p:cNvSpPr>
          <p:nvPr>
            <p:ph type="ftr" sz="quarter" idx="11"/>
          </p:nvPr>
        </p:nvSpPr>
        <p:spPr/>
        <p:txBody>
          <a:bodyPr/>
          <a:lstStyle/>
          <a:p>
            <a:r>
              <a:rPr lang="es-AR" smtClean="0"/>
              <a:t>Introducción a la Plataforma .NET – Presentación</a:t>
            </a:r>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9</a:t>
            </a:fld>
            <a:endParaRPr lang="es-ES"/>
          </a:p>
        </p:txBody>
      </p:sp>
      <p:sp>
        <p:nvSpPr>
          <p:cNvPr id="6" name="5 Título"/>
          <p:cNvSpPr>
            <a:spLocks noGrp="1"/>
          </p:cNvSpPr>
          <p:nvPr>
            <p:ph type="title"/>
          </p:nvPr>
        </p:nvSpPr>
        <p:spPr/>
        <p:txBody>
          <a:bodyPr>
            <a:normAutofit fontScale="90000"/>
          </a:bodyPr>
          <a:lstStyle/>
          <a:p>
            <a:r>
              <a:rPr lang="es-AR" dirty="0"/>
              <a:t>Unidad 3: La librería de Clases .NET </a:t>
            </a:r>
          </a:p>
        </p:txBody>
      </p:sp>
      <p:pic>
        <p:nvPicPr>
          <p:cNvPr id="7" name="Imagen 6"/>
          <p:cNvPicPr>
            <a:picLocks noChangeAspect="1"/>
          </p:cNvPicPr>
          <p:nvPr/>
        </p:nvPicPr>
        <p:blipFill>
          <a:blip r:embed="rId2"/>
          <a:stretch>
            <a:fillRect/>
          </a:stretch>
        </p:blipFill>
        <p:spPr>
          <a:xfrm>
            <a:off x="4876800" y="3320534"/>
            <a:ext cx="3810000" cy="1200150"/>
          </a:xfrm>
          <a:prstGeom prst="rect">
            <a:avLst/>
          </a:prstGeom>
        </p:spPr>
      </p:pic>
    </p:spTree>
    <p:extLst>
      <p:ext uri="{BB962C8B-B14F-4D97-AF65-F5344CB8AC3E}">
        <p14:creationId xmlns:p14="http://schemas.microsoft.com/office/powerpoint/2010/main" val="2993076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262</TotalTime>
  <Words>1864</Words>
  <Application>Microsoft Office PowerPoint</Application>
  <PresentationFormat>Presentación en pantalla (4:3)</PresentationFormat>
  <Paragraphs>227</Paragraphs>
  <Slides>27</Slides>
  <Notes>1</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27</vt:i4>
      </vt:variant>
    </vt:vector>
  </HeadingPairs>
  <TitlesOfParts>
    <vt:vector size="33" baseType="lpstr">
      <vt:lpstr>Calibri</vt:lpstr>
      <vt:lpstr>Candara</vt:lpstr>
      <vt:lpstr>Symbol</vt:lpstr>
      <vt:lpstr>Times New Roman</vt:lpstr>
      <vt:lpstr>Forma de onda</vt:lpstr>
      <vt:lpstr>Ecuación</vt:lpstr>
      <vt:lpstr>La Plataforma de Desarrollo .NET</vt:lpstr>
      <vt:lpstr>Introducción</vt:lpstr>
      <vt:lpstr>Objetivos del Curso</vt:lpstr>
      <vt:lpstr>Características del Curso</vt:lpstr>
      <vt:lpstr>Unidad 1 - El Framework .NET</vt:lpstr>
      <vt:lpstr>Unidad 1 - El Framework .NET</vt:lpstr>
      <vt:lpstr>Unidad 2 - Características del Lenguaje C#</vt:lpstr>
      <vt:lpstr>Unidad 2 - Características del Lenguaje</vt:lpstr>
      <vt:lpstr>Unidad 3: La librería de Clases .NET </vt:lpstr>
      <vt:lpstr>Unidad 3: La librería de Clases .NET </vt:lpstr>
      <vt:lpstr>Unidad 4: Acceso a Datos</vt:lpstr>
      <vt:lpstr>Unidad 4: Acceso a Datos</vt:lpstr>
      <vt:lpstr>Unidad 5: Fundamentos  del Desarrollo de Aplicaciones Web </vt:lpstr>
      <vt:lpstr>Unidad 5: Fundamentos  del Desarrollo de Aplicaciones Web </vt:lpstr>
      <vt:lpstr>Unidad 6: La Capa de presentación: WPF, MVC, Silverlight</vt:lpstr>
      <vt:lpstr>Unidad 6: La Capa de presentación: WPF, MVC, Silverlight</vt:lpstr>
      <vt:lpstr>Unidad 7: La capa de servicios: Introducción a WCF</vt:lpstr>
      <vt:lpstr>Unidad 7: La capa de servicios: Introducción a WCF</vt:lpstr>
      <vt:lpstr>Unidad 8: Aspectos transversales: Enterprise Library</vt:lpstr>
      <vt:lpstr>Unidad 8: Aspectos transversales: Enterprise Library</vt:lpstr>
      <vt:lpstr>Unidad 9: Soluciones de Arquitectura</vt:lpstr>
      <vt:lpstr>Unidad 9: Soluciones de Arquitectura</vt:lpstr>
      <vt:lpstr>Módulo 10: Herramienta de Calidad de Código: Pruebas y Métricas</vt:lpstr>
      <vt:lpstr>Módulo 10: Herramienta de Calidad de Código: Pruebas y Métricas</vt:lpstr>
      <vt:lpstr>Cronograma</vt:lpstr>
      <vt:lpstr>Evaluación</vt:lpstr>
      <vt:lpstr>Herramientas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Victor Valotto</cp:lastModifiedBy>
  <cp:revision>31</cp:revision>
  <dcterms:modified xsi:type="dcterms:W3CDTF">2015-03-07T13:01:23Z</dcterms:modified>
</cp:coreProperties>
</file>