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handoutMasterIdLst>
    <p:handoutMasterId r:id="rId21"/>
  </p:handoutMasterIdLst>
  <p:sldIdLst>
    <p:sldId id="256" r:id="rId2"/>
    <p:sldId id="273" r:id="rId3"/>
    <p:sldId id="257" r:id="rId4"/>
    <p:sldId id="258" r:id="rId5"/>
    <p:sldId id="267" r:id="rId6"/>
    <p:sldId id="261" r:id="rId7"/>
    <p:sldId id="268" r:id="rId8"/>
    <p:sldId id="269" r:id="rId9"/>
    <p:sldId id="262" r:id="rId10"/>
    <p:sldId id="263" r:id="rId11"/>
    <p:sldId id="259" r:id="rId12"/>
    <p:sldId id="264" r:id="rId13"/>
    <p:sldId id="265" r:id="rId14"/>
    <p:sldId id="266" r:id="rId15"/>
    <p:sldId id="260" r:id="rId16"/>
    <p:sldId id="270" r:id="rId17"/>
    <p:sldId id="271" r:id="rId18"/>
    <p:sldId id="274"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579" autoAdjust="0"/>
  </p:normalViewPr>
  <p:slideViewPr>
    <p:cSldViewPr>
      <p:cViewPr>
        <p:scale>
          <a:sx n="100" d="100"/>
          <a:sy n="100" d="100"/>
        </p:scale>
        <p:origin x="-43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0D08C1-F928-479A-B5B3-7229FA40FBDB}" type="doc">
      <dgm:prSet loTypeId="urn:microsoft.com/office/officeart/2005/8/layout/cycle6" loCatId="cycle" qsTypeId="urn:microsoft.com/office/officeart/2005/8/quickstyle/3d3" qsCatId="3D" csTypeId="urn:microsoft.com/office/officeart/2005/8/colors/colorful5" csCatId="colorful" phldr="1"/>
      <dgm:spPr/>
      <dgm:t>
        <a:bodyPr/>
        <a:lstStyle/>
        <a:p>
          <a:endParaRPr lang="en-US"/>
        </a:p>
      </dgm:t>
    </dgm:pt>
    <dgm:pt modelId="{5E2FC857-64C1-46A9-8200-11C5C04BBD9D}">
      <dgm:prSet custT="1"/>
      <dgm:spPr>
        <a:solidFill>
          <a:schemeClr val="tx2">
            <a:lumMod val="75000"/>
          </a:schemeClr>
        </a:solidFill>
      </dgm:spPr>
      <dgm:t>
        <a:bodyPr/>
        <a:lstStyle/>
        <a:p>
          <a:pPr rtl="0"/>
          <a:r>
            <a:rPr lang="en-US" sz="1400" b="1" dirty="0" smtClean="0"/>
            <a:t>ASMX</a:t>
          </a:r>
          <a:endParaRPr lang="en-US" sz="1400" dirty="0"/>
        </a:p>
      </dgm:t>
    </dgm:pt>
    <dgm:pt modelId="{CB7151EF-C8F6-45EA-BEC3-C553A3AF356E}" type="parTrans" cxnId="{64BC4EB4-D88D-42C7-B612-AC19455C2CBB}">
      <dgm:prSet/>
      <dgm:spPr/>
      <dgm:t>
        <a:bodyPr/>
        <a:lstStyle/>
        <a:p>
          <a:endParaRPr lang="en-US" sz="1600"/>
        </a:p>
      </dgm:t>
    </dgm:pt>
    <dgm:pt modelId="{4111A71B-8B31-4B75-9DB3-739DF593FDBE}" type="sibTrans" cxnId="{64BC4EB4-D88D-42C7-B612-AC19455C2CBB}">
      <dgm:prSet/>
      <dgm:spPr/>
      <dgm:t>
        <a:bodyPr/>
        <a:lstStyle/>
        <a:p>
          <a:endParaRPr lang="en-US" sz="1600"/>
        </a:p>
      </dgm:t>
    </dgm:pt>
    <dgm:pt modelId="{CCA3727F-9230-4C1E-A8EF-DBBEDBD5CCBC}">
      <dgm:prSet custT="1"/>
      <dgm:spPr>
        <a:solidFill>
          <a:srgbClr val="00B050"/>
        </a:solidFill>
      </dgm:spPr>
      <dgm:t>
        <a:bodyPr/>
        <a:lstStyle/>
        <a:p>
          <a:pPr rtl="0"/>
          <a:r>
            <a:rPr lang="en-US" sz="1400" b="1" dirty="0" smtClean="0"/>
            <a:t>WSE</a:t>
          </a:r>
          <a:endParaRPr lang="en-US" sz="1400" dirty="0"/>
        </a:p>
      </dgm:t>
    </dgm:pt>
    <dgm:pt modelId="{2E46DB01-9B5C-4068-B1B1-5F1D1C5B3422}" type="parTrans" cxnId="{1447EA83-E32F-417C-AA9A-9BCFA2ECFD9B}">
      <dgm:prSet/>
      <dgm:spPr/>
      <dgm:t>
        <a:bodyPr/>
        <a:lstStyle/>
        <a:p>
          <a:endParaRPr lang="en-US" sz="1600"/>
        </a:p>
      </dgm:t>
    </dgm:pt>
    <dgm:pt modelId="{3E6AF71F-1DD7-4486-8D2F-C3D528BCADAF}" type="sibTrans" cxnId="{1447EA83-E32F-417C-AA9A-9BCFA2ECFD9B}">
      <dgm:prSet/>
      <dgm:spPr/>
      <dgm:t>
        <a:bodyPr/>
        <a:lstStyle/>
        <a:p>
          <a:endParaRPr lang="en-US" sz="1600"/>
        </a:p>
      </dgm:t>
    </dgm:pt>
    <dgm:pt modelId="{6BB95494-F20C-45AF-AB8A-25459F67EF0D}">
      <dgm:prSet custT="1"/>
      <dgm:spPr>
        <a:solidFill>
          <a:srgbClr val="002060"/>
        </a:solidFill>
      </dgm:spPr>
      <dgm:t>
        <a:bodyPr/>
        <a:lstStyle/>
        <a:p>
          <a:pPr rtl="0"/>
          <a:r>
            <a:rPr lang="en-US" sz="1400" b="1" dirty="0" smtClean="0"/>
            <a:t>.NET </a:t>
          </a:r>
          <a:r>
            <a:rPr lang="en-US" sz="1400" b="1" dirty="0" err="1" smtClean="0"/>
            <a:t>Remoting</a:t>
          </a:r>
          <a:endParaRPr lang="en-US" sz="1400" b="1" dirty="0"/>
        </a:p>
      </dgm:t>
    </dgm:pt>
    <dgm:pt modelId="{FCFA79C3-8151-4347-8361-C1F77CF266E5}" type="parTrans" cxnId="{F059DEC0-7071-4B7A-9471-4BDE905989CE}">
      <dgm:prSet/>
      <dgm:spPr/>
      <dgm:t>
        <a:bodyPr/>
        <a:lstStyle/>
        <a:p>
          <a:endParaRPr lang="en-US" sz="1600"/>
        </a:p>
      </dgm:t>
    </dgm:pt>
    <dgm:pt modelId="{4922D587-303B-4E7A-B49E-0EF0DB02DF4D}" type="sibTrans" cxnId="{F059DEC0-7071-4B7A-9471-4BDE905989CE}">
      <dgm:prSet/>
      <dgm:spPr/>
      <dgm:t>
        <a:bodyPr/>
        <a:lstStyle/>
        <a:p>
          <a:endParaRPr lang="en-US" sz="1600"/>
        </a:p>
      </dgm:t>
    </dgm:pt>
    <dgm:pt modelId="{0B5F465B-74A3-45DA-A834-88676752DEE8}">
      <dgm:prSet custT="1"/>
      <dgm:spPr/>
      <dgm:t>
        <a:bodyPr/>
        <a:lstStyle/>
        <a:p>
          <a:pPr rtl="0"/>
          <a:r>
            <a:rPr lang="en-US" sz="1400" b="1" dirty="0" smtClean="0"/>
            <a:t>COM+ (Enterprise Services)</a:t>
          </a:r>
          <a:endParaRPr lang="en-US" sz="1400" dirty="0"/>
        </a:p>
      </dgm:t>
    </dgm:pt>
    <dgm:pt modelId="{DDCE4B18-44F3-4567-8643-A3F9924E16C9}" type="parTrans" cxnId="{11C2D2D8-936D-418F-9993-E766B4A7148F}">
      <dgm:prSet/>
      <dgm:spPr/>
      <dgm:t>
        <a:bodyPr/>
        <a:lstStyle/>
        <a:p>
          <a:endParaRPr lang="en-US" sz="1600"/>
        </a:p>
      </dgm:t>
    </dgm:pt>
    <dgm:pt modelId="{25CC1300-CC88-4C64-A365-CD151AAAF2F2}" type="sibTrans" cxnId="{11C2D2D8-936D-418F-9993-E766B4A7148F}">
      <dgm:prSet/>
      <dgm:spPr/>
      <dgm:t>
        <a:bodyPr/>
        <a:lstStyle/>
        <a:p>
          <a:endParaRPr lang="en-US" sz="1600"/>
        </a:p>
      </dgm:t>
    </dgm:pt>
    <dgm:pt modelId="{751CF067-AA53-470D-9326-D83F7C0D313B}">
      <dgm:prSet custT="1"/>
      <dgm:spPr/>
      <dgm:t>
        <a:bodyPr/>
        <a:lstStyle/>
        <a:p>
          <a:pPr rtl="0"/>
          <a:r>
            <a:rPr lang="en-US" sz="1400" b="1" dirty="0" smtClean="0"/>
            <a:t>MSMQ</a:t>
          </a:r>
          <a:endParaRPr lang="en-US" sz="1400" dirty="0"/>
        </a:p>
      </dgm:t>
    </dgm:pt>
    <dgm:pt modelId="{3F77024F-DC6B-4FA3-BA87-2800E956C501}" type="parTrans" cxnId="{37D6A4E0-24AB-4D46-A37C-38BABE0D02B4}">
      <dgm:prSet/>
      <dgm:spPr/>
      <dgm:t>
        <a:bodyPr/>
        <a:lstStyle/>
        <a:p>
          <a:endParaRPr lang="en-US" sz="1600"/>
        </a:p>
      </dgm:t>
    </dgm:pt>
    <dgm:pt modelId="{2283423C-C085-4CC2-B6A5-7A0724856C17}" type="sibTrans" cxnId="{37D6A4E0-24AB-4D46-A37C-38BABE0D02B4}">
      <dgm:prSet/>
      <dgm:spPr/>
      <dgm:t>
        <a:bodyPr/>
        <a:lstStyle/>
        <a:p>
          <a:endParaRPr lang="en-US" sz="1600"/>
        </a:p>
      </dgm:t>
    </dgm:pt>
    <dgm:pt modelId="{350DE72F-9951-440E-B4B3-6843283B8DE2}" type="pres">
      <dgm:prSet presAssocID="{6F0D08C1-F928-479A-B5B3-7229FA40FBDB}" presName="cycle" presStyleCnt="0">
        <dgm:presLayoutVars>
          <dgm:dir/>
          <dgm:resizeHandles val="exact"/>
        </dgm:presLayoutVars>
      </dgm:prSet>
      <dgm:spPr/>
      <dgm:t>
        <a:bodyPr/>
        <a:lstStyle/>
        <a:p>
          <a:endParaRPr lang="en-US"/>
        </a:p>
      </dgm:t>
    </dgm:pt>
    <dgm:pt modelId="{BA7972F4-2AA9-4FFD-A327-A6DC860521B0}" type="pres">
      <dgm:prSet presAssocID="{5E2FC857-64C1-46A9-8200-11C5C04BBD9D}" presName="node" presStyleLbl="node1" presStyleIdx="0" presStyleCnt="5">
        <dgm:presLayoutVars>
          <dgm:bulletEnabled val="1"/>
        </dgm:presLayoutVars>
      </dgm:prSet>
      <dgm:spPr/>
      <dgm:t>
        <a:bodyPr/>
        <a:lstStyle/>
        <a:p>
          <a:endParaRPr lang="en-US"/>
        </a:p>
      </dgm:t>
    </dgm:pt>
    <dgm:pt modelId="{D80C5D6D-B1F8-49FF-8E9E-4A3D2DBF7F7B}" type="pres">
      <dgm:prSet presAssocID="{5E2FC857-64C1-46A9-8200-11C5C04BBD9D}" presName="spNode" presStyleCnt="0"/>
      <dgm:spPr/>
    </dgm:pt>
    <dgm:pt modelId="{975ECC69-C635-4B5B-B7FE-B3F0288A2854}" type="pres">
      <dgm:prSet presAssocID="{4111A71B-8B31-4B75-9DB3-739DF593FDBE}" presName="sibTrans" presStyleLbl="sibTrans1D1" presStyleIdx="0" presStyleCnt="5"/>
      <dgm:spPr/>
      <dgm:t>
        <a:bodyPr/>
        <a:lstStyle/>
        <a:p>
          <a:endParaRPr lang="en-US"/>
        </a:p>
      </dgm:t>
    </dgm:pt>
    <dgm:pt modelId="{0E25C975-AB1E-4E6B-AF71-B9B81EE40BA8}" type="pres">
      <dgm:prSet presAssocID="{CCA3727F-9230-4C1E-A8EF-DBBEDBD5CCBC}" presName="node" presStyleLbl="node1" presStyleIdx="1" presStyleCnt="5">
        <dgm:presLayoutVars>
          <dgm:bulletEnabled val="1"/>
        </dgm:presLayoutVars>
      </dgm:prSet>
      <dgm:spPr/>
      <dgm:t>
        <a:bodyPr/>
        <a:lstStyle/>
        <a:p>
          <a:endParaRPr lang="en-US"/>
        </a:p>
      </dgm:t>
    </dgm:pt>
    <dgm:pt modelId="{5A506E28-E14A-44CB-83B6-0C6D4872690D}" type="pres">
      <dgm:prSet presAssocID="{CCA3727F-9230-4C1E-A8EF-DBBEDBD5CCBC}" presName="spNode" presStyleCnt="0"/>
      <dgm:spPr/>
    </dgm:pt>
    <dgm:pt modelId="{222D7EB5-77B7-4DB6-AB45-28D314FAECD5}" type="pres">
      <dgm:prSet presAssocID="{3E6AF71F-1DD7-4486-8D2F-C3D528BCADAF}" presName="sibTrans" presStyleLbl="sibTrans1D1" presStyleIdx="1" presStyleCnt="5"/>
      <dgm:spPr/>
      <dgm:t>
        <a:bodyPr/>
        <a:lstStyle/>
        <a:p>
          <a:endParaRPr lang="en-US"/>
        </a:p>
      </dgm:t>
    </dgm:pt>
    <dgm:pt modelId="{9C3F20D0-F008-4C76-A409-2F483F81C13F}" type="pres">
      <dgm:prSet presAssocID="{6BB95494-F20C-45AF-AB8A-25459F67EF0D}" presName="node" presStyleLbl="node1" presStyleIdx="2" presStyleCnt="5">
        <dgm:presLayoutVars>
          <dgm:bulletEnabled val="1"/>
        </dgm:presLayoutVars>
      </dgm:prSet>
      <dgm:spPr/>
      <dgm:t>
        <a:bodyPr/>
        <a:lstStyle/>
        <a:p>
          <a:endParaRPr lang="en-US"/>
        </a:p>
      </dgm:t>
    </dgm:pt>
    <dgm:pt modelId="{437C37A3-D46F-4600-BE6D-E3B475B02ECF}" type="pres">
      <dgm:prSet presAssocID="{6BB95494-F20C-45AF-AB8A-25459F67EF0D}" presName="spNode" presStyleCnt="0"/>
      <dgm:spPr/>
    </dgm:pt>
    <dgm:pt modelId="{DD38B602-0B3B-45E8-A2A0-F5963B06469A}" type="pres">
      <dgm:prSet presAssocID="{4922D587-303B-4E7A-B49E-0EF0DB02DF4D}" presName="sibTrans" presStyleLbl="sibTrans1D1" presStyleIdx="2" presStyleCnt="5"/>
      <dgm:spPr/>
      <dgm:t>
        <a:bodyPr/>
        <a:lstStyle/>
        <a:p>
          <a:endParaRPr lang="en-US"/>
        </a:p>
      </dgm:t>
    </dgm:pt>
    <dgm:pt modelId="{EBB25847-B85B-405F-B056-AFD20F4F83A5}" type="pres">
      <dgm:prSet presAssocID="{0B5F465B-74A3-45DA-A834-88676752DEE8}" presName="node" presStyleLbl="node1" presStyleIdx="3" presStyleCnt="5">
        <dgm:presLayoutVars>
          <dgm:bulletEnabled val="1"/>
        </dgm:presLayoutVars>
      </dgm:prSet>
      <dgm:spPr/>
      <dgm:t>
        <a:bodyPr/>
        <a:lstStyle/>
        <a:p>
          <a:endParaRPr lang="en-US"/>
        </a:p>
      </dgm:t>
    </dgm:pt>
    <dgm:pt modelId="{C58B30B9-C9B7-4DFA-87DF-B9737D91F0D7}" type="pres">
      <dgm:prSet presAssocID="{0B5F465B-74A3-45DA-A834-88676752DEE8}" presName="spNode" presStyleCnt="0"/>
      <dgm:spPr/>
    </dgm:pt>
    <dgm:pt modelId="{B64AA354-1D57-4A4C-A72D-7F756CD39725}" type="pres">
      <dgm:prSet presAssocID="{25CC1300-CC88-4C64-A365-CD151AAAF2F2}" presName="sibTrans" presStyleLbl="sibTrans1D1" presStyleIdx="3" presStyleCnt="5"/>
      <dgm:spPr/>
      <dgm:t>
        <a:bodyPr/>
        <a:lstStyle/>
        <a:p>
          <a:endParaRPr lang="en-US"/>
        </a:p>
      </dgm:t>
    </dgm:pt>
    <dgm:pt modelId="{19F9C6A0-6823-43F9-9EA5-29875FF2420E}" type="pres">
      <dgm:prSet presAssocID="{751CF067-AA53-470D-9326-D83F7C0D313B}" presName="node" presStyleLbl="node1" presStyleIdx="4" presStyleCnt="5">
        <dgm:presLayoutVars>
          <dgm:bulletEnabled val="1"/>
        </dgm:presLayoutVars>
      </dgm:prSet>
      <dgm:spPr/>
      <dgm:t>
        <a:bodyPr/>
        <a:lstStyle/>
        <a:p>
          <a:endParaRPr lang="en-US"/>
        </a:p>
      </dgm:t>
    </dgm:pt>
    <dgm:pt modelId="{0E3DE6CA-307A-4DF8-8F0F-1EBC2A493347}" type="pres">
      <dgm:prSet presAssocID="{751CF067-AA53-470D-9326-D83F7C0D313B}" presName="spNode" presStyleCnt="0"/>
      <dgm:spPr/>
    </dgm:pt>
    <dgm:pt modelId="{7766BA36-9AC2-4EF4-AEC5-4D5B7138C12B}" type="pres">
      <dgm:prSet presAssocID="{2283423C-C085-4CC2-B6A5-7A0724856C17}" presName="sibTrans" presStyleLbl="sibTrans1D1" presStyleIdx="4" presStyleCnt="5"/>
      <dgm:spPr/>
      <dgm:t>
        <a:bodyPr/>
        <a:lstStyle/>
        <a:p>
          <a:endParaRPr lang="en-US"/>
        </a:p>
      </dgm:t>
    </dgm:pt>
  </dgm:ptLst>
  <dgm:cxnLst>
    <dgm:cxn modelId="{719ED993-6219-4A30-8B48-6DF1D7A0BECB}" type="presOf" srcId="{2283423C-C085-4CC2-B6A5-7A0724856C17}" destId="{7766BA36-9AC2-4EF4-AEC5-4D5B7138C12B}" srcOrd="0" destOrd="0" presId="urn:microsoft.com/office/officeart/2005/8/layout/cycle6"/>
    <dgm:cxn modelId="{1447EA83-E32F-417C-AA9A-9BCFA2ECFD9B}" srcId="{6F0D08C1-F928-479A-B5B3-7229FA40FBDB}" destId="{CCA3727F-9230-4C1E-A8EF-DBBEDBD5CCBC}" srcOrd="1" destOrd="0" parTransId="{2E46DB01-9B5C-4068-B1B1-5F1D1C5B3422}" sibTransId="{3E6AF71F-1DD7-4486-8D2F-C3D528BCADAF}"/>
    <dgm:cxn modelId="{58362589-0F8B-4563-BEE7-6480AF581AE2}" type="presOf" srcId="{4111A71B-8B31-4B75-9DB3-739DF593FDBE}" destId="{975ECC69-C635-4B5B-B7FE-B3F0288A2854}" srcOrd="0" destOrd="0" presId="urn:microsoft.com/office/officeart/2005/8/layout/cycle6"/>
    <dgm:cxn modelId="{11C2D2D8-936D-418F-9993-E766B4A7148F}" srcId="{6F0D08C1-F928-479A-B5B3-7229FA40FBDB}" destId="{0B5F465B-74A3-45DA-A834-88676752DEE8}" srcOrd="3" destOrd="0" parTransId="{DDCE4B18-44F3-4567-8643-A3F9924E16C9}" sibTransId="{25CC1300-CC88-4C64-A365-CD151AAAF2F2}"/>
    <dgm:cxn modelId="{B72D0E77-2900-4151-97BD-0C18671F66DD}" type="presOf" srcId="{751CF067-AA53-470D-9326-D83F7C0D313B}" destId="{19F9C6A0-6823-43F9-9EA5-29875FF2420E}" srcOrd="0" destOrd="0" presId="urn:microsoft.com/office/officeart/2005/8/layout/cycle6"/>
    <dgm:cxn modelId="{37D6A4E0-24AB-4D46-A37C-38BABE0D02B4}" srcId="{6F0D08C1-F928-479A-B5B3-7229FA40FBDB}" destId="{751CF067-AA53-470D-9326-D83F7C0D313B}" srcOrd="4" destOrd="0" parTransId="{3F77024F-DC6B-4FA3-BA87-2800E956C501}" sibTransId="{2283423C-C085-4CC2-B6A5-7A0724856C17}"/>
    <dgm:cxn modelId="{3D042F3E-6BAD-4FE2-930D-95785CE14435}" type="presOf" srcId="{CCA3727F-9230-4C1E-A8EF-DBBEDBD5CCBC}" destId="{0E25C975-AB1E-4E6B-AF71-B9B81EE40BA8}" srcOrd="0" destOrd="0" presId="urn:microsoft.com/office/officeart/2005/8/layout/cycle6"/>
    <dgm:cxn modelId="{3C4EC38F-8FA9-43F3-AD05-875E387FB04E}" type="presOf" srcId="{3E6AF71F-1DD7-4486-8D2F-C3D528BCADAF}" destId="{222D7EB5-77B7-4DB6-AB45-28D314FAECD5}" srcOrd="0" destOrd="0" presId="urn:microsoft.com/office/officeart/2005/8/layout/cycle6"/>
    <dgm:cxn modelId="{8BE9FE13-301D-4365-B52E-8AE95DD20775}" type="presOf" srcId="{25CC1300-CC88-4C64-A365-CD151AAAF2F2}" destId="{B64AA354-1D57-4A4C-A72D-7F756CD39725}" srcOrd="0" destOrd="0" presId="urn:microsoft.com/office/officeart/2005/8/layout/cycle6"/>
    <dgm:cxn modelId="{64BC4EB4-D88D-42C7-B612-AC19455C2CBB}" srcId="{6F0D08C1-F928-479A-B5B3-7229FA40FBDB}" destId="{5E2FC857-64C1-46A9-8200-11C5C04BBD9D}" srcOrd="0" destOrd="0" parTransId="{CB7151EF-C8F6-45EA-BEC3-C553A3AF356E}" sibTransId="{4111A71B-8B31-4B75-9DB3-739DF593FDBE}"/>
    <dgm:cxn modelId="{2EFF7476-69D5-46CA-9072-6CEC84C50975}" type="presOf" srcId="{6F0D08C1-F928-479A-B5B3-7229FA40FBDB}" destId="{350DE72F-9951-440E-B4B3-6843283B8DE2}" srcOrd="0" destOrd="0" presId="urn:microsoft.com/office/officeart/2005/8/layout/cycle6"/>
    <dgm:cxn modelId="{0E49AE6A-CAD6-4933-BD36-C130D5F271C3}" type="presOf" srcId="{5E2FC857-64C1-46A9-8200-11C5C04BBD9D}" destId="{BA7972F4-2AA9-4FFD-A327-A6DC860521B0}" srcOrd="0" destOrd="0" presId="urn:microsoft.com/office/officeart/2005/8/layout/cycle6"/>
    <dgm:cxn modelId="{F059DEC0-7071-4B7A-9471-4BDE905989CE}" srcId="{6F0D08C1-F928-479A-B5B3-7229FA40FBDB}" destId="{6BB95494-F20C-45AF-AB8A-25459F67EF0D}" srcOrd="2" destOrd="0" parTransId="{FCFA79C3-8151-4347-8361-C1F77CF266E5}" sibTransId="{4922D587-303B-4E7A-B49E-0EF0DB02DF4D}"/>
    <dgm:cxn modelId="{3D1F7A29-7A97-437A-B25C-879F87A7C0D5}" type="presOf" srcId="{0B5F465B-74A3-45DA-A834-88676752DEE8}" destId="{EBB25847-B85B-405F-B056-AFD20F4F83A5}" srcOrd="0" destOrd="0" presId="urn:microsoft.com/office/officeart/2005/8/layout/cycle6"/>
    <dgm:cxn modelId="{C35F7BDB-1E86-4BDD-A62B-F2AB110862E7}" type="presOf" srcId="{4922D587-303B-4E7A-B49E-0EF0DB02DF4D}" destId="{DD38B602-0B3B-45E8-A2A0-F5963B06469A}" srcOrd="0" destOrd="0" presId="urn:microsoft.com/office/officeart/2005/8/layout/cycle6"/>
    <dgm:cxn modelId="{35BC9664-5D75-44B5-9733-1338924167A6}" type="presOf" srcId="{6BB95494-F20C-45AF-AB8A-25459F67EF0D}" destId="{9C3F20D0-F008-4C76-A409-2F483F81C13F}" srcOrd="0" destOrd="0" presId="urn:microsoft.com/office/officeart/2005/8/layout/cycle6"/>
    <dgm:cxn modelId="{CC7BD473-FD12-4914-ACFA-BAA5F8AFC24F}" type="presParOf" srcId="{350DE72F-9951-440E-B4B3-6843283B8DE2}" destId="{BA7972F4-2AA9-4FFD-A327-A6DC860521B0}" srcOrd="0" destOrd="0" presId="urn:microsoft.com/office/officeart/2005/8/layout/cycle6"/>
    <dgm:cxn modelId="{3994FA8A-C2C8-4AB7-8663-A20BCE3294FA}" type="presParOf" srcId="{350DE72F-9951-440E-B4B3-6843283B8DE2}" destId="{D80C5D6D-B1F8-49FF-8E9E-4A3D2DBF7F7B}" srcOrd="1" destOrd="0" presId="urn:microsoft.com/office/officeart/2005/8/layout/cycle6"/>
    <dgm:cxn modelId="{74A1F2A3-19D7-47F1-9083-D3AFF42F14DF}" type="presParOf" srcId="{350DE72F-9951-440E-B4B3-6843283B8DE2}" destId="{975ECC69-C635-4B5B-B7FE-B3F0288A2854}" srcOrd="2" destOrd="0" presId="urn:microsoft.com/office/officeart/2005/8/layout/cycle6"/>
    <dgm:cxn modelId="{1D7A527E-C396-487A-B254-F20B1ED60EA3}" type="presParOf" srcId="{350DE72F-9951-440E-B4B3-6843283B8DE2}" destId="{0E25C975-AB1E-4E6B-AF71-B9B81EE40BA8}" srcOrd="3" destOrd="0" presId="urn:microsoft.com/office/officeart/2005/8/layout/cycle6"/>
    <dgm:cxn modelId="{19E9C8E3-0786-46C7-AE3D-A35F0324AD1F}" type="presParOf" srcId="{350DE72F-9951-440E-B4B3-6843283B8DE2}" destId="{5A506E28-E14A-44CB-83B6-0C6D4872690D}" srcOrd="4" destOrd="0" presId="urn:microsoft.com/office/officeart/2005/8/layout/cycle6"/>
    <dgm:cxn modelId="{4821B901-34FC-490F-972F-30ADA2B56A75}" type="presParOf" srcId="{350DE72F-9951-440E-B4B3-6843283B8DE2}" destId="{222D7EB5-77B7-4DB6-AB45-28D314FAECD5}" srcOrd="5" destOrd="0" presId="urn:microsoft.com/office/officeart/2005/8/layout/cycle6"/>
    <dgm:cxn modelId="{C7BB0D78-864F-4DAB-AAD3-6F24A2F27E79}" type="presParOf" srcId="{350DE72F-9951-440E-B4B3-6843283B8DE2}" destId="{9C3F20D0-F008-4C76-A409-2F483F81C13F}" srcOrd="6" destOrd="0" presId="urn:microsoft.com/office/officeart/2005/8/layout/cycle6"/>
    <dgm:cxn modelId="{B44FE55A-D6A9-401B-8667-2B7A9B0D18CE}" type="presParOf" srcId="{350DE72F-9951-440E-B4B3-6843283B8DE2}" destId="{437C37A3-D46F-4600-BE6D-E3B475B02ECF}" srcOrd="7" destOrd="0" presId="urn:microsoft.com/office/officeart/2005/8/layout/cycle6"/>
    <dgm:cxn modelId="{D3FB0EDB-7017-4EA7-9089-B47803CBD3DD}" type="presParOf" srcId="{350DE72F-9951-440E-B4B3-6843283B8DE2}" destId="{DD38B602-0B3B-45E8-A2A0-F5963B06469A}" srcOrd="8" destOrd="0" presId="urn:microsoft.com/office/officeart/2005/8/layout/cycle6"/>
    <dgm:cxn modelId="{287804E7-C71C-4B4E-B3B3-7D81586C3B30}" type="presParOf" srcId="{350DE72F-9951-440E-B4B3-6843283B8DE2}" destId="{EBB25847-B85B-405F-B056-AFD20F4F83A5}" srcOrd="9" destOrd="0" presId="urn:microsoft.com/office/officeart/2005/8/layout/cycle6"/>
    <dgm:cxn modelId="{088BCEC9-5BCC-4B84-BB2F-610BBDC69AA5}" type="presParOf" srcId="{350DE72F-9951-440E-B4B3-6843283B8DE2}" destId="{C58B30B9-C9B7-4DFA-87DF-B9737D91F0D7}" srcOrd="10" destOrd="0" presId="urn:microsoft.com/office/officeart/2005/8/layout/cycle6"/>
    <dgm:cxn modelId="{55BD8D43-DD72-485C-A469-9DA498C481DB}" type="presParOf" srcId="{350DE72F-9951-440E-B4B3-6843283B8DE2}" destId="{B64AA354-1D57-4A4C-A72D-7F756CD39725}" srcOrd="11" destOrd="0" presId="urn:microsoft.com/office/officeart/2005/8/layout/cycle6"/>
    <dgm:cxn modelId="{E681AAF9-21FF-474A-8DD9-FD8205AC4FF3}" type="presParOf" srcId="{350DE72F-9951-440E-B4B3-6843283B8DE2}" destId="{19F9C6A0-6823-43F9-9EA5-29875FF2420E}" srcOrd="12" destOrd="0" presId="urn:microsoft.com/office/officeart/2005/8/layout/cycle6"/>
    <dgm:cxn modelId="{A1816DD3-14D4-47D5-9C3E-5231176AA020}" type="presParOf" srcId="{350DE72F-9951-440E-B4B3-6843283B8DE2}" destId="{0E3DE6CA-307A-4DF8-8F0F-1EBC2A493347}" srcOrd="13" destOrd="0" presId="urn:microsoft.com/office/officeart/2005/8/layout/cycle6"/>
    <dgm:cxn modelId="{638159E3-8D37-4C52-8244-755A9B1088CA}" type="presParOf" srcId="{350DE72F-9951-440E-B4B3-6843283B8DE2}" destId="{7766BA36-9AC2-4EF4-AEC5-4D5B7138C12B}"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2856EB-DD3E-4993-A80B-6A0C6594685A}" type="doc">
      <dgm:prSet loTypeId="urn:microsoft.com/office/officeart/2005/8/layout/lProcess2" loCatId="list" qsTypeId="urn:microsoft.com/office/officeart/2005/8/quickstyle/simple1" qsCatId="simple" csTypeId="urn:microsoft.com/office/officeart/2005/8/colors/accent0_3" csCatId="mainScheme" phldr="1"/>
      <dgm:spPr/>
      <dgm:t>
        <a:bodyPr/>
        <a:lstStyle/>
        <a:p>
          <a:endParaRPr lang="en-US"/>
        </a:p>
      </dgm:t>
    </dgm:pt>
    <dgm:pt modelId="{A5A73BC5-5C8F-4440-AFE3-CCDB464D0EF4}">
      <dgm:prSet/>
      <dgm:spPr/>
      <dgm:t>
        <a:bodyPr/>
        <a:lstStyle/>
        <a:p>
          <a:pPr rtl="0"/>
          <a:r>
            <a:rPr lang="en-US" b="0" dirty="0" smtClean="0"/>
            <a:t>Service Contract</a:t>
          </a:r>
          <a:endParaRPr lang="en-US" dirty="0"/>
        </a:p>
      </dgm:t>
    </dgm:pt>
    <dgm:pt modelId="{8A478F7A-19E6-44F6-86BE-E8B5D532538C}" type="parTrans" cxnId="{583C22F3-239A-4C44-B790-BF8645C807D7}">
      <dgm:prSet/>
      <dgm:spPr/>
      <dgm:t>
        <a:bodyPr/>
        <a:lstStyle/>
        <a:p>
          <a:endParaRPr lang="en-US"/>
        </a:p>
      </dgm:t>
    </dgm:pt>
    <dgm:pt modelId="{48A2A031-C04B-47E9-9B23-DB891C6FBC23}" type="sibTrans" cxnId="{583C22F3-239A-4C44-B790-BF8645C807D7}">
      <dgm:prSet/>
      <dgm:spPr/>
      <dgm:t>
        <a:bodyPr/>
        <a:lstStyle/>
        <a:p>
          <a:endParaRPr lang="en-US"/>
        </a:p>
      </dgm:t>
    </dgm:pt>
    <dgm:pt modelId="{E11B207F-F087-4FB6-93C1-F19AD2AB38EC}">
      <dgm:prSet/>
      <dgm:spPr/>
      <dgm:t>
        <a:bodyPr/>
        <a:lstStyle/>
        <a:p>
          <a:pPr rtl="0"/>
          <a:r>
            <a:rPr lang="en-US" b="0" dirty="0" smtClean="0"/>
            <a:t>Define la </a:t>
          </a:r>
          <a:r>
            <a:rPr lang="en-US" b="0" dirty="0" err="1" smtClean="0"/>
            <a:t>operaciones</a:t>
          </a:r>
          <a:r>
            <a:rPr lang="en-US" b="0" dirty="0" smtClean="0"/>
            <a:t>.</a:t>
          </a:r>
          <a:endParaRPr lang="en-US" dirty="0"/>
        </a:p>
      </dgm:t>
    </dgm:pt>
    <dgm:pt modelId="{878E3E5A-2C43-4929-A3C9-5FDE363B7479}" type="parTrans" cxnId="{F1348FC1-7175-4A52-A820-663034611BA6}">
      <dgm:prSet/>
      <dgm:spPr/>
      <dgm:t>
        <a:bodyPr/>
        <a:lstStyle/>
        <a:p>
          <a:endParaRPr lang="en-US"/>
        </a:p>
      </dgm:t>
    </dgm:pt>
    <dgm:pt modelId="{B0013205-F11C-4932-A9A2-BFAB5EACF0C8}" type="sibTrans" cxnId="{F1348FC1-7175-4A52-A820-663034611BA6}">
      <dgm:prSet/>
      <dgm:spPr/>
      <dgm:t>
        <a:bodyPr/>
        <a:lstStyle/>
        <a:p>
          <a:endParaRPr lang="en-US"/>
        </a:p>
      </dgm:t>
    </dgm:pt>
    <dgm:pt modelId="{CB583B7C-D28A-4DCB-A63B-92BFAD99FCB9}">
      <dgm:prSet/>
      <dgm:spPr/>
      <dgm:t>
        <a:bodyPr/>
        <a:lstStyle/>
        <a:p>
          <a:pPr rtl="0"/>
          <a:r>
            <a:rPr lang="en-US" b="0" dirty="0" smtClean="0"/>
            <a:t>Data Contract</a:t>
          </a:r>
          <a:endParaRPr lang="en-US" dirty="0"/>
        </a:p>
      </dgm:t>
    </dgm:pt>
    <dgm:pt modelId="{D7D8E08D-BEB2-4D98-BEAB-CD06A5584CF8}" type="parTrans" cxnId="{3BB455AA-8267-43B1-B14D-2B35F256C5B0}">
      <dgm:prSet/>
      <dgm:spPr/>
      <dgm:t>
        <a:bodyPr/>
        <a:lstStyle/>
        <a:p>
          <a:endParaRPr lang="en-US"/>
        </a:p>
      </dgm:t>
    </dgm:pt>
    <dgm:pt modelId="{B33CB863-0C97-4A3B-89E7-3FAEF3CAE3B9}" type="sibTrans" cxnId="{3BB455AA-8267-43B1-B14D-2B35F256C5B0}">
      <dgm:prSet/>
      <dgm:spPr/>
      <dgm:t>
        <a:bodyPr/>
        <a:lstStyle/>
        <a:p>
          <a:endParaRPr lang="en-US"/>
        </a:p>
      </dgm:t>
    </dgm:pt>
    <dgm:pt modelId="{5416BB70-054E-451E-A8BB-E0B2A4327E0A}">
      <dgm:prSet/>
      <dgm:spPr/>
      <dgm:t>
        <a:bodyPr/>
        <a:lstStyle/>
        <a:p>
          <a:pPr rtl="0"/>
          <a:r>
            <a:rPr lang="en-US" b="0" dirty="0" smtClean="0"/>
            <a:t>Define el </a:t>
          </a:r>
          <a:r>
            <a:rPr lang="en-US" b="0" dirty="0" err="1" smtClean="0"/>
            <a:t>esquema</a:t>
          </a:r>
          <a:r>
            <a:rPr lang="en-US" b="0" dirty="0" smtClean="0"/>
            <a:t> de los </a:t>
          </a:r>
          <a:r>
            <a:rPr lang="en-US" b="0" dirty="0" err="1" smtClean="0"/>
            <a:t>datos</a:t>
          </a:r>
          <a:r>
            <a:rPr lang="en-US" b="0" dirty="0" smtClean="0"/>
            <a:t> </a:t>
          </a:r>
          <a:r>
            <a:rPr lang="en-US" b="0" dirty="0" err="1" smtClean="0"/>
            <a:t>que</a:t>
          </a:r>
          <a:r>
            <a:rPr lang="en-US" b="0" dirty="0" smtClean="0"/>
            <a:t> se </a:t>
          </a:r>
          <a:r>
            <a:rPr lang="en-US" b="0" dirty="0" err="1" smtClean="0"/>
            <a:t>utiliza</a:t>
          </a:r>
          <a:r>
            <a:rPr lang="en-US" b="0" dirty="0" smtClean="0"/>
            <a:t> en la </a:t>
          </a:r>
          <a:r>
            <a:rPr lang="en-US" b="0" dirty="0" err="1" smtClean="0"/>
            <a:t>comunicación</a:t>
          </a:r>
          <a:r>
            <a:rPr lang="en-US" b="0" dirty="0" smtClean="0"/>
            <a:t>.</a:t>
          </a:r>
          <a:endParaRPr lang="en-US" dirty="0"/>
        </a:p>
      </dgm:t>
    </dgm:pt>
    <dgm:pt modelId="{AB6E97B8-979D-476E-8FE5-CD91E0CA41A1}" type="parTrans" cxnId="{3F028D6D-32FC-4BF6-A477-2AAA8F01A13F}">
      <dgm:prSet/>
      <dgm:spPr/>
      <dgm:t>
        <a:bodyPr/>
        <a:lstStyle/>
        <a:p>
          <a:endParaRPr lang="en-US"/>
        </a:p>
      </dgm:t>
    </dgm:pt>
    <dgm:pt modelId="{4FF2DA9E-0D20-4658-BE78-4983FC610881}" type="sibTrans" cxnId="{3F028D6D-32FC-4BF6-A477-2AAA8F01A13F}">
      <dgm:prSet/>
      <dgm:spPr/>
      <dgm:t>
        <a:bodyPr/>
        <a:lstStyle/>
        <a:p>
          <a:endParaRPr lang="en-US"/>
        </a:p>
      </dgm:t>
    </dgm:pt>
    <dgm:pt modelId="{E997A6CE-3D5C-4FF6-B328-94BDFF416763}">
      <dgm:prSet/>
      <dgm:spPr/>
      <dgm:t>
        <a:bodyPr/>
        <a:lstStyle/>
        <a:p>
          <a:pPr rtl="0"/>
          <a:r>
            <a:rPr lang="en-US" b="0" dirty="0" smtClean="0"/>
            <a:t>Message Contract</a:t>
          </a:r>
          <a:endParaRPr lang="en-US" dirty="0"/>
        </a:p>
      </dgm:t>
    </dgm:pt>
    <dgm:pt modelId="{81B4F488-5120-4EC5-B324-D8023BBBF5E2}" type="parTrans" cxnId="{E54EC5E3-3715-446C-A301-146501093350}">
      <dgm:prSet/>
      <dgm:spPr/>
      <dgm:t>
        <a:bodyPr/>
        <a:lstStyle/>
        <a:p>
          <a:endParaRPr lang="en-US"/>
        </a:p>
      </dgm:t>
    </dgm:pt>
    <dgm:pt modelId="{4ABDC97C-1326-41C8-B929-D4100AF7AF70}" type="sibTrans" cxnId="{E54EC5E3-3715-446C-A301-146501093350}">
      <dgm:prSet/>
      <dgm:spPr/>
      <dgm:t>
        <a:bodyPr/>
        <a:lstStyle/>
        <a:p>
          <a:endParaRPr lang="en-US"/>
        </a:p>
      </dgm:t>
    </dgm:pt>
    <dgm:pt modelId="{BA865FBF-1981-4905-B44C-D50F95752B51}">
      <dgm:prSet/>
      <dgm:spPr/>
      <dgm:t>
        <a:bodyPr/>
        <a:lstStyle/>
        <a:p>
          <a:pPr rtl="0"/>
          <a:r>
            <a:rPr lang="en-US" b="0" dirty="0" err="1" smtClean="0"/>
            <a:t>Permite</a:t>
          </a:r>
          <a:r>
            <a:rPr lang="en-US" b="0" dirty="0" smtClean="0"/>
            <a:t> la </a:t>
          </a:r>
          <a:r>
            <a:rPr lang="en-US" b="0" dirty="0" err="1" smtClean="0"/>
            <a:t>definición</a:t>
          </a:r>
          <a:r>
            <a:rPr lang="en-US" b="0" dirty="0" smtClean="0"/>
            <a:t> de la </a:t>
          </a:r>
          <a:r>
            <a:rPr lang="en-US" b="0" dirty="0" err="1" smtClean="0"/>
            <a:t>cabeceras</a:t>
          </a:r>
          <a:r>
            <a:rPr lang="en-US" b="0" dirty="0" smtClean="0"/>
            <a:t> y el </a:t>
          </a:r>
          <a:r>
            <a:rPr lang="en-US" b="0" dirty="0" err="1" smtClean="0"/>
            <a:t>contenido</a:t>
          </a:r>
          <a:r>
            <a:rPr lang="en-US" b="0" dirty="0" smtClean="0"/>
            <a:t> del </a:t>
          </a:r>
          <a:r>
            <a:rPr lang="en-US" b="0" dirty="0" err="1" smtClean="0"/>
            <a:t>mensaje</a:t>
          </a:r>
          <a:endParaRPr lang="en-US" dirty="0"/>
        </a:p>
      </dgm:t>
    </dgm:pt>
    <dgm:pt modelId="{AF1FF143-1C66-4203-A28A-4967CCCE27C1}" type="parTrans" cxnId="{C578DF8B-C326-40FA-A508-741A97D1C744}">
      <dgm:prSet/>
      <dgm:spPr/>
      <dgm:t>
        <a:bodyPr/>
        <a:lstStyle/>
        <a:p>
          <a:endParaRPr lang="en-US"/>
        </a:p>
      </dgm:t>
    </dgm:pt>
    <dgm:pt modelId="{EE4B319B-7CBF-4577-8F85-F74A53C0E8A9}" type="sibTrans" cxnId="{C578DF8B-C326-40FA-A508-741A97D1C744}">
      <dgm:prSet/>
      <dgm:spPr/>
      <dgm:t>
        <a:bodyPr/>
        <a:lstStyle/>
        <a:p>
          <a:endParaRPr lang="en-US"/>
        </a:p>
      </dgm:t>
    </dgm:pt>
    <dgm:pt modelId="{48258FA6-6A05-4967-9AC1-A9BC326317DC}">
      <dgm:prSet/>
      <dgm:spPr/>
      <dgm:t>
        <a:bodyPr/>
        <a:lstStyle/>
        <a:p>
          <a:pPr rtl="0"/>
          <a:r>
            <a:rPr lang="en-US" dirty="0" smtClean="0"/>
            <a:t>¿</a:t>
          </a:r>
          <a:r>
            <a:rPr lang="en-US" dirty="0" err="1" smtClean="0"/>
            <a:t>Qué</a:t>
          </a:r>
          <a:r>
            <a:rPr lang="en-US" dirty="0" smtClean="0"/>
            <a:t> </a:t>
          </a:r>
          <a:r>
            <a:rPr lang="en-US" dirty="0" err="1" smtClean="0"/>
            <a:t>es</a:t>
          </a:r>
          <a:r>
            <a:rPr lang="en-US" dirty="0" smtClean="0"/>
            <a:t> lo </a:t>
          </a:r>
          <a:r>
            <a:rPr lang="en-US" dirty="0" err="1" smtClean="0"/>
            <a:t>que</a:t>
          </a:r>
          <a:r>
            <a:rPr lang="en-US" dirty="0" smtClean="0"/>
            <a:t> </a:t>
          </a:r>
          <a:r>
            <a:rPr lang="en-US" dirty="0" err="1" smtClean="0"/>
            <a:t>hace</a:t>
          </a:r>
          <a:r>
            <a:rPr lang="en-US" dirty="0" smtClean="0"/>
            <a:t> el </a:t>
          </a:r>
          <a:r>
            <a:rPr lang="en-US" dirty="0" err="1" smtClean="0"/>
            <a:t>servicio</a:t>
          </a:r>
          <a:r>
            <a:rPr lang="en-US" dirty="0" smtClean="0"/>
            <a:t>?</a:t>
          </a:r>
          <a:endParaRPr lang="en-US" dirty="0"/>
        </a:p>
      </dgm:t>
    </dgm:pt>
    <dgm:pt modelId="{F5440F34-DDB0-477A-B2E8-15A59C8E923A}" type="parTrans" cxnId="{73939766-E735-40E4-93D1-CB6AA2310D6C}">
      <dgm:prSet/>
      <dgm:spPr/>
      <dgm:t>
        <a:bodyPr/>
        <a:lstStyle/>
        <a:p>
          <a:endParaRPr lang="es-AR"/>
        </a:p>
      </dgm:t>
    </dgm:pt>
    <dgm:pt modelId="{A2DDDD46-5B57-4B07-93BF-BD6DE9AD1E4F}" type="sibTrans" cxnId="{73939766-E735-40E4-93D1-CB6AA2310D6C}">
      <dgm:prSet/>
      <dgm:spPr/>
      <dgm:t>
        <a:bodyPr/>
        <a:lstStyle/>
        <a:p>
          <a:endParaRPr lang="es-AR"/>
        </a:p>
      </dgm:t>
    </dgm:pt>
    <dgm:pt modelId="{3C202884-3DEB-46DF-8AC6-4C80BD811128}">
      <dgm:prSet/>
      <dgm:spPr/>
      <dgm:t>
        <a:bodyPr/>
        <a:lstStyle/>
        <a:p>
          <a:pPr rtl="0"/>
          <a:r>
            <a:rPr lang="en-US" dirty="0" smtClean="0"/>
            <a:t>¿</a:t>
          </a:r>
          <a:r>
            <a:rPr lang="en-US" dirty="0" err="1" smtClean="0"/>
            <a:t>Que</a:t>
          </a:r>
          <a:r>
            <a:rPr lang="en-US" dirty="0" smtClean="0"/>
            <a:t> </a:t>
          </a:r>
          <a:r>
            <a:rPr lang="en-US" dirty="0" err="1" smtClean="0"/>
            <a:t>objeto</a:t>
          </a:r>
          <a:r>
            <a:rPr lang="en-US" dirty="0" smtClean="0"/>
            <a:t> de </a:t>
          </a:r>
          <a:r>
            <a:rPr lang="en-US" dirty="0" err="1" smtClean="0"/>
            <a:t>datos</a:t>
          </a:r>
          <a:r>
            <a:rPr lang="en-US" dirty="0" smtClean="0"/>
            <a:t> </a:t>
          </a:r>
          <a:r>
            <a:rPr lang="en-US" dirty="0" err="1" smtClean="0"/>
            <a:t>usa</a:t>
          </a:r>
          <a:r>
            <a:rPr lang="en-US" dirty="0" smtClean="0"/>
            <a:t>?</a:t>
          </a:r>
          <a:endParaRPr lang="en-US" dirty="0"/>
        </a:p>
      </dgm:t>
    </dgm:pt>
    <dgm:pt modelId="{B6B2A767-28AE-4739-9F07-BA0F85B06CFE}" type="parTrans" cxnId="{4857066B-5F50-4854-B82E-2CB5836DD157}">
      <dgm:prSet/>
      <dgm:spPr/>
      <dgm:t>
        <a:bodyPr/>
        <a:lstStyle/>
        <a:p>
          <a:endParaRPr lang="es-AR"/>
        </a:p>
      </dgm:t>
    </dgm:pt>
    <dgm:pt modelId="{8A730713-447B-470A-AA1E-47E4A013AFA0}" type="sibTrans" cxnId="{4857066B-5F50-4854-B82E-2CB5836DD157}">
      <dgm:prSet/>
      <dgm:spPr/>
      <dgm:t>
        <a:bodyPr/>
        <a:lstStyle/>
        <a:p>
          <a:endParaRPr lang="es-AR"/>
        </a:p>
      </dgm:t>
    </dgm:pt>
    <dgm:pt modelId="{3444435E-E0FC-424A-9DCC-0DC92AA288B4}">
      <dgm:prSet/>
      <dgm:spPr/>
      <dgm:t>
        <a:bodyPr/>
        <a:lstStyle/>
        <a:p>
          <a:pPr rtl="0"/>
          <a:r>
            <a:rPr lang="es-AR" b="0" i="0" dirty="0" smtClean="0"/>
            <a:t>Permite el control sobre la estructura de SOAP de mensajes</a:t>
          </a:r>
          <a:endParaRPr lang="en-US" dirty="0"/>
        </a:p>
      </dgm:t>
    </dgm:pt>
    <dgm:pt modelId="{A79E41FC-6686-4602-8617-405F1CED60CB}" type="parTrans" cxnId="{A2F14B1A-EDAD-44B0-BB38-E062C0D28D68}">
      <dgm:prSet/>
      <dgm:spPr/>
      <dgm:t>
        <a:bodyPr/>
        <a:lstStyle/>
        <a:p>
          <a:endParaRPr lang="es-AR"/>
        </a:p>
      </dgm:t>
    </dgm:pt>
    <dgm:pt modelId="{2B896A6F-5FF8-4369-A0D2-AAD83E0DDAB0}" type="sibTrans" cxnId="{A2F14B1A-EDAD-44B0-BB38-E062C0D28D68}">
      <dgm:prSet/>
      <dgm:spPr/>
      <dgm:t>
        <a:bodyPr/>
        <a:lstStyle/>
        <a:p>
          <a:endParaRPr lang="es-AR"/>
        </a:p>
      </dgm:t>
    </dgm:pt>
    <dgm:pt modelId="{2CA6A895-06AE-43E1-8BD7-414470389E69}" type="pres">
      <dgm:prSet presAssocID="{F32856EB-DD3E-4993-A80B-6A0C6594685A}" presName="theList" presStyleCnt="0">
        <dgm:presLayoutVars>
          <dgm:dir/>
          <dgm:animLvl val="lvl"/>
          <dgm:resizeHandles val="exact"/>
        </dgm:presLayoutVars>
      </dgm:prSet>
      <dgm:spPr/>
      <dgm:t>
        <a:bodyPr/>
        <a:lstStyle/>
        <a:p>
          <a:endParaRPr lang="en-US"/>
        </a:p>
      </dgm:t>
    </dgm:pt>
    <dgm:pt modelId="{1D60FB75-4D58-4030-8D70-3A45FB96632C}" type="pres">
      <dgm:prSet presAssocID="{A5A73BC5-5C8F-4440-AFE3-CCDB464D0EF4}" presName="compNode" presStyleCnt="0"/>
      <dgm:spPr/>
    </dgm:pt>
    <dgm:pt modelId="{5EED2564-2E67-4EC3-AEB9-8E13240ABB23}" type="pres">
      <dgm:prSet presAssocID="{A5A73BC5-5C8F-4440-AFE3-CCDB464D0EF4}" presName="aNode" presStyleLbl="bgShp" presStyleIdx="0" presStyleCnt="3"/>
      <dgm:spPr/>
      <dgm:t>
        <a:bodyPr/>
        <a:lstStyle/>
        <a:p>
          <a:endParaRPr lang="en-US"/>
        </a:p>
      </dgm:t>
    </dgm:pt>
    <dgm:pt modelId="{C3A16957-8161-4252-97D4-CDC0D2D03896}" type="pres">
      <dgm:prSet presAssocID="{A5A73BC5-5C8F-4440-AFE3-CCDB464D0EF4}" presName="textNode" presStyleLbl="bgShp" presStyleIdx="0" presStyleCnt="3"/>
      <dgm:spPr/>
      <dgm:t>
        <a:bodyPr/>
        <a:lstStyle/>
        <a:p>
          <a:endParaRPr lang="en-US"/>
        </a:p>
      </dgm:t>
    </dgm:pt>
    <dgm:pt modelId="{AE1C108A-8CAA-485E-8EE0-CB40B1703BBA}" type="pres">
      <dgm:prSet presAssocID="{A5A73BC5-5C8F-4440-AFE3-CCDB464D0EF4}" presName="compChildNode" presStyleCnt="0"/>
      <dgm:spPr/>
    </dgm:pt>
    <dgm:pt modelId="{305CCBF4-A15D-4BB6-A971-DE5D6963FF61}" type="pres">
      <dgm:prSet presAssocID="{A5A73BC5-5C8F-4440-AFE3-CCDB464D0EF4}" presName="theInnerList" presStyleCnt="0"/>
      <dgm:spPr/>
    </dgm:pt>
    <dgm:pt modelId="{D6AA4E4A-AB67-4EBC-9C44-D9EC98547C08}" type="pres">
      <dgm:prSet presAssocID="{E11B207F-F087-4FB6-93C1-F19AD2AB38EC}" presName="childNode" presStyleLbl="node1" presStyleIdx="0" presStyleCnt="6">
        <dgm:presLayoutVars>
          <dgm:bulletEnabled val="1"/>
        </dgm:presLayoutVars>
      </dgm:prSet>
      <dgm:spPr/>
      <dgm:t>
        <a:bodyPr/>
        <a:lstStyle/>
        <a:p>
          <a:endParaRPr lang="en-US"/>
        </a:p>
      </dgm:t>
    </dgm:pt>
    <dgm:pt modelId="{08347003-A9F3-4F5F-8270-C17341E99192}" type="pres">
      <dgm:prSet presAssocID="{E11B207F-F087-4FB6-93C1-F19AD2AB38EC}" presName="aSpace2" presStyleCnt="0"/>
      <dgm:spPr/>
    </dgm:pt>
    <dgm:pt modelId="{C9F00B02-EA20-4A4A-BF84-FB1C519AF36E}" type="pres">
      <dgm:prSet presAssocID="{48258FA6-6A05-4967-9AC1-A9BC326317DC}" presName="childNode" presStyleLbl="node1" presStyleIdx="1" presStyleCnt="6">
        <dgm:presLayoutVars>
          <dgm:bulletEnabled val="1"/>
        </dgm:presLayoutVars>
      </dgm:prSet>
      <dgm:spPr/>
      <dgm:t>
        <a:bodyPr/>
        <a:lstStyle/>
        <a:p>
          <a:endParaRPr lang="en-US"/>
        </a:p>
      </dgm:t>
    </dgm:pt>
    <dgm:pt modelId="{81A660DE-69CB-4DAA-BA48-1ECB5737DAC3}" type="pres">
      <dgm:prSet presAssocID="{A5A73BC5-5C8F-4440-AFE3-CCDB464D0EF4}" presName="aSpace" presStyleCnt="0"/>
      <dgm:spPr/>
    </dgm:pt>
    <dgm:pt modelId="{CCD62299-21CC-4F72-BEAA-C4F03A4102B2}" type="pres">
      <dgm:prSet presAssocID="{CB583B7C-D28A-4DCB-A63B-92BFAD99FCB9}" presName="compNode" presStyleCnt="0"/>
      <dgm:spPr/>
    </dgm:pt>
    <dgm:pt modelId="{991128D8-C5E0-41E5-A610-862DF5754F41}" type="pres">
      <dgm:prSet presAssocID="{CB583B7C-D28A-4DCB-A63B-92BFAD99FCB9}" presName="aNode" presStyleLbl="bgShp" presStyleIdx="1" presStyleCnt="3"/>
      <dgm:spPr/>
      <dgm:t>
        <a:bodyPr/>
        <a:lstStyle/>
        <a:p>
          <a:endParaRPr lang="en-US"/>
        </a:p>
      </dgm:t>
    </dgm:pt>
    <dgm:pt modelId="{CA0A998F-3C1F-43A3-8655-7F221F622459}" type="pres">
      <dgm:prSet presAssocID="{CB583B7C-D28A-4DCB-A63B-92BFAD99FCB9}" presName="textNode" presStyleLbl="bgShp" presStyleIdx="1" presStyleCnt="3"/>
      <dgm:spPr/>
      <dgm:t>
        <a:bodyPr/>
        <a:lstStyle/>
        <a:p>
          <a:endParaRPr lang="en-US"/>
        </a:p>
      </dgm:t>
    </dgm:pt>
    <dgm:pt modelId="{11E48FFE-B751-4DF4-B3FB-F84431C7696E}" type="pres">
      <dgm:prSet presAssocID="{CB583B7C-D28A-4DCB-A63B-92BFAD99FCB9}" presName="compChildNode" presStyleCnt="0"/>
      <dgm:spPr/>
    </dgm:pt>
    <dgm:pt modelId="{BFA2578D-3FCA-4CE5-8F85-028662086D4B}" type="pres">
      <dgm:prSet presAssocID="{CB583B7C-D28A-4DCB-A63B-92BFAD99FCB9}" presName="theInnerList" presStyleCnt="0"/>
      <dgm:spPr/>
    </dgm:pt>
    <dgm:pt modelId="{22D86E0F-CCCD-47B3-9306-5CBBE9B388CD}" type="pres">
      <dgm:prSet presAssocID="{5416BB70-054E-451E-A8BB-E0B2A4327E0A}" presName="childNode" presStyleLbl="node1" presStyleIdx="2" presStyleCnt="6">
        <dgm:presLayoutVars>
          <dgm:bulletEnabled val="1"/>
        </dgm:presLayoutVars>
      </dgm:prSet>
      <dgm:spPr/>
      <dgm:t>
        <a:bodyPr/>
        <a:lstStyle/>
        <a:p>
          <a:endParaRPr lang="en-US"/>
        </a:p>
      </dgm:t>
    </dgm:pt>
    <dgm:pt modelId="{D9F513AA-8E78-4E03-BA7B-F8C34CC5395F}" type="pres">
      <dgm:prSet presAssocID="{5416BB70-054E-451E-A8BB-E0B2A4327E0A}" presName="aSpace2" presStyleCnt="0"/>
      <dgm:spPr/>
    </dgm:pt>
    <dgm:pt modelId="{87E03912-6255-4C8D-8034-0896770BB0BD}" type="pres">
      <dgm:prSet presAssocID="{3C202884-3DEB-46DF-8AC6-4C80BD811128}" presName="childNode" presStyleLbl="node1" presStyleIdx="3" presStyleCnt="6">
        <dgm:presLayoutVars>
          <dgm:bulletEnabled val="1"/>
        </dgm:presLayoutVars>
      </dgm:prSet>
      <dgm:spPr/>
      <dgm:t>
        <a:bodyPr/>
        <a:lstStyle/>
        <a:p>
          <a:endParaRPr lang="en-US"/>
        </a:p>
      </dgm:t>
    </dgm:pt>
    <dgm:pt modelId="{C3DAC209-861D-4F03-B193-78AE579F9FC9}" type="pres">
      <dgm:prSet presAssocID="{CB583B7C-D28A-4DCB-A63B-92BFAD99FCB9}" presName="aSpace" presStyleCnt="0"/>
      <dgm:spPr/>
    </dgm:pt>
    <dgm:pt modelId="{BEA32145-0B08-496D-BE91-59951A237144}" type="pres">
      <dgm:prSet presAssocID="{E997A6CE-3D5C-4FF6-B328-94BDFF416763}" presName="compNode" presStyleCnt="0"/>
      <dgm:spPr/>
    </dgm:pt>
    <dgm:pt modelId="{1B5C4719-F7D5-4772-88C3-01B2E32A26CD}" type="pres">
      <dgm:prSet presAssocID="{E997A6CE-3D5C-4FF6-B328-94BDFF416763}" presName="aNode" presStyleLbl="bgShp" presStyleIdx="2" presStyleCnt="3"/>
      <dgm:spPr/>
      <dgm:t>
        <a:bodyPr/>
        <a:lstStyle/>
        <a:p>
          <a:endParaRPr lang="en-US"/>
        </a:p>
      </dgm:t>
    </dgm:pt>
    <dgm:pt modelId="{6F46CF2F-1386-42C9-BDC7-5607443FC8A5}" type="pres">
      <dgm:prSet presAssocID="{E997A6CE-3D5C-4FF6-B328-94BDFF416763}" presName="textNode" presStyleLbl="bgShp" presStyleIdx="2" presStyleCnt="3"/>
      <dgm:spPr/>
      <dgm:t>
        <a:bodyPr/>
        <a:lstStyle/>
        <a:p>
          <a:endParaRPr lang="en-US"/>
        </a:p>
      </dgm:t>
    </dgm:pt>
    <dgm:pt modelId="{1A4F9E50-3A86-4CE9-A4B8-4437F5872A56}" type="pres">
      <dgm:prSet presAssocID="{E997A6CE-3D5C-4FF6-B328-94BDFF416763}" presName="compChildNode" presStyleCnt="0"/>
      <dgm:spPr/>
    </dgm:pt>
    <dgm:pt modelId="{40D88122-7D00-47F3-B8D2-693B2D3671BD}" type="pres">
      <dgm:prSet presAssocID="{E997A6CE-3D5C-4FF6-B328-94BDFF416763}" presName="theInnerList" presStyleCnt="0"/>
      <dgm:spPr/>
    </dgm:pt>
    <dgm:pt modelId="{AB3170E8-3548-4E4A-8EED-26803D03CB7E}" type="pres">
      <dgm:prSet presAssocID="{BA865FBF-1981-4905-B44C-D50F95752B51}" presName="childNode" presStyleLbl="node1" presStyleIdx="4" presStyleCnt="6">
        <dgm:presLayoutVars>
          <dgm:bulletEnabled val="1"/>
        </dgm:presLayoutVars>
      </dgm:prSet>
      <dgm:spPr/>
      <dgm:t>
        <a:bodyPr/>
        <a:lstStyle/>
        <a:p>
          <a:endParaRPr lang="en-US"/>
        </a:p>
      </dgm:t>
    </dgm:pt>
    <dgm:pt modelId="{7B2835DA-343A-4E86-AC7B-82C743F5BCBF}" type="pres">
      <dgm:prSet presAssocID="{BA865FBF-1981-4905-B44C-D50F95752B51}" presName="aSpace2" presStyleCnt="0"/>
      <dgm:spPr/>
    </dgm:pt>
    <dgm:pt modelId="{377CB23D-E5C0-4EDC-A465-CEE36A232DB6}" type="pres">
      <dgm:prSet presAssocID="{3444435E-E0FC-424A-9DCC-0DC92AA288B4}" presName="childNode" presStyleLbl="node1" presStyleIdx="5" presStyleCnt="6">
        <dgm:presLayoutVars>
          <dgm:bulletEnabled val="1"/>
        </dgm:presLayoutVars>
      </dgm:prSet>
      <dgm:spPr/>
      <dgm:t>
        <a:bodyPr/>
        <a:lstStyle/>
        <a:p>
          <a:endParaRPr lang="en-US"/>
        </a:p>
      </dgm:t>
    </dgm:pt>
  </dgm:ptLst>
  <dgm:cxnLst>
    <dgm:cxn modelId="{C578DF8B-C326-40FA-A508-741A97D1C744}" srcId="{E997A6CE-3D5C-4FF6-B328-94BDFF416763}" destId="{BA865FBF-1981-4905-B44C-D50F95752B51}" srcOrd="0" destOrd="0" parTransId="{AF1FF143-1C66-4203-A28A-4967CCCE27C1}" sibTransId="{EE4B319B-7CBF-4577-8F85-F74A53C0E8A9}"/>
    <dgm:cxn modelId="{73939766-E735-40E4-93D1-CB6AA2310D6C}" srcId="{A5A73BC5-5C8F-4440-AFE3-CCDB464D0EF4}" destId="{48258FA6-6A05-4967-9AC1-A9BC326317DC}" srcOrd="1" destOrd="0" parTransId="{F5440F34-DDB0-477A-B2E8-15A59C8E923A}" sibTransId="{A2DDDD46-5B57-4B07-93BF-BD6DE9AD1E4F}"/>
    <dgm:cxn modelId="{7E4642E9-B0EC-4987-ABCC-CDB2B15B233B}" type="presOf" srcId="{CB583B7C-D28A-4DCB-A63B-92BFAD99FCB9}" destId="{991128D8-C5E0-41E5-A610-862DF5754F41}" srcOrd="0" destOrd="0" presId="urn:microsoft.com/office/officeart/2005/8/layout/lProcess2"/>
    <dgm:cxn modelId="{388BB9F8-2D7D-4DA7-9189-3ADC9E82C38C}" type="presOf" srcId="{5416BB70-054E-451E-A8BB-E0B2A4327E0A}" destId="{22D86E0F-CCCD-47B3-9306-5CBBE9B388CD}" srcOrd="0" destOrd="0" presId="urn:microsoft.com/office/officeart/2005/8/layout/lProcess2"/>
    <dgm:cxn modelId="{E38D1A93-082D-4AE9-93CB-FEB14D0281D5}" type="presOf" srcId="{F32856EB-DD3E-4993-A80B-6A0C6594685A}" destId="{2CA6A895-06AE-43E1-8BD7-414470389E69}" srcOrd="0" destOrd="0" presId="urn:microsoft.com/office/officeart/2005/8/layout/lProcess2"/>
    <dgm:cxn modelId="{A5D3ED91-8055-4DBB-A148-3136177F0CED}" type="presOf" srcId="{3444435E-E0FC-424A-9DCC-0DC92AA288B4}" destId="{377CB23D-E5C0-4EDC-A465-CEE36A232DB6}" srcOrd="0" destOrd="0" presId="urn:microsoft.com/office/officeart/2005/8/layout/lProcess2"/>
    <dgm:cxn modelId="{36D12EB1-195A-4AB0-BEDB-36E4A8E6CFD1}" type="presOf" srcId="{A5A73BC5-5C8F-4440-AFE3-CCDB464D0EF4}" destId="{C3A16957-8161-4252-97D4-CDC0D2D03896}" srcOrd="1" destOrd="0" presId="urn:microsoft.com/office/officeart/2005/8/layout/lProcess2"/>
    <dgm:cxn modelId="{DB102AEA-F0E2-43EB-96C1-652ED22C7800}" type="presOf" srcId="{BA865FBF-1981-4905-B44C-D50F95752B51}" destId="{AB3170E8-3548-4E4A-8EED-26803D03CB7E}" srcOrd="0" destOrd="0" presId="urn:microsoft.com/office/officeart/2005/8/layout/lProcess2"/>
    <dgm:cxn modelId="{A2F14B1A-EDAD-44B0-BB38-E062C0D28D68}" srcId="{E997A6CE-3D5C-4FF6-B328-94BDFF416763}" destId="{3444435E-E0FC-424A-9DCC-0DC92AA288B4}" srcOrd="1" destOrd="0" parTransId="{A79E41FC-6686-4602-8617-405F1CED60CB}" sibTransId="{2B896A6F-5FF8-4369-A0D2-AAD83E0DDAB0}"/>
    <dgm:cxn modelId="{F1348FC1-7175-4A52-A820-663034611BA6}" srcId="{A5A73BC5-5C8F-4440-AFE3-CCDB464D0EF4}" destId="{E11B207F-F087-4FB6-93C1-F19AD2AB38EC}" srcOrd="0" destOrd="0" parTransId="{878E3E5A-2C43-4929-A3C9-5FDE363B7479}" sibTransId="{B0013205-F11C-4932-A9A2-BFAB5EACF0C8}"/>
    <dgm:cxn modelId="{583C22F3-239A-4C44-B790-BF8645C807D7}" srcId="{F32856EB-DD3E-4993-A80B-6A0C6594685A}" destId="{A5A73BC5-5C8F-4440-AFE3-CCDB464D0EF4}" srcOrd="0" destOrd="0" parTransId="{8A478F7A-19E6-44F6-86BE-E8B5D532538C}" sibTransId="{48A2A031-C04B-47E9-9B23-DB891C6FBC23}"/>
    <dgm:cxn modelId="{AD9070E4-270B-4019-9537-30C58EAD85C7}" type="presOf" srcId="{CB583B7C-D28A-4DCB-A63B-92BFAD99FCB9}" destId="{CA0A998F-3C1F-43A3-8655-7F221F622459}" srcOrd="1" destOrd="0" presId="urn:microsoft.com/office/officeart/2005/8/layout/lProcess2"/>
    <dgm:cxn modelId="{3F028D6D-32FC-4BF6-A477-2AAA8F01A13F}" srcId="{CB583B7C-D28A-4DCB-A63B-92BFAD99FCB9}" destId="{5416BB70-054E-451E-A8BB-E0B2A4327E0A}" srcOrd="0" destOrd="0" parTransId="{AB6E97B8-979D-476E-8FE5-CD91E0CA41A1}" sibTransId="{4FF2DA9E-0D20-4658-BE78-4983FC610881}"/>
    <dgm:cxn modelId="{4A8D7CD8-09AB-48A2-B313-8F7D74651F2A}" type="presOf" srcId="{48258FA6-6A05-4967-9AC1-A9BC326317DC}" destId="{C9F00B02-EA20-4A4A-BF84-FB1C519AF36E}" srcOrd="0" destOrd="0" presId="urn:microsoft.com/office/officeart/2005/8/layout/lProcess2"/>
    <dgm:cxn modelId="{4857066B-5F50-4854-B82E-2CB5836DD157}" srcId="{CB583B7C-D28A-4DCB-A63B-92BFAD99FCB9}" destId="{3C202884-3DEB-46DF-8AC6-4C80BD811128}" srcOrd="1" destOrd="0" parTransId="{B6B2A767-28AE-4739-9F07-BA0F85B06CFE}" sibTransId="{8A730713-447B-470A-AA1E-47E4A013AFA0}"/>
    <dgm:cxn modelId="{3BB455AA-8267-43B1-B14D-2B35F256C5B0}" srcId="{F32856EB-DD3E-4993-A80B-6A0C6594685A}" destId="{CB583B7C-D28A-4DCB-A63B-92BFAD99FCB9}" srcOrd="1" destOrd="0" parTransId="{D7D8E08D-BEB2-4D98-BEAB-CD06A5584CF8}" sibTransId="{B33CB863-0C97-4A3B-89E7-3FAEF3CAE3B9}"/>
    <dgm:cxn modelId="{2D90E81E-60B1-40AA-8F4C-75A1EA20586A}" type="presOf" srcId="{E11B207F-F087-4FB6-93C1-F19AD2AB38EC}" destId="{D6AA4E4A-AB67-4EBC-9C44-D9EC98547C08}" srcOrd="0" destOrd="0" presId="urn:microsoft.com/office/officeart/2005/8/layout/lProcess2"/>
    <dgm:cxn modelId="{C8696E1A-FA98-4A30-8FCB-88B7E6E9E8B5}" type="presOf" srcId="{3C202884-3DEB-46DF-8AC6-4C80BD811128}" destId="{87E03912-6255-4C8D-8034-0896770BB0BD}" srcOrd="0" destOrd="0" presId="urn:microsoft.com/office/officeart/2005/8/layout/lProcess2"/>
    <dgm:cxn modelId="{E9E69CE8-69E7-4DE6-82DC-B05578712B0D}" type="presOf" srcId="{E997A6CE-3D5C-4FF6-B328-94BDFF416763}" destId="{6F46CF2F-1386-42C9-BDC7-5607443FC8A5}" srcOrd="1" destOrd="0" presId="urn:microsoft.com/office/officeart/2005/8/layout/lProcess2"/>
    <dgm:cxn modelId="{42FF60D6-3EE1-4962-BF2E-67170BAC2E0A}" type="presOf" srcId="{A5A73BC5-5C8F-4440-AFE3-CCDB464D0EF4}" destId="{5EED2564-2E67-4EC3-AEB9-8E13240ABB23}" srcOrd="0" destOrd="0" presId="urn:microsoft.com/office/officeart/2005/8/layout/lProcess2"/>
    <dgm:cxn modelId="{B3C49816-DE5C-474C-9845-46603A0B33AA}" type="presOf" srcId="{E997A6CE-3D5C-4FF6-B328-94BDFF416763}" destId="{1B5C4719-F7D5-4772-88C3-01B2E32A26CD}" srcOrd="0" destOrd="0" presId="urn:microsoft.com/office/officeart/2005/8/layout/lProcess2"/>
    <dgm:cxn modelId="{E54EC5E3-3715-446C-A301-146501093350}" srcId="{F32856EB-DD3E-4993-A80B-6A0C6594685A}" destId="{E997A6CE-3D5C-4FF6-B328-94BDFF416763}" srcOrd="2" destOrd="0" parTransId="{81B4F488-5120-4EC5-B324-D8023BBBF5E2}" sibTransId="{4ABDC97C-1326-41C8-B929-D4100AF7AF70}"/>
    <dgm:cxn modelId="{7580A33A-ED0D-4988-89E4-D674636D22E8}" type="presParOf" srcId="{2CA6A895-06AE-43E1-8BD7-414470389E69}" destId="{1D60FB75-4D58-4030-8D70-3A45FB96632C}" srcOrd="0" destOrd="0" presId="urn:microsoft.com/office/officeart/2005/8/layout/lProcess2"/>
    <dgm:cxn modelId="{B39DCAA4-9AFF-44D0-876B-B5B4E1BBEEAB}" type="presParOf" srcId="{1D60FB75-4D58-4030-8D70-3A45FB96632C}" destId="{5EED2564-2E67-4EC3-AEB9-8E13240ABB23}" srcOrd="0" destOrd="0" presId="urn:microsoft.com/office/officeart/2005/8/layout/lProcess2"/>
    <dgm:cxn modelId="{68A6D103-7BB8-46E1-AF34-D4EF2AD24B44}" type="presParOf" srcId="{1D60FB75-4D58-4030-8D70-3A45FB96632C}" destId="{C3A16957-8161-4252-97D4-CDC0D2D03896}" srcOrd="1" destOrd="0" presId="urn:microsoft.com/office/officeart/2005/8/layout/lProcess2"/>
    <dgm:cxn modelId="{49D02338-F3B6-4647-99BE-268622B8ABCF}" type="presParOf" srcId="{1D60FB75-4D58-4030-8D70-3A45FB96632C}" destId="{AE1C108A-8CAA-485E-8EE0-CB40B1703BBA}" srcOrd="2" destOrd="0" presId="urn:microsoft.com/office/officeart/2005/8/layout/lProcess2"/>
    <dgm:cxn modelId="{EB8053F4-B993-4901-BF5B-E7289398852A}" type="presParOf" srcId="{AE1C108A-8CAA-485E-8EE0-CB40B1703BBA}" destId="{305CCBF4-A15D-4BB6-A971-DE5D6963FF61}" srcOrd="0" destOrd="0" presId="urn:microsoft.com/office/officeart/2005/8/layout/lProcess2"/>
    <dgm:cxn modelId="{384E62BC-6C09-4883-8C32-06FAC70DADE3}" type="presParOf" srcId="{305CCBF4-A15D-4BB6-A971-DE5D6963FF61}" destId="{D6AA4E4A-AB67-4EBC-9C44-D9EC98547C08}" srcOrd="0" destOrd="0" presId="urn:microsoft.com/office/officeart/2005/8/layout/lProcess2"/>
    <dgm:cxn modelId="{A1928478-38B4-4FCD-98B5-B5D31FCB5861}" type="presParOf" srcId="{305CCBF4-A15D-4BB6-A971-DE5D6963FF61}" destId="{08347003-A9F3-4F5F-8270-C17341E99192}" srcOrd="1" destOrd="0" presId="urn:microsoft.com/office/officeart/2005/8/layout/lProcess2"/>
    <dgm:cxn modelId="{9B6C3ED1-8D6F-406D-933B-087D7593D6C6}" type="presParOf" srcId="{305CCBF4-A15D-4BB6-A971-DE5D6963FF61}" destId="{C9F00B02-EA20-4A4A-BF84-FB1C519AF36E}" srcOrd="2" destOrd="0" presId="urn:microsoft.com/office/officeart/2005/8/layout/lProcess2"/>
    <dgm:cxn modelId="{9396FB26-31F5-407A-9603-D8AAA8ED52F1}" type="presParOf" srcId="{2CA6A895-06AE-43E1-8BD7-414470389E69}" destId="{81A660DE-69CB-4DAA-BA48-1ECB5737DAC3}" srcOrd="1" destOrd="0" presId="urn:microsoft.com/office/officeart/2005/8/layout/lProcess2"/>
    <dgm:cxn modelId="{BF507BF7-A434-4CA4-9929-932DB5192E2A}" type="presParOf" srcId="{2CA6A895-06AE-43E1-8BD7-414470389E69}" destId="{CCD62299-21CC-4F72-BEAA-C4F03A4102B2}" srcOrd="2" destOrd="0" presId="urn:microsoft.com/office/officeart/2005/8/layout/lProcess2"/>
    <dgm:cxn modelId="{948854B2-B8C5-44CD-A1F6-5517C8AB2B91}" type="presParOf" srcId="{CCD62299-21CC-4F72-BEAA-C4F03A4102B2}" destId="{991128D8-C5E0-41E5-A610-862DF5754F41}" srcOrd="0" destOrd="0" presId="urn:microsoft.com/office/officeart/2005/8/layout/lProcess2"/>
    <dgm:cxn modelId="{AEB3F833-148E-48A7-B736-EB063AFFEDDE}" type="presParOf" srcId="{CCD62299-21CC-4F72-BEAA-C4F03A4102B2}" destId="{CA0A998F-3C1F-43A3-8655-7F221F622459}" srcOrd="1" destOrd="0" presId="urn:microsoft.com/office/officeart/2005/8/layout/lProcess2"/>
    <dgm:cxn modelId="{017FBB2B-49D2-492C-A6D7-5BDB190F2B8B}" type="presParOf" srcId="{CCD62299-21CC-4F72-BEAA-C4F03A4102B2}" destId="{11E48FFE-B751-4DF4-B3FB-F84431C7696E}" srcOrd="2" destOrd="0" presId="urn:microsoft.com/office/officeart/2005/8/layout/lProcess2"/>
    <dgm:cxn modelId="{6F46BA06-FBE5-4E51-9395-4579777E1DF2}" type="presParOf" srcId="{11E48FFE-B751-4DF4-B3FB-F84431C7696E}" destId="{BFA2578D-3FCA-4CE5-8F85-028662086D4B}" srcOrd="0" destOrd="0" presId="urn:microsoft.com/office/officeart/2005/8/layout/lProcess2"/>
    <dgm:cxn modelId="{714CF843-5AAD-47FF-9800-60BE69F4E58F}" type="presParOf" srcId="{BFA2578D-3FCA-4CE5-8F85-028662086D4B}" destId="{22D86E0F-CCCD-47B3-9306-5CBBE9B388CD}" srcOrd="0" destOrd="0" presId="urn:microsoft.com/office/officeart/2005/8/layout/lProcess2"/>
    <dgm:cxn modelId="{A10EB5B3-91A3-426D-A85B-F46FA7A4F076}" type="presParOf" srcId="{BFA2578D-3FCA-4CE5-8F85-028662086D4B}" destId="{D9F513AA-8E78-4E03-BA7B-F8C34CC5395F}" srcOrd="1" destOrd="0" presId="urn:microsoft.com/office/officeart/2005/8/layout/lProcess2"/>
    <dgm:cxn modelId="{8693CA88-F605-40E1-8394-740DD191F755}" type="presParOf" srcId="{BFA2578D-3FCA-4CE5-8F85-028662086D4B}" destId="{87E03912-6255-4C8D-8034-0896770BB0BD}" srcOrd="2" destOrd="0" presId="urn:microsoft.com/office/officeart/2005/8/layout/lProcess2"/>
    <dgm:cxn modelId="{0CA9B742-D686-477A-9A97-4A857140C339}" type="presParOf" srcId="{2CA6A895-06AE-43E1-8BD7-414470389E69}" destId="{C3DAC209-861D-4F03-B193-78AE579F9FC9}" srcOrd="3" destOrd="0" presId="urn:microsoft.com/office/officeart/2005/8/layout/lProcess2"/>
    <dgm:cxn modelId="{4328EC8E-E8EC-4E9C-AE81-9333371E8102}" type="presParOf" srcId="{2CA6A895-06AE-43E1-8BD7-414470389E69}" destId="{BEA32145-0B08-496D-BE91-59951A237144}" srcOrd="4" destOrd="0" presId="urn:microsoft.com/office/officeart/2005/8/layout/lProcess2"/>
    <dgm:cxn modelId="{B0DD1C9A-DFD6-4CA3-8EED-75C25677FAD8}" type="presParOf" srcId="{BEA32145-0B08-496D-BE91-59951A237144}" destId="{1B5C4719-F7D5-4772-88C3-01B2E32A26CD}" srcOrd="0" destOrd="0" presId="urn:microsoft.com/office/officeart/2005/8/layout/lProcess2"/>
    <dgm:cxn modelId="{A8391551-63CE-419F-89C9-7C9BC978905C}" type="presParOf" srcId="{BEA32145-0B08-496D-BE91-59951A237144}" destId="{6F46CF2F-1386-42C9-BDC7-5607443FC8A5}" srcOrd="1" destOrd="0" presId="urn:microsoft.com/office/officeart/2005/8/layout/lProcess2"/>
    <dgm:cxn modelId="{62B3AC88-4F71-41F5-851B-0AB45EB97B0D}" type="presParOf" srcId="{BEA32145-0B08-496D-BE91-59951A237144}" destId="{1A4F9E50-3A86-4CE9-A4B8-4437F5872A56}" srcOrd="2" destOrd="0" presId="urn:microsoft.com/office/officeart/2005/8/layout/lProcess2"/>
    <dgm:cxn modelId="{8A1E2FF0-8496-41CB-A021-4C3107A8E03E}" type="presParOf" srcId="{1A4F9E50-3A86-4CE9-A4B8-4437F5872A56}" destId="{40D88122-7D00-47F3-B8D2-693B2D3671BD}" srcOrd="0" destOrd="0" presId="urn:microsoft.com/office/officeart/2005/8/layout/lProcess2"/>
    <dgm:cxn modelId="{E262E616-A574-499D-B9AE-F757F3F14C1F}" type="presParOf" srcId="{40D88122-7D00-47F3-B8D2-693B2D3671BD}" destId="{AB3170E8-3548-4E4A-8EED-26803D03CB7E}" srcOrd="0" destOrd="0" presId="urn:microsoft.com/office/officeart/2005/8/layout/lProcess2"/>
    <dgm:cxn modelId="{1517BDD5-FA41-4C30-8440-F3D6F1B17828}" type="presParOf" srcId="{40D88122-7D00-47F3-B8D2-693B2D3671BD}" destId="{7B2835DA-343A-4E86-AC7B-82C743F5BCBF}" srcOrd="1" destOrd="0" presId="urn:microsoft.com/office/officeart/2005/8/layout/lProcess2"/>
    <dgm:cxn modelId="{8F1A38C4-4E7F-42FC-8289-27B8788FE067}" type="presParOf" srcId="{40D88122-7D00-47F3-B8D2-693B2D3671BD}" destId="{377CB23D-E5C0-4EDC-A465-CEE36A232DB6}"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FFDDE3-28B9-49FB-ABBF-3A0B627CFCD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AR"/>
        </a:p>
      </dgm:t>
    </dgm:pt>
    <dgm:pt modelId="{2360715A-5C84-488E-9328-65C2F340388A}">
      <dgm:prSet phldrT="[Texto]"/>
      <dgm:spPr/>
      <dgm:t>
        <a:bodyPr/>
        <a:lstStyle/>
        <a:p>
          <a:r>
            <a:rPr lang="es-MX" dirty="0" smtClean="0"/>
            <a:t>Tipo de </a:t>
          </a:r>
          <a:r>
            <a:rPr lang="es-MX" dirty="0" err="1" smtClean="0"/>
            <a:t>Hosting</a:t>
          </a:r>
          <a:endParaRPr lang="es-AR" dirty="0"/>
        </a:p>
      </dgm:t>
    </dgm:pt>
    <dgm:pt modelId="{BE6136B5-C023-488F-81A0-7BC3860212FF}" type="parTrans" cxnId="{1BE70853-14D6-4578-8D4D-CD7B548160E6}">
      <dgm:prSet/>
      <dgm:spPr/>
      <dgm:t>
        <a:bodyPr/>
        <a:lstStyle/>
        <a:p>
          <a:endParaRPr lang="es-AR"/>
        </a:p>
      </dgm:t>
    </dgm:pt>
    <dgm:pt modelId="{DA308180-4A79-400C-9BB2-AE066EDFE53E}" type="sibTrans" cxnId="{1BE70853-14D6-4578-8D4D-CD7B548160E6}">
      <dgm:prSet/>
      <dgm:spPr/>
      <dgm:t>
        <a:bodyPr/>
        <a:lstStyle/>
        <a:p>
          <a:endParaRPr lang="es-AR"/>
        </a:p>
      </dgm:t>
    </dgm:pt>
    <dgm:pt modelId="{578A6ADF-E6EE-4E88-8A03-3E67E766A76C}">
      <dgm:prSet phldrT="[Texto]"/>
      <dgm:spPr/>
      <dgm:t>
        <a:bodyPr/>
        <a:lstStyle/>
        <a:p>
          <a:r>
            <a:rPr lang="es-MX" dirty="0" err="1" smtClean="0"/>
            <a:t>Self</a:t>
          </a:r>
          <a:r>
            <a:rPr lang="es-MX" dirty="0" smtClean="0"/>
            <a:t> </a:t>
          </a:r>
          <a:r>
            <a:rPr lang="es-MX" dirty="0" err="1" smtClean="0"/>
            <a:t>Hosting</a:t>
          </a:r>
          <a:endParaRPr lang="es-AR" dirty="0"/>
        </a:p>
      </dgm:t>
    </dgm:pt>
    <dgm:pt modelId="{1D185A8F-7CBD-4E38-9E2C-B0BA592190A6}" type="parTrans" cxnId="{464AA179-A937-4761-90E8-C8A89FC70892}">
      <dgm:prSet/>
      <dgm:spPr/>
      <dgm:t>
        <a:bodyPr/>
        <a:lstStyle/>
        <a:p>
          <a:endParaRPr lang="es-AR"/>
        </a:p>
      </dgm:t>
    </dgm:pt>
    <dgm:pt modelId="{EAF0B338-FAC4-4EFA-AB22-12B10E540A04}" type="sibTrans" cxnId="{464AA179-A937-4761-90E8-C8A89FC70892}">
      <dgm:prSet/>
      <dgm:spPr/>
      <dgm:t>
        <a:bodyPr/>
        <a:lstStyle/>
        <a:p>
          <a:endParaRPr lang="es-AR"/>
        </a:p>
      </dgm:t>
    </dgm:pt>
    <dgm:pt modelId="{75F51851-B80B-4D7B-9AA1-3B87DBB6FF51}">
      <dgm:prSet phldrT="[Texto]"/>
      <dgm:spPr/>
      <dgm:t>
        <a:bodyPr/>
        <a:lstStyle/>
        <a:p>
          <a:r>
            <a:rPr lang="es-AR" dirty="0" smtClean="0"/>
            <a:t>Windows </a:t>
          </a:r>
          <a:r>
            <a:rPr lang="es-AR" dirty="0" err="1" smtClean="0"/>
            <a:t>services</a:t>
          </a:r>
          <a:r>
            <a:rPr lang="es-AR" dirty="0" smtClean="0"/>
            <a:t> </a:t>
          </a:r>
          <a:r>
            <a:rPr lang="es-AR" dirty="0" err="1" smtClean="0"/>
            <a:t>hosting</a:t>
          </a:r>
          <a:endParaRPr lang="es-AR" dirty="0" smtClean="0"/>
        </a:p>
      </dgm:t>
    </dgm:pt>
    <dgm:pt modelId="{30949728-2E63-4D98-AF44-70CD173EAF17}" type="parTrans" cxnId="{53A9D28B-CBCE-4438-93EB-8112E469DFC3}">
      <dgm:prSet/>
      <dgm:spPr/>
      <dgm:t>
        <a:bodyPr/>
        <a:lstStyle/>
        <a:p>
          <a:endParaRPr lang="es-AR"/>
        </a:p>
      </dgm:t>
    </dgm:pt>
    <dgm:pt modelId="{C3DD8210-709C-45BE-8031-51FBC1823E23}" type="sibTrans" cxnId="{53A9D28B-CBCE-4438-93EB-8112E469DFC3}">
      <dgm:prSet/>
      <dgm:spPr/>
      <dgm:t>
        <a:bodyPr/>
        <a:lstStyle/>
        <a:p>
          <a:endParaRPr lang="es-AR"/>
        </a:p>
      </dgm:t>
    </dgm:pt>
    <dgm:pt modelId="{176EAD11-CF3F-44A0-809B-DE172BD4E810}">
      <dgm:prSet phldrT="[Texto]"/>
      <dgm:spPr/>
      <dgm:t>
        <a:bodyPr/>
        <a:lstStyle/>
        <a:p>
          <a:r>
            <a:rPr lang="es-AR" dirty="0" smtClean="0"/>
            <a:t>IIS </a:t>
          </a:r>
          <a:r>
            <a:rPr lang="es-AR" dirty="0" err="1" smtClean="0"/>
            <a:t>hosting</a:t>
          </a:r>
          <a:endParaRPr lang="es-AR" dirty="0" smtClean="0"/>
        </a:p>
      </dgm:t>
    </dgm:pt>
    <dgm:pt modelId="{E537130E-529D-4273-BCC9-2CB7BE8BDCB0}" type="parTrans" cxnId="{AF1970C7-FF86-471A-8EC3-9F45C5291B86}">
      <dgm:prSet/>
      <dgm:spPr/>
      <dgm:t>
        <a:bodyPr/>
        <a:lstStyle/>
        <a:p>
          <a:endParaRPr lang="es-AR"/>
        </a:p>
      </dgm:t>
    </dgm:pt>
    <dgm:pt modelId="{E6391C4B-EA91-451B-834F-98227132D464}" type="sibTrans" cxnId="{AF1970C7-FF86-471A-8EC3-9F45C5291B86}">
      <dgm:prSet/>
      <dgm:spPr/>
      <dgm:t>
        <a:bodyPr/>
        <a:lstStyle/>
        <a:p>
          <a:endParaRPr lang="es-AR"/>
        </a:p>
      </dgm:t>
    </dgm:pt>
    <dgm:pt modelId="{699B3C7B-5E5F-4CB0-81D8-FA07653EE0C1}">
      <dgm:prSet phldrT="[Texto]"/>
      <dgm:spPr/>
      <dgm:t>
        <a:bodyPr/>
        <a:lstStyle/>
        <a:p>
          <a:r>
            <a:rPr lang="es-AR" smtClean="0"/>
            <a:t>Windows Activation Services hosting</a:t>
          </a:r>
          <a:endParaRPr lang="es-AR" dirty="0" smtClean="0"/>
        </a:p>
      </dgm:t>
    </dgm:pt>
    <dgm:pt modelId="{1F318D7E-5EAA-4D0C-9C99-F8D0204A212E}" type="parTrans" cxnId="{19F0A84A-08EF-4C35-BAF6-9D7A28F3C3D8}">
      <dgm:prSet/>
      <dgm:spPr/>
      <dgm:t>
        <a:bodyPr/>
        <a:lstStyle/>
        <a:p>
          <a:endParaRPr lang="es-AR"/>
        </a:p>
      </dgm:t>
    </dgm:pt>
    <dgm:pt modelId="{60D3CFD6-96B1-4D17-A00B-CDCB421C73D8}" type="sibTrans" cxnId="{19F0A84A-08EF-4C35-BAF6-9D7A28F3C3D8}">
      <dgm:prSet/>
      <dgm:spPr/>
      <dgm:t>
        <a:bodyPr/>
        <a:lstStyle/>
        <a:p>
          <a:endParaRPr lang="es-AR"/>
        </a:p>
      </dgm:t>
    </dgm:pt>
    <dgm:pt modelId="{8333E439-E2B2-41D7-B0AE-062CB9B59B48}" type="pres">
      <dgm:prSet presAssocID="{F5FFDDE3-28B9-49FB-ABBF-3A0B627CFCD1}" presName="hierChild1" presStyleCnt="0">
        <dgm:presLayoutVars>
          <dgm:chPref val="1"/>
          <dgm:dir/>
          <dgm:animOne val="branch"/>
          <dgm:animLvl val="lvl"/>
          <dgm:resizeHandles/>
        </dgm:presLayoutVars>
      </dgm:prSet>
      <dgm:spPr/>
      <dgm:t>
        <a:bodyPr/>
        <a:lstStyle/>
        <a:p>
          <a:endParaRPr lang="en-US"/>
        </a:p>
      </dgm:t>
    </dgm:pt>
    <dgm:pt modelId="{9DBE0A00-0A5A-4CE4-BAEB-E9FD1E4FD792}" type="pres">
      <dgm:prSet presAssocID="{2360715A-5C84-488E-9328-65C2F340388A}" presName="hierRoot1" presStyleCnt="0"/>
      <dgm:spPr/>
    </dgm:pt>
    <dgm:pt modelId="{0BE70A3C-689A-40AD-90F8-9462E83F058A}" type="pres">
      <dgm:prSet presAssocID="{2360715A-5C84-488E-9328-65C2F340388A}" presName="composite" presStyleCnt="0"/>
      <dgm:spPr/>
    </dgm:pt>
    <dgm:pt modelId="{B024F800-67F8-43E2-B042-AC306071516B}" type="pres">
      <dgm:prSet presAssocID="{2360715A-5C84-488E-9328-65C2F340388A}" presName="background" presStyleLbl="node0" presStyleIdx="0" presStyleCnt="1"/>
      <dgm:spPr/>
    </dgm:pt>
    <dgm:pt modelId="{4F96A738-B2B1-403B-AC75-037EA2058AD6}" type="pres">
      <dgm:prSet presAssocID="{2360715A-5C84-488E-9328-65C2F340388A}" presName="text" presStyleLbl="fgAcc0" presStyleIdx="0" presStyleCnt="1" custScaleY="48190">
        <dgm:presLayoutVars>
          <dgm:chPref val="3"/>
        </dgm:presLayoutVars>
      </dgm:prSet>
      <dgm:spPr/>
      <dgm:t>
        <a:bodyPr/>
        <a:lstStyle/>
        <a:p>
          <a:endParaRPr lang="es-AR"/>
        </a:p>
      </dgm:t>
    </dgm:pt>
    <dgm:pt modelId="{B724AE85-3C86-4F9A-B877-2A486FCDB490}" type="pres">
      <dgm:prSet presAssocID="{2360715A-5C84-488E-9328-65C2F340388A}" presName="hierChild2" presStyleCnt="0"/>
      <dgm:spPr/>
    </dgm:pt>
    <dgm:pt modelId="{97BD83A6-AAD1-4C4A-B110-3A46A29B7447}" type="pres">
      <dgm:prSet presAssocID="{1D185A8F-7CBD-4E38-9E2C-B0BA592190A6}" presName="Name10" presStyleLbl="parChTrans1D2" presStyleIdx="0" presStyleCnt="4"/>
      <dgm:spPr/>
      <dgm:t>
        <a:bodyPr/>
        <a:lstStyle/>
        <a:p>
          <a:endParaRPr lang="en-US"/>
        </a:p>
      </dgm:t>
    </dgm:pt>
    <dgm:pt modelId="{0F1627F5-4E8A-476D-8210-7DD2500994AF}" type="pres">
      <dgm:prSet presAssocID="{578A6ADF-E6EE-4E88-8A03-3E67E766A76C}" presName="hierRoot2" presStyleCnt="0"/>
      <dgm:spPr/>
    </dgm:pt>
    <dgm:pt modelId="{3135DF0E-0EF4-4EEE-A507-F4E48F5D2858}" type="pres">
      <dgm:prSet presAssocID="{578A6ADF-E6EE-4E88-8A03-3E67E766A76C}" presName="composite2" presStyleCnt="0"/>
      <dgm:spPr/>
    </dgm:pt>
    <dgm:pt modelId="{3F9D59F1-69C1-4A49-A485-A5093DA93BF6}" type="pres">
      <dgm:prSet presAssocID="{578A6ADF-E6EE-4E88-8A03-3E67E766A76C}" presName="background2" presStyleLbl="node2" presStyleIdx="0" presStyleCnt="4"/>
      <dgm:spPr/>
    </dgm:pt>
    <dgm:pt modelId="{E3F77673-A778-4A63-8083-5DBE6D1B1EAA}" type="pres">
      <dgm:prSet presAssocID="{578A6ADF-E6EE-4E88-8A03-3E67E766A76C}" presName="text2" presStyleLbl="fgAcc2" presStyleIdx="0" presStyleCnt="4">
        <dgm:presLayoutVars>
          <dgm:chPref val="3"/>
        </dgm:presLayoutVars>
      </dgm:prSet>
      <dgm:spPr/>
      <dgm:t>
        <a:bodyPr/>
        <a:lstStyle/>
        <a:p>
          <a:endParaRPr lang="es-AR"/>
        </a:p>
      </dgm:t>
    </dgm:pt>
    <dgm:pt modelId="{4AA59AA3-E35D-4A52-AB49-C3E1A42C0201}" type="pres">
      <dgm:prSet presAssocID="{578A6ADF-E6EE-4E88-8A03-3E67E766A76C}" presName="hierChild3" presStyleCnt="0"/>
      <dgm:spPr/>
    </dgm:pt>
    <dgm:pt modelId="{56F694E8-0F3D-4013-B7C5-3C8FD632EEF4}" type="pres">
      <dgm:prSet presAssocID="{30949728-2E63-4D98-AF44-70CD173EAF17}" presName="Name10" presStyleLbl="parChTrans1D2" presStyleIdx="1" presStyleCnt="4"/>
      <dgm:spPr/>
      <dgm:t>
        <a:bodyPr/>
        <a:lstStyle/>
        <a:p>
          <a:endParaRPr lang="en-US"/>
        </a:p>
      </dgm:t>
    </dgm:pt>
    <dgm:pt modelId="{8C58E8F7-A53A-4E8B-AA8A-BC95A12A1D18}" type="pres">
      <dgm:prSet presAssocID="{75F51851-B80B-4D7B-9AA1-3B87DBB6FF51}" presName="hierRoot2" presStyleCnt="0"/>
      <dgm:spPr/>
    </dgm:pt>
    <dgm:pt modelId="{BC976F78-A12E-4D37-9922-FDEA51496A6F}" type="pres">
      <dgm:prSet presAssocID="{75F51851-B80B-4D7B-9AA1-3B87DBB6FF51}" presName="composite2" presStyleCnt="0"/>
      <dgm:spPr/>
    </dgm:pt>
    <dgm:pt modelId="{05D0C59D-7637-4FD9-8718-131FEDC53B11}" type="pres">
      <dgm:prSet presAssocID="{75F51851-B80B-4D7B-9AA1-3B87DBB6FF51}" presName="background2" presStyleLbl="node2" presStyleIdx="1" presStyleCnt="4"/>
      <dgm:spPr/>
    </dgm:pt>
    <dgm:pt modelId="{72585207-7B37-4C68-A573-CA3EE63E387D}" type="pres">
      <dgm:prSet presAssocID="{75F51851-B80B-4D7B-9AA1-3B87DBB6FF51}" presName="text2" presStyleLbl="fgAcc2" presStyleIdx="1" presStyleCnt="4">
        <dgm:presLayoutVars>
          <dgm:chPref val="3"/>
        </dgm:presLayoutVars>
      </dgm:prSet>
      <dgm:spPr/>
      <dgm:t>
        <a:bodyPr/>
        <a:lstStyle/>
        <a:p>
          <a:endParaRPr lang="es-AR"/>
        </a:p>
      </dgm:t>
    </dgm:pt>
    <dgm:pt modelId="{8848C74C-31F2-4498-9A65-6BA7DEA2263D}" type="pres">
      <dgm:prSet presAssocID="{75F51851-B80B-4D7B-9AA1-3B87DBB6FF51}" presName="hierChild3" presStyleCnt="0"/>
      <dgm:spPr/>
    </dgm:pt>
    <dgm:pt modelId="{DF618376-92FC-4477-81E4-D9686F6CF347}" type="pres">
      <dgm:prSet presAssocID="{E537130E-529D-4273-BCC9-2CB7BE8BDCB0}" presName="Name10" presStyleLbl="parChTrans1D2" presStyleIdx="2" presStyleCnt="4"/>
      <dgm:spPr/>
      <dgm:t>
        <a:bodyPr/>
        <a:lstStyle/>
        <a:p>
          <a:endParaRPr lang="en-US"/>
        </a:p>
      </dgm:t>
    </dgm:pt>
    <dgm:pt modelId="{A8164848-EB19-4F62-B6D2-BA2F37DE4E11}" type="pres">
      <dgm:prSet presAssocID="{176EAD11-CF3F-44A0-809B-DE172BD4E810}" presName="hierRoot2" presStyleCnt="0"/>
      <dgm:spPr/>
    </dgm:pt>
    <dgm:pt modelId="{716C3BE8-F7D4-4588-9233-86A7F9724F54}" type="pres">
      <dgm:prSet presAssocID="{176EAD11-CF3F-44A0-809B-DE172BD4E810}" presName="composite2" presStyleCnt="0"/>
      <dgm:spPr/>
    </dgm:pt>
    <dgm:pt modelId="{4D6F8D0F-97D6-4A8C-AC16-F4D1D09BDAEB}" type="pres">
      <dgm:prSet presAssocID="{176EAD11-CF3F-44A0-809B-DE172BD4E810}" presName="background2" presStyleLbl="node2" presStyleIdx="2" presStyleCnt="4"/>
      <dgm:spPr/>
    </dgm:pt>
    <dgm:pt modelId="{8EF5F158-AD61-4482-9DB3-B4062A0701A9}" type="pres">
      <dgm:prSet presAssocID="{176EAD11-CF3F-44A0-809B-DE172BD4E810}" presName="text2" presStyleLbl="fgAcc2" presStyleIdx="2" presStyleCnt="4">
        <dgm:presLayoutVars>
          <dgm:chPref val="3"/>
        </dgm:presLayoutVars>
      </dgm:prSet>
      <dgm:spPr/>
      <dgm:t>
        <a:bodyPr/>
        <a:lstStyle/>
        <a:p>
          <a:endParaRPr lang="es-AR"/>
        </a:p>
      </dgm:t>
    </dgm:pt>
    <dgm:pt modelId="{4DD7CD9F-A56E-4222-A4A1-B0F7A47818A6}" type="pres">
      <dgm:prSet presAssocID="{176EAD11-CF3F-44A0-809B-DE172BD4E810}" presName="hierChild3" presStyleCnt="0"/>
      <dgm:spPr/>
    </dgm:pt>
    <dgm:pt modelId="{17A380C1-2DE6-4FDB-9FD8-816DDD8AC293}" type="pres">
      <dgm:prSet presAssocID="{1F318D7E-5EAA-4D0C-9C99-F8D0204A212E}" presName="Name10" presStyleLbl="parChTrans1D2" presStyleIdx="3" presStyleCnt="4"/>
      <dgm:spPr/>
      <dgm:t>
        <a:bodyPr/>
        <a:lstStyle/>
        <a:p>
          <a:endParaRPr lang="en-US"/>
        </a:p>
      </dgm:t>
    </dgm:pt>
    <dgm:pt modelId="{BA9274D6-600A-4030-BEE2-6AE71A0DEAA5}" type="pres">
      <dgm:prSet presAssocID="{699B3C7B-5E5F-4CB0-81D8-FA07653EE0C1}" presName="hierRoot2" presStyleCnt="0"/>
      <dgm:spPr/>
    </dgm:pt>
    <dgm:pt modelId="{6E532274-B70F-4916-A8DC-B59110F575E7}" type="pres">
      <dgm:prSet presAssocID="{699B3C7B-5E5F-4CB0-81D8-FA07653EE0C1}" presName="composite2" presStyleCnt="0"/>
      <dgm:spPr/>
    </dgm:pt>
    <dgm:pt modelId="{63C963D3-49DD-43DD-964D-32E6D84D535A}" type="pres">
      <dgm:prSet presAssocID="{699B3C7B-5E5F-4CB0-81D8-FA07653EE0C1}" presName="background2" presStyleLbl="node2" presStyleIdx="3" presStyleCnt="4"/>
      <dgm:spPr/>
    </dgm:pt>
    <dgm:pt modelId="{AA573C2B-CACC-406E-99FB-C9CDA9907F4C}" type="pres">
      <dgm:prSet presAssocID="{699B3C7B-5E5F-4CB0-81D8-FA07653EE0C1}" presName="text2" presStyleLbl="fgAcc2" presStyleIdx="3" presStyleCnt="4">
        <dgm:presLayoutVars>
          <dgm:chPref val="3"/>
        </dgm:presLayoutVars>
      </dgm:prSet>
      <dgm:spPr/>
      <dgm:t>
        <a:bodyPr/>
        <a:lstStyle/>
        <a:p>
          <a:endParaRPr lang="es-AR"/>
        </a:p>
      </dgm:t>
    </dgm:pt>
    <dgm:pt modelId="{C1E64CE7-0A34-4599-8D48-7E5864B5FEDB}" type="pres">
      <dgm:prSet presAssocID="{699B3C7B-5E5F-4CB0-81D8-FA07653EE0C1}" presName="hierChild3" presStyleCnt="0"/>
      <dgm:spPr/>
    </dgm:pt>
  </dgm:ptLst>
  <dgm:cxnLst>
    <dgm:cxn modelId="{FACFB259-886C-43D9-B999-C4E002F66D7F}" type="presOf" srcId="{1D185A8F-7CBD-4E38-9E2C-B0BA592190A6}" destId="{97BD83A6-AAD1-4C4A-B110-3A46A29B7447}" srcOrd="0" destOrd="0" presId="urn:microsoft.com/office/officeart/2005/8/layout/hierarchy1"/>
    <dgm:cxn modelId="{50EAD41F-9192-45D2-9FF0-BA52CE73B5AE}" type="presOf" srcId="{E537130E-529D-4273-BCC9-2CB7BE8BDCB0}" destId="{DF618376-92FC-4477-81E4-D9686F6CF347}" srcOrd="0" destOrd="0" presId="urn:microsoft.com/office/officeart/2005/8/layout/hierarchy1"/>
    <dgm:cxn modelId="{53A9D28B-CBCE-4438-93EB-8112E469DFC3}" srcId="{2360715A-5C84-488E-9328-65C2F340388A}" destId="{75F51851-B80B-4D7B-9AA1-3B87DBB6FF51}" srcOrd="1" destOrd="0" parTransId="{30949728-2E63-4D98-AF44-70CD173EAF17}" sibTransId="{C3DD8210-709C-45BE-8031-51FBC1823E23}"/>
    <dgm:cxn modelId="{F57C5825-5A42-4E00-A121-2A0D08CC1CEA}" type="presOf" srcId="{578A6ADF-E6EE-4E88-8A03-3E67E766A76C}" destId="{E3F77673-A778-4A63-8083-5DBE6D1B1EAA}" srcOrd="0" destOrd="0" presId="urn:microsoft.com/office/officeart/2005/8/layout/hierarchy1"/>
    <dgm:cxn modelId="{5A6A494A-015B-4053-BEA0-9105FC2B640A}" type="presOf" srcId="{75F51851-B80B-4D7B-9AA1-3B87DBB6FF51}" destId="{72585207-7B37-4C68-A573-CA3EE63E387D}" srcOrd="0" destOrd="0" presId="urn:microsoft.com/office/officeart/2005/8/layout/hierarchy1"/>
    <dgm:cxn modelId="{19F0A84A-08EF-4C35-BAF6-9D7A28F3C3D8}" srcId="{2360715A-5C84-488E-9328-65C2F340388A}" destId="{699B3C7B-5E5F-4CB0-81D8-FA07653EE0C1}" srcOrd="3" destOrd="0" parTransId="{1F318D7E-5EAA-4D0C-9C99-F8D0204A212E}" sibTransId="{60D3CFD6-96B1-4D17-A00B-CDCB421C73D8}"/>
    <dgm:cxn modelId="{464AA179-A937-4761-90E8-C8A89FC70892}" srcId="{2360715A-5C84-488E-9328-65C2F340388A}" destId="{578A6ADF-E6EE-4E88-8A03-3E67E766A76C}" srcOrd="0" destOrd="0" parTransId="{1D185A8F-7CBD-4E38-9E2C-B0BA592190A6}" sibTransId="{EAF0B338-FAC4-4EFA-AB22-12B10E540A04}"/>
    <dgm:cxn modelId="{44FAF85C-7300-49E7-B84B-5D7F2CB8E277}" type="presOf" srcId="{699B3C7B-5E5F-4CB0-81D8-FA07653EE0C1}" destId="{AA573C2B-CACC-406E-99FB-C9CDA9907F4C}" srcOrd="0" destOrd="0" presId="urn:microsoft.com/office/officeart/2005/8/layout/hierarchy1"/>
    <dgm:cxn modelId="{58666367-40F6-42DD-8505-3C5A027EB7CB}" type="presOf" srcId="{30949728-2E63-4D98-AF44-70CD173EAF17}" destId="{56F694E8-0F3D-4013-B7C5-3C8FD632EEF4}" srcOrd="0" destOrd="0" presId="urn:microsoft.com/office/officeart/2005/8/layout/hierarchy1"/>
    <dgm:cxn modelId="{AF1970C7-FF86-471A-8EC3-9F45C5291B86}" srcId="{2360715A-5C84-488E-9328-65C2F340388A}" destId="{176EAD11-CF3F-44A0-809B-DE172BD4E810}" srcOrd="2" destOrd="0" parTransId="{E537130E-529D-4273-BCC9-2CB7BE8BDCB0}" sibTransId="{E6391C4B-EA91-451B-834F-98227132D464}"/>
    <dgm:cxn modelId="{9BC07783-5D2B-4C14-ADDD-BF3E4452E957}" type="presOf" srcId="{176EAD11-CF3F-44A0-809B-DE172BD4E810}" destId="{8EF5F158-AD61-4482-9DB3-B4062A0701A9}" srcOrd="0" destOrd="0" presId="urn:microsoft.com/office/officeart/2005/8/layout/hierarchy1"/>
    <dgm:cxn modelId="{2FBF3C86-3EEB-4CB8-84FC-E0BE32B020DC}" type="presOf" srcId="{F5FFDDE3-28B9-49FB-ABBF-3A0B627CFCD1}" destId="{8333E439-E2B2-41D7-B0AE-062CB9B59B48}" srcOrd="0" destOrd="0" presId="urn:microsoft.com/office/officeart/2005/8/layout/hierarchy1"/>
    <dgm:cxn modelId="{6560AC8B-C6EA-41F8-90AF-6A66C6F685AF}" type="presOf" srcId="{2360715A-5C84-488E-9328-65C2F340388A}" destId="{4F96A738-B2B1-403B-AC75-037EA2058AD6}" srcOrd="0" destOrd="0" presId="urn:microsoft.com/office/officeart/2005/8/layout/hierarchy1"/>
    <dgm:cxn modelId="{6159D57A-43CA-4696-91D0-780837B1AAA8}" type="presOf" srcId="{1F318D7E-5EAA-4D0C-9C99-F8D0204A212E}" destId="{17A380C1-2DE6-4FDB-9FD8-816DDD8AC293}" srcOrd="0" destOrd="0" presId="urn:microsoft.com/office/officeart/2005/8/layout/hierarchy1"/>
    <dgm:cxn modelId="{1BE70853-14D6-4578-8D4D-CD7B548160E6}" srcId="{F5FFDDE3-28B9-49FB-ABBF-3A0B627CFCD1}" destId="{2360715A-5C84-488E-9328-65C2F340388A}" srcOrd="0" destOrd="0" parTransId="{BE6136B5-C023-488F-81A0-7BC3860212FF}" sibTransId="{DA308180-4A79-400C-9BB2-AE066EDFE53E}"/>
    <dgm:cxn modelId="{8FC1539D-708B-4E90-A91F-7212498AD775}" type="presParOf" srcId="{8333E439-E2B2-41D7-B0AE-062CB9B59B48}" destId="{9DBE0A00-0A5A-4CE4-BAEB-E9FD1E4FD792}" srcOrd="0" destOrd="0" presId="urn:microsoft.com/office/officeart/2005/8/layout/hierarchy1"/>
    <dgm:cxn modelId="{9D7A8777-8E79-43E2-9605-FB5A507F48A9}" type="presParOf" srcId="{9DBE0A00-0A5A-4CE4-BAEB-E9FD1E4FD792}" destId="{0BE70A3C-689A-40AD-90F8-9462E83F058A}" srcOrd="0" destOrd="0" presId="urn:microsoft.com/office/officeart/2005/8/layout/hierarchy1"/>
    <dgm:cxn modelId="{50F18856-5110-442F-A3C4-AD9D718EA917}" type="presParOf" srcId="{0BE70A3C-689A-40AD-90F8-9462E83F058A}" destId="{B024F800-67F8-43E2-B042-AC306071516B}" srcOrd="0" destOrd="0" presId="urn:microsoft.com/office/officeart/2005/8/layout/hierarchy1"/>
    <dgm:cxn modelId="{4F5CF464-CA2D-4A53-A2A8-48AFE8582507}" type="presParOf" srcId="{0BE70A3C-689A-40AD-90F8-9462E83F058A}" destId="{4F96A738-B2B1-403B-AC75-037EA2058AD6}" srcOrd="1" destOrd="0" presId="urn:microsoft.com/office/officeart/2005/8/layout/hierarchy1"/>
    <dgm:cxn modelId="{0343CBC3-DFD5-4236-BA2D-F40040D0E54F}" type="presParOf" srcId="{9DBE0A00-0A5A-4CE4-BAEB-E9FD1E4FD792}" destId="{B724AE85-3C86-4F9A-B877-2A486FCDB490}" srcOrd="1" destOrd="0" presId="urn:microsoft.com/office/officeart/2005/8/layout/hierarchy1"/>
    <dgm:cxn modelId="{365A17A4-5D84-4812-89C4-1A424EC8EABF}" type="presParOf" srcId="{B724AE85-3C86-4F9A-B877-2A486FCDB490}" destId="{97BD83A6-AAD1-4C4A-B110-3A46A29B7447}" srcOrd="0" destOrd="0" presId="urn:microsoft.com/office/officeart/2005/8/layout/hierarchy1"/>
    <dgm:cxn modelId="{D711EE11-3E90-4440-9AE0-D2AAE761ABF2}" type="presParOf" srcId="{B724AE85-3C86-4F9A-B877-2A486FCDB490}" destId="{0F1627F5-4E8A-476D-8210-7DD2500994AF}" srcOrd="1" destOrd="0" presId="urn:microsoft.com/office/officeart/2005/8/layout/hierarchy1"/>
    <dgm:cxn modelId="{C6FB39B5-117B-430E-BC2E-94252F370CCF}" type="presParOf" srcId="{0F1627F5-4E8A-476D-8210-7DD2500994AF}" destId="{3135DF0E-0EF4-4EEE-A507-F4E48F5D2858}" srcOrd="0" destOrd="0" presId="urn:microsoft.com/office/officeart/2005/8/layout/hierarchy1"/>
    <dgm:cxn modelId="{D7709CA9-FF89-4DB5-AA0B-36C94955FCB8}" type="presParOf" srcId="{3135DF0E-0EF4-4EEE-A507-F4E48F5D2858}" destId="{3F9D59F1-69C1-4A49-A485-A5093DA93BF6}" srcOrd="0" destOrd="0" presId="urn:microsoft.com/office/officeart/2005/8/layout/hierarchy1"/>
    <dgm:cxn modelId="{26E10EA0-365A-4CC2-AD3A-247656C4766C}" type="presParOf" srcId="{3135DF0E-0EF4-4EEE-A507-F4E48F5D2858}" destId="{E3F77673-A778-4A63-8083-5DBE6D1B1EAA}" srcOrd="1" destOrd="0" presId="urn:microsoft.com/office/officeart/2005/8/layout/hierarchy1"/>
    <dgm:cxn modelId="{6D9330EF-7A94-4638-A09D-E9AB3C7D67A3}" type="presParOf" srcId="{0F1627F5-4E8A-476D-8210-7DD2500994AF}" destId="{4AA59AA3-E35D-4A52-AB49-C3E1A42C0201}" srcOrd="1" destOrd="0" presId="urn:microsoft.com/office/officeart/2005/8/layout/hierarchy1"/>
    <dgm:cxn modelId="{35E5E493-F536-4AE0-8CC9-E367A43834AB}" type="presParOf" srcId="{B724AE85-3C86-4F9A-B877-2A486FCDB490}" destId="{56F694E8-0F3D-4013-B7C5-3C8FD632EEF4}" srcOrd="2" destOrd="0" presId="urn:microsoft.com/office/officeart/2005/8/layout/hierarchy1"/>
    <dgm:cxn modelId="{202B70E6-D7F1-44EA-B5AA-9FB6990E1E34}" type="presParOf" srcId="{B724AE85-3C86-4F9A-B877-2A486FCDB490}" destId="{8C58E8F7-A53A-4E8B-AA8A-BC95A12A1D18}" srcOrd="3" destOrd="0" presId="urn:microsoft.com/office/officeart/2005/8/layout/hierarchy1"/>
    <dgm:cxn modelId="{24784C8D-7888-4BEB-82EF-881AF81D182E}" type="presParOf" srcId="{8C58E8F7-A53A-4E8B-AA8A-BC95A12A1D18}" destId="{BC976F78-A12E-4D37-9922-FDEA51496A6F}" srcOrd="0" destOrd="0" presId="urn:microsoft.com/office/officeart/2005/8/layout/hierarchy1"/>
    <dgm:cxn modelId="{374F450D-BFEC-4BB7-9ED5-756E13281FB6}" type="presParOf" srcId="{BC976F78-A12E-4D37-9922-FDEA51496A6F}" destId="{05D0C59D-7637-4FD9-8718-131FEDC53B11}" srcOrd="0" destOrd="0" presId="urn:microsoft.com/office/officeart/2005/8/layout/hierarchy1"/>
    <dgm:cxn modelId="{83FC1D2D-783A-49AB-BC09-610502C2B65A}" type="presParOf" srcId="{BC976F78-A12E-4D37-9922-FDEA51496A6F}" destId="{72585207-7B37-4C68-A573-CA3EE63E387D}" srcOrd="1" destOrd="0" presId="urn:microsoft.com/office/officeart/2005/8/layout/hierarchy1"/>
    <dgm:cxn modelId="{DC2566B4-7170-4A6E-9708-A5EB52DECC37}" type="presParOf" srcId="{8C58E8F7-A53A-4E8B-AA8A-BC95A12A1D18}" destId="{8848C74C-31F2-4498-9A65-6BA7DEA2263D}" srcOrd="1" destOrd="0" presId="urn:microsoft.com/office/officeart/2005/8/layout/hierarchy1"/>
    <dgm:cxn modelId="{277B49E6-0884-483A-997C-09D8EE76AB0F}" type="presParOf" srcId="{B724AE85-3C86-4F9A-B877-2A486FCDB490}" destId="{DF618376-92FC-4477-81E4-D9686F6CF347}" srcOrd="4" destOrd="0" presId="urn:microsoft.com/office/officeart/2005/8/layout/hierarchy1"/>
    <dgm:cxn modelId="{BF16BA61-604B-4315-9698-7499243497DA}" type="presParOf" srcId="{B724AE85-3C86-4F9A-B877-2A486FCDB490}" destId="{A8164848-EB19-4F62-B6D2-BA2F37DE4E11}" srcOrd="5" destOrd="0" presId="urn:microsoft.com/office/officeart/2005/8/layout/hierarchy1"/>
    <dgm:cxn modelId="{18729EEC-C580-43BE-84F0-0C4EBC556FBD}" type="presParOf" srcId="{A8164848-EB19-4F62-B6D2-BA2F37DE4E11}" destId="{716C3BE8-F7D4-4588-9233-86A7F9724F54}" srcOrd="0" destOrd="0" presId="urn:microsoft.com/office/officeart/2005/8/layout/hierarchy1"/>
    <dgm:cxn modelId="{61A188A0-6A15-4FBD-A36E-91B107947BE6}" type="presParOf" srcId="{716C3BE8-F7D4-4588-9233-86A7F9724F54}" destId="{4D6F8D0F-97D6-4A8C-AC16-F4D1D09BDAEB}" srcOrd="0" destOrd="0" presId="urn:microsoft.com/office/officeart/2005/8/layout/hierarchy1"/>
    <dgm:cxn modelId="{FA87F717-75A4-4158-B197-3C6187C78F1E}" type="presParOf" srcId="{716C3BE8-F7D4-4588-9233-86A7F9724F54}" destId="{8EF5F158-AD61-4482-9DB3-B4062A0701A9}" srcOrd="1" destOrd="0" presId="urn:microsoft.com/office/officeart/2005/8/layout/hierarchy1"/>
    <dgm:cxn modelId="{7555B902-8520-4ACD-8262-3AA93153E5E3}" type="presParOf" srcId="{A8164848-EB19-4F62-B6D2-BA2F37DE4E11}" destId="{4DD7CD9F-A56E-4222-A4A1-B0F7A47818A6}" srcOrd="1" destOrd="0" presId="urn:microsoft.com/office/officeart/2005/8/layout/hierarchy1"/>
    <dgm:cxn modelId="{BD758CED-085A-45D0-B0D9-18598A4F6AE1}" type="presParOf" srcId="{B724AE85-3C86-4F9A-B877-2A486FCDB490}" destId="{17A380C1-2DE6-4FDB-9FD8-816DDD8AC293}" srcOrd="6" destOrd="0" presId="urn:microsoft.com/office/officeart/2005/8/layout/hierarchy1"/>
    <dgm:cxn modelId="{850F7F8C-2755-4D07-815B-DAF190C423D9}" type="presParOf" srcId="{B724AE85-3C86-4F9A-B877-2A486FCDB490}" destId="{BA9274D6-600A-4030-BEE2-6AE71A0DEAA5}" srcOrd="7" destOrd="0" presId="urn:microsoft.com/office/officeart/2005/8/layout/hierarchy1"/>
    <dgm:cxn modelId="{C993CC70-154C-49E9-BD37-0D75670C8DBD}" type="presParOf" srcId="{BA9274D6-600A-4030-BEE2-6AE71A0DEAA5}" destId="{6E532274-B70F-4916-A8DC-B59110F575E7}" srcOrd="0" destOrd="0" presId="urn:microsoft.com/office/officeart/2005/8/layout/hierarchy1"/>
    <dgm:cxn modelId="{98BAD3CB-7F13-4EA5-9C83-67C94EB86ADB}" type="presParOf" srcId="{6E532274-B70F-4916-A8DC-B59110F575E7}" destId="{63C963D3-49DD-43DD-964D-32E6D84D535A}" srcOrd="0" destOrd="0" presId="urn:microsoft.com/office/officeart/2005/8/layout/hierarchy1"/>
    <dgm:cxn modelId="{9E560318-FB63-4430-828A-035C90D43FB6}" type="presParOf" srcId="{6E532274-B70F-4916-A8DC-B59110F575E7}" destId="{AA573C2B-CACC-406E-99FB-C9CDA9907F4C}" srcOrd="1" destOrd="0" presId="urn:microsoft.com/office/officeart/2005/8/layout/hierarchy1"/>
    <dgm:cxn modelId="{DB588A78-D0F0-42B5-B007-A235A24D9734}" type="presParOf" srcId="{BA9274D6-600A-4030-BEE2-6AE71A0DEAA5}" destId="{C1E64CE7-0A34-4599-8D48-7E5864B5FED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972F4-2AA9-4FFD-A327-A6DC860521B0}">
      <dsp:nvSpPr>
        <dsp:cNvPr id="0" name=""/>
        <dsp:cNvSpPr/>
      </dsp:nvSpPr>
      <dsp:spPr>
        <a:xfrm>
          <a:off x="1805391" y="525"/>
          <a:ext cx="1016803" cy="660922"/>
        </a:xfrm>
        <a:prstGeom prst="roundRect">
          <a:avLst/>
        </a:prstGeom>
        <a:solidFill>
          <a:schemeClr val="tx2">
            <a:lumMod val="7500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ASMX</a:t>
          </a:r>
          <a:endParaRPr lang="en-US" sz="1400" kern="1200" dirty="0"/>
        </a:p>
      </dsp:txBody>
      <dsp:txXfrm>
        <a:off x="1837655" y="32789"/>
        <a:ext cx="952275" cy="596394"/>
      </dsp:txXfrm>
    </dsp:sp>
    <dsp:sp modelId="{975ECC69-C635-4B5B-B7FE-B3F0288A2854}">
      <dsp:nvSpPr>
        <dsp:cNvPr id="0" name=""/>
        <dsp:cNvSpPr/>
      </dsp:nvSpPr>
      <dsp:spPr>
        <a:xfrm>
          <a:off x="992386" y="330987"/>
          <a:ext cx="2642814" cy="2642814"/>
        </a:xfrm>
        <a:custGeom>
          <a:avLst/>
          <a:gdLst/>
          <a:ahLst/>
          <a:cxnLst/>
          <a:rect l="0" t="0" r="0" b="0"/>
          <a:pathLst>
            <a:path>
              <a:moveTo>
                <a:pt x="1836806" y="104657"/>
              </a:moveTo>
              <a:arcTo wR="1321407" hR="1321407" stAng="17577411" swAng="1963229"/>
            </a:path>
          </a:pathLst>
        </a:custGeom>
        <a:noFill/>
        <a:ln w="9525"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E25C975-AB1E-4E6B-AF71-B9B81EE40BA8}">
      <dsp:nvSpPr>
        <dsp:cNvPr id="0" name=""/>
        <dsp:cNvSpPr/>
      </dsp:nvSpPr>
      <dsp:spPr>
        <a:xfrm>
          <a:off x="3062124" y="913595"/>
          <a:ext cx="1016803" cy="660922"/>
        </a:xfrm>
        <a:prstGeom prst="roundRect">
          <a:avLst/>
        </a:prstGeom>
        <a:solidFill>
          <a:srgbClr val="00B050"/>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WSE</a:t>
          </a:r>
          <a:endParaRPr lang="en-US" sz="1400" kern="1200" dirty="0"/>
        </a:p>
      </dsp:txBody>
      <dsp:txXfrm>
        <a:off x="3094388" y="945859"/>
        <a:ext cx="952275" cy="596394"/>
      </dsp:txXfrm>
    </dsp:sp>
    <dsp:sp modelId="{222D7EB5-77B7-4DB6-AB45-28D314FAECD5}">
      <dsp:nvSpPr>
        <dsp:cNvPr id="0" name=""/>
        <dsp:cNvSpPr/>
      </dsp:nvSpPr>
      <dsp:spPr>
        <a:xfrm>
          <a:off x="992386" y="330987"/>
          <a:ext cx="2642814" cy="2642814"/>
        </a:xfrm>
        <a:custGeom>
          <a:avLst/>
          <a:gdLst/>
          <a:ahLst/>
          <a:cxnLst/>
          <a:rect l="0" t="0" r="0" b="0"/>
          <a:pathLst>
            <a:path>
              <a:moveTo>
                <a:pt x="2640989" y="1251982"/>
              </a:moveTo>
              <a:arcTo wR="1321407" hR="1321407" stAng="21419303" swAng="2197603"/>
            </a:path>
          </a:pathLst>
        </a:custGeom>
        <a:noFill/>
        <a:ln w="9525" cap="flat" cmpd="sng" algn="ctr">
          <a:solidFill>
            <a:schemeClr val="accent5">
              <a:hueOff val="2042989"/>
              <a:satOff val="1394"/>
              <a:lumOff val="-3921"/>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9C3F20D0-F008-4C76-A409-2F483F81C13F}">
      <dsp:nvSpPr>
        <dsp:cNvPr id="0" name=""/>
        <dsp:cNvSpPr/>
      </dsp:nvSpPr>
      <dsp:spPr>
        <a:xfrm>
          <a:off x="2582095" y="2390974"/>
          <a:ext cx="1016803" cy="660922"/>
        </a:xfrm>
        <a:prstGeom prst="roundRect">
          <a:avLst/>
        </a:prstGeom>
        <a:solidFill>
          <a:srgbClr val="002060"/>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.NET </a:t>
          </a:r>
          <a:r>
            <a:rPr lang="en-US" sz="1400" b="1" kern="1200" dirty="0" err="1" smtClean="0"/>
            <a:t>Remoting</a:t>
          </a:r>
          <a:endParaRPr lang="en-US" sz="1400" b="1" kern="1200" dirty="0"/>
        </a:p>
      </dsp:txBody>
      <dsp:txXfrm>
        <a:off x="2614359" y="2423238"/>
        <a:ext cx="952275" cy="596394"/>
      </dsp:txXfrm>
    </dsp:sp>
    <dsp:sp modelId="{DD38B602-0B3B-45E8-A2A0-F5963B06469A}">
      <dsp:nvSpPr>
        <dsp:cNvPr id="0" name=""/>
        <dsp:cNvSpPr/>
      </dsp:nvSpPr>
      <dsp:spPr>
        <a:xfrm>
          <a:off x="992386" y="330987"/>
          <a:ext cx="2642814" cy="2642814"/>
        </a:xfrm>
        <a:custGeom>
          <a:avLst/>
          <a:gdLst/>
          <a:ahLst/>
          <a:cxnLst/>
          <a:rect l="0" t="0" r="0" b="0"/>
          <a:pathLst>
            <a:path>
              <a:moveTo>
                <a:pt x="1584452" y="2616368"/>
              </a:moveTo>
              <a:arcTo wR="1321407" hR="1321407" stAng="4711064" swAng="1377872"/>
            </a:path>
          </a:pathLst>
        </a:custGeom>
        <a:noFill/>
        <a:ln w="9525" cap="flat" cmpd="sng" algn="ctr">
          <a:solidFill>
            <a:schemeClr val="accent5">
              <a:hueOff val="4085978"/>
              <a:satOff val="2788"/>
              <a:lumOff val="-7843"/>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BB25847-B85B-405F-B056-AFD20F4F83A5}">
      <dsp:nvSpPr>
        <dsp:cNvPr id="0" name=""/>
        <dsp:cNvSpPr/>
      </dsp:nvSpPr>
      <dsp:spPr>
        <a:xfrm>
          <a:off x="1028687" y="2390974"/>
          <a:ext cx="1016803" cy="660922"/>
        </a:xfrm>
        <a:prstGeom prst="roundRect">
          <a:avLst/>
        </a:prstGeom>
        <a:solidFill>
          <a:schemeClr val="accent5">
            <a:hueOff val="6128967"/>
            <a:satOff val="4183"/>
            <a:lumOff val="-11764"/>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COM+ (Enterprise Services)</a:t>
          </a:r>
          <a:endParaRPr lang="en-US" sz="1400" kern="1200" dirty="0"/>
        </a:p>
      </dsp:txBody>
      <dsp:txXfrm>
        <a:off x="1060951" y="2423238"/>
        <a:ext cx="952275" cy="596394"/>
      </dsp:txXfrm>
    </dsp:sp>
    <dsp:sp modelId="{B64AA354-1D57-4A4C-A72D-7F756CD39725}">
      <dsp:nvSpPr>
        <dsp:cNvPr id="0" name=""/>
        <dsp:cNvSpPr/>
      </dsp:nvSpPr>
      <dsp:spPr>
        <a:xfrm>
          <a:off x="992386" y="330987"/>
          <a:ext cx="2642814" cy="2642814"/>
        </a:xfrm>
        <a:custGeom>
          <a:avLst/>
          <a:gdLst/>
          <a:ahLst/>
          <a:cxnLst/>
          <a:rect l="0" t="0" r="0" b="0"/>
          <a:pathLst>
            <a:path>
              <a:moveTo>
                <a:pt x="220971" y="2052952"/>
              </a:moveTo>
              <a:arcTo wR="1321407" hR="1321407" stAng="8783094" swAng="2197603"/>
            </a:path>
          </a:pathLst>
        </a:custGeom>
        <a:noFill/>
        <a:ln w="9525" cap="flat" cmpd="sng" algn="ctr">
          <a:solidFill>
            <a:schemeClr val="accent5">
              <a:hueOff val="6128967"/>
              <a:satOff val="4183"/>
              <a:lumOff val="-11764"/>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19F9C6A0-6823-43F9-9EA5-29875FF2420E}">
      <dsp:nvSpPr>
        <dsp:cNvPr id="0" name=""/>
        <dsp:cNvSpPr/>
      </dsp:nvSpPr>
      <dsp:spPr>
        <a:xfrm>
          <a:off x="548658" y="913595"/>
          <a:ext cx="1016803" cy="660922"/>
        </a:xfrm>
        <a:prstGeom prst="roundRect">
          <a:avLst/>
        </a:prstGeom>
        <a:solidFill>
          <a:schemeClr val="accent5">
            <a:hueOff val="8171956"/>
            <a:satOff val="5577"/>
            <a:lumOff val="-15685"/>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MSMQ</a:t>
          </a:r>
          <a:endParaRPr lang="en-US" sz="1400" kern="1200" dirty="0"/>
        </a:p>
      </dsp:txBody>
      <dsp:txXfrm>
        <a:off x="580922" y="945859"/>
        <a:ext cx="952275" cy="596394"/>
      </dsp:txXfrm>
    </dsp:sp>
    <dsp:sp modelId="{7766BA36-9AC2-4EF4-AEC5-4D5B7138C12B}">
      <dsp:nvSpPr>
        <dsp:cNvPr id="0" name=""/>
        <dsp:cNvSpPr/>
      </dsp:nvSpPr>
      <dsp:spPr>
        <a:xfrm>
          <a:off x="992386" y="330987"/>
          <a:ext cx="2642814" cy="2642814"/>
        </a:xfrm>
        <a:custGeom>
          <a:avLst/>
          <a:gdLst/>
          <a:ahLst/>
          <a:cxnLst/>
          <a:rect l="0" t="0" r="0" b="0"/>
          <a:pathLst>
            <a:path>
              <a:moveTo>
                <a:pt x="230089" y="576328"/>
              </a:moveTo>
              <a:arcTo wR="1321407" hR="1321407" stAng="12859359" swAng="1963229"/>
            </a:path>
          </a:pathLst>
        </a:custGeom>
        <a:noFill/>
        <a:ln w="9525" cap="flat" cmpd="sng" algn="ctr">
          <a:solidFill>
            <a:schemeClr val="accent5">
              <a:hueOff val="8171956"/>
              <a:satOff val="5577"/>
              <a:lumOff val="-15685"/>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D2564-2E67-4EC3-AEB9-8E13240ABB23}">
      <dsp:nvSpPr>
        <dsp:cNvPr id="0" name=""/>
        <dsp:cNvSpPr/>
      </dsp:nvSpPr>
      <dsp:spPr>
        <a:xfrm>
          <a:off x="1004" y="0"/>
          <a:ext cx="2611933" cy="442595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rtl="0">
            <a:lnSpc>
              <a:spcPct val="90000"/>
            </a:lnSpc>
            <a:spcBef>
              <a:spcPct val="0"/>
            </a:spcBef>
            <a:spcAft>
              <a:spcPct val="35000"/>
            </a:spcAft>
          </a:pPr>
          <a:r>
            <a:rPr lang="en-US" sz="3700" b="0" kern="1200" dirty="0" smtClean="0"/>
            <a:t>Service Contract</a:t>
          </a:r>
          <a:endParaRPr lang="en-US" sz="3700" kern="1200" dirty="0"/>
        </a:p>
      </dsp:txBody>
      <dsp:txXfrm>
        <a:off x="1004" y="0"/>
        <a:ext cx="2611933" cy="1327785"/>
      </dsp:txXfrm>
    </dsp:sp>
    <dsp:sp modelId="{D6AA4E4A-AB67-4EBC-9C44-D9EC98547C08}">
      <dsp:nvSpPr>
        <dsp:cNvPr id="0" name=""/>
        <dsp:cNvSpPr/>
      </dsp:nvSpPr>
      <dsp:spPr>
        <a:xfrm>
          <a:off x="262197" y="1329081"/>
          <a:ext cx="2089546" cy="1334484"/>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b="0" kern="1200" dirty="0" smtClean="0"/>
            <a:t>Define la </a:t>
          </a:r>
          <a:r>
            <a:rPr lang="en-US" sz="1700" b="0" kern="1200" dirty="0" err="1" smtClean="0"/>
            <a:t>operaciones</a:t>
          </a:r>
          <a:r>
            <a:rPr lang="en-US" sz="1700" b="0" kern="1200" dirty="0" smtClean="0"/>
            <a:t>.</a:t>
          </a:r>
          <a:endParaRPr lang="en-US" sz="1700" kern="1200" dirty="0"/>
        </a:p>
      </dsp:txBody>
      <dsp:txXfrm>
        <a:off x="301283" y="1368167"/>
        <a:ext cx="2011374" cy="1256312"/>
      </dsp:txXfrm>
    </dsp:sp>
    <dsp:sp modelId="{C9F00B02-EA20-4A4A-BF84-FB1C519AF36E}">
      <dsp:nvSpPr>
        <dsp:cNvPr id="0" name=""/>
        <dsp:cNvSpPr/>
      </dsp:nvSpPr>
      <dsp:spPr>
        <a:xfrm>
          <a:off x="262197" y="2868871"/>
          <a:ext cx="2089546" cy="1334484"/>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a:t>
          </a:r>
          <a:r>
            <a:rPr lang="en-US" sz="1700" kern="1200" dirty="0" err="1" smtClean="0"/>
            <a:t>Qué</a:t>
          </a:r>
          <a:r>
            <a:rPr lang="en-US" sz="1700" kern="1200" dirty="0" smtClean="0"/>
            <a:t> </a:t>
          </a:r>
          <a:r>
            <a:rPr lang="en-US" sz="1700" kern="1200" dirty="0" err="1" smtClean="0"/>
            <a:t>es</a:t>
          </a:r>
          <a:r>
            <a:rPr lang="en-US" sz="1700" kern="1200" dirty="0" smtClean="0"/>
            <a:t> lo </a:t>
          </a:r>
          <a:r>
            <a:rPr lang="en-US" sz="1700" kern="1200" dirty="0" err="1" smtClean="0"/>
            <a:t>que</a:t>
          </a:r>
          <a:r>
            <a:rPr lang="en-US" sz="1700" kern="1200" dirty="0" smtClean="0"/>
            <a:t> </a:t>
          </a:r>
          <a:r>
            <a:rPr lang="en-US" sz="1700" kern="1200" dirty="0" err="1" smtClean="0"/>
            <a:t>hace</a:t>
          </a:r>
          <a:r>
            <a:rPr lang="en-US" sz="1700" kern="1200" dirty="0" smtClean="0"/>
            <a:t> el </a:t>
          </a:r>
          <a:r>
            <a:rPr lang="en-US" sz="1700" kern="1200" dirty="0" err="1" smtClean="0"/>
            <a:t>servicio</a:t>
          </a:r>
          <a:r>
            <a:rPr lang="en-US" sz="1700" kern="1200" dirty="0" smtClean="0"/>
            <a:t>?</a:t>
          </a:r>
          <a:endParaRPr lang="en-US" sz="1700" kern="1200" dirty="0"/>
        </a:p>
      </dsp:txBody>
      <dsp:txXfrm>
        <a:off x="301283" y="2907957"/>
        <a:ext cx="2011374" cy="1256312"/>
      </dsp:txXfrm>
    </dsp:sp>
    <dsp:sp modelId="{991128D8-C5E0-41E5-A610-862DF5754F41}">
      <dsp:nvSpPr>
        <dsp:cNvPr id="0" name=""/>
        <dsp:cNvSpPr/>
      </dsp:nvSpPr>
      <dsp:spPr>
        <a:xfrm>
          <a:off x="2808833" y="0"/>
          <a:ext cx="2611933" cy="442595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rtl="0">
            <a:lnSpc>
              <a:spcPct val="90000"/>
            </a:lnSpc>
            <a:spcBef>
              <a:spcPct val="0"/>
            </a:spcBef>
            <a:spcAft>
              <a:spcPct val="35000"/>
            </a:spcAft>
          </a:pPr>
          <a:r>
            <a:rPr lang="en-US" sz="3700" b="0" kern="1200" dirty="0" smtClean="0"/>
            <a:t>Data Contract</a:t>
          </a:r>
          <a:endParaRPr lang="en-US" sz="3700" kern="1200" dirty="0"/>
        </a:p>
      </dsp:txBody>
      <dsp:txXfrm>
        <a:off x="2808833" y="0"/>
        <a:ext cx="2611933" cy="1327785"/>
      </dsp:txXfrm>
    </dsp:sp>
    <dsp:sp modelId="{22D86E0F-CCCD-47B3-9306-5CBBE9B388CD}">
      <dsp:nvSpPr>
        <dsp:cNvPr id="0" name=""/>
        <dsp:cNvSpPr/>
      </dsp:nvSpPr>
      <dsp:spPr>
        <a:xfrm>
          <a:off x="3070026" y="1329081"/>
          <a:ext cx="2089546" cy="1334484"/>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b="0" kern="1200" dirty="0" smtClean="0"/>
            <a:t>Define el </a:t>
          </a:r>
          <a:r>
            <a:rPr lang="en-US" sz="1700" b="0" kern="1200" dirty="0" err="1" smtClean="0"/>
            <a:t>esquema</a:t>
          </a:r>
          <a:r>
            <a:rPr lang="en-US" sz="1700" b="0" kern="1200" dirty="0" smtClean="0"/>
            <a:t> de los </a:t>
          </a:r>
          <a:r>
            <a:rPr lang="en-US" sz="1700" b="0" kern="1200" dirty="0" err="1" smtClean="0"/>
            <a:t>datos</a:t>
          </a:r>
          <a:r>
            <a:rPr lang="en-US" sz="1700" b="0" kern="1200" dirty="0" smtClean="0"/>
            <a:t> </a:t>
          </a:r>
          <a:r>
            <a:rPr lang="en-US" sz="1700" b="0" kern="1200" dirty="0" err="1" smtClean="0"/>
            <a:t>que</a:t>
          </a:r>
          <a:r>
            <a:rPr lang="en-US" sz="1700" b="0" kern="1200" dirty="0" smtClean="0"/>
            <a:t> se </a:t>
          </a:r>
          <a:r>
            <a:rPr lang="en-US" sz="1700" b="0" kern="1200" dirty="0" err="1" smtClean="0"/>
            <a:t>utiliza</a:t>
          </a:r>
          <a:r>
            <a:rPr lang="en-US" sz="1700" b="0" kern="1200" dirty="0" smtClean="0"/>
            <a:t> en la </a:t>
          </a:r>
          <a:r>
            <a:rPr lang="en-US" sz="1700" b="0" kern="1200" dirty="0" err="1" smtClean="0"/>
            <a:t>comunicación</a:t>
          </a:r>
          <a:r>
            <a:rPr lang="en-US" sz="1700" b="0" kern="1200" dirty="0" smtClean="0"/>
            <a:t>.</a:t>
          </a:r>
          <a:endParaRPr lang="en-US" sz="1700" kern="1200" dirty="0"/>
        </a:p>
      </dsp:txBody>
      <dsp:txXfrm>
        <a:off x="3109112" y="1368167"/>
        <a:ext cx="2011374" cy="1256312"/>
      </dsp:txXfrm>
    </dsp:sp>
    <dsp:sp modelId="{87E03912-6255-4C8D-8034-0896770BB0BD}">
      <dsp:nvSpPr>
        <dsp:cNvPr id="0" name=""/>
        <dsp:cNvSpPr/>
      </dsp:nvSpPr>
      <dsp:spPr>
        <a:xfrm>
          <a:off x="3070026" y="2868871"/>
          <a:ext cx="2089546" cy="1334484"/>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a:t>
          </a:r>
          <a:r>
            <a:rPr lang="en-US" sz="1700" kern="1200" dirty="0" err="1" smtClean="0"/>
            <a:t>Que</a:t>
          </a:r>
          <a:r>
            <a:rPr lang="en-US" sz="1700" kern="1200" dirty="0" smtClean="0"/>
            <a:t> </a:t>
          </a:r>
          <a:r>
            <a:rPr lang="en-US" sz="1700" kern="1200" dirty="0" err="1" smtClean="0"/>
            <a:t>objeto</a:t>
          </a:r>
          <a:r>
            <a:rPr lang="en-US" sz="1700" kern="1200" dirty="0" smtClean="0"/>
            <a:t> de </a:t>
          </a:r>
          <a:r>
            <a:rPr lang="en-US" sz="1700" kern="1200" dirty="0" err="1" smtClean="0"/>
            <a:t>datos</a:t>
          </a:r>
          <a:r>
            <a:rPr lang="en-US" sz="1700" kern="1200" dirty="0" smtClean="0"/>
            <a:t> </a:t>
          </a:r>
          <a:r>
            <a:rPr lang="en-US" sz="1700" kern="1200" dirty="0" err="1" smtClean="0"/>
            <a:t>usa</a:t>
          </a:r>
          <a:r>
            <a:rPr lang="en-US" sz="1700" kern="1200" dirty="0" smtClean="0"/>
            <a:t>?</a:t>
          </a:r>
          <a:endParaRPr lang="en-US" sz="1700" kern="1200" dirty="0"/>
        </a:p>
      </dsp:txBody>
      <dsp:txXfrm>
        <a:off x="3109112" y="2907957"/>
        <a:ext cx="2011374" cy="1256312"/>
      </dsp:txXfrm>
    </dsp:sp>
    <dsp:sp modelId="{1B5C4719-F7D5-4772-88C3-01B2E32A26CD}">
      <dsp:nvSpPr>
        <dsp:cNvPr id="0" name=""/>
        <dsp:cNvSpPr/>
      </dsp:nvSpPr>
      <dsp:spPr>
        <a:xfrm>
          <a:off x="5616661" y="0"/>
          <a:ext cx="2611933" cy="442595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lvl="0" algn="ctr" defTabSz="1644650" rtl="0">
            <a:lnSpc>
              <a:spcPct val="90000"/>
            </a:lnSpc>
            <a:spcBef>
              <a:spcPct val="0"/>
            </a:spcBef>
            <a:spcAft>
              <a:spcPct val="35000"/>
            </a:spcAft>
          </a:pPr>
          <a:r>
            <a:rPr lang="en-US" sz="3700" b="0" kern="1200" dirty="0" smtClean="0"/>
            <a:t>Message Contract</a:t>
          </a:r>
          <a:endParaRPr lang="en-US" sz="3700" kern="1200" dirty="0"/>
        </a:p>
      </dsp:txBody>
      <dsp:txXfrm>
        <a:off x="5616661" y="0"/>
        <a:ext cx="2611933" cy="1327785"/>
      </dsp:txXfrm>
    </dsp:sp>
    <dsp:sp modelId="{AB3170E8-3548-4E4A-8EED-26803D03CB7E}">
      <dsp:nvSpPr>
        <dsp:cNvPr id="0" name=""/>
        <dsp:cNvSpPr/>
      </dsp:nvSpPr>
      <dsp:spPr>
        <a:xfrm>
          <a:off x="5877855" y="1329081"/>
          <a:ext cx="2089546" cy="1334484"/>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b="0" kern="1200" dirty="0" err="1" smtClean="0"/>
            <a:t>Permite</a:t>
          </a:r>
          <a:r>
            <a:rPr lang="en-US" sz="1700" b="0" kern="1200" dirty="0" smtClean="0"/>
            <a:t> la </a:t>
          </a:r>
          <a:r>
            <a:rPr lang="en-US" sz="1700" b="0" kern="1200" dirty="0" err="1" smtClean="0"/>
            <a:t>definición</a:t>
          </a:r>
          <a:r>
            <a:rPr lang="en-US" sz="1700" b="0" kern="1200" dirty="0" smtClean="0"/>
            <a:t> de la </a:t>
          </a:r>
          <a:r>
            <a:rPr lang="en-US" sz="1700" b="0" kern="1200" dirty="0" err="1" smtClean="0"/>
            <a:t>cabeceras</a:t>
          </a:r>
          <a:r>
            <a:rPr lang="en-US" sz="1700" b="0" kern="1200" dirty="0" smtClean="0"/>
            <a:t> y el </a:t>
          </a:r>
          <a:r>
            <a:rPr lang="en-US" sz="1700" b="0" kern="1200" dirty="0" err="1" smtClean="0"/>
            <a:t>contenido</a:t>
          </a:r>
          <a:r>
            <a:rPr lang="en-US" sz="1700" b="0" kern="1200" dirty="0" smtClean="0"/>
            <a:t> del </a:t>
          </a:r>
          <a:r>
            <a:rPr lang="en-US" sz="1700" b="0" kern="1200" dirty="0" err="1" smtClean="0"/>
            <a:t>mensaje</a:t>
          </a:r>
          <a:endParaRPr lang="en-US" sz="1700" kern="1200" dirty="0"/>
        </a:p>
      </dsp:txBody>
      <dsp:txXfrm>
        <a:off x="5916941" y="1368167"/>
        <a:ext cx="2011374" cy="1256312"/>
      </dsp:txXfrm>
    </dsp:sp>
    <dsp:sp modelId="{377CB23D-E5C0-4EDC-A465-CEE36A232DB6}">
      <dsp:nvSpPr>
        <dsp:cNvPr id="0" name=""/>
        <dsp:cNvSpPr/>
      </dsp:nvSpPr>
      <dsp:spPr>
        <a:xfrm>
          <a:off x="5877855" y="2868871"/>
          <a:ext cx="2089546" cy="1334484"/>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s-AR" sz="1700" b="0" i="0" kern="1200" dirty="0" smtClean="0"/>
            <a:t>Permite el control sobre la estructura de SOAP de mensajes</a:t>
          </a:r>
          <a:endParaRPr lang="en-US" sz="1700" kern="1200" dirty="0"/>
        </a:p>
      </dsp:txBody>
      <dsp:txXfrm>
        <a:off x="5916941" y="2907957"/>
        <a:ext cx="2011374" cy="1256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380C1-2DE6-4FDB-9FD8-816DDD8AC293}">
      <dsp:nvSpPr>
        <dsp:cNvPr id="0" name=""/>
        <dsp:cNvSpPr/>
      </dsp:nvSpPr>
      <dsp:spPr>
        <a:xfrm>
          <a:off x="4114561" y="817413"/>
          <a:ext cx="3230930" cy="512542"/>
        </a:xfrm>
        <a:custGeom>
          <a:avLst/>
          <a:gdLst/>
          <a:ahLst/>
          <a:cxnLst/>
          <a:rect l="0" t="0" r="0" b="0"/>
          <a:pathLst>
            <a:path>
              <a:moveTo>
                <a:pt x="0" y="0"/>
              </a:moveTo>
              <a:lnTo>
                <a:pt x="0" y="349283"/>
              </a:lnTo>
              <a:lnTo>
                <a:pt x="3230930" y="349283"/>
              </a:lnTo>
              <a:lnTo>
                <a:pt x="3230930" y="51254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618376-92FC-4477-81E4-D9686F6CF347}">
      <dsp:nvSpPr>
        <dsp:cNvPr id="0" name=""/>
        <dsp:cNvSpPr/>
      </dsp:nvSpPr>
      <dsp:spPr>
        <a:xfrm>
          <a:off x="4114561" y="817413"/>
          <a:ext cx="1076976" cy="512542"/>
        </a:xfrm>
        <a:custGeom>
          <a:avLst/>
          <a:gdLst/>
          <a:ahLst/>
          <a:cxnLst/>
          <a:rect l="0" t="0" r="0" b="0"/>
          <a:pathLst>
            <a:path>
              <a:moveTo>
                <a:pt x="0" y="0"/>
              </a:moveTo>
              <a:lnTo>
                <a:pt x="0" y="349283"/>
              </a:lnTo>
              <a:lnTo>
                <a:pt x="1076976" y="349283"/>
              </a:lnTo>
              <a:lnTo>
                <a:pt x="1076976" y="51254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F694E8-0F3D-4013-B7C5-3C8FD632EEF4}">
      <dsp:nvSpPr>
        <dsp:cNvPr id="0" name=""/>
        <dsp:cNvSpPr/>
      </dsp:nvSpPr>
      <dsp:spPr>
        <a:xfrm>
          <a:off x="3037584" y="817413"/>
          <a:ext cx="1076976" cy="512542"/>
        </a:xfrm>
        <a:custGeom>
          <a:avLst/>
          <a:gdLst/>
          <a:ahLst/>
          <a:cxnLst/>
          <a:rect l="0" t="0" r="0" b="0"/>
          <a:pathLst>
            <a:path>
              <a:moveTo>
                <a:pt x="1076976" y="0"/>
              </a:moveTo>
              <a:lnTo>
                <a:pt x="1076976" y="349283"/>
              </a:lnTo>
              <a:lnTo>
                <a:pt x="0" y="349283"/>
              </a:lnTo>
              <a:lnTo>
                <a:pt x="0" y="51254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BD83A6-AAD1-4C4A-B110-3A46A29B7447}">
      <dsp:nvSpPr>
        <dsp:cNvPr id="0" name=""/>
        <dsp:cNvSpPr/>
      </dsp:nvSpPr>
      <dsp:spPr>
        <a:xfrm>
          <a:off x="883630" y="817413"/>
          <a:ext cx="3230930" cy="512542"/>
        </a:xfrm>
        <a:custGeom>
          <a:avLst/>
          <a:gdLst/>
          <a:ahLst/>
          <a:cxnLst/>
          <a:rect l="0" t="0" r="0" b="0"/>
          <a:pathLst>
            <a:path>
              <a:moveTo>
                <a:pt x="3230930" y="0"/>
              </a:moveTo>
              <a:lnTo>
                <a:pt x="3230930" y="349283"/>
              </a:lnTo>
              <a:lnTo>
                <a:pt x="0" y="349283"/>
              </a:lnTo>
              <a:lnTo>
                <a:pt x="0" y="51254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24F800-67F8-43E2-B042-AC306071516B}">
      <dsp:nvSpPr>
        <dsp:cNvPr id="0" name=""/>
        <dsp:cNvSpPr/>
      </dsp:nvSpPr>
      <dsp:spPr>
        <a:xfrm>
          <a:off x="3233398" y="278130"/>
          <a:ext cx="1762325" cy="53928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96A738-B2B1-403B-AC75-037EA2058AD6}">
      <dsp:nvSpPr>
        <dsp:cNvPr id="0" name=""/>
        <dsp:cNvSpPr/>
      </dsp:nvSpPr>
      <dsp:spPr>
        <a:xfrm>
          <a:off x="3429212" y="464153"/>
          <a:ext cx="1762325" cy="53928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MX" sz="1700" kern="1200" dirty="0" smtClean="0"/>
            <a:t>Tipo de </a:t>
          </a:r>
          <a:r>
            <a:rPr lang="es-MX" sz="1700" kern="1200" dirty="0" err="1" smtClean="0"/>
            <a:t>Hosting</a:t>
          </a:r>
          <a:endParaRPr lang="es-AR" sz="1700" kern="1200" dirty="0"/>
        </a:p>
      </dsp:txBody>
      <dsp:txXfrm>
        <a:off x="3445007" y="479948"/>
        <a:ext cx="1730735" cy="507693"/>
      </dsp:txXfrm>
    </dsp:sp>
    <dsp:sp modelId="{3F9D59F1-69C1-4A49-A485-A5093DA93BF6}">
      <dsp:nvSpPr>
        <dsp:cNvPr id="0" name=""/>
        <dsp:cNvSpPr/>
      </dsp:nvSpPr>
      <dsp:spPr>
        <a:xfrm>
          <a:off x="2468" y="1329956"/>
          <a:ext cx="1762325" cy="11190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F77673-A778-4A63-8083-5DBE6D1B1EAA}">
      <dsp:nvSpPr>
        <dsp:cNvPr id="0" name=""/>
        <dsp:cNvSpPr/>
      </dsp:nvSpPr>
      <dsp:spPr>
        <a:xfrm>
          <a:off x="198282" y="1515979"/>
          <a:ext cx="1762325" cy="11190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MX" sz="1700" kern="1200" dirty="0" err="1" smtClean="0"/>
            <a:t>Self</a:t>
          </a:r>
          <a:r>
            <a:rPr lang="es-MX" sz="1700" kern="1200" dirty="0" smtClean="0"/>
            <a:t> </a:t>
          </a:r>
          <a:r>
            <a:rPr lang="es-MX" sz="1700" kern="1200" dirty="0" err="1" smtClean="0"/>
            <a:t>Hosting</a:t>
          </a:r>
          <a:endParaRPr lang="es-AR" sz="1700" kern="1200" dirty="0"/>
        </a:p>
      </dsp:txBody>
      <dsp:txXfrm>
        <a:off x="231059" y="1548756"/>
        <a:ext cx="1696771" cy="1053522"/>
      </dsp:txXfrm>
    </dsp:sp>
    <dsp:sp modelId="{05D0C59D-7637-4FD9-8718-131FEDC53B11}">
      <dsp:nvSpPr>
        <dsp:cNvPr id="0" name=""/>
        <dsp:cNvSpPr/>
      </dsp:nvSpPr>
      <dsp:spPr>
        <a:xfrm>
          <a:off x="2156421" y="1329956"/>
          <a:ext cx="1762325" cy="11190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585207-7B37-4C68-A573-CA3EE63E387D}">
      <dsp:nvSpPr>
        <dsp:cNvPr id="0" name=""/>
        <dsp:cNvSpPr/>
      </dsp:nvSpPr>
      <dsp:spPr>
        <a:xfrm>
          <a:off x="2352235" y="1515979"/>
          <a:ext cx="1762325" cy="11190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AR" sz="1700" kern="1200" dirty="0" smtClean="0"/>
            <a:t>Windows </a:t>
          </a:r>
          <a:r>
            <a:rPr lang="es-AR" sz="1700" kern="1200" dirty="0" err="1" smtClean="0"/>
            <a:t>services</a:t>
          </a:r>
          <a:r>
            <a:rPr lang="es-AR" sz="1700" kern="1200" dirty="0" smtClean="0"/>
            <a:t> </a:t>
          </a:r>
          <a:r>
            <a:rPr lang="es-AR" sz="1700" kern="1200" dirty="0" err="1" smtClean="0"/>
            <a:t>hosting</a:t>
          </a:r>
          <a:endParaRPr lang="es-AR" sz="1700" kern="1200" dirty="0" smtClean="0"/>
        </a:p>
      </dsp:txBody>
      <dsp:txXfrm>
        <a:off x="2385012" y="1548756"/>
        <a:ext cx="1696771" cy="1053522"/>
      </dsp:txXfrm>
    </dsp:sp>
    <dsp:sp modelId="{4D6F8D0F-97D6-4A8C-AC16-F4D1D09BDAEB}">
      <dsp:nvSpPr>
        <dsp:cNvPr id="0" name=""/>
        <dsp:cNvSpPr/>
      </dsp:nvSpPr>
      <dsp:spPr>
        <a:xfrm>
          <a:off x="4310374" y="1329956"/>
          <a:ext cx="1762325" cy="11190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F5F158-AD61-4482-9DB3-B4062A0701A9}">
      <dsp:nvSpPr>
        <dsp:cNvPr id="0" name=""/>
        <dsp:cNvSpPr/>
      </dsp:nvSpPr>
      <dsp:spPr>
        <a:xfrm>
          <a:off x="4506188" y="1515979"/>
          <a:ext cx="1762325" cy="11190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AR" sz="1700" kern="1200" dirty="0" smtClean="0"/>
            <a:t>IIS </a:t>
          </a:r>
          <a:r>
            <a:rPr lang="es-AR" sz="1700" kern="1200" dirty="0" err="1" smtClean="0"/>
            <a:t>hosting</a:t>
          </a:r>
          <a:endParaRPr lang="es-AR" sz="1700" kern="1200" dirty="0" smtClean="0"/>
        </a:p>
      </dsp:txBody>
      <dsp:txXfrm>
        <a:off x="4538965" y="1548756"/>
        <a:ext cx="1696771" cy="1053522"/>
      </dsp:txXfrm>
    </dsp:sp>
    <dsp:sp modelId="{63C963D3-49DD-43DD-964D-32E6D84D535A}">
      <dsp:nvSpPr>
        <dsp:cNvPr id="0" name=""/>
        <dsp:cNvSpPr/>
      </dsp:nvSpPr>
      <dsp:spPr>
        <a:xfrm>
          <a:off x="6464328" y="1329956"/>
          <a:ext cx="1762325" cy="11190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573C2B-CACC-406E-99FB-C9CDA9907F4C}">
      <dsp:nvSpPr>
        <dsp:cNvPr id="0" name=""/>
        <dsp:cNvSpPr/>
      </dsp:nvSpPr>
      <dsp:spPr>
        <a:xfrm>
          <a:off x="6660142" y="1515979"/>
          <a:ext cx="1762325" cy="11190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AR" sz="1700" kern="1200" smtClean="0"/>
            <a:t>Windows Activation Services hosting</a:t>
          </a:r>
          <a:endParaRPr lang="es-AR" sz="1700" kern="1200" dirty="0" smtClean="0"/>
        </a:p>
      </dsp:txBody>
      <dsp:txXfrm>
        <a:off x="6692919" y="1548756"/>
        <a:ext cx="1696771" cy="1053522"/>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20A9C7-4478-E24A-8B47-519A60D724AC}" type="datetimeFigureOut">
              <a:rPr lang="es-ES" smtClean="0"/>
              <a:t>12/06/2014</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303538-EC54-2745-B2D6-4488FA8193F1}" type="slidenum">
              <a:rPr lang="es-ES" smtClean="0"/>
              <a:t>‹Nº›</a:t>
            </a:fld>
            <a:endParaRPr lang="es-ES"/>
          </a:p>
        </p:txBody>
      </p:sp>
    </p:spTree>
    <p:extLst>
      <p:ext uri="{BB962C8B-B14F-4D97-AF65-F5344CB8AC3E}">
        <p14:creationId xmlns:p14="http://schemas.microsoft.com/office/powerpoint/2010/main" val="39397775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C3FC7-4A4C-472D-9078-91DE82DF0844}" type="datetimeFigureOut">
              <a:rPr lang="es-ES"/>
              <a:t>12/06/2014</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1F900-AE2A-46E1-B855-91F4B061609C}" type="slidenum">
              <a:rPr lang="es-ES"/>
              <a:t>‹Nº›</a:t>
            </a:fld>
            <a:endParaRPr lang="es-ES"/>
          </a:p>
        </p:txBody>
      </p:sp>
    </p:spTree>
    <p:extLst>
      <p:ext uri="{BB962C8B-B14F-4D97-AF65-F5344CB8AC3E}">
        <p14:creationId xmlns:p14="http://schemas.microsoft.com/office/powerpoint/2010/main" val="70149855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751F900-AE2A-46E1-B855-91F4B061609C}" type="slidenum">
              <a:rPr lang="es-ES"/>
              <a:t>1</a:t>
            </a:fld>
            <a:endParaRPr lang="es-ES"/>
          </a:p>
        </p:txBody>
      </p:sp>
    </p:spTree>
    <p:extLst>
      <p:ext uri="{BB962C8B-B14F-4D97-AF65-F5344CB8AC3E}">
        <p14:creationId xmlns:p14="http://schemas.microsoft.com/office/powerpoint/2010/main" val="2824108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Los </a:t>
            </a:r>
            <a:r>
              <a:rPr lang="es-AR" sz="1200" b="0" i="0" kern="1200" dirty="0" err="1" smtClean="0">
                <a:solidFill>
                  <a:schemeClr val="tx1"/>
                </a:solidFill>
                <a:effectLst/>
                <a:latin typeface="+mn-lt"/>
                <a:ea typeface="+mn-ea"/>
                <a:cs typeface="+mn-cs"/>
              </a:rPr>
              <a:t>bindings</a:t>
            </a:r>
            <a:r>
              <a:rPr lang="es-AR" sz="1200" b="0" i="0" kern="1200" baseline="0" dirty="0" smtClean="0">
                <a:solidFill>
                  <a:schemeClr val="tx1"/>
                </a:solidFill>
                <a:effectLst/>
                <a:latin typeface="+mn-lt"/>
                <a:ea typeface="+mn-ea"/>
                <a:cs typeface="+mn-cs"/>
              </a:rPr>
              <a:t> </a:t>
            </a:r>
            <a:r>
              <a:rPr lang="es-AR" sz="1200" b="0" i="0" kern="1200" dirty="0" smtClean="0">
                <a:solidFill>
                  <a:schemeClr val="tx1"/>
                </a:solidFill>
                <a:effectLst/>
                <a:latin typeface="+mn-lt"/>
                <a:ea typeface="+mn-ea"/>
                <a:cs typeface="+mn-cs"/>
              </a:rPr>
              <a:t>se utiliza para especificar el transporte, la codificación, y los detalles de protocolo requeridas para los clientes y servicios para comunicarse entre sí. Los enlaces son lo que WCF utiliza para generar la representación subyacente de alambre del extremo. Por lo tanto, la mayoría de los detalles de la unión debe ser acordado por las partes que se están comunicando. La forma más sencilla de lograr esto es para los clientes de un servicio para utilizar el mismo enlace que utiliza el servicio.</a:t>
            </a:r>
            <a:endParaRPr lang="es-AR" dirty="0"/>
          </a:p>
        </p:txBody>
      </p:sp>
      <p:sp>
        <p:nvSpPr>
          <p:cNvPr id="4" name="3 Marcador de número de diapositiva"/>
          <p:cNvSpPr>
            <a:spLocks noGrp="1"/>
          </p:cNvSpPr>
          <p:nvPr>
            <p:ph type="sldNum" sz="quarter" idx="10"/>
          </p:nvPr>
        </p:nvSpPr>
        <p:spPr/>
        <p:txBody>
          <a:bodyPr/>
          <a:lstStyle/>
          <a:p>
            <a:fld id="{4751F900-AE2A-46E1-B855-91F4B061609C}" type="slidenum">
              <a:rPr lang="es-ES" smtClean="0"/>
              <a:t>15</a:t>
            </a:fld>
            <a:endParaRPr lang="es-ES"/>
          </a:p>
        </p:txBody>
      </p:sp>
    </p:spTree>
    <p:extLst>
      <p:ext uri="{BB962C8B-B14F-4D97-AF65-F5344CB8AC3E}">
        <p14:creationId xmlns:p14="http://schemas.microsoft.com/office/powerpoint/2010/main" val="1813506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1F900-AE2A-46E1-B855-91F4B061609C}" type="slidenum">
              <a:rPr lang="es-ES"/>
              <a:t>17</a:t>
            </a:fld>
            <a:endParaRPr lang="es-ES"/>
          </a:p>
        </p:txBody>
      </p:sp>
    </p:spTree>
    <p:extLst>
      <p:ext uri="{BB962C8B-B14F-4D97-AF65-F5344CB8AC3E}">
        <p14:creationId xmlns:p14="http://schemas.microsoft.com/office/powerpoint/2010/main" val="2497070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1F900-AE2A-46E1-B855-91F4B061609C}" type="slidenum">
              <a:rPr lang="es-ES"/>
              <a:t>2</a:t>
            </a:fld>
            <a:endParaRPr lang="es-ES"/>
          </a:p>
        </p:txBody>
      </p:sp>
    </p:spTree>
    <p:extLst>
      <p:ext uri="{BB962C8B-B14F-4D97-AF65-F5344CB8AC3E}">
        <p14:creationId xmlns:p14="http://schemas.microsoft.com/office/powerpoint/2010/main" val="2652691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WCF proporciona un modelo de programación unificado que le permite construir aplicaciones distribuidas para Windows mediante el uso de tecnologías como servicios Web y </a:t>
            </a:r>
            <a:r>
              <a:rPr lang="es-AR" dirty="0" err="1" smtClean="0"/>
              <a:t>Message</a:t>
            </a:r>
            <a:r>
              <a:rPr lang="es-AR" dirty="0" smtClean="0"/>
              <a:t> </a:t>
            </a:r>
            <a:r>
              <a:rPr lang="es-AR" dirty="0" err="1" smtClean="0"/>
              <a:t>Queue</a:t>
            </a:r>
            <a:r>
              <a:rPr lang="es-AR" dirty="0" smtClean="0"/>
              <a:t> Server (también conocido como MSMQ).</a:t>
            </a:r>
          </a:p>
          <a:p>
            <a:r>
              <a:rPr lang="es-AR" dirty="0" smtClean="0"/>
              <a:t>WCF es un conjunto de tecnologías. NET para crear y ejecutar sistemas conectados para su negocio, diseñada con la robustez en mente.</a:t>
            </a:r>
            <a:br>
              <a:rPr lang="es-AR" dirty="0" smtClean="0"/>
            </a:br>
            <a:r>
              <a:rPr lang="es-AR" dirty="0" smtClean="0"/>
              <a:t>Se trata de un nuevo tipo de infraestructura de comunicaciones que se construye en torno a los servicios Web</a:t>
            </a:r>
            <a:br>
              <a:rPr lang="es-AR" dirty="0" smtClean="0"/>
            </a:br>
            <a:r>
              <a:rPr lang="es-AR" dirty="0" smtClean="0"/>
              <a:t>arquitectura y su soporte avanzado de servicios web proporciona segura y fiable, y</a:t>
            </a:r>
            <a:br>
              <a:rPr lang="es-AR" dirty="0" smtClean="0"/>
            </a:br>
            <a:r>
              <a:rPr lang="es-AR" dirty="0" smtClean="0"/>
              <a:t>mensajería de transacción, junto con la interoperabilidad</a:t>
            </a:r>
            <a:endParaRPr lang="es-AR" dirty="0"/>
          </a:p>
        </p:txBody>
      </p:sp>
      <p:sp>
        <p:nvSpPr>
          <p:cNvPr id="4" name="3 Marcador de número de diapositiva"/>
          <p:cNvSpPr>
            <a:spLocks noGrp="1"/>
          </p:cNvSpPr>
          <p:nvPr>
            <p:ph type="sldNum" sz="quarter" idx="10"/>
          </p:nvPr>
        </p:nvSpPr>
        <p:spPr/>
        <p:txBody>
          <a:bodyPr/>
          <a:lstStyle/>
          <a:p>
            <a:fld id="{4751F900-AE2A-46E1-B855-91F4B061609C}" type="slidenum">
              <a:rPr lang="es-ES" smtClean="0"/>
              <a:t>3</a:t>
            </a:fld>
            <a:endParaRPr lang="es-ES"/>
          </a:p>
        </p:txBody>
      </p:sp>
    </p:spTree>
    <p:extLst>
      <p:ext uri="{BB962C8B-B14F-4D97-AF65-F5344CB8AC3E}">
        <p14:creationId xmlns:p14="http://schemas.microsoft.com/office/powerpoint/2010/main" val="912978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WCF es un marco que puede utilizar para implementar soluciones SOA. SOA es una filosofía de diseño independiente de la tecnología que le guía al implementar soluciones SOA.</a:t>
            </a:r>
            <a:r>
              <a:rPr lang="es-AR" dirty="0" smtClean="0"/>
              <a:t/>
            </a:r>
            <a:br>
              <a:rPr lang="es-AR" dirty="0" smtClean="0"/>
            </a:br>
            <a:r>
              <a:rPr lang="es-AR" sz="1200" b="0" i="0" kern="1200" dirty="0" smtClean="0">
                <a:solidFill>
                  <a:schemeClr val="tx1"/>
                </a:solidFill>
                <a:effectLst/>
                <a:latin typeface="+mn-lt"/>
                <a:ea typeface="+mn-ea"/>
                <a:cs typeface="+mn-cs"/>
              </a:rPr>
              <a:t>WCF admite SOA, proporcionando una manera fácil de exponer a nivel de </a:t>
            </a:r>
            <a:r>
              <a:rPr lang="es-AR" sz="1200" b="0" i="0" kern="1200" dirty="0" err="1" smtClean="0">
                <a:solidFill>
                  <a:schemeClr val="tx1"/>
                </a:solidFill>
                <a:effectLst/>
                <a:latin typeface="+mn-lt"/>
                <a:ea typeface="+mn-ea"/>
                <a:cs typeface="+mn-cs"/>
              </a:rPr>
              <a:t>lenguajedefiniciones</a:t>
            </a:r>
            <a:r>
              <a:rPr lang="es-AR" sz="1200" b="0" i="0" kern="1200" dirty="0" smtClean="0">
                <a:solidFill>
                  <a:schemeClr val="tx1"/>
                </a:solidFill>
                <a:effectLst/>
                <a:latin typeface="+mn-lt"/>
                <a:ea typeface="+mn-ea"/>
                <a:cs typeface="+mn-cs"/>
              </a:rPr>
              <a:t> de contrato en los términos independientes de la plataforma.</a:t>
            </a:r>
            <a:r>
              <a:rPr lang="es-AR" dirty="0" smtClean="0"/>
              <a:t/>
            </a:r>
            <a:br>
              <a:rPr lang="es-AR" dirty="0" smtClean="0"/>
            </a:br>
            <a:r>
              <a:rPr lang="es-AR" sz="1200" b="0" i="0" kern="1200" dirty="0" smtClean="0">
                <a:solidFill>
                  <a:schemeClr val="tx1"/>
                </a:solidFill>
                <a:effectLst/>
                <a:latin typeface="+mn-lt"/>
                <a:ea typeface="+mn-ea"/>
                <a:cs typeface="+mn-cs"/>
              </a:rPr>
              <a:t>En un papel de desarrollador, no tiene que aprender las muchas tecnologías que están involucradas en la construcción de una aplicación distribuida. Esto es así porque, cuando se utiliza un marco como el WCF, el tiempo de ejecución de WCF se encarga de las funciones más elementales de forma automática. Mediante el uso de Visual Studio 2008, usted puede fácilmente crear y consumir un Servicio WCF, incluso si usted tiene poco conocimiento del Fondo de Operaciones en sí. WCF es un marco que puede utilizar para implementar soluciones SOA. SOA es una filosofía de diseño independiente de la tecnología que le guía al implementar soluciones SOA.</a:t>
            </a:r>
            <a:r>
              <a:rPr lang="es-AR" dirty="0" smtClean="0"/>
              <a:t/>
            </a:r>
            <a:br>
              <a:rPr lang="es-AR" dirty="0" smtClean="0"/>
            </a:br>
            <a:r>
              <a:rPr lang="es-AR" sz="1200" b="0" i="0" kern="1200" dirty="0" smtClean="0">
                <a:solidFill>
                  <a:schemeClr val="tx1"/>
                </a:solidFill>
                <a:effectLst/>
                <a:latin typeface="+mn-lt"/>
                <a:ea typeface="+mn-ea"/>
                <a:cs typeface="+mn-cs"/>
              </a:rPr>
              <a:t>WCF admite SOA, proporcionando una manera fácil de exponer a nivel de </a:t>
            </a:r>
            <a:r>
              <a:rPr lang="es-AR" sz="1200" b="0" i="0" kern="1200" dirty="0" err="1" smtClean="0">
                <a:solidFill>
                  <a:schemeClr val="tx1"/>
                </a:solidFill>
                <a:effectLst/>
                <a:latin typeface="+mn-lt"/>
                <a:ea typeface="+mn-ea"/>
                <a:cs typeface="+mn-cs"/>
              </a:rPr>
              <a:t>lenguajedefiniciones</a:t>
            </a:r>
            <a:r>
              <a:rPr lang="es-AR" sz="1200" b="0" i="0" kern="1200" dirty="0" smtClean="0">
                <a:solidFill>
                  <a:schemeClr val="tx1"/>
                </a:solidFill>
                <a:effectLst/>
                <a:latin typeface="+mn-lt"/>
                <a:ea typeface="+mn-ea"/>
                <a:cs typeface="+mn-cs"/>
              </a:rPr>
              <a:t> de contrato en los términos independientes de la plataforma.</a:t>
            </a:r>
            <a:r>
              <a:rPr lang="es-AR" dirty="0" smtClean="0"/>
              <a:t/>
            </a:r>
            <a:br>
              <a:rPr lang="es-AR" dirty="0" smtClean="0"/>
            </a:br>
            <a:r>
              <a:rPr lang="es-AR" sz="1200" b="0" i="0" kern="1200" dirty="0" smtClean="0">
                <a:solidFill>
                  <a:schemeClr val="tx1"/>
                </a:solidFill>
                <a:effectLst/>
                <a:latin typeface="+mn-lt"/>
                <a:ea typeface="+mn-ea"/>
                <a:cs typeface="+mn-cs"/>
              </a:rPr>
              <a:t>En un papel de desarrollador, no tiene que aprender las muchas tecnologías que están involucradas en la construcción de una aplicación distribuida. Esto es así porque, cuando se utiliza un marco como el WCF, el tiempo de ejecución de WCF se encarga de las funciones más elementales de forma automática. Mediante el uso de Visual Studio 2008, usted puede fácilmente crear y consumir un Servicio WCF, incluso si usted tiene poco conocimiento del Fondo de Operaciones en sí.</a:t>
            </a:r>
          </a:p>
          <a:p>
            <a:r>
              <a:rPr lang="es-AR" sz="1200" b="0" i="0" kern="1200" dirty="0" smtClean="0">
                <a:solidFill>
                  <a:schemeClr val="tx1"/>
                </a:solidFill>
                <a:effectLst/>
                <a:latin typeface="+mn-lt"/>
                <a:ea typeface="+mn-ea"/>
                <a:cs typeface="+mn-cs"/>
              </a:rPr>
              <a:t>En el nivel de idioma, el sistema se compone de objetos persistido, reglas de negocio y una interfaz de negocio.</a:t>
            </a:r>
            <a:r>
              <a:rPr lang="es-AR" dirty="0" smtClean="0"/>
              <a:t/>
            </a:r>
            <a:br>
              <a:rPr lang="es-AR" dirty="0" smtClean="0"/>
            </a:br>
            <a:r>
              <a:rPr lang="es-AR" sz="1200" b="0" i="0" kern="1200" dirty="0" smtClean="0">
                <a:solidFill>
                  <a:schemeClr val="tx1"/>
                </a:solidFill>
                <a:effectLst/>
                <a:latin typeface="+mn-lt"/>
                <a:ea typeface="+mn-ea"/>
                <a:cs typeface="+mn-cs"/>
              </a:rPr>
              <a:t>En el nivel de servicio, hay operaciones que pueden ser similares a las funciones a nivel de lenguaje, sino que los exponen a las operaciones comerciales que se han diseñado como parte de una interfaz de servicio. Estas operaciones de negocios pueden combinar múltiples funciones a nivel de lenguaje y, probablemente, utilizar tipos de datos que son más adecuados para un entorno distribuido.</a:t>
            </a:r>
            <a:r>
              <a:rPr lang="es-AR" dirty="0" smtClean="0"/>
              <a:t/>
            </a:r>
            <a:br>
              <a:rPr lang="es-AR" dirty="0" smtClean="0"/>
            </a:br>
            <a:r>
              <a:rPr lang="es-AR" sz="1200" b="0" i="0" kern="1200" dirty="0" smtClean="0">
                <a:solidFill>
                  <a:schemeClr val="tx1"/>
                </a:solidFill>
                <a:effectLst/>
                <a:latin typeface="+mn-lt"/>
                <a:ea typeface="+mn-ea"/>
                <a:cs typeface="+mn-cs"/>
              </a:rPr>
              <a:t>Al diseñar e implementar un sistema, no son objetos que representan los datos de negocio, el código para almacenar y administrar los datos y reglas de negocios que determinan cómo estos objetos interactúan. Un servicio forma una fachada de negocios mediante el cual los clientes pueden invocar la lógica de negocio y administrar los objetos.</a:t>
            </a:r>
            <a:endParaRPr lang="es-AR" dirty="0"/>
          </a:p>
        </p:txBody>
      </p:sp>
      <p:sp>
        <p:nvSpPr>
          <p:cNvPr id="4" name="3 Marcador de número de diapositiva"/>
          <p:cNvSpPr>
            <a:spLocks noGrp="1"/>
          </p:cNvSpPr>
          <p:nvPr>
            <p:ph type="sldNum" sz="quarter" idx="10"/>
          </p:nvPr>
        </p:nvSpPr>
        <p:spPr/>
        <p:txBody>
          <a:bodyPr/>
          <a:lstStyle/>
          <a:p>
            <a:fld id="{4751F900-AE2A-46E1-B855-91F4B061609C}" type="slidenum">
              <a:rPr lang="es-ES" smtClean="0"/>
              <a:t>4</a:t>
            </a:fld>
            <a:endParaRPr lang="es-ES"/>
          </a:p>
        </p:txBody>
      </p:sp>
    </p:spTree>
    <p:extLst>
      <p:ext uri="{BB962C8B-B14F-4D97-AF65-F5344CB8AC3E}">
        <p14:creationId xmlns:p14="http://schemas.microsoft.com/office/powerpoint/2010/main" val="3141642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Desarrollo orientado a servicios está dirigido a aplicaciones de cliente y servicios que no comparten el mismo espacio de direcciones. La aplicación cliente y el servicio podrían</a:t>
            </a:r>
            <a:r>
              <a:rPr lang="es-AR" sz="1200" b="0" i="0" kern="1200" baseline="0" dirty="0" smtClean="0">
                <a:solidFill>
                  <a:schemeClr val="tx1"/>
                </a:solidFill>
                <a:effectLst/>
                <a:latin typeface="+mn-lt"/>
                <a:ea typeface="+mn-ea"/>
                <a:cs typeface="+mn-cs"/>
              </a:rPr>
              <a:t> </a:t>
            </a:r>
            <a:r>
              <a:rPr lang="es-AR" sz="1200" b="0" i="0" kern="1200" dirty="0" smtClean="0">
                <a:solidFill>
                  <a:schemeClr val="tx1"/>
                </a:solidFill>
                <a:effectLst/>
                <a:latin typeface="+mn-lt"/>
                <a:ea typeface="+mn-ea"/>
                <a:cs typeface="+mn-cs"/>
              </a:rPr>
              <a:t>estar funcionando en el mismo equipo o podrían estar en ejecución en equipos independientes que se comunican a través de una red.</a:t>
            </a:r>
          </a:p>
          <a:p>
            <a:r>
              <a:rPr lang="es-AR" sz="1200" b="0" i="0" kern="1200" dirty="0" smtClean="0">
                <a:solidFill>
                  <a:schemeClr val="tx1"/>
                </a:solidFill>
                <a:effectLst/>
                <a:latin typeface="+mn-lt"/>
                <a:ea typeface="+mn-ea"/>
                <a:cs typeface="+mn-cs"/>
              </a:rPr>
              <a:t>Desarrollo orientado a servicios mediante el uso de WCF se compone de los siguientes dos pasos:</a:t>
            </a:r>
            <a:r>
              <a:rPr lang="es-AR" dirty="0" smtClean="0"/>
              <a:t/>
            </a:r>
            <a:br>
              <a:rPr lang="es-AR" dirty="0" smtClean="0"/>
            </a:br>
            <a:r>
              <a:rPr lang="es-AR" sz="1200" b="0" i="0" kern="1200" dirty="0" smtClean="0">
                <a:solidFill>
                  <a:schemeClr val="tx1"/>
                </a:solidFill>
                <a:effectLst/>
                <a:latin typeface="+mn-lt"/>
                <a:ea typeface="+mn-ea"/>
                <a:cs typeface="+mn-cs"/>
              </a:rPr>
              <a:t>1. Crear un servicio que expone un conjunto de funciones relacionadas con más de un protocolo de red.</a:t>
            </a:r>
            <a:r>
              <a:rPr lang="es-AR" dirty="0" smtClean="0"/>
              <a:t/>
            </a:r>
            <a:br>
              <a:rPr lang="es-AR" dirty="0" smtClean="0"/>
            </a:br>
            <a:r>
              <a:rPr lang="es-AR" sz="1200" b="0" i="0" kern="1200" dirty="0" smtClean="0">
                <a:solidFill>
                  <a:schemeClr val="tx1"/>
                </a:solidFill>
                <a:effectLst/>
                <a:latin typeface="+mn-lt"/>
                <a:ea typeface="+mn-ea"/>
                <a:cs typeface="+mn-cs"/>
              </a:rPr>
              <a:t>2. Invocar cualquiera de los métodos que el servicio expone a acceder a la funcionalidad subyacente de cliente</a:t>
            </a:r>
            <a:r>
              <a:rPr lang="es-AR" dirty="0" smtClean="0"/>
              <a:t/>
            </a:r>
            <a:br>
              <a:rPr lang="es-AR" dirty="0" smtClean="0"/>
            </a:br>
            <a:r>
              <a:rPr lang="es-AR" sz="1200" b="0" i="0" kern="1200" dirty="0" smtClean="0">
                <a:solidFill>
                  <a:schemeClr val="tx1"/>
                </a:solidFill>
                <a:effectLst/>
                <a:latin typeface="+mn-lt"/>
                <a:ea typeface="+mn-ea"/>
                <a:cs typeface="+mn-cs"/>
              </a:rPr>
              <a:t>aplicaciones.</a:t>
            </a:r>
            <a:r>
              <a:rPr lang="es-AR" dirty="0" smtClean="0"/>
              <a:t/>
            </a:r>
            <a:br>
              <a:rPr lang="es-AR" dirty="0" smtClean="0"/>
            </a:br>
            <a:r>
              <a:rPr lang="es-AR" sz="1200" b="0" i="0" kern="1200" dirty="0" smtClean="0">
                <a:solidFill>
                  <a:schemeClr val="tx1"/>
                </a:solidFill>
                <a:effectLst/>
                <a:latin typeface="+mn-lt"/>
                <a:ea typeface="+mn-ea"/>
                <a:cs typeface="+mn-cs"/>
              </a:rPr>
              <a:t>Las aplicaciones cliente se comunican</a:t>
            </a:r>
            <a:r>
              <a:rPr lang="es-AR" sz="1200" b="0" i="0" kern="1200" baseline="0" dirty="0" smtClean="0">
                <a:solidFill>
                  <a:schemeClr val="tx1"/>
                </a:solidFill>
                <a:effectLst/>
                <a:latin typeface="+mn-lt"/>
                <a:ea typeface="+mn-ea"/>
                <a:cs typeface="+mn-cs"/>
              </a:rPr>
              <a:t> </a:t>
            </a:r>
            <a:r>
              <a:rPr lang="es-AR" sz="1200" b="0" i="0" kern="1200" dirty="0" smtClean="0">
                <a:solidFill>
                  <a:schemeClr val="tx1"/>
                </a:solidFill>
                <a:effectLst/>
                <a:latin typeface="+mn-lt"/>
                <a:ea typeface="+mn-ea"/>
                <a:cs typeface="+mn-cs"/>
              </a:rPr>
              <a:t>de una manera orientada hacia el mensaje mediante el uso de mensajes de solicitud y, potencialmente, los mensajes de respuesta.</a:t>
            </a:r>
          </a:p>
          <a:p>
            <a:r>
              <a:rPr lang="es-AR" sz="1200" b="0" i="0" kern="1200" dirty="0" smtClean="0">
                <a:solidFill>
                  <a:schemeClr val="tx1"/>
                </a:solidFill>
                <a:effectLst/>
                <a:latin typeface="+mn-lt"/>
                <a:ea typeface="+mn-ea"/>
                <a:cs typeface="+mn-cs"/>
              </a:rPr>
              <a:t>Es importante recordar que, mediante el uso de WCF, puede comunicarse con protocolos diferentes en función de sus necesidades. Por ejemplo, se puede tener una aplicación cliente basada en Internet que se comunica mediante el uso (HTTP), y una aplicación de cliente basado en la Intranet que se comunica mediante TCP.</a:t>
            </a:r>
            <a:endParaRPr lang="es-AR" dirty="0"/>
          </a:p>
        </p:txBody>
      </p:sp>
      <p:sp>
        <p:nvSpPr>
          <p:cNvPr id="4" name="3 Marcador de número de diapositiva"/>
          <p:cNvSpPr>
            <a:spLocks noGrp="1"/>
          </p:cNvSpPr>
          <p:nvPr>
            <p:ph type="sldNum" sz="quarter" idx="10"/>
          </p:nvPr>
        </p:nvSpPr>
        <p:spPr/>
        <p:txBody>
          <a:bodyPr/>
          <a:lstStyle/>
          <a:p>
            <a:fld id="{4751F900-AE2A-46E1-B855-91F4B061609C}" type="slidenum">
              <a:rPr lang="es-ES" smtClean="0"/>
              <a:t>6</a:t>
            </a:fld>
            <a:endParaRPr lang="es-ES"/>
          </a:p>
        </p:txBody>
      </p:sp>
    </p:spTree>
    <p:extLst>
      <p:ext uri="{BB962C8B-B14F-4D97-AF65-F5344CB8AC3E}">
        <p14:creationId xmlns:p14="http://schemas.microsoft.com/office/powerpoint/2010/main" val="4017784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SOAP, ahora, es un protocolo para el intercambio de mensajes basados ​​en </a:t>
            </a:r>
            <a:r>
              <a:rPr lang="es-AR" sz="1200" b="0" i="0" kern="1200" dirty="0" err="1" smtClean="0">
                <a:solidFill>
                  <a:schemeClr val="tx1"/>
                </a:solidFill>
                <a:effectLst/>
                <a:latin typeface="+mn-lt"/>
                <a:ea typeface="+mn-ea"/>
                <a:cs typeface="+mn-cs"/>
              </a:rPr>
              <a:t>XMLa</a:t>
            </a:r>
            <a:r>
              <a:rPr lang="es-AR" sz="1200" b="0" i="0" kern="1200" dirty="0" smtClean="0">
                <a:solidFill>
                  <a:schemeClr val="tx1"/>
                </a:solidFill>
                <a:effectLst/>
                <a:latin typeface="+mn-lt"/>
                <a:ea typeface="+mn-ea"/>
                <a:cs typeface="+mn-cs"/>
              </a:rPr>
              <a:t> través de redes informáticas. Es ampliamente utilizado por los servicios web </a:t>
            </a:r>
            <a:r>
              <a:rPr lang="es-AR" sz="1200" b="0" i="0" kern="1200" dirty="0" err="1" smtClean="0">
                <a:solidFill>
                  <a:schemeClr val="tx1"/>
                </a:solidFill>
                <a:effectLst/>
                <a:latin typeface="+mn-lt"/>
                <a:ea typeface="+mn-ea"/>
                <a:cs typeface="+mn-cs"/>
              </a:rPr>
              <a:t>yse</a:t>
            </a:r>
            <a:r>
              <a:rPr lang="es-AR" sz="1200" b="0" i="0" kern="1200" dirty="0" smtClean="0">
                <a:solidFill>
                  <a:schemeClr val="tx1"/>
                </a:solidFill>
                <a:effectLst/>
                <a:latin typeface="+mn-lt"/>
                <a:ea typeface="+mn-ea"/>
                <a:cs typeface="+mn-cs"/>
              </a:rPr>
              <a:t> ha convertido en su protocolo de facto. Con SOAP, la aplicación cliente puede enviar una solicitud en formato XML a un servidor de aplicaciones, y la </a:t>
            </a:r>
            <a:r>
              <a:rPr lang="es-AR" sz="1200" b="0" i="0" kern="1200" dirty="0" err="1" smtClean="0">
                <a:solidFill>
                  <a:schemeClr val="tx1"/>
                </a:solidFill>
                <a:effectLst/>
                <a:latin typeface="+mn-lt"/>
                <a:ea typeface="+mn-ea"/>
                <a:cs typeface="+mn-cs"/>
              </a:rPr>
              <a:t>aplicaciónservidor</a:t>
            </a:r>
            <a:r>
              <a:rPr lang="es-AR" sz="1200" b="0" i="0" kern="1200" dirty="0" smtClean="0">
                <a:solidFill>
                  <a:schemeClr val="tx1"/>
                </a:solidFill>
                <a:effectLst/>
                <a:latin typeface="+mn-lt"/>
                <a:ea typeface="+mn-ea"/>
                <a:cs typeface="+mn-cs"/>
              </a:rPr>
              <a:t> devolverá una respuesta en formato XML. El transporte de SOAP es normalmente HTTP / HTTPS, y la amplia aceptación de HTTP es una de </a:t>
            </a:r>
            <a:r>
              <a:rPr lang="es-AR" sz="1200" b="0" i="0" kern="1200" dirty="0" err="1" smtClean="0">
                <a:solidFill>
                  <a:schemeClr val="tx1"/>
                </a:solidFill>
                <a:effectLst/>
                <a:latin typeface="+mn-lt"/>
                <a:ea typeface="+mn-ea"/>
                <a:cs typeface="+mn-cs"/>
              </a:rPr>
              <a:t>lasrazones</a:t>
            </a:r>
            <a:r>
              <a:rPr lang="es-AR" sz="1200" b="0" i="0" kern="1200" dirty="0" smtClean="0">
                <a:solidFill>
                  <a:schemeClr val="tx1"/>
                </a:solidFill>
                <a:effectLst/>
                <a:latin typeface="+mn-lt"/>
                <a:ea typeface="+mn-ea"/>
                <a:cs typeface="+mn-cs"/>
              </a:rPr>
              <a:t> por las que jabón es también ampliamente aceptado en la actualidad.</a:t>
            </a:r>
            <a:endParaRPr lang="es-AR" dirty="0"/>
          </a:p>
        </p:txBody>
      </p:sp>
      <p:sp>
        <p:nvSpPr>
          <p:cNvPr id="4" name="3 Marcador de número de diapositiva"/>
          <p:cNvSpPr>
            <a:spLocks noGrp="1"/>
          </p:cNvSpPr>
          <p:nvPr>
            <p:ph type="sldNum" sz="quarter" idx="10"/>
          </p:nvPr>
        </p:nvSpPr>
        <p:spPr/>
        <p:txBody>
          <a:bodyPr/>
          <a:lstStyle/>
          <a:p>
            <a:fld id="{4751F900-AE2A-46E1-B855-91F4B061609C}" type="slidenum">
              <a:rPr lang="es-ES" smtClean="0"/>
              <a:t>8</a:t>
            </a:fld>
            <a:endParaRPr lang="es-ES"/>
          </a:p>
        </p:txBody>
      </p:sp>
    </p:spTree>
    <p:extLst>
      <p:ext uri="{BB962C8B-B14F-4D97-AF65-F5344CB8AC3E}">
        <p14:creationId xmlns:p14="http://schemas.microsoft.com/office/powerpoint/2010/main" val="423305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Anteriormente, las tecnologías de la comunicación distribuida, componentes y servicios Web todos tenían sus propios mecanismos y requisitos de codificación </a:t>
            </a:r>
            <a:r>
              <a:rPr lang="es-AR" sz="1200" b="0" i="0" kern="1200" smtClean="0">
                <a:solidFill>
                  <a:schemeClr val="tx1"/>
                </a:solidFill>
                <a:effectLst/>
                <a:latin typeface="+mn-lt"/>
                <a:ea typeface="+mn-ea"/>
                <a:cs typeface="+mn-cs"/>
              </a:rPr>
              <a:t>que se necesitan </a:t>
            </a:r>
            <a:r>
              <a:rPr lang="es-AR" sz="1200" b="0" i="0" kern="1200" dirty="0" smtClean="0">
                <a:solidFill>
                  <a:schemeClr val="tx1"/>
                </a:solidFill>
                <a:effectLst/>
                <a:latin typeface="+mn-lt"/>
                <a:ea typeface="+mn-ea"/>
                <a:cs typeface="+mn-cs"/>
              </a:rPr>
              <a:t>para aprender. WCF proporciona las funcionalidades de todas estas tecnologías dispares y elimina la necesidad de aprender de cada interfaz de programación de aplicaciones (API).</a:t>
            </a:r>
            <a:endParaRPr lang="es-AR" dirty="0"/>
          </a:p>
        </p:txBody>
      </p:sp>
      <p:sp>
        <p:nvSpPr>
          <p:cNvPr id="4" name="3 Marcador de número de diapositiva"/>
          <p:cNvSpPr>
            <a:spLocks noGrp="1"/>
          </p:cNvSpPr>
          <p:nvPr>
            <p:ph type="sldNum" sz="quarter" idx="10"/>
          </p:nvPr>
        </p:nvSpPr>
        <p:spPr/>
        <p:txBody>
          <a:bodyPr/>
          <a:lstStyle/>
          <a:p>
            <a:fld id="{4751F900-AE2A-46E1-B855-91F4B061609C}" type="slidenum">
              <a:rPr lang="es-ES" smtClean="0"/>
              <a:t>9</a:t>
            </a:fld>
            <a:endParaRPr lang="es-ES"/>
          </a:p>
        </p:txBody>
      </p:sp>
    </p:spTree>
    <p:extLst>
      <p:ext uri="{BB962C8B-B14F-4D97-AF65-F5344CB8AC3E}">
        <p14:creationId xmlns:p14="http://schemas.microsoft.com/office/powerpoint/2010/main" val="3951111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El host de servicio proporciona el entorno de ejecución para un servicio WCF. Se trata de un mecanismo para publicar el servicio de WCF para facilitar el acceso a las aplicaciones cliente. El anfitrión puede ser Internet </a:t>
            </a:r>
            <a:r>
              <a:rPr lang="es-AR" sz="1200" b="0" i="0" kern="1200" dirty="0" err="1" smtClean="0">
                <a:solidFill>
                  <a:schemeClr val="tx1"/>
                </a:solidFill>
                <a:effectLst/>
                <a:latin typeface="+mn-lt"/>
                <a:ea typeface="+mn-ea"/>
                <a:cs typeface="+mn-cs"/>
              </a:rPr>
              <a:t>Information</a:t>
            </a:r>
            <a:r>
              <a:rPr lang="es-AR" sz="1200" b="0" i="0" kern="1200" dirty="0" smtClean="0">
                <a:solidFill>
                  <a:schemeClr val="tx1"/>
                </a:solidFill>
                <a:effectLst/>
                <a:latin typeface="+mn-lt"/>
                <a:ea typeface="+mn-ea"/>
                <a:cs typeface="+mn-cs"/>
              </a:rPr>
              <a:t> </a:t>
            </a:r>
            <a:r>
              <a:rPr lang="es-AR" sz="1200" b="0" i="0" kern="1200" dirty="0" err="1" smtClean="0">
                <a:solidFill>
                  <a:schemeClr val="tx1"/>
                </a:solidFill>
                <a:effectLst/>
                <a:latin typeface="+mn-lt"/>
                <a:ea typeface="+mn-ea"/>
                <a:cs typeface="+mn-cs"/>
              </a:rPr>
              <a:t>Services</a:t>
            </a:r>
            <a:r>
              <a:rPr lang="es-AR" sz="1200" b="0" i="0" kern="1200" dirty="0" smtClean="0">
                <a:solidFill>
                  <a:schemeClr val="tx1"/>
                </a:solidFill>
                <a:effectLst/>
                <a:latin typeface="+mn-lt"/>
                <a:ea typeface="+mn-ea"/>
                <a:cs typeface="+mn-cs"/>
              </a:rPr>
              <a:t> (IIS), la activación de Windows </a:t>
            </a:r>
            <a:r>
              <a:rPr lang="es-AR" sz="1200" b="0" i="0" kern="1200" dirty="0" err="1" smtClean="0">
                <a:solidFill>
                  <a:schemeClr val="tx1"/>
                </a:solidFill>
                <a:effectLst/>
                <a:latin typeface="+mn-lt"/>
                <a:ea typeface="+mn-ea"/>
                <a:cs typeface="+mn-cs"/>
              </a:rPr>
              <a:t>Service</a:t>
            </a:r>
            <a:r>
              <a:rPr lang="es-AR" sz="1200" b="0" i="0" kern="1200" dirty="0" smtClean="0">
                <a:solidFill>
                  <a:schemeClr val="tx1"/>
                </a:solidFill>
                <a:effectLst/>
                <a:latin typeface="+mn-lt"/>
                <a:ea typeface="+mn-ea"/>
                <a:cs typeface="+mn-cs"/>
              </a:rPr>
              <a:t> (WAS), o una costumbre. NET Framework.</a:t>
            </a:r>
          </a:p>
          <a:p>
            <a:r>
              <a:rPr lang="es-AR" sz="1200" b="0" i="0" kern="1200" dirty="0" smtClean="0">
                <a:solidFill>
                  <a:schemeClr val="tx1"/>
                </a:solidFill>
                <a:effectLst/>
                <a:latin typeface="+mn-lt"/>
                <a:ea typeface="+mn-ea"/>
                <a:cs typeface="+mn-cs"/>
              </a:rPr>
              <a:t>El contrato de servicio es una interfaz que define cómo los procesos de comunicación intercambios mensajes de los contratos de servicio definen, de una manera independiente de la plataforma, la funcionalidad que proporciona el servicio. Por ejemplo, un servicio bancario que permiten que las operaciones de transferencia de dinero y para consultar su saldo.</a:t>
            </a:r>
          </a:p>
          <a:p>
            <a:r>
              <a:rPr lang="es-AR" sz="1200" b="0" i="0" kern="1200" dirty="0" smtClean="0">
                <a:solidFill>
                  <a:schemeClr val="tx1"/>
                </a:solidFill>
                <a:effectLst/>
                <a:latin typeface="+mn-lt"/>
                <a:ea typeface="+mn-ea"/>
                <a:cs typeface="+mn-cs"/>
              </a:rPr>
              <a:t>Los contratos de servicio de WCF se implementan las clases. NET Framework y las interfaces. Estas clases e interfaces opcionales contener algunos atributos </a:t>
            </a:r>
            <a:r>
              <a:rPr lang="es-AR" sz="1200" b="0" i="0" kern="1200" smtClean="0">
                <a:solidFill>
                  <a:schemeClr val="tx1"/>
                </a:solidFill>
                <a:effectLst/>
                <a:latin typeface="+mn-lt"/>
                <a:ea typeface="+mn-ea"/>
                <a:cs typeface="+mn-cs"/>
              </a:rPr>
              <a:t>de WCF para </a:t>
            </a:r>
            <a:r>
              <a:rPr lang="es-AR" sz="1200" b="0" i="0" kern="1200" dirty="0" smtClean="0">
                <a:solidFill>
                  <a:schemeClr val="tx1"/>
                </a:solidFill>
                <a:effectLst/>
                <a:latin typeface="+mn-lt"/>
                <a:ea typeface="+mn-ea"/>
                <a:cs typeface="+mn-cs"/>
              </a:rPr>
              <a:t>regular características, tales como la vida y las sesiones.</a:t>
            </a:r>
            <a:endParaRPr lang="es-AR" dirty="0"/>
          </a:p>
        </p:txBody>
      </p:sp>
      <p:sp>
        <p:nvSpPr>
          <p:cNvPr id="4" name="3 Marcador de número de diapositiva"/>
          <p:cNvSpPr>
            <a:spLocks noGrp="1"/>
          </p:cNvSpPr>
          <p:nvPr>
            <p:ph type="sldNum" sz="quarter" idx="10"/>
          </p:nvPr>
        </p:nvSpPr>
        <p:spPr/>
        <p:txBody>
          <a:bodyPr/>
          <a:lstStyle/>
          <a:p>
            <a:fld id="{4751F900-AE2A-46E1-B855-91F4B061609C}" type="slidenum">
              <a:rPr lang="es-ES" smtClean="0"/>
              <a:t>10</a:t>
            </a:fld>
            <a:endParaRPr lang="es-ES"/>
          </a:p>
        </p:txBody>
      </p:sp>
    </p:spTree>
    <p:extLst>
      <p:ext uri="{BB962C8B-B14F-4D97-AF65-F5344CB8AC3E}">
        <p14:creationId xmlns:p14="http://schemas.microsoft.com/office/powerpoint/2010/main" val="4267507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smtClean="0">
                <a:solidFill>
                  <a:schemeClr val="tx1"/>
                </a:solidFill>
                <a:effectLst/>
                <a:latin typeface="+mn-lt"/>
                <a:ea typeface="+mn-ea"/>
                <a:cs typeface="+mn-cs"/>
              </a:rPr>
              <a:t>Los servicios de WCF pueden proporcionar funcionalidad a una audiencia de aplicaciones cliente distribuidos. WCF logra esto a través de la combinación de los protocolos y artefactos que forman la arquitectura de servicios de WCF. Los elementos básicos de WCF incluyen cómo se comunica</a:t>
            </a:r>
            <a:r>
              <a:rPr lang="es-AR" sz="1200" b="0" i="0" kern="1200" baseline="0" dirty="0" smtClean="0">
                <a:solidFill>
                  <a:schemeClr val="tx1"/>
                </a:solidFill>
                <a:effectLst/>
                <a:latin typeface="+mn-lt"/>
                <a:ea typeface="+mn-ea"/>
                <a:cs typeface="+mn-cs"/>
              </a:rPr>
              <a:t> </a:t>
            </a:r>
            <a:r>
              <a:rPr lang="es-AR" sz="1200" b="0" i="0" kern="1200" dirty="0" smtClean="0">
                <a:solidFill>
                  <a:schemeClr val="tx1"/>
                </a:solidFill>
                <a:effectLst/>
                <a:latin typeface="+mn-lt"/>
                <a:ea typeface="+mn-ea"/>
                <a:cs typeface="+mn-cs"/>
              </a:rPr>
              <a:t>  la aplicación cliente y el servicio mediante el uso de los mensajes, los principales componentes que forman un servicio, y WCF como un modelo de programación unificado.</a:t>
            </a:r>
            <a:endParaRPr lang="es-AR" dirty="0"/>
          </a:p>
        </p:txBody>
      </p:sp>
      <p:sp>
        <p:nvSpPr>
          <p:cNvPr id="4" name="3 Marcador de número de diapositiva"/>
          <p:cNvSpPr>
            <a:spLocks noGrp="1"/>
          </p:cNvSpPr>
          <p:nvPr>
            <p:ph type="sldNum" sz="quarter" idx="10"/>
          </p:nvPr>
        </p:nvSpPr>
        <p:spPr/>
        <p:txBody>
          <a:bodyPr/>
          <a:lstStyle/>
          <a:p>
            <a:fld id="{4751F900-AE2A-46E1-B855-91F4B061609C}" type="slidenum">
              <a:rPr lang="es-ES" smtClean="0"/>
              <a:t>11</a:t>
            </a:fld>
            <a:endParaRPr lang="es-ES"/>
          </a:p>
        </p:txBody>
      </p:sp>
    </p:spTree>
    <p:extLst>
      <p:ext uri="{BB962C8B-B14F-4D97-AF65-F5344CB8AC3E}">
        <p14:creationId xmlns:p14="http://schemas.microsoft.com/office/powerpoint/2010/main" val="974994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6DF633F-6E31-F146-90EE-B58D690F82E4}" type="datetime1">
              <a:rPr lang="es-AR" smtClean="0"/>
              <a:t>12/06/2014</a:t>
            </a:fld>
            <a:endParaRPr lang="es-ES"/>
          </a:p>
        </p:txBody>
      </p:sp>
      <p:sp>
        <p:nvSpPr>
          <p:cNvPr id="5" name="Footer Placeholder 4"/>
          <p:cNvSpPr>
            <a:spLocks noGrp="1"/>
          </p:cNvSpPr>
          <p:nvPr>
            <p:ph type="ftr" sz="quarter" idx="11"/>
          </p:nvPr>
        </p:nvSpPr>
        <p:spPr/>
        <p:txBody>
          <a:bodyPr/>
          <a:lstStyle/>
          <a:p>
            <a:r>
              <a:rPr lang="es-ES" smtClean="0"/>
              <a:t>Introducción a la Plataforma .NET – Capa de Servicios</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60376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00CE965-CAC2-D542-8578-41EF0892C351}" type="datetime1">
              <a:rPr lang="es-AR" smtClean="0"/>
              <a:t>12/06/2014</a:t>
            </a:fld>
            <a:endParaRPr lang="es-ES"/>
          </a:p>
        </p:txBody>
      </p:sp>
      <p:sp>
        <p:nvSpPr>
          <p:cNvPr id="5" name="Footer Placeholder 4"/>
          <p:cNvSpPr>
            <a:spLocks noGrp="1"/>
          </p:cNvSpPr>
          <p:nvPr>
            <p:ph type="ftr" sz="quarter" idx="11"/>
          </p:nvPr>
        </p:nvSpPr>
        <p:spPr/>
        <p:txBody>
          <a:bodyPr/>
          <a:lstStyle/>
          <a:p>
            <a:r>
              <a:rPr lang="es-ES" smtClean="0"/>
              <a:t>Introducción a la Plataforma .NET – Capa de Servicios</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87178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B213D42-F3A9-194F-9F79-D956802EDE95}" type="datetime1">
              <a:rPr lang="es-AR" smtClean="0"/>
              <a:t>12/06/2014</a:t>
            </a:fld>
            <a:endParaRPr lang="es-ES"/>
          </a:p>
        </p:txBody>
      </p:sp>
      <p:sp>
        <p:nvSpPr>
          <p:cNvPr id="5" name="Footer Placeholder 4"/>
          <p:cNvSpPr>
            <a:spLocks noGrp="1"/>
          </p:cNvSpPr>
          <p:nvPr>
            <p:ph type="ftr" sz="quarter" idx="11"/>
          </p:nvPr>
        </p:nvSpPr>
        <p:spPr/>
        <p:txBody>
          <a:bodyPr/>
          <a:lstStyle/>
          <a:p>
            <a:r>
              <a:rPr lang="es-ES" smtClean="0"/>
              <a:t>Introducción a la Plataforma .NET – Capa de Servicios</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33637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946206A-A38C-F44E-BFCE-D884E19EFCFC}" type="datetime1">
              <a:rPr lang="es-AR" smtClean="0"/>
              <a:t>12/06/2014</a:t>
            </a:fld>
            <a:endParaRPr lang="es-ES"/>
          </a:p>
        </p:txBody>
      </p:sp>
      <p:sp>
        <p:nvSpPr>
          <p:cNvPr id="5" name="Footer Placeholder 4"/>
          <p:cNvSpPr>
            <a:spLocks noGrp="1"/>
          </p:cNvSpPr>
          <p:nvPr>
            <p:ph type="ftr" sz="quarter" idx="11"/>
          </p:nvPr>
        </p:nvSpPr>
        <p:spPr/>
        <p:txBody>
          <a:bodyPr/>
          <a:lstStyle/>
          <a:p>
            <a:r>
              <a:rPr lang="es-ES" smtClean="0"/>
              <a:t>Introducción a la Plataforma .NET – Capa de Servicios</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492269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425D0EA-95C2-AE4E-803F-5B7D887F1626}" type="datetime1">
              <a:rPr lang="es-AR" smtClean="0"/>
              <a:t>12/06/2014</a:t>
            </a:fld>
            <a:endParaRPr lang="es-ES"/>
          </a:p>
        </p:txBody>
      </p:sp>
      <p:sp>
        <p:nvSpPr>
          <p:cNvPr id="5" name="Footer Placeholder 4"/>
          <p:cNvSpPr>
            <a:spLocks noGrp="1"/>
          </p:cNvSpPr>
          <p:nvPr>
            <p:ph type="ftr" sz="quarter" idx="11"/>
          </p:nvPr>
        </p:nvSpPr>
        <p:spPr/>
        <p:txBody>
          <a:bodyPr/>
          <a:lstStyle/>
          <a:p>
            <a:r>
              <a:rPr lang="es-ES" smtClean="0"/>
              <a:t>Introducción a la Plataforma .NET – Capa de Servicios</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102780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C307CCC5-7DE6-3D43-A0BC-C4687E0F35E7}" type="datetime1">
              <a:rPr lang="es-AR" smtClean="0"/>
              <a:t>12/06/2014</a:t>
            </a:fld>
            <a:endParaRPr lang="es-ES"/>
          </a:p>
        </p:txBody>
      </p:sp>
      <p:sp>
        <p:nvSpPr>
          <p:cNvPr id="6" name="Footer Placeholder 5"/>
          <p:cNvSpPr>
            <a:spLocks noGrp="1"/>
          </p:cNvSpPr>
          <p:nvPr>
            <p:ph type="ftr" sz="quarter" idx="11"/>
          </p:nvPr>
        </p:nvSpPr>
        <p:spPr/>
        <p:txBody>
          <a:bodyPr/>
          <a:lstStyle/>
          <a:p>
            <a:r>
              <a:rPr lang="es-ES" smtClean="0"/>
              <a:t>Introducción a la Plataforma .NET – Capa de Servicios</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9" name="Content Placeholder 8"/>
          <p:cNvSpPr>
            <a:spLocks noGrp="1"/>
          </p:cNvSpPr>
          <p:nvPr>
            <p:ph sz="quarter" idx="13"/>
          </p:nvPr>
        </p:nvSpPr>
        <p:spPr>
          <a:xfrm>
            <a:off x="467544" y="1700808"/>
            <a:ext cx="4031303" cy="44256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1700808"/>
            <a:ext cx="4031304" cy="44256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69291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930CE85-FC75-9848-B95B-B47742332A82}" type="datetime1">
              <a:rPr lang="es-AR" smtClean="0"/>
              <a:t>12/06/2014</a:t>
            </a:fld>
            <a:endParaRPr lang="es-ES"/>
          </a:p>
        </p:txBody>
      </p:sp>
      <p:sp>
        <p:nvSpPr>
          <p:cNvPr id="8" name="Footer Placeholder 7"/>
          <p:cNvSpPr>
            <a:spLocks noGrp="1"/>
          </p:cNvSpPr>
          <p:nvPr>
            <p:ph type="ftr" sz="quarter" idx="11"/>
          </p:nvPr>
        </p:nvSpPr>
        <p:spPr/>
        <p:txBody>
          <a:bodyPr/>
          <a:lstStyle/>
          <a:p>
            <a:r>
              <a:rPr lang="es-ES" smtClean="0"/>
              <a:t>Introducción a la Plataforma .NET – Capa de Servicios</a:t>
            </a:r>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799332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1F76004B-DA0A-6246-91DE-B000377F2484}" type="datetime1">
              <a:rPr lang="es-AR" smtClean="0"/>
              <a:t>12/06/2014</a:t>
            </a:fld>
            <a:endParaRPr lang="es-ES"/>
          </a:p>
        </p:txBody>
      </p:sp>
      <p:sp>
        <p:nvSpPr>
          <p:cNvPr id="4" name="Footer Placeholder 3"/>
          <p:cNvSpPr>
            <a:spLocks noGrp="1"/>
          </p:cNvSpPr>
          <p:nvPr>
            <p:ph type="ftr" sz="quarter" idx="11"/>
          </p:nvPr>
        </p:nvSpPr>
        <p:spPr/>
        <p:txBody>
          <a:bodyPr/>
          <a:lstStyle/>
          <a:p>
            <a:r>
              <a:rPr lang="es-ES" smtClean="0"/>
              <a:t>Introducción a la Plataforma .NET – Capa de Servicios</a:t>
            </a:r>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41854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6B01F71C-2C25-5940-B167-6B29DCA1912D}" type="datetime1">
              <a:rPr lang="es-AR" smtClean="0"/>
              <a:t>12/06/2014</a:t>
            </a:fld>
            <a:endParaRPr lang="es-ES"/>
          </a:p>
        </p:txBody>
      </p:sp>
      <p:sp>
        <p:nvSpPr>
          <p:cNvPr id="3" name="Footer Placeholder 2"/>
          <p:cNvSpPr>
            <a:spLocks noGrp="1"/>
          </p:cNvSpPr>
          <p:nvPr>
            <p:ph type="ftr" sz="quarter" idx="11"/>
          </p:nvPr>
        </p:nvSpPr>
        <p:spPr/>
        <p:txBody>
          <a:bodyPr/>
          <a:lstStyle/>
          <a:p>
            <a:r>
              <a:rPr lang="es-ES" smtClean="0"/>
              <a:t>Introducción a la Plataforma .NET – Capa de Servicios</a:t>
            </a:r>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980004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E636697-DD6E-0445-BEE3-EBE30B6A4221}" type="datetime1">
              <a:rPr lang="es-AR" smtClean="0"/>
              <a:t>12/06/2014</a:t>
            </a:fld>
            <a:endParaRPr lang="es-ES"/>
          </a:p>
        </p:txBody>
      </p:sp>
      <p:sp>
        <p:nvSpPr>
          <p:cNvPr id="6" name="Footer Placeholder 5"/>
          <p:cNvSpPr>
            <a:spLocks noGrp="1"/>
          </p:cNvSpPr>
          <p:nvPr>
            <p:ph type="ftr" sz="quarter" idx="11"/>
          </p:nvPr>
        </p:nvSpPr>
        <p:spPr/>
        <p:txBody>
          <a:bodyPr/>
          <a:lstStyle/>
          <a:p>
            <a:r>
              <a:rPr lang="es-ES" smtClean="0"/>
              <a:t>Introducción a la Plataforma .NET – Capa de Servicios</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2470949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8D868B5-EEB5-3249-81CB-5C8ACDD2595B}" type="datetime1">
              <a:rPr lang="es-AR" smtClean="0"/>
              <a:t>12/06/2014</a:t>
            </a:fld>
            <a:endParaRPr lang="es-ES"/>
          </a:p>
        </p:txBody>
      </p:sp>
      <p:sp>
        <p:nvSpPr>
          <p:cNvPr id="6" name="Footer Placeholder 5"/>
          <p:cNvSpPr>
            <a:spLocks noGrp="1"/>
          </p:cNvSpPr>
          <p:nvPr>
            <p:ph type="ftr" sz="quarter" idx="11"/>
          </p:nvPr>
        </p:nvSpPr>
        <p:spPr/>
        <p:txBody>
          <a:bodyPr/>
          <a:lstStyle/>
          <a:p>
            <a:r>
              <a:rPr lang="es-ES" smtClean="0"/>
              <a:t>Introducción a la Plataforma .NET – Capa de Servicios</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extLst>
      <p:ext uri="{BB962C8B-B14F-4D97-AF65-F5344CB8AC3E}">
        <p14:creationId xmlns:p14="http://schemas.microsoft.com/office/powerpoint/2010/main" val="1868822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AA6AFEC7-5D11-1341-9EA1-60E286C58DD1}" type="datetime1">
              <a:rPr lang="es-AR" smtClean="0"/>
              <a:t>12/06/2014</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s-ES" dirty="0" smtClean="0"/>
              <a:t>Introducción a la Plataforma .NET – Capa de Servicios</a:t>
            </a:r>
            <a:endParaRPr lang="es-E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pPr/>
              <a:t>‹Nº›</a:t>
            </a:fld>
            <a:endParaRPr lang="es-ES"/>
          </a:p>
        </p:txBody>
      </p:sp>
      <p:sp>
        <p:nvSpPr>
          <p:cNvPr id="3" name="Text Placeholder 2"/>
          <p:cNvSpPr>
            <a:spLocks noGrp="1"/>
          </p:cNvSpPr>
          <p:nvPr>
            <p:ph type="body" idx="1"/>
          </p:nvPr>
        </p:nvSpPr>
        <p:spPr>
          <a:xfrm>
            <a:off x="467544" y="1696164"/>
            <a:ext cx="8208911" cy="4429999"/>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940609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3.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3.png"/><Relationship Id="rId5" Type="http://schemas.openxmlformats.org/officeDocument/2006/relationships/image" Target="../media/image15.png"/><Relationship Id="rId10" Type="http://schemas.openxmlformats.org/officeDocument/2006/relationships/image" Target="../media/image22.png"/><Relationship Id="rId4" Type="http://schemas.openxmlformats.org/officeDocument/2006/relationships/image" Target="../media/image14.png"/><Relationship Id="rId9" Type="http://schemas.openxmlformats.org/officeDocument/2006/relationships/image" Target="../media/image21.png"/><Relationship Id="rId1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png"/><Relationship Id="rId5" Type="http://schemas.openxmlformats.org/officeDocument/2006/relationships/image" Target="../media/image28.png"/><Relationship Id="rId4" Type="http://schemas.openxmlformats.org/officeDocument/2006/relationships/image" Target="../media/image27.emf"/></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a:t>La Plataforma .NET</a:t>
            </a:r>
          </a:p>
        </p:txBody>
      </p:sp>
      <p:sp>
        <p:nvSpPr>
          <p:cNvPr id="3" name="2 Subtítulo"/>
          <p:cNvSpPr>
            <a:spLocks noGrp="1"/>
          </p:cNvSpPr>
          <p:nvPr>
            <p:ph type="subTitle" idx="1"/>
          </p:nvPr>
        </p:nvSpPr>
        <p:spPr/>
        <p:txBody>
          <a:bodyPr/>
          <a:lstStyle/>
          <a:p>
            <a:r>
              <a:rPr lang="es-ES"/>
              <a:t>Capa de Servicios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Estructura de un servicio</a:t>
            </a:r>
            <a:endParaRPr lang="es-AR" dirty="0"/>
          </a:p>
        </p:txBody>
      </p:sp>
      <p:sp>
        <p:nvSpPr>
          <p:cNvPr id="3" name="2 Marcador de contenido"/>
          <p:cNvSpPr>
            <a:spLocks noGrp="1"/>
          </p:cNvSpPr>
          <p:nvPr>
            <p:ph sz="quarter" idx="13"/>
          </p:nvPr>
        </p:nvSpPr>
        <p:spPr/>
        <p:txBody>
          <a:bodyPr/>
          <a:lstStyle/>
          <a:p>
            <a:r>
              <a:rPr lang="es-MX" dirty="0" err="1" smtClean="0"/>
              <a:t>Hosteo</a:t>
            </a:r>
            <a:r>
              <a:rPr lang="es-MX" dirty="0" smtClean="0"/>
              <a:t> del Servicio:  es donde se ejecuta y debe buscar el cliente.</a:t>
            </a:r>
          </a:p>
          <a:p>
            <a:endParaRPr lang="es-MX" dirty="0"/>
          </a:p>
          <a:p>
            <a:r>
              <a:rPr lang="es-MX" dirty="0" smtClean="0"/>
              <a:t>Contrato del servicio: interfaz que expone que funciones tiene el servicio</a:t>
            </a:r>
          </a:p>
          <a:p>
            <a:endParaRPr lang="es-MX" dirty="0"/>
          </a:p>
          <a:p>
            <a:r>
              <a:rPr lang="es-MX" dirty="0" smtClean="0"/>
              <a:t>Los contratos de implementan con clases de .NET.</a:t>
            </a:r>
          </a:p>
          <a:p>
            <a:endParaRPr lang="es-AR" dirty="0"/>
          </a:p>
        </p:txBody>
      </p:sp>
      <p:grpSp>
        <p:nvGrpSpPr>
          <p:cNvPr id="5" name="4 Grupo"/>
          <p:cNvGrpSpPr/>
          <p:nvPr/>
        </p:nvGrpSpPr>
        <p:grpSpPr>
          <a:xfrm>
            <a:off x="4733698" y="2144054"/>
            <a:ext cx="3974348" cy="1670284"/>
            <a:chOff x="585788" y="2028825"/>
            <a:chExt cx="8013700" cy="2927350"/>
          </a:xfrm>
        </p:grpSpPr>
        <p:pic>
          <p:nvPicPr>
            <p:cNvPr id="6" name="Picture 2" descr="silver edge - sapphire square"/>
            <p:cNvPicPr>
              <a:picLocks noChangeArrowheads="1"/>
            </p:cNvPicPr>
            <p:nvPr/>
          </p:nvPicPr>
          <p:blipFill>
            <a:blip r:embed="rId3"/>
            <a:srcRect/>
            <a:stretch>
              <a:fillRect/>
            </a:stretch>
          </p:blipFill>
          <p:spPr bwMode="auto">
            <a:xfrm>
              <a:off x="585788" y="2030413"/>
              <a:ext cx="2057400" cy="2925762"/>
            </a:xfrm>
            <a:prstGeom prst="rect">
              <a:avLst/>
            </a:prstGeom>
            <a:noFill/>
            <a:ln w="9525">
              <a:noFill/>
              <a:miter lim="800000"/>
              <a:headEnd/>
              <a:tailEnd/>
            </a:ln>
          </p:spPr>
        </p:pic>
        <p:pic>
          <p:nvPicPr>
            <p:cNvPr id="7" name="Picture 3" descr="silver edge - rose square"/>
            <p:cNvPicPr>
              <a:picLocks noChangeAspect="1" noChangeArrowheads="1"/>
            </p:cNvPicPr>
            <p:nvPr/>
          </p:nvPicPr>
          <p:blipFill>
            <a:blip r:embed="rId4"/>
            <a:srcRect/>
            <a:stretch>
              <a:fillRect/>
            </a:stretch>
          </p:blipFill>
          <p:spPr bwMode="auto">
            <a:xfrm>
              <a:off x="6542088" y="2028825"/>
              <a:ext cx="2057400" cy="2924175"/>
            </a:xfrm>
            <a:prstGeom prst="rect">
              <a:avLst/>
            </a:prstGeom>
            <a:noFill/>
            <a:ln w="9525">
              <a:noFill/>
              <a:miter lim="800000"/>
              <a:headEnd/>
              <a:tailEnd/>
            </a:ln>
          </p:spPr>
        </p:pic>
        <p:sp>
          <p:nvSpPr>
            <p:cNvPr id="8" name="Text Box 5"/>
            <p:cNvSpPr txBox="1">
              <a:spLocks noChangeArrowheads="1"/>
            </p:cNvSpPr>
            <p:nvPr/>
          </p:nvSpPr>
          <p:spPr bwMode="auto">
            <a:xfrm>
              <a:off x="885584" y="2632076"/>
              <a:ext cx="1426058" cy="593352"/>
            </a:xfrm>
            <a:prstGeom prst="rect">
              <a:avLst/>
            </a:prstGeom>
            <a:noFill/>
            <a:ln w="12700" algn="ctr">
              <a:noFill/>
              <a:miter lim="800000"/>
              <a:headEnd/>
              <a:tailEnd/>
            </a:ln>
            <a:effectLst/>
          </p:spPr>
          <p:txBody>
            <a:bodyPr wrap="none">
              <a:spAutoFit/>
            </a:bodyPr>
            <a:lstStyle/>
            <a:p>
              <a:pPr algn="ctr" eaLnBrk="0" hangingPunct="0">
                <a:defRPr/>
              </a:pPr>
              <a:r>
                <a:rPr lang="en-US" sz="1600" dirty="0">
                  <a:solidFill>
                    <a:schemeClr val="bg1"/>
                  </a:solidFill>
                  <a:latin typeface="Segoe Semibold" pitchFamily="34" charset="0"/>
                </a:rPr>
                <a:t>Client</a:t>
              </a:r>
            </a:p>
          </p:txBody>
        </p:sp>
        <p:sp>
          <p:nvSpPr>
            <p:cNvPr id="9" name="Text Box 6"/>
            <p:cNvSpPr txBox="1">
              <a:spLocks noChangeArrowheads="1"/>
            </p:cNvSpPr>
            <p:nvPr/>
          </p:nvSpPr>
          <p:spPr bwMode="auto">
            <a:xfrm>
              <a:off x="6700909" y="2632076"/>
              <a:ext cx="1749281" cy="593352"/>
            </a:xfrm>
            <a:prstGeom prst="rect">
              <a:avLst/>
            </a:prstGeom>
            <a:noFill/>
            <a:ln w="12700" algn="ctr">
              <a:noFill/>
              <a:miter lim="800000"/>
              <a:headEnd/>
              <a:tailEnd/>
            </a:ln>
            <a:effectLst/>
          </p:spPr>
          <p:txBody>
            <a:bodyPr wrap="none">
              <a:spAutoFit/>
            </a:bodyPr>
            <a:lstStyle/>
            <a:p>
              <a:pPr algn="ctr" eaLnBrk="0" hangingPunct="0">
                <a:defRPr/>
              </a:pPr>
              <a:r>
                <a:rPr lang="en-US" sz="1600" dirty="0">
                  <a:solidFill>
                    <a:schemeClr val="bg1"/>
                  </a:solidFill>
                  <a:latin typeface="Segoe Semibold" pitchFamily="34" charset="0"/>
                </a:rPr>
                <a:t>Service</a:t>
              </a:r>
            </a:p>
          </p:txBody>
        </p:sp>
        <p:pic>
          <p:nvPicPr>
            <p:cNvPr id="10" name="Picture 7" descr="Metallic edge Sapphire Rounded Bar faded color short"/>
            <p:cNvPicPr>
              <a:picLocks noChangeAspect="1" noChangeArrowheads="1"/>
            </p:cNvPicPr>
            <p:nvPr/>
          </p:nvPicPr>
          <p:blipFill>
            <a:blip r:embed="rId5"/>
            <a:srcRect/>
            <a:stretch>
              <a:fillRect/>
            </a:stretch>
          </p:blipFill>
          <p:spPr bwMode="auto">
            <a:xfrm>
              <a:off x="3597275" y="3759200"/>
              <a:ext cx="1944688" cy="927100"/>
            </a:xfrm>
            <a:prstGeom prst="rect">
              <a:avLst/>
            </a:prstGeom>
            <a:noFill/>
            <a:ln w="9525">
              <a:noFill/>
              <a:miter lim="800000"/>
              <a:headEnd/>
              <a:tailEnd/>
            </a:ln>
          </p:spPr>
        </p:pic>
        <p:sp>
          <p:nvSpPr>
            <p:cNvPr id="11" name="Text Box 8"/>
            <p:cNvSpPr txBox="1">
              <a:spLocks noChangeArrowheads="1"/>
            </p:cNvSpPr>
            <p:nvPr/>
          </p:nvSpPr>
          <p:spPr bwMode="auto">
            <a:xfrm>
              <a:off x="3664042" y="3989388"/>
              <a:ext cx="1836551" cy="539412"/>
            </a:xfrm>
            <a:prstGeom prst="rect">
              <a:avLst/>
            </a:prstGeom>
            <a:noFill/>
            <a:ln w="12700" algn="ctr">
              <a:noFill/>
              <a:miter lim="800000"/>
              <a:headEnd/>
              <a:tailEnd/>
            </a:ln>
            <a:effectLst/>
          </p:spPr>
          <p:txBody>
            <a:bodyPr wrap="none">
              <a:spAutoFit/>
            </a:bodyPr>
            <a:lstStyle/>
            <a:p>
              <a:pPr algn="ctr" eaLnBrk="0" hangingPunct="0">
                <a:defRPr/>
              </a:pPr>
              <a:r>
                <a:rPr lang="en-US" sz="1400" dirty="0">
                  <a:solidFill>
                    <a:schemeClr val="bg1"/>
                  </a:solidFill>
                  <a:latin typeface="Segoe Semibold" pitchFamily="34" charset="0"/>
                </a:rPr>
                <a:t>Message</a:t>
              </a:r>
            </a:p>
          </p:txBody>
        </p:sp>
        <p:pic>
          <p:nvPicPr>
            <p:cNvPr id="12" name="Picture 9" descr="GEL Dotted Line MS-green"/>
            <p:cNvPicPr>
              <a:picLocks noChangeAspect="1" noChangeArrowheads="1"/>
            </p:cNvPicPr>
            <p:nvPr/>
          </p:nvPicPr>
          <p:blipFill>
            <a:blip r:embed="rId6"/>
            <a:srcRect r="75771" b="-11320"/>
            <a:stretch>
              <a:fillRect/>
            </a:stretch>
          </p:blipFill>
          <p:spPr bwMode="auto">
            <a:xfrm>
              <a:off x="2463800" y="4143375"/>
              <a:ext cx="1235075" cy="187325"/>
            </a:xfrm>
            <a:prstGeom prst="rect">
              <a:avLst/>
            </a:prstGeom>
            <a:noFill/>
            <a:ln w="9525">
              <a:noFill/>
              <a:miter lim="800000"/>
              <a:headEnd/>
              <a:tailEnd/>
            </a:ln>
          </p:spPr>
        </p:pic>
        <p:pic>
          <p:nvPicPr>
            <p:cNvPr id="13" name="Picture 10" descr="Metallic edge Green Triangles Arrows"/>
            <p:cNvPicPr>
              <a:picLocks noChangeAspect="1" noChangeArrowheads="1"/>
            </p:cNvPicPr>
            <p:nvPr/>
          </p:nvPicPr>
          <p:blipFill>
            <a:blip r:embed="rId7"/>
            <a:srcRect/>
            <a:stretch>
              <a:fillRect/>
            </a:stretch>
          </p:blipFill>
          <p:spPr bwMode="auto">
            <a:xfrm>
              <a:off x="2868613" y="3846513"/>
              <a:ext cx="407987" cy="771525"/>
            </a:xfrm>
            <a:prstGeom prst="rect">
              <a:avLst/>
            </a:prstGeom>
            <a:noFill/>
            <a:ln w="9525">
              <a:noFill/>
              <a:miter lim="800000"/>
              <a:headEnd/>
              <a:tailEnd/>
            </a:ln>
          </p:spPr>
        </p:pic>
        <p:pic>
          <p:nvPicPr>
            <p:cNvPr id="14" name="Picture 11" descr="GEL Dotted Line MS-green"/>
            <p:cNvPicPr>
              <a:picLocks noChangeAspect="1" noChangeArrowheads="1"/>
            </p:cNvPicPr>
            <p:nvPr/>
          </p:nvPicPr>
          <p:blipFill>
            <a:blip r:embed="rId6"/>
            <a:srcRect r="75771" b="-11320"/>
            <a:stretch>
              <a:fillRect/>
            </a:stretch>
          </p:blipFill>
          <p:spPr bwMode="auto">
            <a:xfrm>
              <a:off x="5422900" y="4143375"/>
              <a:ext cx="1235075" cy="187325"/>
            </a:xfrm>
            <a:prstGeom prst="rect">
              <a:avLst/>
            </a:prstGeom>
            <a:noFill/>
            <a:ln w="9525">
              <a:noFill/>
              <a:miter lim="800000"/>
              <a:headEnd/>
              <a:tailEnd/>
            </a:ln>
          </p:spPr>
        </p:pic>
        <p:pic>
          <p:nvPicPr>
            <p:cNvPr id="15" name="Picture 12" descr="Metallic edge Green Triangles Arrows"/>
            <p:cNvPicPr>
              <a:picLocks noChangeAspect="1" noChangeArrowheads="1"/>
            </p:cNvPicPr>
            <p:nvPr/>
          </p:nvPicPr>
          <p:blipFill>
            <a:blip r:embed="rId7"/>
            <a:srcRect/>
            <a:stretch>
              <a:fillRect/>
            </a:stretch>
          </p:blipFill>
          <p:spPr bwMode="auto">
            <a:xfrm>
              <a:off x="5797550" y="3846513"/>
              <a:ext cx="407988" cy="771525"/>
            </a:xfrm>
            <a:prstGeom prst="rect">
              <a:avLst/>
            </a:prstGeom>
            <a:noFill/>
            <a:ln w="9525">
              <a:noFill/>
              <a:miter lim="800000"/>
              <a:headEnd/>
              <a:tailEnd/>
            </a:ln>
          </p:spPr>
        </p:pic>
        <p:grpSp>
          <p:nvGrpSpPr>
            <p:cNvPr id="16" name="Group 13"/>
            <p:cNvGrpSpPr>
              <a:grpSpLocks/>
            </p:cNvGrpSpPr>
            <p:nvPr/>
          </p:nvGrpSpPr>
          <p:grpSpPr bwMode="auto">
            <a:xfrm flipH="1">
              <a:off x="2463800" y="2586038"/>
              <a:ext cx="4194175" cy="927100"/>
              <a:chOff x="1552" y="1629"/>
              <a:chExt cx="2642" cy="584"/>
            </a:xfrm>
          </p:grpSpPr>
          <p:pic>
            <p:nvPicPr>
              <p:cNvPr id="17" name="Picture 14" descr="Metallic edge Sapphire Rounded Bar faded color short"/>
              <p:cNvPicPr>
                <a:picLocks noChangeAspect="1" noChangeArrowheads="1"/>
              </p:cNvPicPr>
              <p:nvPr/>
            </p:nvPicPr>
            <p:blipFill>
              <a:blip r:embed="rId5"/>
              <a:srcRect/>
              <a:stretch>
                <a:fillRect/>
              </a:stretch>
            </p:blipFill>
            <p:spPr bwMode="auto">
              <a:xfrm>
                <a:off x="2266" y="1629"/>
                <a:ext cx="1225" cy="584"/>
              </a:xfrm>
              <a:prstGeom prst="rect">
                <a:avLst/>
              </a:prstGeom>
              <a:noFill/>
              <a:ln w="9525">
                <a:noFill/>
                <a:miter lim="800000"/>
                <a:headEnd/>
                <a:tailEnd/>
              </a:ln>
            </p:spPr>
          </p:pic>
          <p:sp>
            <p:nvSpPr>
              <p:cNvPr id="18" name="Text Box 15"/>
              <p:cNvSpPr txBox="1">
                <a:spLocks noChangeArrowheads="1"/>
              </p:cNvSpPr>
              <p:nvPr/>
            </p:nvSpPr>
            <p:spPr bwMode="auto">
              <a:xfrm>
                <a:off x="2309" y="1774"/>
                <a:ext cx="1157" cy="340"/>
              </a:xfrm>
              <a:prstGeom prst="rect">
                <a:avLst/>
              </a:prstGeom>
              <a:noFill/>
              <a:ln w="12700" algn="ctr">
                <a:noFill/>
                <a:miter lim="800000"/>
                <a:headEnd/>
                <a:tailEnd/>
              </a:ln>
              <a:effectLst/>
            </p:spPr>
            <p:txBody>
              <a:bodyPr wrap="none">
                <a:spAutoFit/>
              </a:bodyPr>
              <a:lstStyle/>
              <a:p>
                <a:pPr algn="ctr" eaLnBrk="0" hangingPunct="0">
                  <a:defRPr/>
                </a:pPr>
                <a:r>
                  <a:rPr lang="en-US" sz="1400" dirty="0">
                    <a:solidFill>
                      <a:schemeClr val="bg1"/>
                    </a:solidFill>
                    <a:latin typeface="Segoe Semibold" pitchFamily="34" charset="0"/>
                  </a:rPr>
                  <a:t>Message</a:t>
                </a:r>
              </a:p>
            </p:txBody>
          </p:sp>
          <p:pic>
            <p:nvPicPr>
              <p:cNvPr id="19" name="Picture 16" descr="GEL Dotted Line MS-green"/>
              <p:cNvPicPr>
                <a:picLocks noChangeAspect="1" noChangeArrowheads="1"/>
              </p:cNvPicPr>
              <p:nvPr/>
            </p:nvPicPr>
            <p:blipFill>
              <a:blip r:embed="rId6"/>
              <a:srcRect r="75771" b="-11320"/>
              <a:stretch>
                <a:fillRect/>
              </a:stretch>
            </p:blipFill>
            <p:spPr bwMode="auto">
              <a:xfrm>
                <a:off x="1552" y="1871"/>
                <a:ext cx="778" cy="118"/>
              </a:xfrm>
              <a:prstGeom prst="rect">
                <a:avLst/>
              </a:prstGeom>
              <a:noFill/>
              <a:ln w="9525">
                <a:noFill/>
                <a:miter lim="800000"/>
                <a:headEnd/>
                <a:tailEnd/>
              </a:ln>
            </p:spPr>
          </p:pic>
          <p:pic>
            <p:nvPicPr>
              <p:cNvPr id="20" name="Picture 17" descr="Metallic edge Green Triangles Arrows"/>
              <p:cNvPicPr>
                <a:picLocks noChangeAspect="1" noChangeArrowheads="1"/>
              </p:cNvPicPr>
              <p:nvPr/>
            </p:nvPicPr>
            <p:blipFill>
              <a:blip r:embed="rId7"/>
              <a:srcRect/>
              <a:stretch>
                <a:fillRect/>
              </a:stretch>
            </p:blipFill>
            <p:spPr bwMode="auto">
              <a:xfrm>
                <a:off x="1807" y="1684"/>
                <a:ext cx="257" cy="486"/>
              </a:xfrm>
              <a:prstGeom prst="rect">
                <a:avLst/>
              </a:prstGeom>
              <a:noFill/>
              <a:ln w="9525">
                <a:noFill/>
                <a:miter lim="800000"/>
                <a:headEnd/>
                <a:tailEnd/>
              </a:ln>
            </p:spPr>
          </p:pic>
          <p:pic>
            <p:nvPicPr>
              <p:cNvPr id="21" name="Picture 18" descr="GEL Dotted Line MS-green"/>
              <p:cNvPicPr>
                <a:picLocks noChangeAspect="1" noChangeArrowheads="1"/>
              </p:cNvPicPr>
              <p:nvPr/>
            </p:nvPicPr>
            <p:blipFill>
              <a:blip r:embed="rId6"/>
              <a:srcRect r="75771" b="-11320"/>
              <a:stretch>
                <a:fillRect/>
              </a:stretch>
            </p:blipFill>
            <p:spPr bwMode="auto">
              <a:xfrm>
                <a:off x="3416" y="1871"/>
                <a:ext cx="778" cy="118"/>
              </a:xfrm>
              <a:prstGeom prst="rect">
                <a:avLst/>
              </a:prstGeom>
              <a:noFill/>
              <a:ln w="9525">
                <a:noFill/>
                <a:miter lim="800000"/>
                <a:headEnd/>
                <a:tailEnd/>
              </a:ln>
            </p:spPr>
          </p:pic>
          <p:pic>
            <p:nvPicPr>
              <p:cNvPr id="22" name="Picture 19" descr="Metallic edge Green Triangles Arrows"/>
              <p:cNvPicPr>
                <a:picLocks noChangeAspect="1" noChangeArrowheads="1"/>
              </p:cNvPicPr>
              <p:nvPr/>
            </p:nvPicPr>
            <p:blipFill>
              <a:blip r:embed="rId7"/>
              <a:srcRect/>
              <a:stretch>
                <a:fillRect/>
              </a:stretch>
            </p:blipFill>
            <p:spPr bwMode="auto">
              <a:xfrm>
                <a:off x="3652" y="1684"/>
                <a:ext cx="257" cy="486"/>
              </a:xfrm>
              <a:prstGeom prst="rect">
                <a:avLst/>
              </a:prstGeom>
              <a:noFill/>
              <a:ln w="9525">
                <a:noFill/>
                <a:miter lim="800000"/>
                <a:headEnd/>
                <a:tailEnd/>
              </a:ln>
            </p:spPr>
          </p:pic>
        </p:grpSp>
      </p:grpSp>
      <p:pic>
        <p:nvPicPr>
          <p:cNvPr id="9218" name="Picture 2" descr="http://i.msdn.microsoft.com/dynimg/IC37162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9457" y="4005064"/>
            <a:ext cx="1959510" cy="2523029"/>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DDEC9780-A55D-4C40-A685-295BDEA631E0}" type="datetime1">
              <a:rPr lang="es-AR" smtClean="0"/>
              <a:t>12/06/2014</a:t>
            </a:fld>
            <a:endParaRPr lang="es-ES"/>
          </a:p>
        </p:txBody>
      </p:sp>
      <p:sp>
        <p:nvSpPr>
          <p:cNvPr id="23" name="Marcador de pie de página 22"/>
          <p:cNvSpPr>
            <a:spLocks noGrp="1"/>
          </p:cNvSpPr>
          <p:nvPr>
            <p:ph type="ftr" sz="quarter" idx="11"/>
          </p:nvPr>
        </p:nvSpPr>
        <p:spPr/>
        <p:txBody>
          <a:bodyPr/>
          <a:lstStyle/>
          <a:p>
            <a:r>
              <a:rPr lang="es-ES" smtClean="0"/>
              <a:t>Introducción a la Plataforma .NET – Capa de Servicios</a:t>
            </a:r>
            <a:endParaRPr lang="es-ES"/>
          </a:p>
        </p:txBody>
      </p:sp>
      <p:sp>
        <p:nvSpPr>
          <p:cNvPr id="24" name="Marcador de número de diapositiva 23"/>
          <p:cNvSpPr>
            <a:spLocks noGrp="1"/>
          </p:cNvSpPr>
          <p:nvPr>
            <p:ph type="sldNum" sz="quarter" idx="12"/>
          </p:nvPr>
        </p:nvSpPr>
        <p:spPr/>
        <p:txBody>
          <a:bodyPr/>
          <a:lstStyle/>
          <a:p>
            <a:fld id="{132FADFE-3B8F-471C-ABF0-DBC7717ECBBC}" type="slidenum">
              <a:rPr lang="es-ES" smtClean="0"/>
              <a:pPr/>
              <a:t>10</a:t>
            </a:fld>
            <a:endParaRPr lang="es-ES"/>
          </a:p>
        </p:txBody>
      </p:sp>
    </p:spTree>
    <p:extLst>
      <p:ext uri="{BB962C8B-B14F-4D97-AF65-F5344CB8AC3E}">
        <p14:creationId xmlns:p14="http://schemas.microsoft.com/office/powerpoint/2010/main" val="2616131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i.msdn.microsoft.com/dynimg/IC3716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1700808"/>
            <a:ext cx="4533900" cy="2867025"/>
          </a:xfrm>
          <a:prstGeom prst="rect">
            <a:avLst/>
          </a:prstGeom>
          <a:noFill/>
          <a:extLst>
            <a:ext uri="{909E8E84-426E-40DD-AFC4-6F175D3DCCD1}">
              <a14:hiddenFill xmlns:a14="http://schemas.microsoft.com/office/drawing/2010/main">
                <a:solidFill>
                  <a:srgbClr val="FFFFFF"/>
                </a:solidFill>
              </a14:hiddenFill>
            </a:ext>
          </a:extLst>
        </p:spPr>
      </p:pic>
      <p:sp>
        <p:nvSpPr>
          <p:cNvPr id="3" name="2 Título"/>
          <p:cNvSpPr>
            <a:spLocks noGrp="1"/>
          </p:cNvSpPr>
          <p:nvPr>
            <p:ph type="title"/>
          </p:nvPr>
        </p:nvSpPr>
        <p:spPr/>
        <p:txBody>
          <a:bodyPr/>
          <a:lstStyle/>
          <a:p>
            <a:r>
              <a:rPr lang="es-MX" dirty="0" smtClean="0"/>
              <a:t>El ABC de los </a:t>
            </a:r>
            <a:r>
              <a:rPr lang="es-MX" dirty="0" err="1" smtClean="0"/>
              <a:t>endpoints</a:t>
            </a:r>
            <a:endParaRPr lang="es-AR" dirty="0"/>
          </a:p>
        </p:txBody>
      </p:sp>
      <p:sp>
        <p:nvSpPr>
          <p:cNvPr id="4" name="3 CuadroTexto"/>
          <p:cNvSpPr txBox="1"/>
          <p:nvPr/>
        </p:nvSpPr>
        <p:spPr>
          <a:xfrm>
            <a:off x="7308304" y="4581128"/>
            <a:ext cx="1217000" cy="369332"/>
          </a:xfrm>
          <a:prstGeom prst="rect">
            <a:avLst/>
          </a:prstGeom>
          <a:noFill/>
        </p:spPr>
        <p:txBody>
          <a:bodyPr wrap="none" rtlCol="0">
            <a:spAutoFit/>
          </a:bodyPr>
          <a:lstStyle/>
          <a:p>
            <a:r>
              <a:rPr lang="es-MX" dirty="0" err="1" smtClean="0"/>
              <a:t>End</a:t>
            </a:r>
            <a:r>
              <a:rPr lang="es-MX" dirty="0"/>
              <a:t> </a:t>
            </a:r>
            <a:r>
              <a:rPr lang="es-MX" dirty="0" err="1" smtClean="0"/>
              <a:t>Points</a:t>
            </a:r>
            <a:endParaRPr lang="es-AR" dirty="0"/>
          </a:p>
        </p:txBody>
      </p:sp>
      <p:sp>
        <p:nvSpPr>
          <p:cNvPr id="6" name="5 CuadroTexto"/>
          <p:cNvSpPr txBox="1"/>
          <p:nvPr/>
        </p:nvSpPr>
        <p:spPr>
          <a:xfrm>
            <a:off x="1484277" y="1628800"/>
            <a:ext cx="973343" cy="369332"/>
          </a:xfrm>
          <a:prstGeom prst="rect">
            <a:avLst/>
          </a:prstGeom>
          <a:noFill/>
        </p:spPr>
        <p:txBody>
          <a:bodyPr wrap="none" rtlCol="0">
            <a:spAutoFit/>
          </a:bodyPr>
          <a:lstStyle/>
          <a:p>
            <a:r>
              <a:rPr lang="es-MX" dirty="0" err="1" smtClean="0"/>
              <a:t>Address</a:t>
            </a:r>
            <a:endParaRPr lang="es-AR" dirty="0"/>
          </a:p>
        </p:txBody>
      </p:sp>
      <p:sp>
        <p:nvSpPr>
          <p:cNvPr id="7" name="6 CuadroTexto"/>
          <p:cNvSpPr txBox="1"/>
          <p:nvPr/>
        </p:nvSpPr>
        <p:spPr>
          <a:xfrm>
            <a:off x="1050504" y="3789040"/>
            <a:ext cx="920445" cy="369332"/>
          </a:xfrm>
          <a:prstGeom prst="rect">
            <a:avLst/>
          </a:prstGeom>
          <a:noFill/>
        </p:spPr>
        <p:txBody>
          <a:bodyPr wrap="none" rtlCol="0">
            <a:spAutoFit/>
          </a:bodyPr>
          <a:lstStyle/>
          <a:p>
            <a:r>
              <a:rPr lang="es-MX" dirty="0" err="1" smtClean="0"/>
              <a:t>Binding</a:t>
            </a:r>
            <a:endParaRPr lang="es-AR" dirty="0"/>
          </a:p>
        </p:txBody>
      </p:sp>
      <p:sp>
        <p:nvSpPr>
          <p:cNvPr id="8" name="7 CuadroTexto"/>
          <p:cNvSpPr txBox="1"/>
          <p:nvPr/>
        </p:nvSpPr>
        <p:spPr>
          <a:xfrm>
            <a:off x="4644008" y="4221088"/>
            <a:ext cx="1031051" cy="369332"/>
          </a:xfrm>
          <a:prstGeom prst="rect">
            <a:avLst/>
          </a:prstGeom>
          <a:noFill/>
        </p:spPr>
        <p:txBody>
          <a:bodyPr wrap="none" rtlCol="0">
            <a:spAutoFit/>
          </a:bodyPr>
          <a:lstStyle/>
          <a:p>
            <a:r>
              <a:rPr lang="es-MX" dirty="0" err="1" smtClean="0"/>
              <a:t>Contract</a:t>
            </a:r>
            <a:endParaRPr lang="es-AR" dirty="0"/>
          </a:p>
        </p:txBody>
      </p:sp>
      <p:sp>
        <p:nvSpPr>
          <p:cNvPr id="5" name="4 Rectángulo"/>
          <p:cNvSpPr/>
          <p:nvPr/>
        </p:nvSpPr>
        <p:spPr>
          <a:xfrm>
            <a:off x="565051" y="1989115"/>
            <a:ext cx="2286000" cy="1815882"/>
          </a:xfrm>
          <a:prstGeom prst="rect">
            <a:avLst/>
          </a:prstGeom>
        </p:spPr>
        <p:txBody>
          <a:bodyPr wrap="square">
            <a:spAutoFit/>
          </a:bodyPr>
          <a:lstStyle/>
          <a:p>
            <a:r>
              <a:rPr lang="es-AR" sz="1400" dirty="0"/>
              <a:t>La dirección lógica del servicio. Este es un identificador uniforme de recursos (URI) en el formato requerido por el protocolo de transporte que utiliza el servicio.</a:t>
            </a:r>
          </a:p>
        </p:txBody>
      </p:sp>
      <p:sp>
        <p:nvSpPr>
          <p:cNvPr id="9" name="8 Rectángulo"/>
          <p:cNvSpPr/>
          <p:nvPr/>
        </p:nvSpPr>
        <p:spPr>
          <a:xfrm>
            <a:off x="269776" y="4158372"/>
            <a:ext cx="2430016" cy="2031325"/>
          </a:xfrm>
          <a:prstGeom prst="rect">
            <a:avLst/>
          </a:prstGeom>
        </p:spPr>
        <p:txBody>
          <a:bodyPr wrap="square">
            <a:spAutoFit/>
          </a:bodyPr>
          <a:lstStyle/>
          <a:p>
            <a:r>
              <a:rPr lang="es-AR" sz="1400" dirty="0"/>
              <a:t>La directiva de enlace y los requisitos no funcionales que exige el servicio, como</a:t>
            </a:r>
            <a:br>
              <a:rPr lang="es-AR" sz="1400" dirty="0"/>
            </a:br>
            <a:r>
              <a:rPr lang="es-AR" sz="1400" dirty="0"/>
              <a:t>determinada por la pila del canal. WCF proporciona un conjunto predefinido de enlaces, pero también puede </a:t>
            </a:r>
            <a:r>
              <a:rPr lang="es-AR" sz="1400" dirty="0" smtClean="0"/>
              <a:t> definir</a:t>
            </a:r>
            <a:r>
              <a:rPr lang="es-AR" sz="1400" dirty="0"/>
              <a:t> </a:t>
            </a:r>
            <a:r>
              <a:rPr lang="es-AR" sz="1400" dirty="0" smtClean="0"/>
              <a:t>sus</a:t>
            </a:r>
            <a:r>
              <a:rPr lang="es-AR" sz="1400" dirty="0"/>
              <a:t> </a:t>
            </a:r>
            <a:r>
              <a:rPr lang="es-AR" sz="1400" dirty="0" smtClean="0"/>
              <a:t>propios</a:t>
            </a:r>
            <a:r>
              <a:rPr lang="es-AR" sz="1400" dirty="0"/>
              <a:t> </a:t>
            </a:r>
            <a:endParaRPr lang="es-AR" sz="1400" dirty="0" smtClean="0"/>
          </a:p>
          <a:p>
            <a:r>
              <a:rPr lang="es-AR" sz="1400" dirty="0" smtClean="0"/>
              <a:t>enlaces </a:t>
            </a:r>
            <a:r>
              <a:rPr lang="es-AR" sz="1400" dirty="0"/>
              <a:t>personalizados.</a:t>
            </a:r>
          </a:p>
        </p:txBody>
      </p:sp>
      <p:sp>
        <p:nvSpPr>
          <p:cNvPr id="10" name="9 Rectángulo"/>
          <p:cNvSpPr/>
          <p:nvPr/>
        </p:nvSpPr>
        <p:spPr>
          <a:xfrm>
            <a:off x="2987824" y="4489490"/>
            <a:ext cx="3881189" cy="1384995"/>
          </a:xfrm>
          <a:prstGeom prst="rect">
            <a:avLst/>
          </a:prstGeom>
        </p:spPr>
        <p:txBody>
          <a:bodyPr wrap="square">
            <a:spAutoFit/>
          </a:bodyPr>
          <a:lstStyle/>
          <a:p>
            <a:r>
              <a:rPr lang="es-AR" sz="1400" dirty="0"/>
              <a:t>La funcionalidad que se expone por el servicio. Esto incluye los nombres de </a:t>
            </a:r>
            <a:r>
              <a:rPr lang="es-AR" sz="1400" dirty="0" smtClean="0"/>
              <a:t>los </a:t>
            </a:r>
            <a:r>
              <a:rPr lang="es-AR" sz="1400" dirty="0"/>
              <a:t>métodos de negocio, los parámetros que cada método tiene, y el tipo de los datos</a:t>
            </a:r>
            <a:br>
              <a:rPr lang="es-AR" sz="1400" dirty="0"/>
            </a:br>
            <a:r>
              <a:rPr lang="es-AR" sz="1400" dirty="0"/>
              <a:t>que se devuelve. Esto se especifica en un contrato de servicio.</a:t>
            </a:r>
          </a:p>
        </p:txBody>
      </p:sp>
      <p:sp>
        <p:nvSpPr>
          <p:cNvPr id="2" name="Marcador de fecha 1"/>
          <p:cNvSpPr>
            <a:spLocks noGrp="1"/>
          </p:cNvSpPr>
          <p:nvPr>
            <p:ph type="dt" sz="half" idx="10"/>
          </p:nvPr>
        </p:nvSpPr>
        <p:spPr/>
        <p:txBody>
          <a:bodyPr/>
          <a:lstStyle/>
          <a:p>
            <a:fld id="{EFAF7AF1-B3A2-B440-B712-1C4FE4DC6771}" type="datetime1">
              <a:rPr lang="es-AR" smtClean="0"/>
              <a:t>12/06/2014</a:t>
            </a:fld>
            <a:endParaRPr lang="es-ES"/>
          </a:p>
        </p:txBody>
      </p:sp>
      <p:sp>
        <p:nvSpPr>
          <p:cNvPr id="11" name="Marcador de pie de página 10"/>
          <p:cNvSpPr>
            <a:spLocks noGrp="1"/>
          </p:cNvSpPr>
          <p:nvPr>
            <p:ph type="ftr" sz="quarter" idx="11"/>
          </p:nvPr>
        </p:nvSpPr>
        <p:spPr/>
        <p:txBody>
          <a:bodyPr/>
          <a:lstStyle/>
          <a:p>
            <a:r>
              <a:rPr lang="es-ES" smtClean="0"/>
              <a:t>Introducción a la Plataforma .NET – Capa de Servicios</a:t>
            </a:r>
            <a:endParaRPr lang="es-ES"/>
          </a:p>
        </p:txBody>
      </p:sp>
      <p:sp>
        <p:nvSpPr>
          <p:cNvPr id="12" name="Marcador de número de diapositiva 11"/>
          <p:cNvSpPr>
            <a:spLocks noGrp="1"/>
          </p:cNvSpPr>
          <p:nvPr>
            <p:ph type="sldNum" sz="quarter" idx="12"/>
          </p:nvPr>
        </p:nvSpPr>
        <p:spPr/>
        <p:txBody>
          <a:bodyPr/>
          <a:lstStyle/>
          <a:p>
            <a:fld id="{132FADFE-3B8F-471C-ABF0-DBC7717ECBBC}" type="slidenum">
              <a:rPr lang="es-ES" smtClean="0"/>
              <a:pPr/>
              <a:t>11</a:t>
            </a:fld>
            <a:endParaRPr lang="es-ES"/>
          </a:p>
        </p:txBody>
      </p:sp>
    </p:spTree>
    <p:extLst>
      <p:ext uri="{BB962C8B-B14F-4D97-AF65-F5344CB8AC3E}">
        <p14:creationId xmlns:p14="http://schemas.microsoft.com/office/powerpoint/2010/main" val="1324276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smtClean="0"/>
              <a:t>Arquitectura del Servicio (1)</a:t>
            </a:r>
            <a:endParaRPr lang="es-AR" dirty="0"/>
          </a:p>
        </p:txBody>
      </p:sp>
      <p:grpSp>
        <p:nvGrpSpPr>
          <p:cNvPr id="23" name="22 Grupo"/>
          <p:cNvGrpSpPr/>
          <p:nvPr/>
        </p:nvGrpSpPr>
        <p:grpSpPr>
          <a:xfrm>
            <a:off x="1322929" y="2547789"/>
            <a:ext cx="5805252" cy="2495106"/>
            <a:chOff x="585788" y="2028825"/>
            <a:chExt cx="8013700" cy="2927350"/>
          </a:xfrm>
        </p:grpSpPr>
        <p:pic>
          <p:nvPicPr>
            <p:cNvPr id="4" name="Picture 3" descr="silver edge - sapphire square"/>
            <p:cNvPicPr>
              <a:picLocks noChangeArrowheads="1"/>
            </p:cNvPicPr>
            <p:nvPr/>
          </p:nvPicPr>
          <p:blipFill>
            <a:blip r:embed="rId2"/>
            <a:srcRect/>
            <a:stretch>
              <a:fillRect/>
            </a:stretch>
          </p:blipFill>
          <p:spPr bwMode="auto">
            <a:xfrm>
              <a:off x="585788" y="2030413"/>
              <a:ext cx="2057400" cy="2925762"/>
            </a:xfrm>
            <a:prstGeom prst="rect">
              <a:avLst/>
            </a:prstGeom>
            <a:noFill/>
            <a:ln w="9525">
              <a:noFill/>
              <a:miter lim="800000"/>
              <a:headEnd/>
              <a:tailEnd/>
            </a:ln>
          </p:spPr>
        </p:pic>
        <p:pic>
          <p:nvPicPr>
            <p:cNvPr id="5" name="Picture 4" descr="silver edge - rose square"/>
            <p:cNvPicPr>
              <a:picLocks noChangeAspect="1" noChangeArrowheads="1"/>
            </p:cNvPicPr>
            <p:nvPr/>
          </p:nvPicPr>
          <p:blipFill>
            <a:blip r:embed="rId3"/>
            <a:srcRect/>
            <a:stretch>
              <a:fillRect/>
            </a:stretch>
          </p:blipFill>
          <p:spPr bwMode="auto">
            <a:xfrm>
              <a:off x="6542088" y="2028825"/>
              <a:ext cx="2057400" cy="2924175"/>
            </a:xfrm>
            <a:prstGeom prst="rect">
              <a:avLst/>
            </a:prstGeom>
            <a:noFill/>
            <a:ln w="9525">
              <a:noFill/>
              <a:miter lim="800000"/>
              <a:headEnd/>
              <a:tailEnd/>
            </a:ln>
          </p:spPr>
        </p:pic>
        <p:sp>
          <p:nvSpPr>
            <p:cNvPr id="6" name="Text Box 5"/>
            <p:cNvSpPr txBox="1">
              <a:spLocks noChangeArrowheads="1"/>
            </p:cNvSpPr>
            <p:nvPr/>
          </p:nvSpPr>
          <p:spPr bwMode="auto">
            <a:xfrm>
              <a:off x="935613" y="2632074"/>
              <a:ext cx="1326000" cy="505846"/>
            </a:xfrm>
            <a:prstGeom prst="rect">
              <a:avLst/>
            </a:prstGeom>
            <a:noFill/>
            <a:ln w="12700" algn="ctr">
              <a:noFill/>
              <a:miter lim="800000"/>
              <a:headEnd/>
              <a:tailEnd/>
            </a:ln>
            <a:effectLst/>
          </p:spPr>
          <p:txBody>
            <a:bodyPr wrap="none">
              <a:spAutoFit/>
            </a:bodyPr>
            <a:lstStyle/>
            <a:p>
              <a:pPr algn="ctr" eaLnBrk="0" hangingPunct="0">
                <a:defRPr/>
              </a:pPr>
              <a:r>
                <a:rPr lang="en-US" sz="1600">
                  <a:latin typeface="Segoe Semibold" pitchFamily="34" charset="0"/>
                </a:rPr>
                <a:t>Client</a:t>
              </a:r>
            </a:p>
          </p:txBody>
        </p:sp>
        <p:sp>
          <p:nvSpPr>
            <p:cNvPr id="7" name="Text Box 6"/>
            <p:cNvSpPr txBox="1">
              <a:spLocks noChangeArrowheads="1"/>
            </p:cNvSpPr>
            <p:nvPr/>
          </p:nvSpPr>
          <p:spPr bwMode="auto">
            <a:xfrm>
              <a:off x="6762277" y="2632074"/>
              <a:ext cx="1626544" cy="505846"/>
            </a:xfrm>
            <a:prstGeom prst="rect">
              <a:avLst/>
            </a:prstGeom>
            <a:noFill/>
            <a:ln w="12700" algn="ctr">
              <a:noFill/>
              <a:miter lim="800000"/>
              <a:headEnd/>
              <a:tailEnd/>
            </a:ln>
            <a:effectLst/>
          </p:spPr>
          <p:txBody>
            <a:bodyPr wrap="none">
              <a:spAutoFit/>
            </a:bodyPr>
            <a:lstStyle/>
            <a:p>
              <a:pPr algn="ctr" eaLnBrk="0" hangingPunct="0">
                <a:defRPr/>
              </a:pPr>
              <a:r>
                <a:rPr lang="en-US" sz="1600">
                  <a:latin typeface="Segoe Semibold" pitchFamily="34" charset="0"/>
                </a:rPr>
                <a:t>Service</a:t>
              </a:r>
            </a:p>
          </p:txBody>
        </p:sp>
        <p:pic>
          <p:nvPicPr>
            <p:cNvPr id="8" name="Picture 7" descr="Metallic edge Sapphire Rounded Bar faded color short"/>
            <p:cNvPicPr>
              <a:picLocks noChangeAspect="1" noChangeArrowheads="1"/>
            </p:cNvPicPr>
            <p:nvPr/>
          </p:nvPicPr>
          <p:blipFill>
            <a:blip r:embed="rId4"/>
            <a:srcRect/>
            <a:stretch>
              <a:fillRect/>
            </a:stretch>
          </p:blipFill>
          <p:spPr bwMode="auto">
            <a:xfrm>
              <a:off x="3597275" y="3759200"/>
              <a:ext cx="1944688" cy="927100"/>
            </a:xfrm>
            <a:prstGeom prst="rect">
              <a:avLst/>
            </a:prstGeom>
            <a:noFill/>
            <a:ln w="9525">
              <a:noFill/>
              <a:miter lim="800000"/>
              <a:headEnd/>
              <a:tailEnd/>
            </a:ln>
          </p:spPr>
        </p:pic>
        <p:sp>
          <p:nvSpPr>
            <p:cNvPr id="9" name="Text Box 8"/>
            <p:cNvSpPr txBox="1">
              <a:spLocks noChangeArrowheads="1"/>
            </p:cNvSpPr>
            <p:nvPr/>
          </p:nvSpPr>
          <p:spPr bwMode="auto">
            <a:xfrm>
              <a:off x="3728471" y="3989388"/>
              <a:ext cx="1707692" cy="459861"/>
            </a:xfrm>
            <a:prstGeom prst="rect">
              <a:avLst/>
            </a:prstGeom>
            <a:noFill/>
            <a:ln w="12700" algn="ctr">
              <a:noFill/>
              <a:miter lim="800000"/>
              <a:headEnd/>
              <a:tailEnd/>
            </a:ln>
            <a:effectLst/>
          </p:spPr>
          <p:txBody>
            <a:bodyPr wrap="none">
              <a:spAutoFit/>
            </a:bodyPr>
            <a:lstStyle/>
            <a:p>
              <a:pPr algn="ctr" eaLnBrk="0" hangingPunct="0">
                <a:defRPr/>
              </a:pPr>
              <a:r>
                <a:rPr lang="en-US" sz="1400">
                  <a:latin typeface="Segoe Semibold" pitchFamily="34" charset="0"/>
                </a:rPr>
                <a:t>Message</a:t>
              </a:r>
            </a:p>
          </p:txBody>
        </p:sp>
        <p:pic>
          <p:nvPicPr>
            <p:cNvPr id="10" name="Picture 9" descr="GEL Dotted Line MS-green"/>
            <p:cNvPicPr>
              <a:picLocks noChangeAspect="1" noChangeArrowheads="1"/>
            </p:cNvPicPr>
            <p:nvPr/>
          </p:nvPicPr>
          <p:blipFill>
            <a:blip r:embed="rId5"/>
            <a:srcRect r="75771" b="-11320"/>
            <a:stretch>
              <a:fillRect/>
            </a:stretch>
          </p:blipFill>
          <p:spPr bwMode="auto">
            <a:xfrm>
              <a:off x="2463800" y="4143375"/>
              <a:ext cx="1235075" cy="187325"/>
            </a:xfrm>
            <a:prstGeom prst="rect">
              <a:avLst/>
            </a:prstGeom>
            <a:noFill/>
            <a:ln w="9525">
              <a:noFill/>
              <a:miter lim="800000"/>
              <a:headEnd/>
              <a:tailEnd/>
            </a:ln>
          </p:spPr>
        </p:pic>
        <p:pic>
          <p:nvPicPr>
            <p:cNvPr id="11" name="Picture 10" descr="Metallic edge Green Triangles Arrows"/>
            <p:cNvPicPr>
              <a:picLocks noChangeAspect="1" noChangeArrowheads="1"/>
            </p:cNvPicPr>
            <p:nvPr/>
          </p:nvPicPr>
          <p:blipFill>
            <a:blip r:embed="rId6"/>
            <a:srcRect/>
            <a:stretch>
              <a:fillRect/>
            </a:stretch>
          </p:blipFill>
          <p:spPr bwMode="auto">
            <a:xfrm>
              <a:off x="2868613" y="3846513"/>
              <a:ext cx="407987" cy="771525"/>
            </a:xfrm>
            <a:prstGeom prst="rect">
              <a:avLst/>
            </a:prstGeom>
            <a:noFill/>
            <a:ln w="9525">
              <a:noFill/>
              <a:miter lim="800000"/>
              <a:headEnd/>
              <a:tailEnd/>
            </a:ln>
          </p:spPr>
        </p:pic>
        <p:pic>
          <p:nvPicPr>
            <p:cNvPr id="12" name="Picture 11" descr="GEL Dotted Line MS-green"/>
            <p:cNvPicPr>
              <a:picLocks noChangeAspect="1" noChangeArrowheads="1"/>
            </p:cNvPicPr>
            <p:nvPr/>
          </p:nvPicPr>
          <p:blipFill>
            <a:blip r:embed="rId5"/>
            <a:srcRect r="75771" b="-11320"/>
            <a:stretch>
              <a:fillRect/>
            </a:stretch>
          </p:blipFill>
          <p:spPr bwMode="auto">
            <a:xfrm>
              <a:off x="5422900" y="4143375"/>
              <a:ext cx="1235075" cy="187325"/>
            </a:xfrm>
            <a:prstGeom prst="rect">
              <a:avLst/>
            </a:prstGeom>
            <a:noFill/>
            <a:ln w="9525">
              <a:noFill/>
              <a:miter lim="800000"/>
              <a:headEnd/>
              <a:tailEnd/>
            </a:ln>
          </p:spPr>
        </p:pic>
        <p:pic>
          <p:nvPicPr>
            <p:cNvPr id="13" name="Picture 12" descr="Metallic edge Green Triangles Arrows"/>
            <p:cNvPicPr>
              <a:picLocks noChangeAspect="1" noChangeArrowheads="1"/>
            </p:cNvPicPr>
            <p:nvPr/>
          </p:nvPicPr>
          <p:blipFill>
            <a:blip r:embed="rId6"/>
            <a:srcRect/>
            <a:stretch>
              <a:fillRect/>
            </a:stretch>
          </p:blipFill>
          <p:spPr bwMode="auto">
            <a:xfrm>
              <a:off x="5797550" y="3846513"/>
              <a:ext cx="407988" cy="771525"/>
            </a:xfrm>
            <a:prstGeom prst="rect">
              <a:avLst/>
            </a:prstGeom>
            <a:noFill/>
            <a:ln w="9525">
              <a:noFill/>
              <a:miter lim="800000"/>
              <a:headEnd/>
              <a:tailEnd/>
            </a:ln>
          </p:spPr>
        </p:pic>
        <p:grpSp>
          <p:nvGrpSpPr>
            <p:cNvPr id="14" name="Group 13"/>
            <p:cNvGrpSpPr>
              <a:grpSpLocks/>
            </p:cNvGrpSpPr>
            <p:nvPr/>
          </p:nvGrpSpPr>
          <p:grpSpPr bwMode="auto">
            <a:xfrm>
              <a:off x="1400176" y="3860800"/>
              <a:ext cx="1479550" cy="704850"/>
              <a:chOff x="1237" y="2526"/>
              <a:chExt cx="932" cy="444"/>
            </a:xfrm>
          </p:grpSpPr>
          <p:pic>
            <p:nvPicPr>
              <p:cNvPr id="15" name="Picture 14" descr="ShinyGreen2"/>
              <p:cNvPicPr>
                <a:picLocks noChangeAspect="1" noChangeArrowheads="1"/>
              </p:cNvPicPr>
              <p:nvPr/>
            </p:nvPicPr>
            <p:blipFill>
              <a:blip r:embed="rId7"/>
              <a:srcRect/>
              <a:stretch>
                <a:fillRect/>
              </a:stretch>
            </p:blipFill>
            <p:spPr bwMode="auto">
              <a:xfrm rot="5400000">
                <a:off x="1500" y="2317"/>
                <a:ext cx="444" cy="862"/>
              </a:xfrm>
              <a:prstGeom prst="rect">
                <a:avLst/>
              </a:prstGeom>
              <a:noFill/>
              <a:ln w="9525">
                <a:noFill/>
                <a:miter lim="800000"/>
                <a:headEnd/>
                <a:tailEnd/>
              </a:ln>
            </p:spPr>
          </p:pic>
          <p:sp>
            <p:nvSpPr>
              <p:cNvPr id="16" name="Text Box 15"/>
              <p:cNvSpPr txBox="1">
                <a:spLocks noChangeArrowheads="1"/>
              </p:cNvSpPr>
              <p:nvPr/>
            </p:nvSpPr>
            <p:spPr bwMode="auto">
              <a:xfrm>
                <a:off x="1237" y="2626"/>
                <a:ext cx="932" cy="261"/>
              </a:xfrm>
              <a:prstGeom prst="rect">
                <a:avLst/>
              </a:prstGeom>
              <a:noFill/>
              <a:ln w="12700" algn="ctr">
                <a:noFill/>
                <a:miter lim="800000"/>
                <a:headEnd/>
                <a:tailEnd/>
              </a:ln>
              <a:effectLst/>
            </p:spPr>
            <p:txBody>
              <a:bodyPr wrap="none">
                <a:spAutoFit/>
              </a:bodyPr>
              <a:lstStyle/>
              <a:p>
                <a:pPr algn="ctr" eaLnBrk="0" hangingPunct="0">
                  <a:defRPr/>
                </a:pPr>
                <a:r>
                  <a:rPr lang="en-US" sz="1200" dirty="0">
                    <a:latin typeface="Segoe Semibold" pitchFamily="34" charset="0"/>
                  </a:rPr>
                  <a:t>Endpoint</a:t>
                </a:r>
              </a:p>
            </p:txBody>
          </p:sp>
        </p:grpSp>
        <p:grpSp>
          <p:nvGrpSpPr>
            <p:cNvPr id="17" name="Group 16"/>
            <p:cNvGrpSpPr>
              <a:grpSpLocks/>
            </p:cNvGrpSpPr>
            <p:nvPr/>
          </p:nvGrpSpPr>
          <p:grpSpPr bwMode="auto">
            <a:xfrm>
              <a:off x="6202364" y="3860800"/>
              <a:ext cx="1479550" cy="704850"/>
              <a:chOff x="1237" y="2526"/>
              <a:chExt cx="932" cy="444"/>
            </a:xfrm>
          </p:grpSpPr>
          <p:pic>
            <p:nvPicPr>
              <p:cNvPr id="18" name="Picture 17" descr="ShinyGreen2"/>
              <p:cNvPicPr>
                <a:picLocks noChangeAspect="1" noChangeArrowheads="1"/>
              </p:cNvPicPr>
              <p:nvPr/>
            </p:nvPicPr>
            <p:blipFill>
              <a:blip r:embed="rId7"/>
              <a:srcRect/>
              <a:stretch>
                <a:fillRect/>
              </a:stretch>
            </p:blipFill>
            <p:spPr bwMode="auto">
              <a:xfrm rot="5400000">
                <a:off x="1500" y="2317"/>
                <a:ext cx="444" cy="862"/>
              </a:xfrm>
              <a:prstGeom prst="rect">
                <a:avLst/>
              </a:prstGeom>
              <a:noFill/>
              <a:ln w="9525">
                <a:noFill/>
                <a:miter lim="800000"/>
                <a:headEnd/>
                <a:tailEnd/>
              </a:ln>
            </p:spPr>
          </p:pic>
          <p:sp>
            <p:nvSpPr>
              <p:cNvPr id="19" name="Text Box 18"/>
              <p:cNvSpPr txBox="1">
                <a:spLocks noChangeArrowheads="1"/>
              </p:cNvSpPr>
              <p:nvPr/>
            </p:nvSpPr>
            <p:spPr bwMode="auto">
              <a:xfrm>
                <a:off x="1237" y="2626"/>
                <a:ext cx="932" cy="261"/>
              </a:xfrm>
              <a:prstGeom prst="rect">
                <a:avLst/>
              </a:prstGeom>
              <a:noFill/>
              <a:ln w="12700" algn="ctr">
                <a:noFill/>
                <a:miter lim="800000"/>
                <a:headEnd/>
                <a:tailEnd/>
              </a:ln>
              <a:effectLst/>
            </p:spPr>
            <p:txBody>
              <a:bodyPr wrap="none">
                <a:spAutoFit/>
              </a:bodyPr>
              <a:lstStyle/>
              <a:p>
                <a:pPr algn="ctr" eaLnBrk="0" hangingPunct="0">
                  <a:defRPr/>
                </a:pPr>
                <a:r>
                  <a:rPr lang="en-US" sz="1200">
                    <a:latin typeface="Segoe Semibold" pitchFamily="34" charset="0"/>
                  </a:rPr>
                  <a:t>Endpoint</a:t>
                </a:r>
              </a:p>
            </p:txBody>
          </p:sp>
        </p:grpSp>
        <p:grpSp>
          <p:nvGrpSpPr>
            <p:cNvPr id="20" name="Group 19"/>
            <p:cNvGrpSpPr>
              <a:grpSpLocks/>
            </p:cNvGrpSpPr>
            <p:nvPr/>
          </p:nvGrpSpPr>
          <p:grpSpPr bwMode="auto">
            <a:xfrm>
              <a:off x="6202364" y="3282950"/>
              <a:ext cx="1479550" cy="704850"/>
              <a:chOff x="1237" y="2526"/>
              <a:chExt cx="932" cy="444"/>
            </a:xfrm>
          </p:grpSpPr>
          <p:pic>
            <p:nvPicPr>
              <p:cNvPr id="21" name="Picture 20" descr="ShinyGreen2"/>
              <p:cNvPicPr>
                <a:picLocks noChangeAspect="1" noChangeArrowheads="1"/>
              </p:cNvPicPr>
              <p:nvPr/>
            </p:nvPicPr>
            <p:blipFill>
              <a:blip r:embed="rId7"/>
              <a:srcRect/>
              <a:stretch>
                <a:fillRect/>
              </a:stretch>
            </p:blipFill>
            <p:spPr bwMode="auto">
              <a:xfrm rot="5400000">
                <a:off x="1500" y="2317"/>
                <a:ext cx="444" cy="862"/>
              </a:xfrm>
              <a:prstGeom prst="rect">
                <a:avLst/>
              </a:prstGeom>
              <a:noFill/>
              <a:ln w="9525">
                <a:noFill/>
                <a:miter lim="800000"/>
                <a:headEnd/>
                <a:tailEnd/>
              </a:ln>
            </p:spPr>
          </p:pic>
          <p:sp>
            <p:nvSpPr>
              <p:cNvPr id="22" name="Text Box 21"/>
              <p:cNvSpPr txBox="1">
                <a:spLocks noChangeArrowheads="1"/>
              </p:cNvSpPr>
              <p:nvPr/>
            </p:nvSpPr>
            <p:spPr bwMode="auto">
              <a:xfrm>
                <a:off x="1237" y="2626"/>
                <a:ext cx="932" cy="261"/>
              </a:xfrm>
              <a:prstGeom prst="rect">
                <a:avLst/>
              </a:prstGeom>
              <a:noFill/>
              <a:ln w="12700" algn="ctr">
                <a:noFill/>
                <a:miter lim="800000"/>
                <a:headEnd/>
                <a:tailEnd/>
              </a:ln>
              <a:effectLst/>
            </p:spPr>
            <p:txBody>
              <a:bodyPr wrap="none">
                <a:spAutoFit/>
              </a:bodyPr>
              <a:lstStyle/>
              <a:p>
                <a:pPr algn="ctr" eaLnBrk="0" hangingPunct="0">
                  <a:defRPr/>
                </a:pPr>
                <a:r>
                  <a:rPr lang="en-US" sz="1200">
                    <a:latin typeface="Segoe Semibold" pitchFamily="34" charset="0"/>
                  </a:rPr>
                  <a:t>Endpoint</a:t>
                </a:r>
              </a:p>
            </p:txBody>
          </p:sp>
        </p:grpSp>
      </p:grpSp>
      <p:grpSp>
        <p:nvGrpSpPr>
          <p:cNvPr id="77" name="76 Grupo"/>
          <p:cNvGrpSpPr/>
          <p:nvPr/>
        </p:nvGrpSpPr>
        <p:grpSpPr>
          <a:xfrm>
            <a:off x="1281862" y="2599967"/>
            <a:ext cx="5878555" cy="3729749"/>
            <a:chOff x="585788" y="2028825"/>
            <a:chExt cx="8013700" cy="4521200"/>
          </a:xfrm>
        </p:grpSpPr>
        <p:pic>
          <p:nvPicPr>
            <p:cNvPr id="24" name="Picture 3" descr="silver edge - sapphire square"/>
            <p:cNvPicPr>
              <a:picLocks noChangeArrowheads="1"/>
            </p:cNvPicPr>
            <p:nvPr/>
          </p:nvPicPr>
          <p:blipFill>
            <a:blip r:embed="rId2"/>
            <a:srcRect/>
            <a:stretch>
              <a:fillRect/>
            </a:stretch>
          </p:blipFill>
          <p:spPr bwMode="auto">
            <a:xfrm>
              <a:off x="585788" y="2030413"/>
              <a:ext cx="2057400" cy="2925762"/>
            </a:xfrm>
            <a:prstGeom prst="rect">
              <a:avLst/>
            </a:prstGeom>
            <a:noFill/>
            <a:ln w="9525">
              <a:noFill/>
              <a:miter lim="800000"/>
              <a:headEnd/>
              <a:tailEnd/>
            </a:ln>
          </p:spPr>
        </p:pic>
        <p:pic>
          <p:nvPicPr>
            <p:cNvPr id="25" name="Picture 4" descr="silver edge - rose square"/>
            <p:cNvPicPr>
              <a:picLocks noChangeAspect="1" noChangeArrowheads="1"/>
            </p:cNvPicPr>
            <p:nvPr/>
          </p:nvPicPr>
          <p:blipFill>
            <a:blip r:embed="rId3"/>
            <a:srcRect/>
            <a:stretch>
              <a:fillRect/>
            </a:stretch>
          </p:blipFill>
          <p:spPr bwMode="auto">
            <a:xfrm>
              <a:off x="6542088" y="2028825"/>
              <a:ext cx="2057400" cy="2924175"/>
            </a:xfrm>
            <a:prstGeom prst="rect">
              <a:avLst/>
            </a:prstGeom>
            <a:noFill/>
            <a:ln w="9525">
              <a:noFill/>
              <a:miter lim="800000"/>
              <a:headEnd/>
              <a:tailEnd/>
            </a:ln>
          </p:spPr>
        </p:pic>
        <p:sp>
          <p:nvSpPr>
            <p:cNvPr id="26" name="Text Box 5"/>
            <p:cNvSpPr txBox="1">
              <a:spLocks noChangeArrowheads="1"/>
            </p:cNvSpPr>
            <p:nvPr/>
          </p:nvSpPr>
          <p:spPr bwMode="auto">
            <a:xfrm>
              <a:off x="1160255" y="2632075"/>
              <a:ext cx="876714" cy="373087"/>
            </a:xfrm>
            <a:prstGeom prst="rect">
              <a:avLst/>
            </a:prstGeom>
            <a:noFill/>
            <a:ln w="12700" algn="ctr">
              <a:noFill/>
              <a:miter lim="800000"/>
              <a:headEnd/>
              <a:tailEnd/>
            </a:ln>
            <a:effectLst/>
          </p:spPr>
          <p:txBody>
            <a:bodyPr wrap="none">
              <a:spAutoFit/>
            </a:bodyPr>
            <a:lstStyle/>
            <a:p>
              <a:pPr algn="ctr" eaLnBrk="0" hangingPunct="0">
                <a:defRPr/>
              </a:pPr>
              <a:r>
                <a:rPr lang="en-US" sz="1400" dirty="0">
                  <a:solidFill>
                    <a:schemeClr val="bg1"/>
                  </a:solidFill>
                  <a:latin typeface="Segoe Semibold" pitchFamily="34" charset="0"/>
                </a:rPr>
                <a:t>Client</a:t>
              </a:r>
            </a:p>
          </p:txBody>
        </p:sp>
        <p:sp>
          <p:nvSpPr>
            <p:cNvPr id="27" name="Text Box 6"/>
            <p:cNvSpPr txBox="1">
              <a:spLocks noChangeArrowheads="1"/>
            </p:cNvSpPr>
            <p:nvPr/>
          </p:nvSpPr>
          <p:spPr bwMode="auto">
            <a:xfrm>
              <a:off x="7042135" y="2632075"/>
              <a:ext cx="1066830" cy="373087"/>
            </a:xfrm>
            <a:prstGeom prst="rect">
              <a:avLst/>
            </a:prstGeom>
            <a:noFill/>
            <a:ln w="12700" algn="ctr">
              <a:noFill/>
              <a:miter lim="800000"/>
              <a:headEnd/>
              <a:tailEnd/>
            </a:ln>
            <a:effectLst/>
          </p:spPr>
          <p:txBody>
            <a:bodyPr wrap="none">
              <a:spAutoFit/>
            </a:bodyPr>
            <a:lstStyle/>
            <a:p>
              <a:pPr algn="ctr" eaLnBrk="0" hangingPunct="0">
                <a:defRPr/>
              </a:pPr>
              <a:r>
                <a:rPr lang="en-US" sz="1400" dirty="0">
                  <a:solidFill>
                    <a:schemeClr val="bg1"/>
                  </a:solidFill>
                  <a:latin typeface="Segoe Semibold" pitchFamily="34" charset="0"/>
                </a:rPr>
                <a:t>Service</a:t>
              </a:r>
            </a:p>
          </p:txBody>
        </p:sp>
        <p:pic>
          <p:nvPicPr>
            <p:cNvPr id="28" name="Picture 7" descr="Metallic edge Sapphire Rounded Bar faded color short"/>
            <p:cNvPicPr>
              <a:picLocks noChangeAspect="1" noChangeArrowheads="1"/>
            </p:cNvPicPr>
            <p:nvPr/>
          </p:nvPicPr>
          <p:blipFill>
            <a:blip r:embed="rId4"/>
            <a:srcRect/>
            <a:stretch>
              <a:fillRect/>
            </a:stretch>
          </p:blipFill>
          <p:spPr bwMode="auto">
            <a:xfrm>
              <a:off x="3597275" y="3759200"/>
              <a:ext cx="1944688" cy="927100"/>
            </a:xfrm>
            <a:prstGeom prst="rect">
              <a:avLst/>
            </a:prstGeom>
            <a:noFill/>
            <a:ln w="9525">
              <a:noFill/>
              <a:miter lim="800000"/>
              <a:headEnd/>
              <a:tailEnd/>
            </a:ln>
          </p:spPr>
        </p:pic>
        <p:sp>
          <p:nvSpPr>
            <p:cNvPr id="29" name="Text Box 8"/>
            <p:cNvSpPr txBox="1">
              <a:spLocks noChangeArrowheads="1"/>
            </p:cNvSpPr>
            <p:nvPr/>
          </p:nvSpPr>
          <p:spPr bwMode="auto">
            <a:xfrm>
              <a:off x="4032515" y="3989388"/>
              <a:ext cx="1099608" cy="335778"/>
            </a:xfrm>
            <a:prstGeom prst="rect">
              <a:avLst/>
            </a:prstGeom>
            <a:noFill/>
            <a:ln w="12700" algn="ctr">
              <a:noFill/>
              <a:miter lim="800000"/>
              <a:headEnd/>
              <a:tailEnd/>
            </a:ln>
            <a:effectLst/>
          </p:spPr>
          <p:txBody>
            <a:bodyPr wrap="none">
              <a:spAutoFit/>
            </a:bodyPr>
            <a:lstStyle/>
            <a:p>
              <a:pPr algn="ctr" eaLnBrk="0" hangingPunct="0">
                <a:defRPr/>
              </a:pPr>
              <a:r>
                <a:rPr lang="en-US" sz="1200" dirty="0">
                  <a:solidFill>
                    <a:schemeClr val="bg1"/>
                  </a:solidFill>
                  <a:latin typeface="Segoe Semibold" pitchFamily="34" charset="0"/>
                </a:rPr>
                <a:t>Message</a:t>
              </a:r>
            </a:p>
          </p:txBody>
        </p:sp>
        <p:pic>
          <p:nvPicPr>
            <p:cNvPr id="30" name="Picture 9" descr="GEL Dotted Line MS-green"/>
            <p:cNvPicPr>
              <a:picLocks noChangeAspect="1" noChangeArrowheads="1"/>
            </p:cNvPicPr>
            <p:nvPr/>
          </p:nvPicPr>
          <p:blipFill>
            <a:blip r:embed="rId5"/>
            <a:srcRect l="18031" t="-2831" r="75771" b="-11320"/>
            <a:stretch>
              <a:fillRect/>
            </a:stretch>
          </p:blipFill>
          <p:spPr bwMode="auto">
            <a:xfrm>
              <a:off x="3349625" y="4138613"/>
              <a:ext cx="315913" cy="192087"/>
            </a:xfrm>
            <a:prstGeom prst="rect">
              <a:avLst/>
            </a:prstGeom>
            <a:noFill/>
            <a:ln w="9525">
              <a:noFill/>
              <a:miter lim="800000"/>
              <a:headEnd/>
              <a:tailEnd/>
            </a:ln>
          </p:spPr>
        </p:pic>
        <p:pic>
          <p:nvPicPr>
            <p:cNvPr id="31" name="Picture 10" descr="GEL Dotted Line MS-green"/>
            <p:cNvPicPr>
              <a:picLocks noChangeAspect="1" noChangeArrowheads="1"/>
            </p:cNvPicPr>
            <p:nvPr/>
          </p:nvPicPr>
          <p:blipFill>
            <a:blip r:embed="rId5"/>
            <a:srcRect t="-16982" r="93335" b="-11320"/>
            <a:stretch>
              <a:fillRect/>
            </a:stretch>
          </p:blipFill>
          <p:spPr bwMode="auto">
            <a:xfrm>
              <a:off x="5465763" y="4114800"/>
              <a:ext cx="339725" cy="215900"/>
            </a:xfrm>
            <a:prstGeom prst="rect">
              <a:avLst/>
            </a:prstGeom>
            <a:noFill/>
            <a:ln w="9525">
              <a:noFill/>
              <a:miter lim="800000"/>
              <a:headEnd/>
              <a:tailEnd/>
            </a:ln>
          </p:spPr>
        </p:pic>
        <p:grpSp>
          <p:nvGrpSpPr>
            <p:cNvPr id="32" name="Group 41"/>
            <p:cNvGrpSpPr>
              <a:grpSpLocks/>
            </p:cNvGrpSpPr>
            <p:nvPr/>
          </p:nvGrpSpPr>
          <p:grpSpPr bwMode="auto">
            <a:xfrm>
              <a:off x="2474913" y="5045075"/>
              <a:ext cx="4194175" cy="1504950"/>
              <a:chOff x="1400" y="3178"/>
              <a:chExt cx="2642" cy="948"/>
            </a:xfrm>
          </p:grpSpPr>
          <p:pic>
            <p:nvPicPr>
              <p:cNvPr id="33" name="Picture 42" descr="Metallic edge Cinnamon Square Small"/>
              <p:cNvPicPr>
                <a:picLocks noChangeAspect="1" noChangeArrowheads="1"/>
              </p:cNvPicPr>
              <p:nvPr/>
            </p:nvPicPr>
            <p:blipFill>
              <a:blip r:embed="rId8"/>
              <a:srcRect/>
              <a:stretch>
                <a:fillRect/>
              </a:stretch>
            </p:blipFill>
            <p:spPr bwMode="auto">
              <a:xfrm>
                <a:off x="1400" y="3178"/>
                <a:ext cx="961" cy="945"/>
              </a:xfrm>
              <a:prstGeom prst="rect">
                <a:avLst/>
              </a:prstGeom>
              <a:noFill/>
              <a:ln w="9525">
                <a:noFill/>
                <a:miter lim="800000"/>
                <a:headEnd/>
                <a:tailEnd/>
              </a:ln>
            </p:spPr>
          </p:pic>
          <p:pic>
            <p:nvPicPr>
              <p:cNvPr id="34" name="Picture 43" descr="Metallic edge Gold Square Small"/>
              <p:cNvPicPr>
                <a:picLocks noChangeAspect="1" noChangeArrowheads="1"/>
              </p:cNvPicPr>
              <p:nvPr/>
            </p:nvPicPr>
            <p:blipFill>
              <a:blip r:embed="rId9"/>
              <a:srcRect/>
              <a:stretch>
                <a:fillRect/>
              </a:stretch>
            </p:blipFill>
            <p:spPr bwMode="auto">
              <a:xfrm>
                <a:off x="2241" y="3178"/>
                <a:ext cx="961" cy="945"/>
              </a:xfrm>
              <a:prstGeom prst="rect">
                <a:avLst/>
              </a:prstGeom>
              <a:noFill/>
              <a:ln w="9525">
                <a:noFill/>
                <a:miter lim="800000"/>
                <a:headEnd/>
                <a:tailEnd/>
              </a:ln>
            </p:spPr>
          </p:pic>
          <p:pic>
            <p:nvPicPr>
              <p:cNvPr id="35" name="Picture 44" descr="Metallic edge Turquoise Square Small"/>
              <p:cNvPicPr>
                <a:picLocks noChangeAspect="1" noChangeArrowheads="1"/>
              </p:cNvPicPr>
              <p:nvPr/>
            </p:nvPicPr>
            <p:blipFill>
              <a:blip r:embed="rId10"/>
              <a:srcRect/>
              <a:stretch>
                <a:fillRect/>
              </a:stretch>
            </p:blipFill>
            <p:spPr bwMode="auto">
              <a:xfrm>
                <a:off x="3081" y="3181"/>
                <a:ext cx="961" cy="945"/>
              </a:xfrm>
              <a:prstGeom prst="rect">
                <a:avLst/>
              </a:prstGeom>
              <a:noFill/>
              <a:ln w="9525">
                <a:noFill/>
                <a:miter lim="800000"/>
                <a:headEnd/>
                <a:tailEnd/>
              </a:ln>
            </p:spPr>
          </p:pic>
        </p:grpSp>
        <p:sp>
          <p:nvSpPr>
            <p:cNvPr id="36" name="Text Box 45"/>
            <p:cNvSpPr txBox="1">
              <a:spLocks noChangeArrowheads="1"/>
            </p:cNvSpPr>
            <p:nvPr/>
          </p:nvSpPr>
          <p:spPr bwMode="auto">
            <a:xfrm>
              <a:off x="2869602" y="5353050"/>
              <a:ext cx="747320" cy="276999"/>
            </a:xfrm>
            <a:prstGeom prst="rect">
              <a:avLst/>
            </a:prstGeom>
            <a:noFill/>
            <a:ln w="12700" algn="ctr">
              <a:noFill/>
              <a:miter lim="800000"/>
              <a:headEnd/>
              <a:tailEnd/>
            </a:ln>
            <a:effectLst/>
          </p:spPr>
          <p:txBody>
            <a:bodyPr wrap="none">
              <a:spAutoFit/>
            </a:bodyPr>
            <a:lstStyle/>
            <a:p>
              <a:pPr algn="ctr" eaLnBrk="0" hangingPunct="0">
                <a:defRPr/>
              </a:pPr>
              <a:r>
                <a:rPr lang="en-US" sz="1200">
                  <a:latin typeface="Segoe Semibold" pitchFamily="34" charset="0"/>
                </a:rPr>
                <a:t>Address</a:t>
              </a:r>
            </a:p>
          </p:txBody>
        </p:sp>
        <p:sp>
          <p:nvSpPr>
            <p:cNvPr id="37" name="Text Box 46"/>
            <p:cNvSpPr txBox="1">
              <a:spLocks noChangeArrowheads="1"/>
            </p:cNvSpPr>
            <p:nvPr/>
          </p:nvSpPr>
          <p:spPr bwMode="auto">
            <a:xfrm>
              <a:off x="4237489" y="5353050"/>
              <a:ext cx="694421" cy="276999"/>
            </a:xfrm>
            <a:prstGeom prst="rect">
              <a:avLst/>
            </a:prstGeom>
            <a:noFill/>
            <a:ln w="12700" algn="ctr">
              <a:noFill/>
              <a:miter lim="800000"/>
              <a:headEnd/>
              <a:tailEnd/>
            </a:ln>
            <a:effectLst/>
          </p:spPr>
          <p:txBody>
            <a:bodyPr wrap="none">
              <a:spAutoFit/>
            </a:bodyPr>
            <a:lstStyle/>
            <a:p>
              <a:pPr algn="ctr" eaLnBrk="0" hangingPunct="0">
                <a:defRPr/>
              </a:pPr>
              <a:r>
                <a:rPr lang="en-US" sz="1200">
                  <a:latin typeface="Segoe Semibold" pitchFamily="34" charset="0"/>
                </a:rPr>
                <a:t>Binding</a:t>
              </a:r>
            </a:p>
          </p:txBody>
        </p:sp>
        <p:sp>
          <p:nvSpPr>
            <p:cNvPr id="38" name="Text Box 47"/>
            <p:cNvSpPr txBox="1">
              <a:spLocks noChangeArrowheads="1"/>
            </p:cNvSpPr>
            <p:nvPr/>
          </p:nvSpPr>
          <p:spPr bwMode="auto">
            <a:xfrm>
              <a:off x="5546836" y="5353050"/>
              <a:ext cx="764953" cy="276999"/>
            </a:xfrm>
            <a:prstGeom prst="rect">
              <a:avLst/>
            </a:prstGeom>
            <a:noFill/>
            <a:ln w="12700" algn="ctr">
              <a:noFill/>
              <a:miter lim="800000"/>
              <a:headEnd/>
              <a:tailEnd/>
            </a:ln>
            <a:effectLst/>
          </p:spPr>
          <p:txBody>
            <a:bodyPr wrap="none">
              <a:spAutoFit/>
            </a:bodyPr>
            <a:lstStyle/>
            <a:p>
              <a:pPr algn="ctr" eaLnBrk="0" hangingPunct="0">
                <a:defRPr/>
              </a:pPr>
              <a:r>
                <a:rPr lang="en-US" sz="1200">
                  <a:latin typeface="Segoe Semibold" pitchFamily="34" charset="0"/>
                </a:rPr>
                <a:t>Contract</a:t>
              </a:r>
            </a:p>
          </p:txBody>
        </p:sp>
        <p:sp>
          <p:nvSpPr>
            <p:cNvPr id="39" name="Text Box 48"/>
            <p:cNvSpPr txBox="1">
              <a:spLocks noChangeArrowheads="1"/>
            </p:cNvSpPr>
            <p:nvPr/>
          </p:nvSpPr>
          <p:spPr bwMode="auto">
            <a:xfrm>
              <a:off x="2769067" y="5932488"/>
              <a:ext cx="918233" cy="307797"/>
            </a:xfrm>
            <a:prstGeom prst="rect">
              <a:avLst/>
            </a:prstGeom>
            <a:noFill/>
            <a:ln w="12700" algn="ctr">
              <a:noFill/>
              <a:miter lim="800000"/>
              <a:headEnd/>
              <a:tailEnd/>
            </a:ln>
            <a:effectLst/>
          </p:spPr>
          <p:txBody>
            <a:bodyPr wrap="none">
              <a:spAutoFit/>
            </a:bodyPr>
            <a:lstStyle/>
            <a:p>
              <a:pPr algn="ctr" eaLnBrk="0" hangingPunct="0">
                <a:defRPr/>
              </a:pPr>
              <a:r>
                <a:rPr lang="en-US" sz="1050" i="1" dirty="0" smtClean="0">
                  <a:latin typeface="Segoe Semibold" pitchFamily="34" charset="0"/>
                </a:rPr>
                <a:t>(</a:t>
              </a:r>
              <a:r>
                <a:rPr lang="en-US" sz="1050" i="1" dirty="0" err="1" smtClean="0">
                  <a:latin typeface="Segoe Semibold" pitchFamily="34" charset="0"/>
                </a:rPr>
                <a:t>Donde</a:t>
              </a:r>
              <a:r>
                <a:rPr lang="en-US" sz="1050" i="1" dirty="0" smtClean="0">
                  <a:latin typeface="Segoe Semibold" pitchFamily="34" charset="0"/>
                </a:rPr>
                <a:t>)</a:t>
              </a:r>
              <a:endParaRPr lang="en-US" sz="1050" i="1" dirty="0">
                <a:latin typeface="Segoe Semibold" pitchFamily="34" charset="0"/>
              </a:endParaRPr>
            </a:p>
          </p:txBody>
        </p:sp>
        <p:sp>
          <p:nvSpPr>
            <p:cNvPr id="40" name="Text Box 49"/>
            <p:cNvSpPr txBox="1">
              <a:spLocks noChangeArrowheads="1"/>
            </p:cNvSpPr>
            <p:nvPr/>
          </p:nvSpPr>
          <p:spPr bwMode="auto">
            <a:xfrm>
              <a:off x="4135932" y="5932488"/>
              <a:ext cx="865788" cy="307797"/>
            </a:xfrm>
            <a:prstGeom prst="rect">
              <a:avLst/>
            </a:prstGeom>
            <a:noFill/>
            <a:ln w="12700" algn="ctr">
              <a:noFill/>
              <a:miter lim="800000"/>
              <a:headEnd/>
              <a:tailEnd/>
            </a:ln>
            <a:effectLst/>
          </p:spPr>
          <p:txBody>
            <a:bodyPr wrap="none">
              <a:spAutoFit/>
            </a:bodyPr>
            <a:lstStyle/>
            <a:p>
              <a:pPr algn="ctr" eaLnBrk="0" hangingPunct="0">
                <a:defRPr/>
              </a:pPr>
              <a:r>
                <a:rPr lang="en-US" sz="1050" i="1" dirty="0" smtClean="0">
                  <a:latin typeface="Segoe Semibold" pitchFamily="34" charset="0"/>
                </a:rPr>
                <a:t>(Como)</a:t>
              </a:r>
              <a:endParaRPr lang="en-US" sz="1050" i="1" dirty="0">
                <a:latin typeface="Segoe Semibold" pitchFamily="34" charset="0"/>
              </a:endParaRPr>
            </a:p>
          </p:txBody>
        </p:sp>
        <p:sp>
          <p:nvSpPr>
            <p:cNvPr id="41" name="Text Box 50"/>
            <p:cNvSpPr txBox="1">
              <a:spLocks noChangeArrowheads="1"/>
            </p:cNvSpPr>
            <p:nvPr/>
          </p:nvSpPr>
          <p:spPr bwMode="auto">
            <a:xfrm>
              <a:off x="5568531" y="5932488"/>
              <a:ext cx="721563" cy="307797"/>
            </a:xfrm>
            <a:prstGeom prst="rect">
              <a:avLst/>
            </a:prstGeom>
            <a:noFill/>
            <a:ln w="12700" algn="ctr">
              <a:noFill/>
              <a:miter lim="800000"/>
              <a:headEnd/>
              <a:tailEnd/>
            </a:ln>
            <a:effectLst/>
          </p:spPr>
          <p:txBody>
            <a:bodyPr wrap="none">
              <a:spAutoFit/>
            </a:bodyPr>
            <a:lstStyle/>
            <a:p>
              <a:pPr algn="ctr" eaLnBrk="0" hangingPunct="0">
                <a:defRPr/>
              </a:pPr>
              <a:r>
                <a:rPr lang="en-US" sz="1050" i="1" dirty="0" smtClean="0">
                  <a:latin typeface="Segoe Semibold" pitchFamily="34" charset="0"/>
                </a:rPr>
                <a:t>(</a:t>
              </a:r>
              <a:r>
                <a:rPr lang="en-US" sz="1050" i="1" dirty="0" err="1" smtClean="0">
                  <a:latin typeface="Segoe Semibold" pitchFamily="34" charset="0"/>
                </a:rPr>
                <a:t>Que</a:t>
              </a:r>
              <a:r>
                <a:rPr lang="en-US" sz="1050" i="1" dirty="0" smtClean="0">
                  <a:latin typeface="Segoe Semibold" pitchFamily="34" charset="0"/>
                </a:rPr>
                <a:t>)</a:t>
              </a:r>
              <a:endParaRPr lang="en-US" sz="1050" i="1" dirty="0">
                <a:latin typeface="Segoe Semibold" pitchFamily="34" charset="0"/>
              </a:endParaRPr>
            </a:p>
          </p:txBody>
        </p:sp>
        <p:grpSp>
          <p:nvGrpSpPr>
            <p:cNvPr id="42" name="Group 13"/>
            <p:cNvGrpSpPr>
              <a:grpSpLocks/>
            </p:cNvGrpSpPr>
            <p:nvPr/>
          </p:nvGrpSpPr>
          <p:grpSpPr bwMode="auto">
            <a:xfrm>
              <a:off x="1550297" y="3178178"/>
              <a:ext cx="2124767" cy="1742577"/>
              <a:chOff x="1317" y="2405"/>
              <a:chExt cx="708" cy="309"/>
            </a:xfrm>
          </p:grpSpPr>
          <p:pic>
            <p:nvPicPr>
              <p:cNvPr id="43" name="Picture 14" descr="ShinyGreen2"/>
              <p:cNvPicPr>
                <a:picLocks noChangeAspect="1" noChangeArrowheads="1"/>
              </p:cNvPicPr>
              <p:nvPr/>
            </p:nvPicPr>
            <p:blipFill>
              <a:blip r:embed="rId7"/>
              <a:srcRect/>
              <a:stretch>
                <a:fillRect/>
              </a:stretch>
            </p:blipFill>
            <p:spPr bwMode="auto">
              <a:xfrm rot="5400000">
                <a:off x="1516" y="2206"/>
                <a:ext cx="309" cy="708"/>
              </a:xfrm>
              <a:prstGeom prst="rect">
                <a:avLst/>
              </a:prstGeom>
              <a:noFill/>
              <a:ln w="9525">
                <a:noFill/>
                <a:miter lim="800000"/>
                <a:headEnd/>
                <a:tailEnd/>
              </a:ln>
            </p:spPr>
          </p:pic>
          <p:sp>
            <p:nvSpPr>
              <p:cNvPr id="44" name="Text Box 15"/>
              <p:cNvSpPr txBox="1">
                <a:spLocks noChangeArrowheads="1"/>
              </p:cNvSpPr>
              <p:nvPr/>
            </p:nvSpPr>
            <p:spPr bwMode="auto">
              <a:xfrm>
                <a:off x="1505" y="2470"/>
                <a:ext cx="247" cy="46"/>
              </a:xfrm>
              <a:prstGeom prst="rect">
                <a:avLst/>
              </a:prstGeom>
              <a:noFill/>
              <a:ln w="12700" algn="ctr">
                <a:noFill/>
                <a:miter lim="800000"/>
                <a:headEnd/>
                <a:tailEnd/>
              </a:ln>
              <a:effectLst/>
            </p:spPr>
            <p:txBody>
              <a:bodyPr wrap="none">
                <a:spAutoFit/>
              </a:bodyPr>
              <a:lstStyle/>
              <a:p>
                <a:pPr algn="ctr" eaLnBrk="0" hangingPunct="0">
                  <a:defRPr/>
                </a:pPr>
                <a:r>
                  <a:rPr lang="en-US" sz="1100" dirty="0">
                    <a:latin typeface="Segoe Semibold" pitchFamily="34" charset="0"/>
                  </a:rPr>
                  <a:t>Endpoint</a:t>
                </a:r>
              </a:p>
            </p:txBody>
          </p:sp>
        </p:grpSp>
        <p:grpSp>
          <p:nvGrpSpPr>
            <p:cNvPr id="45" name="Group 11"/>
            <p:cNvGrpSpPr>
              <a:grpSpLocks/>
            </p:cNvGrpSpPr>
            <p:nvPr/>
          </p:nvGrpSpPr>
          <p:grpSpPr bwMode="auto">
            <a:xfrm>
              <a:off x="1963738" y="3976688"/>
              <a:ext cx="1416050" cy="508000"/>
              <a:chOff x="1237" y="2505"/>
              <a:chExt cx="892" cy="320"/>
            </a:xfrm>
          </p:grpSpPr>
          <p:grpSp>
            <p:nvGrpSpPr>
              <p:cNvPr id="46" name="Group 12"/>
              <p:cNvGrpSpPr>
                <a:grpSpLocks/>
              </p:cNvGrpSpPr>
              <p:nvPr/>
            </p:nvGrpSpPr>
            <p:grpSpPr bwMode="auto">
              <a:xfrm>
                <a:off x="1804" y="2505"/>
                <a:ext cx="325" cy="320"/>
                <a:chOff x="1804" y="2505"/>
                <a:chExt cx="325" cy="320"/>
              </a:xfrm>
            </p:grpSpPr>
            <p:pic>
              <p:nvPicPr>
                <p:cNvPr id="53" name="Picture 13" descr="Metallic edge Cinnamon Square Small"/>
                <p:cNvPicPr>
                  <a:picLocks noChangeAspect="1" noChangeArrowheads="1"/>
                </p:cNvPicPr>
                <p:nvPr/>
              </p:nvPicPr>
              <p:blipFill>
                <a:blip r:embed="rId11"/>
                <a:srcRect/>
                <a:stretch>
                  <a:fillRect/>
                </a:stretch>
              </p:blipFill>
              <p:spPr bwMode="auto">
                <a:xfrm>
                  <a:off x="1804" y="2505"/>
                  <a:ext cx="325" cy="320"/>
                </a:xfrm>
                <a:prstGeom prst="rect">
                  <a:avLst/>
                </a:prstGeom>
                <a:noFill/>
                <a:ln w="9525">
                  <a:noFill/>
                  <a:miter lim="800000"/>
                  <a:headEnd/>
                  <a:tailEnd/>
                </a:ln>
              </p:spPr>
            </p:pic>
            <p:sp>
              <p:nvSpPr>
                <p:cNvPr id="54" name="Rectangle 14"/>
                <p:cNvSpPr>
                  <a:spLocks noChangeArrowheads="1"/>
                </p:cNvSpPr>
                <p:nvPr/>
              </p:nvSpPr>
              <p:spPr bwMode="auto">
                <a:xfrm>
                  <a:off x="1880" y="2537"/>
                  <a:ext cx="176" cy="165"/>
                </a:xfrm>
                <a:prstGeom prst="rect">
                  <a:avLst/>
                </a:prstGeom>
                <a:noFill/>
                <a:ln w="12700" algn="ctr">
                  <a:noFill/>
                  <a:miter lim="800000"/>
                  <a:headEnd/>
                  <a:tailEnd/>
                </a:ln>
                <a:effectLst/>
              </p:spPr>
              <p:txBody>
                <a:bodyPr wrap="none">
                  <a:spAutoFit/>
                </a:bodyPr>
                <a:lstStyle/>
                <a:p>
                  <a:pPr algn="ctr" eaLnBrk="0" hangingPunct="0">
                    <a:defRPr/>
                  </a:pPr>
                  <a:r>
                    <a:rPr lang="en-US" sz="1100" dirty="0">
                      <a:latin typeface="Segoe Semibold" pitchFamily="34" charset="0"/>
                    </a:rPr>
                    <a:t>A</a:t>
                  </a:r>
                </a:p>
              </p:txBody>
            </p:sp>
          </p:grpSp>
          <p:grpSp>
            <p:nvGrpSpPr>
              <p:cNvPr id="47" name="Group 15"/>
              <p:cNvGrpSpPr>
                <a:grpSpLocks/>
              </p:cNvGrpSpPr>
              <p:nvPr/>
            </p:nvGrpSpPr>
            <p:grpSpPr bwMode="auto">
              <a:xfrm>
                <a:off x="1519" y="2505"/>
                <a:ext cx="325" cy="320"/>
                <a:chOff x="1519" y="2505"/>
                <a:chExt cx="325" cy="320"/>
              </a:xfrm>
            </p:grpSpPr>
            <p:pic>
              <p:nvPicPr>
                <p:cNvPr id="51" name="Picture 16" descr="Metallic edge Gold Square Small"/>
                <p:cNvPicPr>
                  <a:picLocks noChangeAspect="1" noChangeArrowheads="1"/>
                </p:cNvPicPr>
                <p:nvPr/>
              </p:nvPicPr>
              <p:blipFill>
                <a:blip r:embed="rId12"/>
                <a:srcRect/>
                <a:stretch>
                  <a:fillRect/>
                </a:stretch>
              </p:blipFill>
              <p:spPr bwMode="auto">
                <a:xfrm>
                  <a:off x="1519" y="2505"/>
                  <a:ext cx="325" cy="320"/>
                </a:xfrm>
                <a:prstGeom prst="rect">
                  <a:avLst/>
                </a:prstGeom>
                <a:noFill/>
                <a:ln w="9525">
                  <a:noFill/>
                  <a:miter lim="800000"/>
                  <a:headEnd/>
                  <a:tailEnd/>
                </a:ln>
              </p:spPr>
            </p:pic>
            <p:sp>
              <p:nvSpPr>
                <p:cNvPr id="52" name="Rectangle 17"/>
                <p:cNvSpPr>
                  <a:spLocks noChangeArrowheads="1"/>
                </p:cNvSpPr>
                <p:nvPr/>
              </p:nvSpPr>
              <p:spPr bwMode="auto">
                <a:xfrm>
                  <a:off x="1589" y="2537"/>
                  <a:ext cx="176" cy="165"/>
                </a:xfrm>
                <a:prstGeom prst="rect">
                  <a:avLst/>
                </a:prstGeom>
                <a:noFill/>
                <a:ln w="12700" algn="ctr">
                  <a:noFill/>
                  <a:miter lim="800000"/>
                  <a:headEnd/>
                  <a:tailEnd/>
                </a:ln>
                <a:effectLst/>
              </p:spPr>
              <p:txBody>
                <a:bodyPr wrap="none">
                  <a:spAutoFit/>
                </a:bodyPr>
                <a:lstStyle/>
                <a:p>
                  <a:pPr algn="ctr" eaLnBrk="0" hangingPunct="0">
                    <a:defRPr/>
                  </a:pPr>
                  <a:r>
                    <a:rPr lang="en-US" sz="1100">
                      <a:latin typeface="Segoe Semibold" pitchFamily="34" charset="0"/>
                    </a:rPr>
                    <a:t>B</a:t>
                  </a:r>
                </a:p>
              </p:txBody>
            </p:sp>
          </p:grpSp>
          <p:grpSp>
            <p:nvGrpSpPr>
              <p:cNvPr id="48" name="Group 18"/>
              <p:cNvGrpSpPr>
                <a:grpSpLocks/>
              </p:cNvGrpSpPr>
              <p:nvPr/>
            </p:nvGrpSpPr>
            <p:grpSpPr bwMode="auto">
              <a:xfrm>
                <a:off x="1237" y="2505"/>
                <a:ext cx="325" cy="320"/>
                <a:chOff x="1237" y="2505"/>
                <a:chExt cx="325" cy="320"/>
              </a:xfrm>
            </p:grpSpPr>
            <p:pic>
              <p:nvPicPr>
                <p:cNvPr id="49" name="Picture 19" descr="Metallic edge Turquoise Square Small"/>
                <p:cNvPicPr>
                  <a:picLocks noChangeAspect="1" noChangeArrowheads="1"/>
                </p:cNvPicPr>
                <p:nvPr/>
              </p:nvPicPr>
              <p:blipFill>
                <a:blip r:embed="rId13"/>
                <a:srcRect/>
                <a:stretch>
                  <a:fillRect/>
                </a:stretch>
              </p:blipFill>
              <p:spPr bwMode="auto">
                <a:xfrm>
                  <a:off x="1237" y="2505"/>
                  <a:ext cx="325" cy="320"/>
                </a:xfrm>
                <a:prstGeom prst="rect">
                  <a:avLst/>
                </a:prstGeom>
                <a:noFill/>
                <a:ln w="9525">
                  <a:noFill/>
                  <a:miter lim="800000"/>
                  <a:headEnd/>
                  <a:tailEnd/>
                </a:ln>
              </p:spPr>
            </p:pic>
            <p:sp>
              <p:nvSpPr>
                <p:cNvPr id="50" name="Rectangle 20"/>
                <p:cNvSpPr>
                  <a:spLocks noChangeArrowheads="1"/>
                </p:cNvSpPr>
                <p:nvPr/>
              </p:nvSpPr>
              <p:spPr bwMode="auto">
                <a:xfrm>
                  <a:off x="1313" y="2537"/>
                  <a:ext cx="181" cy="165"/>
                </a:xfrm>
                <a:prstGeom prst="rect">
                  <a:avLst/>
                </a:prstGeom>
                <a:noFill/>
                <a:ln w="12700" algn="ctr">
                  <a:noFill/>
                  <a:miter lim="800000"/>
                  <a:headEnd/>
                  <a:tailEnd/>
                </a:ln>
                <a:effectLst/>
              </p:spPr>
              <p:txBody>
                <a:bodyPr wrap="none">
                  <a:spAutoFit/>
                </a:bodyPr>
                <a:lstStyle/>
                <a:p>
                  <a:pPr algn="ctr" eaLnBrk="0" hangingPunct="0">
                    <a:defRPr/>
                  </a:pPr>
                  <a:r>
                    <a:rPr lang="en-US" sz="1100">
                      <a:latin typeface="Segoe Semibold" pitchFamily="34" charset="0"/>
                    </a:rPr>
                    <a:t>C</a:t>
                  </a:r>
                </a:p>
              </p:txBody>
            </p:sp>
          </p:grpSp>
        </p:grpSp>
        <p:pic>
          <p:nvPicPr>
            <p:cNvPr id="55" name="Picture 14" descr="ShinyGreen2"/>
            <p:cNvPicPr>
              <a:picLocks noChangeAspect="1" noChangeArrowheads="1"/>
            </p:cNvPicPr>
            <p:nvPr/>
          </p:nvPicPr>
          <p:blipFill>
            <a:blip r:embed="rId14"/>
            <a:srcRect/>
            <a:stretch>
              <a:fillRect/>
            </a:stretch>
          </p:blipFill>
          <p:spPr bwMode="auto">
            <a:xfrm>
              <a:off x="5486400" y="2619375"/>
              <a:ext cx="2092325" cy="2444750"/>
            </a:xfrm>
            <a:prstGeom prst="rect">
              <a:avLst/>
            </a:prstGeom>
            <a:noFill/>
            <a:ln w="9525">
              <a:noFill/>
              <a:miter lim="800000"/>
              <a:headEnd/>
              <a:tailEnd/>
            </a:ln>
          </p:spPr>
        </p:pic>
        <p:grpSp>
          <p:nvGrpSpPr>
            <p:cNvPr id="56" name="Group 21"/>
            <p:cNvGrpSpPr>
              <a:grpSpLocks/>
            </p:cNvGrpSpPr>
            <p:nvPr/>
          </p:nvGrpSpPr>
          <p:grpSpPr bwMode="auto">
            <a:xfrm flipH="1">
              <a:off x="5773738" y="3976688"/>
              <a:ext cx="1416050" cy="508000"/>
              <a:chOff x="1237" y="2505"/>
              <a:chExt cx="892" cy="320"/>
            </a:xfrm>
          </p:grpSpPr>
          <p:grpSp>
            <p:nvGrpSpPr>
              <p:cNvPr id="57" name="Group 22"/>
              <p:cNvGrpSpPr>
                <a:grpSpLocks/>
              </p:cNvGrpSpPr>
              <p:nvPr/>
            </p:nvGrpSpPr>
            <p:grpSpPr bwMode="auto">
              <a:xfrm>
                <a:off x="1804" y="2505"/>
                <a:ext cx="325" cy="320"/>
                <a:chOff x="1804" y="2505"/>
                <a:chExt cx="325" cy="320"/>
              </a:xfrm>
            </p:grpSpPr>
            <p:pic>
              <p:nvPicPr>
                <p:cNvPr id="64" name="Picture 23" descr="Metallic edge Cinnamon Square Small"/>
                <p:cNvPicPr>
                  <a:picLocks noChangeAspect="1" noChangeArrowheads="1"/>
                </p:cNvPicPr>
                <p:nvPr/>
              </p:nvPicPr>
              <p:blipFill>
                <a:blip r:embed="rId11"/>
                <a:srcRect/>
                <a:stretch>
                  <a:fillRect/>
                </a:stretch>
              </p:blipFill>
              <p:spPr bwMode="auto">
                <a:xfrm>
                  <a:off x="1804" y="2505"/>
                  <a:ext cx="325" cy="320"/>
                </a:xfrm>
                <a:prstGeom prst="rect">
                  <a:avLst/>
                </a:prstGeom>
                <a:noFill/>
                <a:ln w="9525">
                  <a:noFill/>
                  <a:miter lim="800000"/>
                  <a:headEnd/>
                  <a:tailEnd/>
                </a:ln>
              </p:spPr>
            </p:pic>
            <p:sp>
              <p:nvSpPr>
                <p:cNvPr id="65" name="Rectangle 24"/>
                <p:cNvSpPr>
                  <a:spLocks noChangeArrowheads="1"/>
                </p:cNvSpPr>
                <p:nvPr/>
              </p:nvSpPr>
              <p:spPr bwMode="auto">
                <a:xfrm>
                  <a:off x="1880" y="2537"/>
                  <a:ext cx="176" cy="165"/>
                </a:xfrm>
                <a:prstGeom prst="rect">
                  <a:avLst/>
                </a:prstGeom>
                <a:noFill/>
                <a:ln w="12700" algn="ctr">
                  <a:noFill/>
                  <a:miter lim="800000"/>
                  <a:headEnd/>
                  <a:tailEnd/>
                </a:ln>
                <a:effectLst/>
              </p:spPr>
              <p:txBody>
                <a:bodyPr wrap="none">
                  <a:spAutoFit/>
                </a:bodyPr>
                <a:lstStyle/>
                <a:p>
                  <a:pPr algn="ctr" eaLnBrk="0" hangingPunct="0">
                    <a:defRPr/>
                  </a:pPr>
                  <a:r>
                    <a:rPr lang="en-US" sz="1100" dirty="0">
                      <a:latin typeface="Segoe Semibold" pitchFamily="34" charset="0"/>
                    </a:rPr>
                    <a:t>A</a:t>
                  </a:r>
                </a:p>
              </p:txBody>
            </p:sp>
          </p:grpSp>
          <p:grpSp>
            <p:nvGrpSpPr>
              <p:cNvPr id="58" name="Group 25"/>
              <p:cNvGrpSpPr>
                <a:grpSpLocks/>
              </p:cNvGrpSpPr>
              <p:nvPr/>
            </p:nvGrpSpPr>
            <p:grpSpPr bwMode="auto">
              <a:xfrm>
                <a:off x="1519" y="2505"/>
                <a:ext cx="325" cy="320"/>
                <a:chOff x="1519" y="2505"/>
                <a:chExt cx="325" cy="320"/>
              </a:xfrm>
            </p:grpSpPr>
            <p:pic>
              <p:nvPicPr>
                <p:cNvPr id="62" name="Picture 26" descr="Metallic edge Gold Square Small"/>
                <p:cNvPicPr>
                  <a:picLocks noChangeAspect="1" noChangeArrowheads="1"/>
                </p:cNvPicPr>
                <p:nvPr/>
              </p:nvPicPr>
              <p:blipFill>
                <a:blip r:embed="rId12"/>
                <a:srcRect/>
                <a:stretch>
                  <a:fillRect/>
                </a:stretch>
              </p:blipFill>
              <p:spPr bwMode="auto">
                <a:xfrm>
                  <a:off x="1519" y="2505"/>
                  <a:ext cx="325" cy="320"/>
                </a:xfrm>
                <a:prstGeom prst="rect">
                  <a:avLst/>
                </a:prstGeom>
                <a:noFill/>
                <a:ln w="9525">
                  <a:noFill/>
                  <a:miter lim="800000"/>
                  <a:headEnd/>
                  <a:tailEnd/>
                </a:ln>
              </p:spPr>
            </p:pic>
            <p:sp>
              <p:nvSpPr>
                <p:cNvPr id="63" name="Rectangle 27"/>
                <p:cNvSpPr>
                  <a:spLocks noChangeArrowheads="1"/>
                </p:cNvSpPr>
                <p:nvPr/>
              </p:nvSpPr>
              <p:spPr bwMode="auto">
                <a:xfrm>
                  <a:off x="1589" y="2537"/>
                  <a:ext cx="176" cy="165"/>
                </a:xfrm>
                <a:prstGeom prst="rect">
                  <a:avLst/>
                </a:prstGeom>
                <a:noFill/>
                <a:ln w="12700" algn="ctr">
                  <a:noFill/>
                  <a:miter lim="800000"/>
                  <a:headEnd/>
                  <a:tailEnd/>
                </a:ln>
                <a:effectLst/>
              </p:spPr>
              <p:txBody>
                <a:bodyPr wrap="none">
                  <a:spAutoFit/>
                </a:bodyPr>
                <a:lstStyle/>
                <a:p>
                  <a:pPr algn="ctr" eaLnBrk="0" hangingPunct="0">
                    <a:defRPr/>
                  </a:pPr>
                  <a:r>
                    <a:rPr lang="en-US" sz="1100">
                      <a:latin typeface="Segoe Semibold" pitchFamily="34" charset="0"/>
                    </a:rPr>
                    <a:t>B</a:t>
                  </a:r>
                </a:p>
              </p:txBody>
            </p:sp>
          </p:grpSp>
          <p:grpSp>
            <p:nvGrpSpPr>
              <p:cNvPr id="59" name="Group 28"/>
              <p:cNvGrpSpPr>
                <a:grpSpLocks/>
              </p:cNvGrpSpPr>
              <p:nvPr/>
            </p:nvGrpSpPr>
            <p:grpSpPr bwMode="auto">
              <a:xfrm>
                <a:off x="1237" y="2505"/>
                <a:ext cx="325" cy="320"/>
                <a:chOff x="1237" y="2505"/>
                <a:chExt cx="325" cy="320"/>
              </a:xfrm>
            </p:grpSpPr>
            <p:pic>
              <p:nvPicPr>
                <p:cNvPr id="60" name="Picture 29" descr="Metallic edge Turquoise Square Small"/>
                <p:cNvPicPr>
                  <a:picLocks noChangeAspect="1" noChangeArrowheads="1"/>
                </p:cNvPicPr>
                <p:nvPr/>
              </p:nvPicPr>
              <p:blipFill>
                <a:blip r:embed="rId13"/>
                <a:srcRect/>
                <a:stretch>
                  <a:fillRect/>
                </a:stretch>
              </p:blipFill>
              <p:spPr bwMode="auto">
                <a:xfrm>
                  <a:off x="1237" y="2505"/>
                  <a:ext cx="325" cy="320"/>
                </a:xfrm>
                <a:prstGeom prst="rect">
                  <a:avLst/>
                </a:prstGeom>
                <a:noFill/>
                <a:ln w="9525">
                  <a:noFill/>
                  <a:miter lim="800000"/>
                  <a:headEnd/>
                  <a:tailEnd/>
                </a:ln>
              </p:spPr>
            </p:pic>
            <p:sp>
              <p:nvSpPr>
                <p:cNvPr id="61" name="Rectangle 30"/>
                <p:cNvSpPr>
                  <a:spLocks noChangeArrowheads="1"/>
                </p:cNvSpPr>
                <p:nvPr/>
              </p:nvSpPr>
              <p:spPr bwMode="auto">
                <a:xfrm>
                  <a:off x="1313" y="2537"/>
                  <a:ext cx="181" cy="165"/>
                </a:xfrm>
                <a:prstGeom prst="rect">
                  <a:avLst/>
                </a:prstGeom>
                <a:noFill/>
                <a:ln w="12700" algn="ctr">
                  <a:noFill/>
                  <a:miter lim="800000"/>
                  <a:headEnd/>
                  <a:tailEnd/>
                </a:ln>
                <a:effectLst/>
              </p:spPr>
              <p:txBody>
                <a:bodyPr wrap="none">
                  <a:spAutoFit/>
                </a:bodyPr>
                <a:lstStyle/>
                <a:p>
                  <a:pPr algn="ctr" eaLnBrk="0" hangingPunct="0">
                    <a:defRPr/>
                  </a:pPr>
                  <a:r>
                    <a:rPr lang="en-US" sz="1100">
                      <a:latin typeface="Segoe Semibold" pitchFamily="34" charset="0"/>
                    </a:rPr>
                    <a:t>C</a:t>
                  </a:r>
                </a:p>
              </p:txBody>
            </p:sp>
          </p:grpSp>
        </p:grpSp>
        <p:sp>
          <p:nvSpPr>
            <p:cNvPr id="66" name="Text Box 15"/>
            <p:cNvSpPr txBox="1">
              <a:spLocks noChangeArrowheads="1"/>
            </p:cNvSpPr>
            <p:nvPr/>
          </p:nvSpPr>
          <p:spPr bwMode="auto">
            <a:xfrm>
              <a:off x="5233988" y="3013075"/>
              <a:ext cx="2540000" cy="261610"/>
            </a:xfrm>
            <a:prstGeom prst="rect">
              <a:avLst/>
            </a:prstGeom>
            <a:noFill/>
            <a:ln w="12700" algn="ctr">
              <a:noFill/>
              <a:miter lim="800000"/>
              <a:headEnd/>
              <a:tailEnd/>
            </a:ln>
            <a:effectLst/>
          </p:spPr>
          <p:txBody>
            <a:bodyPr>
              <a:spAutoFit/>
            </a:bodyPr>
            <a:lstStyle/>
            <a:p>
              <a:pPr algn="ctr" eaLnBrk="0" hangingPunct="0">
                <a:defRPr/>
              </a:pPr>
              <a:r>
                <a:rPr lang="en-US" sz="1100" dirty="0">
                  <a:latin typeface="Segoe Semibold" pitchFamily="34" charset="0"/>
                </a:rPr>
                <a:t>Endpoints</a:t>
              </a:r>
            </a:p>
          </p:txBody>
        </p:sp>
        <p:grpSp>
          <p:nvGrpSpPr>
            <p:cNvPr id="67" name="Group 31"/>
            <p:cNvGrpSpPr>
              <a:grpSpLocks/>
            </p:cNvGrpSpPr>
            <p:nvPr/>
          </p:nvGrpSpPr>
          <p:grpSpPr bwMode="auto">
            <a:xfrm flipH="1">
              <a:off x="5773738" y="3376613"/>
              <a:ext cx="1416050" cy="508000"/>
              <a:chOff x="1237" y="2505"/>
              <a:chExt cx="892" cy="320"/>
            </a:xfrm>
          </p:grpSpPr>
          <p:grpSp>
            <p:nvGrpSpPr>
              <p:cNvPr id="68" name="Group 32"/>
              <p:cNvGrpSpPr>
                <a:grpSpLocks/>
              </p:cNvGrpSpPr>
              <p:nvPr/>
            </p:nvGrpSpPr>
            <p:grpSpPr bwMode="auto">
              <a:xfrm>
                <a:off x="1804" y="2505"/>
                <a:ext cx="325" cy="320"/>
                <a:chOff x="1804" y="2505"/>
                <a:chExt cx="325" cy="320"/>
              </a:xfrm>
            </p:grpSpPr>
            <p:pic>
              <p:nvPicPr>
                <p:cNvPr id="75" name="Picture 33" descr="Metallic edge Cinnamon Square Small"/>
                <p:cNvPicPr>
                  <a:picLocks noChangeAspect="1" noChangeArrowheads="1"/>
                </p:cNvPicPr>
                <p:nvPr/>
              </p:nvPicPr>
              <p:blipFill>
                <a:blip r:embed="rId11"/>
                <a:srcRect/>
                <a:stretch>
                  <a:fillRect/>
                </a:stretch>
              </p:blipFill>
              <p:spPr bwMode="auto">
                <a:xfrm>
                  <a:off x="1804" y="2505"/>
                  <a:ext cx="325" cy="320"/>
                </a:xfrm>
                <a:prstGeom prst="rect">
                  <a:avLst/>
                </a:prstGeom>
                <a:noFill/>
                <a:ln w="9525">
                  <a:noFill/>
                  <a:miter lim="800000"/>
                  <a:headEnd/>
                  <a:tailEnd/>
                </a:ln>
              </p:spPr>
            </p:pic>
            <p:sp>
              <p:nvSpPr>
                <p:cNvPr id="76" name="Rectangle 34"/>
                <p:cNvSpPr>
                  <a:spLocks noChangeArrowheads="1"/>
                </p:cNvSpPr>
                <p:nvPr/>
              </p:nvSpPr>
              <p:spPr bwMode="auto">
                <a:xfrm>
                  <a:off x="1880" y="2537"/>
                  <a:ext cx="176" cy="165"/>
                </a:xfrm>
                <a:prstGeom prst="rect">
                  <a:avLst/>
                </a:prstGeom>
                <a:noFill/>
                <a:ln w="12700" algn="ctr">
                  <a:noFill/>
                  <a:miter lim="800000"/>
                  <a:headEnd/>
                  <a:tailEnd/>
                </a:ln>
                <a:effectLst/>
              </p:spPr>
              <p:txBody>
                <a:bodyPr wrap="none">
                  <a:spAutoFit/>
                </a:bodyPr>
                <a:lstStyle/>
                <a:p>
                  <a:pPr algn="ctr" eaLnBrk="0" hangingPunct="0">
                    <a:defRPr/>
                  </a:pPr>
                  <a:r>
                    <a:rPr lang="en-US" sz="1100">
                      <a:latin typeface="Segoe Semibold" pitchFamily="34" charset="0"/>
                    </a:rPr>
                    <a:t>A</a:t>
                  </a:r>
                </a:p>
              </p:txBody>
            </p:sp>
          </p:grpSp>
          <p:grpSp>
            <p:nvGrpSpPr>
              <p:cNvPr id="69" name="Group 35"/>
              <p:cNvGrpSpPr>
                <a:grpSpLocks/>
              </p:cNvGrpSpPr>
              <p:nvPr/>
            </p:nvGrpSpPr>
            <p:grpSpPr bwMode="auto">
              <a:xfrm>
                <a:off x="1519" y="2505"/>
                <a:ext cx="325" cy="320"/>
                <a:chOff x="1519" y="2505"/>
                <a:chExt cx="325" cy="320"/>
              </a:xfrm>
            </p:grpSpPr>
            <p:sp>
              <p:nvSpPr>
                <p:cNvPr id="73" name="Rectangle 37"/>
                <p:cNvSpPr>
                  <a:spLocks noChangeArrowheads="1"/>
                </p:cNvSpPr>
                <p:nvPr/>
              </p:nvSpPr>
              <p:spPr bwMode="auto">
                <a:xfrm>
                  <a:off x="1589" y="2537"/>
                  <a:ext cx="176" cy="165"/>
                </a:xfrm>
                <a:prstGeom prst="rect">
                  <a:avLst/>
                </a:prstGeom>
                <a:noFill/>
                <a:ln w="12700" algn="ctr">
                  <a:noFill/>
                  <a:miter lim="800000"/>
                  <a:headEnd/>
                  <a:tailEnd/>
                </a:ln>
                <a:effectLst/>
              </p:spPr>
              <p:txBody>
                <a:bodyPr wrap="none">
                  <a:spAutoFit/>
                </a:bodyPr>
                <a:lstStyle/>
                <a:p>
                  <a:pPr algn="ctr" eaLnBrk="0" hangingPunct="0">
                    <a:defRPr/>
                  </a:pPr>
                  <a:r>
                    <a:rPr lang="en-US" sz="1100">
                      <a:latin typeface="Segoe Semibold" pitchFamily="34" charset="0"/>
                    </a:rPr>
                    <a:t>B</a:t>
                  </a:r>
                </a:p>
              </p:txBody>
            </p:sp>
            <p:pic>
              <p:nvPicPr>
                <p:cNvPr id="74" name="Picture 36" descr="Metallic edge Gold Square Small"/>
                <p:cNvPicPr>
                  <a:picLocks noChangeAspect="1" noChangeArrowheads="1"/>
                </p:cNvPicPr>
                <p:nvPr/>
              </p:nvPicPr>
              <p:blipFill>
                <a:blip r:embed="rId12"/>
                <a:srcRect/>
                <a:stretch>
                  <a:fillRect/>
                </a:stretch>
              </p:blipFill>
              <p:spPr bwMode="auto">
                <a:xfrm>
                  <a:off x="1519" y="2505"/>
                  <a:ext cx="325" cy="320"/>
                </a:xfrm>
                <a:prstGeom prst="rect">
                  <a:avLst/>
                </a:prstGeom>
                <a:noFill/>
                <a:ln w="9525">
                  <a:noFill/>
                  <a:miter lim="800000"/>
                  <a:headEnd/>
                  <a:tailEnd/>
                </a:ln>
              </p:spPr>
            </p:pic>
          </p:grpSp>
          <p:grpSp>
            <p:nvGrpSpPr>
              <p:cNvPr id="70" name="Group 38"/>
              <p:cNvGrpSpPr>
                <a:grpSpLocks/>
              </p:cNvGrpSpPr>
              <p:nvPr/>
            </p:nvGrpSpPr>
            <p:grpSpPr bwMode="auto">
              <a:xfrm>
                <a:off x="1237" y="2505"/>
                <a:ext cx="325" cy="320"/>
                <a:chOff x="1237" y="2505"/>
                <a:chExt cx="325" cy="320"/>
              </a:xfrm>
            </p:grpSpPr>
            <p:pic>
              <p:nvPicPr>
                <p:cNvPr id="71" name="Picture 39" descr="Metallic edge Turquoise Square Small"/>
                <p:cNvPicPr>
                  <a:picLocks noChangeAspect="1" noChangeArrowheads="1"/>
                </p:cNvPicPr>
                <p:nvPr/>
              </p:nvPicPr>
              <p:blipFill>
                <a:blip r:embed="rId13"/>
                <a:srcRect/>
                <a:stretch>
                  <a:fillRect/>
                </a:stretch>
              </p:blipFill>
              <p:spPr bwMode="auto">
                <a:xfrm>
                  <a:off x="1237" y="2505"/>
                  <a:ext cx="325" cy="320"/>
                </a:xfrm>
                <a:prstGeom prst="rect">
                  <a:avLst/>
                </a:prstGeom>
                <a:noFill/>
                <a:ln w="9525">
                  <a:noFill/>
                  <a:miter lim="800000"/>
                  <a:headEnd/>
                  <a:tailEnd/>
                </a:ln>
              </p:spPr>
            </p:pic>
            <p:sp>
              <p:nvSpPr>
                <p:cNvPr id="72" name="Rectangle 40"/>
                <p:cNvSpPr>
                  <a:spLocks noChangeArrowheads="1"/>
                </p:cNvSpPr>
                <p:nvPr/>
              </p:nvSpPr>
              <p:spPr bwMode="auto">
                <a:xfrm>
                  <a:off x="1313" y="2537"/>
                  <a:ext cx="181" cy="165"/>
                </a:xfrm>
                <a:prstGeom prst="rect">
                  <a:avLst/>
                </a:prstGeom>
                <a:noFill/>
                <a:ln w="12700" algn="ctr">
                  <a:noFill/>
                  <a:miter lim="800000"/>
                  <a:headEnd/>
                  <a:tailEnd/>
                </a:ln>
                <a:effectLst/>
              </p:spPr>
              <p:txBody>
                <a:bodyPr wrap="none">
                  <a:spAutoFit/>
                </a:bodyPr>
                <a:lstStyle/>
                <a:p>
                  <a:pPr algn="ctr" eaLnBrk="0" hangingPunct="0">
                    <a:defRPr/>
                  </a:pPr>
                  <a:r>
                    <a:rPr lang="en-US" sz="1100" dirty="0">
                      <a:latin typeface="Segoe Semibold" pitchFamily="34" charset="0"/>
                    </a:rPr>
                    <a:t>C</a:t>
                  </a:r>
                </a:p>
              </p:txBody>
            </p:sp>
          </p:grpSp>
        </p:grpSp>
      </p:grpSp>
      <p:sp>
        <p:nvSpPr>
          <p:cNvPr id="2" name="Marcador de fecha 1"/>
          <p:cNvSpPr>
            <a:spLocks noGrp="1"/>
          </p:cNvSpPr>
          <p:nvPr>
            <p:ph type="dt" sz="half" idx="10"/>
          </p:nvPr>
        </p:nvSpPr>
        <p:spPr/>
        <p:txBody>
          <a:bodyPr/>
          <a:lstStyle/>
          <a:p>
            <a:fld id="{D0A037AB-F594-6742-97CE-0ADA98833C43}" type="datetime1">
              <a:rPr lang="es-AR" smtClean="0"/>
              <a:t>12/06/2014</a:t>
            </a:fld>
            <a:endParaRPr lang="es-ES"/>
          </a:p>
        </p:txBody>
      </p:sp>
      <p:sp>
        <p:nvSpPr>
          <p:cNvPr id="78" name="Marcador de pie de página 77"/>
          <p:cNvSpPr>
            <a:spLocks noGrp="1"/>
          </p:cNvSpPr>
          <p:nvPr>
            <p:ph type="ftr" sz="quarter" idx="11"/>
          </p:nvPr>
        </p:nvSpPr>
        <p:spPr/>
        <p:txBody>
          <a:bodyPr/>
          <a:lstStyle/>
          <a:p>
            <a:r>
              <a:rPr lang="es-ES" smtClean="0"/>
              <a:t>Introducción a la Plataforma .NET – Capa de Servicios</a:t>
            </a:r>
            <a:endParaRPr lang="es-ES"/>
          </a:p>
        </p:txBody>
      </p:sp>
      <p:sp>
        <p:nvSpPr>
          <p:cNvPr id="79" name="Marcador de número de diapositiva 78"/>
          <p:cNvSpPr>
            <a:spLocks noGrp="1"/>
          </p:cNvSpPr>
          <p:nvPr>
            <p:ph type="sldNum" sz="quarter" idx="12"/>
          </p:nvPr>
        </p:nvSpPr>
        <p:spPr/>
        <p:txBody>
          <a:bodyPr/>
          <a:lstStyle/>
          <a:p>
            <a:fld id="{132FADFE-3B8F-471C-ABF0-DBC7717ECBBC}" type="slidenum">
              <a:rPr lang="es-ES" smtClean="0"/>
              <a:pPr/>
              <a:t>12</a:t>
            </a:fld>
            <a:endParaRPr lang="es-ES"/>
          </a:p>
        </p:txBody>
      </p:sp>
    </p:spTree>
    <p:extLst>
      <p:ext uri="{BB962C8B-B14F-4D97-AF65-F5344CB8AC3E}">
        <p14:creationId xmlns:p14="http://schemas.microsoft.com/office/powerpoint/2010/main" val="979941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Arquitectura del Servicio </a:t>
            </a:r>
            <a:r>
              <a:rPr lang="es-MX" dirty="0" smtClean="0"/>
              <a:t>(2)</a:t>
            </a:r>
            <a:endParaRPr lang="es-AR" dirty="0"/>
          </a:p>
        </p:txBody>
      </p:sp>
      <p:grpSp>
        <p:nvGrpSpPr>
          <p:cNvPr id="4" name="3 Grupo"/>
          <p:cNvGrpSpPr/>
          <p:nvPr/>
        </p:nvGrpSpPr>
        <p:grpSpPr>
          <a:xfrm>
            <a:off x="750141" y="2294983"/>
            <a:ext cx="7405481" cy="3927816"/>
            <a:chOff x="0" y="1725613"/>
            <a:chExt cx="9144000" cy="4641850"/>
          </a:xfrm>
        </p:grpSpPr>
        <p:sp>
          <p:nvSpPr>
            <p:cNvPr id="5" name="Rectangle 60"/>
            <p:cNvSpPr>
              <a:spLocks noChangeArrowheads="1"/>
            </p:cNvSpPr>
            <p:nvPr/>
          </p:nvSpPr>
          <p:spPr bwMode="auto">
            <a:xfrm>
              <a:off x="0" y="5815013"/>
              <a:ext cx="9144000" cy="552450"/>
            </a:xfrm>
            <a:prstGeom prst="rect">
              <a:avLst/>
            </a:prstGeom>
            <a:gradFill rotWithShape="0">
              <a:gsLst>
                <a:gs pos="0">
                  <a:schemeClr val="tx1">
                    <a:alpha val="50000"/>
                  </a:schemeClr>
                </a:gs>
                <a:gs pos="100000">
                  <a:schemeClr val="hlink">
                    <a:alpha val="70000"/>
                  </a:schemeClr>
                </a:gs>
              </a:gsLst>
              <a:lin ang="18900000" scaled="1"/>
            </a:gradFill>
            <a:ln w="12700" algn="ctr">
              <a:noFill/>
              <a:miter lim="800000"/>
              <a:headEnd/>
              <a:tailEnd/>
            </a:ln>
          </p:spPr>
          <p:txBody>
            <a:bodyPr wrap="none" anchor="ctr"/>
            <a:lstStyle/>
            <a:p>
              <a:endParaRPr lang="en-US" sz="1100"/>
            </a:p>
          </p:txBody>
        </p:sp>
        <p:sp>
          <p:nvSpPr>
            <p:cNvPr id="6" name="Rectangle 61"/>
            <p:cNvSpPr>
              <a:spLocks noChangeArrowheads="1"/>
            </p:cNvSpPr>
            <p:nvPr/>
          </p:nvSpPr>
          <p:spPr bwMode="auto">
            <a:xfrm>
              <a:off x="0" y="3627438"/>
              <a:ext cx="9144000" cy="2190750"/>
            </a:xfrm>
            <a:prstGeom prst="rect">
              <a:avLst/>
            </a:prstGeom>
            <a:gradFill rotWithShape="0">
              <a:gsLst>
                <a:gs pos="0">
                  <a:schemeClr val="tx1">
                    <a:alpha val="50000"/>
                  </a:schemeClr>
                </a:gs>
                <a:gs pos="100000">
                  <a:schemeClr val="accent1">
                    <a:alpha val="70000"/>
                  </a:schemeClr>
                </a:gs>
              </a:gsLst>
              <a:lin ang="18900000" scaled="1"/>
            </a:gradFill>
            <a:ln w="12700" algn="ctr">
              <a:noFill/>
              <a:miter lim="800000"/>
              <a:headEnd/>
              <a:tailEnd/>
            </a:ln>
          </p:spPr>
          <p:txBody>
            <a:bodyPr wrap="none" anchor="ctr"/>
            <a:lstStyle/>
            <a:p>
              <a:endParaRPr lang="en-US" sz="1100"/>
            </a:p>
          </p:txBody>
        </p:sp>
        <p:sp>
          <p:nvSpPr>
            <p:cNvPr id="7" name="Rectangle 62"/>
            <p:cNvSpPr>
              <a:spLocks noChangeArrowheads="1"/>
            </p:cNvSpPr>
            <p:nvPr/>
          </p:nvSpPr>
          <p:spPr bwMode="auto">
            <a:xfrm>
              <a:off x="0" y="1725613"/>
              <a:ext cx="9144000" cy="1908175"/>
            </a:xfrm>
            <a:prstGeom prst="rect">
              <a:avLst/>
            </a:prstGeom>
            <a:gradFill rotWithShape="0">
              <a:gsLst>
                <a:gs pos="0">
                  <a:schemeClr val="tx1">
                    <a:alpha val="50000"/>
                  </a:schemeClr>
                </a:gs>
                <a:gs pos="100000">
                  <a:schemeClr val="accent2">
                    <a:alpha val="70000"/>
                  </a:schemeClr>
                </a:gs>
              </a:gsLst>
              <a:lin ang="18900000" scaled="1"/>
            </a:gradFill>
            <a:ln w="12700" algn="ctr">
              <a:noFill/>
              <a:miter lim="800000"/>
              <a:headEnd/>
              <a:tailEnd/>
            </a:ln>
          </p:spPr>
          <p:txBody>
            <a:bodyPr wrap="none" anchor="ctr"/>
            <a:lstStyle/>
            <a:p>
              <a:endParaRPr lang="en-US" sz="1100"/>
            </a:p>
          </p:txBody>
        </p:sp>
        <p:cxnSp>
          <p:nvCxnSpPr>
            <p:cNvPr id="8" name="AutoShape 63"/>
            <p:cNvCxnSpPr>
              <a:cxnSpLocks noChangeShapeType="1"/>
            </p:cNvCxnSpPr>
            <p:nvPr/>
          </p:nvCxnSpPr>
          <p:spPr bwMode="auto">
            <a:xfrm rot="5400000">
              <a:off x="1825625" y="3551238"/>
              <a:ext cx="317500" cy="0"/>
            </a:xfrm>
            <a:prstGeom prst="straightConnector1">
              <a:avLst/>
            </a:prstGeom>
            <a:noFill/>
            <a:ln w="50800">
              <a:solidFill>
                <a:srgbClr val="F7E993"/>
              </a:solidFill>
              <a:round/>
              <a:headEnd/>
              <a:tailEnd/>
            </a:ln>
          </p:spPr>
        </p:cxnSp>
        <p:cxnSp>
          <p:nvCxnSpPr>
            <p:cNvPr id="9" name="AutoShape 64"/>
            <p:cNvCxnSpPr>
              <a:cxnSpLocks noChangeShapeType="1"/>
            </p:cNvCxnSpPr>
            <p:nvPr/>
          </p:nvCxnSpPr>
          <p:spPr bwMode="auto">
            <a:xfrm rot="5400000">
              <a:off x="1820862" y="4446588"/>
              <a:ext cx="327025" cy="0"/>
            </a:xfrm>
            <a:prstGeom prst="straightConnector1">
              <a:avLst/>
            </a:prstGeom>
            <a:noFill/>
            <a:ln w="50800">
              <a:solidFill>
                <a:srgbClr val="F7E993"/>
              </a:solidFill>
              <a:round/>
              <a:headEnd/>
              <a:tailEnd/>
            </a:ln>
          </p:spPr>
        </p:cxnSp>
        <p:cxnSp>
          <p:nvCxnSpPr>
            <p:cNvPr id="10" name="AutoShape 65"/>
            <p:cNvCxnSpPr>
              <a:cxnSpLocks noChangeShapeType="1"/>
            </p:cNvCxnSpPr>
            <p:nvPr/>
          </p:nvCxnSpPr>
          <p:spPr bwMode="auto">
            <a:xfrm rot="5400000">
              <a:off x="1816100" y="5351463"/>
              <a:ext cx="336550" cy="0"/>
            </a:xfrm>
            <a:prstGeom prst="straightConnector1">
              <a:avLst/>
            </a:prstGeom>
            <a:noFill/>
            <a:ln w="50800">
              <a:solidFill>
                <a:srgbClr val="F7E993"/>
              </a:solidFill>
              <a:round/>
              <a:headEnd/>
              <a:tailEnd/>
            </a:ln>
          </p:spPr>
        </p:cxnSp>
        <p:cxnSp>
          <p:nvCxnSpPr>
            <p:cNvPr id="11" name="AutoShape 66"/>
            <p:cNvCxnSpPr>
              <a:cxnSpLocks noChangeShapeType="1"/>
            </p:cNvCxnSpPr>
            <p:nvPr/>
          </p:nvCxnSpPr>
          <p:spPr bwMode="auto">
            <a:xfrm rot="5400000">
              <a:off x="5980113" y="3529013"/>
              <a:ext cx="317500" cy="0"/>
            </a:xfrm>
            <a:prstGeom prst="straightConnector1">
              <a:avLst/>
            </a:prstGeom>
            <a:noFill/>
            <a:ln w="50800">
              <a:solidFill>
                <a:srgbClr val="F7E993"/>
              </a:solidFill>
              <a:round/>
              <a:headEnd/>
              <a:tailEnd/>
            </a:ln>
          </p:spPr>
        </p:cxnSp>
        <p:cxnSp>
          <p:nvCxnSpPr>
            <p:cNvPr id="12" name="AutoShape 67"/>
            <p:cNvCxnSpPr>
              <a:cxnSpLocks noChangeShapeType="1"/>
            </p:cNvCxnSpPr>
            <p:nvPr/>
          </p:nvCxnSpPr>
          <p:spPr bwMode="auto">
            <a:xfrm rot="5400000">
              <a:off x="5986462" y="4435476"/>
              <a:ext cx="327025" cy="0"/>
            </a:xfrm>
            <a:prstGeom prst="straightConnector1">
              <a:avLst/>
            </a:prstGeom>
            <a:noFill/>
            <a:ln w="50800">
              <a:solidFill>
                <a:srgbClr val="F7E993"/>
              </a:solidFill>
              <a:round/>
              <a:headEnd/>
              <a:tailEnd/>
            </a:ln>
          </p:spPr>
        </p:cxnSp>
        <p:cxnSp>
          <p:nvCxnSpPr>
            <p:cNvPr id="13" name="AutoShape 68"/>
            <p:cNvCxnSpPr>
              <a:cxnSpLocks noChangeShapeType="1"/>
            </p:cNvCxnSpPr>
            <p:nvPr/>
          </p:nvCxnSpPr>
          <p:spPr bwMode="auto">
            <a:xfrm rot="5400000">
              <a:off x="5981700" y="5340350"/>
              <a:ext cx="336550" cy="0"/>
            </a:xfrm>
            <a:prstGeom prst="straightConnector1">
              <a:avLst/>
            </a:prstGeom>
            <a:noFill/>
            <a:ln w="50800">
              <a:solidFill>
                <a:srgbClr val="F7E993"/>
              </a:solidFill>
              <a:round/>
              <a:headEnd/>
              <a:tailEnd/>
            </a:ln>
          </p:spPr>
        </p:cxnSp>
        <p:graphicFrame>
          <p:nvGraphicFramePr>
            <p:cNvPr id="14" name="Object 69"/>
            <p:cNvGraphicFramePr>
              <a:graphicFrameLocks noChangeAspect="1"/>
            </p:cNvGraphicFramePr>
            <p:nvPr>
              <p:extLst>
                <p:ext uri="{D42A27DB-BD31-4B8C-83A1-F6EECF244321}">
                  <p14:modId xmlns:p14="http://schemas.microsoft.com/office/powerpoint/2010/main" val="2558561361"/>
                </p:ext>
              </p:extLst>
            </p:nvPr>
          </p:nvGraphicFramePr>
          <p:xfrm>
            <a:off x="4168775" y="5202238"/>
            <a:ext cx="901700" cy="593725"/>
          </p:xfrm>
          <a:graphic>
            <a:graphicData uri="http://schemas.openxmlformats.org/presentationml/2006/ole">
              <mc:AlternateContent xmlns:mc="http://schemas.openxmlformats.org/markup-compatibility/2006">
                <mc:Choice xmlns:v="urn:schemas-microsoft-com:vml" Requires="v">
                  <p:oleObj spid="_x0000_s1036" name="Visio" r:id="rId3" imgW="1367790" imgH="1041559" progId="">
                    <p:embed/>
                  </p:oleObj>
                </mc:Choice>
                <mc:Fallback>
                  <p:oleObj name="Visio" r:id="rId3" imgW="1367790" imgH="104155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8775" y="5202238"/>
                          <a:ext cx="901700" cy="593725"/>
                        </a:xfrm>
                        <a:prstGeom prst="rect">
                          <a:avLst/>
                        </a:prstGeom>
                        <a:noFill/>
                        <a:ln>
                          <a:noFill/>
                        </a:ln>
                        <a:effectLst/>
                        <a:extLst>
                          <a:ext uri="{909E8E84-426E-40DD-AFC4-6F175D3DCCD1}">
                            <a14:hiddenFill xmlns:a14="http://schemas.microsoft.com/office/drawing/2010/main">
                              <a:gradFill rotWithShape="0">
                                <a:gsLst>
                                  <a:gs pos="0">
                                    <a:schemeClr val="bg1"/>
                                  </a:gs>
                                  <a:gs pos="50000">
                                    <a:schemeClr val="accent1"/>
                                  </a:gs>
                                  <a:gs pos="100000">
                                    <a:schemeClr val="bg1"/>
                                  </a:gs>
                                </a:gsLst>
                                <a:lin ang="27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 name="Group 71"/>
            <p:cNvGrpSpPr>
              <a:grpSpLocks/>
            </p:cNvGrpSpPr>
            <p:nvPr/>
          </p:nvGrpSpPr>
          <p:grpSpPr bwMode="auto">
            <a:xfrm>
              <a:off x="1096963" y="5451475"/>
              <a:ext cx="1752600" cy="717550"/>
              <a:chOff x="691" y="3434"/>
              <a:chExt cx="1104" cy="452"/>
            </a:xfrm>
          </p:grpSpPr>
          <p:pic>
            <p:nvPicPr>
              <p:cNvPr id="45" name="Picture 72" descr="TransparentRoundedRectangle-Green"/>
              <p:cNvPicPr>
                <a:picLocks noChangeArrowheads="1"/>
              </p:cNvPicPr>
              <p:nvPr/>
            </p:nvPicPr>
            <p:blipFill>
              <a:blip r:embed="rId5"/>
              <a:srcRect/>
              <a:stretch>
                <a:fillRect/>
              </a:stretch>
            </p:blipFill>
            <p:spPr bwMode="auto">
              <a:xfrm>
                <a:off x="691" y="3434"/>
                <a:ext cx="1104" cy="452"/>
              </a:xfrm>
              <a:prstGeom prst="rect">
                <a:avLst/>
              </a:prstGeom>
              <a:noFill/>
              <a:ln w="9525">
                <a:noFill/>
                <a:miter lim="800000"/>
                <a:headEnd/>
                <a:tailEnd/>
              </a:ln>
            </p:spPr>
          </p:pic>
          <p:sp>
            <p:nvSpPr>
              <p:cNvPr id="46" name="Rectangle 73"/>
              <p:cNvSpPr>
                <a:spLocks noChangeArrowheads="1"/>
              </p:cNvSpPr>
              <p:nvPr/>
            </p:nvSpPr>
            <p:spPr bwMode="auto">
              <a:xfrm>
                <a:off x="791" y="3570"/>
                <a:ext cx="896" cy="171"/>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050" b="1"/>
                  <a:t>Transport</a:t>
                </a:r>
              </a:p>
            </p:txBody>
          </p:sp>
        </p:grpSp>
        <p:grpSp>
          <p:nvGrpSpPr>
            <p:cNvPr id="16" name="Group 74"/>
            <p:cNvGrpSpPr>
              <a:grpSpLocks/>
            </p:cNvGrpSpPr>
            <p:nvPr/>
          </p:nvGrpSpPr>
          <p:grpSpPr bwMode="auto">
            <a:xfrm>
              <a:off x="1112838" y="4543425"/>
              <a:ext cx="1752600" cy="717550"/>
              <a:chOff x="691" y="3434"/>
              <a:chExt cx="1104" cy="452"/>
            </a:xfrm>
          </p:grpSpPr>
          <p:pic>
            <p:nvPicPr>
              <p:cNvPr id="43" name="Picture 75" descr="TransparentRoundedRectangle-Green"/>
              <p:cNvPicPr>
                <a:picLocks noChangeArrowheads="1"/>
              </p:cNvPicPr>
              <p:nvPr/>
            </p:nvPicPr>
            <p:blipFill>
              <a:blip r:embed="rId5"/>
              <a:srcRect/>
              <a:stretch>
                <a:fillRect/>
              </a:stretch>
            </p:blipFill>
            <p:spPr bwMode="auto">
              <a:xfrm>
                <a:off x="691" y="3434"/>
                <a:ext cx="1104" cy="452"/>
              </a:xfrm>
              <a:prstGeom prst="rect">
                <a:avLst/>
              </a:prstGeom>
              <a:noFill/>
              <a:ln w="9525">
                <a:noFill/>
                <a:miter lim="800000"/>
                <a:headEnd/>
                <a:tailEnd/>
              </a:ln>
            </p:spPr>
          </p:pic>
          <p:sp>
            <p:nvSpPr>
              <p:cNvPr id="44" name="Rectangle 76"/>
              <p:cNvSpPr>
                <a:spLocks noChangeArrowheads="1"/>
              </p:cNvSpPr>
              <p:nvPr/>
            </p:nvSpPr>
            <p:spPr bwMode="auto">
              <a:xfrm>
                <a:off x="791" y="3570"/>
                <a:ext cx="896" cy="171"/>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050" b="1"/>
                  <a:t>Encoder</a:t>
                </a:r>
              </a:p>
            </p:txBody>
          </p:sp>
        </p:grpSp>
        <p:grpSp>
          <p:nvGrpSpPr>
            <p:cNvPr id="17" name="Group 77"/>
            <p:cNvGrpSpPr>
              <a:grpSpLocks/>
            </p:cNvGrpSpPr>
            <p:nvPr/>
          </p:nvGrpSpPr>
          <p:grpSpPr bwMode="auto">
            <a:xfrm>
              <a:off x="1103313" y="3651250"/>
              <a:ext cx="1752600" cy="717550"/>
              <a:chOff x="691" y="3434"/>
              <a:chExt cx="1104" cy="452"/>
            </a:xfrm>
          </p:grpSpPr>
          <p:pic>
            <p:nvPicPr>
              <p:cNvPr id="41" name="Picture 78" descr="TransparentRoundedRectangle-Green"/>
              <p:cNvPicPr>
                <a:picLocks noChangeArrowheads="1"/>
              </p:cNvPicPr>
              <p:nvPr/>
            </p:nvPicPr>
            <p:blipFill>
              <a:blip r:embed="rId5"/>
              <a:srcRect/>
              <a:stretch>
                <a:fillRect/>
              </a:stretch>
            </p:blipFill>
            <p:spPr bwMode="auto">
              <a:xfrm>
                <a:off x="691" y="3434"/>
                <a:ext cx="1104" cy="452"/>
              </a:xfrm>
              <a:prstGeom prst="rect">
                <a:avLst/>
              </a:prstGeom>
              <a:noFill/>
              <a:ln w="9525">
                <a:noFill/>
                <a:miter lim="800000"/>
                <a:headEnd/>
                <a:tailEnd/>
              </a:ln>
            </p:spPr>
          </p:pic>
          <p:sp>
            <p:nvSpPr>
              <p:cNvPr id="42" name="Rectangle 79"/>
              <p:cNvSpPr>
                <a:spLocks noChangeArrowheads="1"/>
              </p:cNvSpPr>
              <p:nvPr/>
            </p:nvSpPr>
            <p:spPr bwMode="auto">
              <a:xfrm>
                <a:off x="791" y="3570"/>
                <a:ext cx="896" cy="171"/>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050" b="1"/>
                  <a:t>Protocol(s)</a:t>
                </a:r>
              </a:p>
            </p:txBody>
          </p:sp>
        </p:grpSp>
        <p:grpSp>
          <p:nvGrpSpPr>
            <p:cNvPr id="18" name="Group 80"/>
            <p:cNvGrpSpPr>
              <a:grpSpLocks/>
            </p:cNvGrpSpPr>
            <p:nvPr/>
          </p:nvGrpSpPr>
          <p:grpSpPr bwMode="auto">
            <a:xfrm>
              <a:off x="5280025" y="5432425"/>
              <a:ext cx="1752600" cy="717550"/>
              <a:chOff x="691" y="3434"/>
              <a:chExt cx="1104" cy="452"/>
            </a:xfrm>
          </p:grpSpPr>
          <p:pic>
            <p:nvPicPr>
              <p:cNvPr id="39" name="Picture 81" descr="TransparentRoundedRectangle-Green"/>
              <p:cNvPicPr>
                <a:picLocks noChangeArrowheads="1"/>
              </p:cNvPicPr>
              <p:nvPr/>
            </p:nvPicPr>
            <p:blipFill>
              <a:blip r:embed="rId5"/>
              <a:srcRect/>
              <a:stretch>
                <a:fillRect/>
              </a:stretch>
            </p:blipFill>
            <p:spPr bwMode="auto">
              <a:xfrm>
                <a:off x="691" y="3434"/>
                <a:ext cx="1104" cy="452"/>
              </a:xfrm>
              <a:prstGeom prst="rect">
                <a:avLst/>
              </a:prstGeom>
              <a:noFill/>
              <a:ln w="9525">
                <a:noFill/>
                <a:miter lim="800000"/>
                <a:headEnd/>
                <a:tailEnd/>
              </a:ln>
            </p:spPr>
          </p:pic>
          <p:sp>
            <p:nvSpPr>
              <p:cNvPr id="40" name="Rectangle 82"/>
              <p:cNvSpPr>
                <a:spLocks noChangeArrowheads="1"/>
              </p:cNvSpPr>
              <p:nvPr/>
            </p:nvSpPr>
            <p:spPr bwMode="auto">
              <a:xfrm>
                <a:off x="791" y="3570"/>
                <a:ext cx="896" cy="171"/>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050" b="1"/>
                  <a:t>Transport</a:t>
                </a:r>
              </a:p>
            </p:txBody>
          </p:sp>
        </p:grpSp>
        <p:grpSp>
          <p:nvGrpSpPr>
            <p:cNvPr id="19" name="Group 83"/>
            <p:cNvGrpSpPr>
              <a:grpSpLocks/>
            </p:cNvGrpSpPr>
            <p:nvPr/>
          </p:nvGrpSpPr>
          <p:grpSpPr bwMode="auto">
            <a:xfrm>
              <a:off x="5295900" y="4524375"/>
              <a:ext cx="1752600" cy="717550"/>
              <a:chOff x="691" y="3434"/>
              <a:chExt cx="1104" cy="452"/>
            </a:xfrm>
          </p:grpSpPr>
          <p:pic>
            <p:nvPicPr>
              <p:cNvPr id="37" name="Picture 84" descr="TransparentRoundedRectangle-Green"/>
              <p:cNvPicPr>
                <a:picLocks noChangeArrowheads="1"/>
              </p:cNvPicPr>
              <p:nvPr/>
            </p:nvPicPr>
            <p:blipFill>
              <a:blip r:embed="rId5"/>
              <a:srcRect/>
              <a:stretch>
                <a:fillRect/>
              </a:stretch>
            </p:blipFill>
            <p:spPr bwMode="auto">
              <a:xfrm>
                <a:off x="691" y="3434"/>
                <a:ext cx="1104" cy="452"/>
              </a:xfrm>
              <a:prstGeom prst="rect">
                <a:avLst/>
              </a:prstGeom>
              <a:noFill/>
              <a:ln w="9525">
                <a:noFill/>
                <a:miter lim="800000"/>
                <a:headEnd/>
                <a:tailEnd/>
              </a:ln>
            </p:spPr>
          </p:pic>
          <p:sp>
            <p:nvSpPr>
              <p:cNvPr id="38" name="Rectangle 85"/>
              <p:cNvSpPr>
                <a:spLocks noChangeArrowheads="1"/>
              </p:cNvSpPr>
              <p:nvPr/>
            </p:nvSpPr>
            <p:spPr bwMode="auto">
              <a:xfrm>
                <a:off x="791" y="3570"/>
                <a:ext cx="896" cy="171"/>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050" b="1"/>
                  <a:t>Encoder</a:t>
                </a:r>
              </a:p>
            </p:txBody>
          </p:sp>
        </p:grpSp>
        <p:grpSp>
          <p:nvGrpSpPr>
            <p:cNvPr id="20" name="Group 86"/>
            <p:cNvGrpSpPr>
              <a:grpSpLocks/>
            </p:cNvGrpSpPr>
            <p:nvPr/>
          </p:nvGrpSpPr>
          <p:grpSpPr bwMode="auto">
            <a:xfrm>
              <a:off x="5286375" y="3632200"/>
              <a:ext cx="1752600" cy="717550"/>
              <a:chOff x="691" y="3434"/>
              <a:chExt cx="1104" cy="452"/>
            </a:xfrm>
          </p:grpSpPr>
          <p:pic>
            <p:nvPicPr>
              <p:cNvPr id="35" name="Picture 87" descr="TransparentRoundedRectangle-Green"/>
              <p:cNvPicPr>
                <a:picLocks noChangeArrowheads="1"/>
              </p:cNvPicPr>
              <p:nvPr/>
            </p:nvPicPr>
            <p:blipFill>
              <a:blip r:embed="rId5"/>
              <a:srcRect/>
              <a:stretch>
                <a:fillRect/>
              </a:stretch>
            </p:blipFill>
            <p:spPr bwMode="auto">
              <a:xfrm>
                <a:off x="691" y="3434"/>
                <a:ext cx="1104" cy="452"/>
              </a:xfrm>
              <a:prstGeom prst="rect">
                <a:avLst/>
              </a:prstGeom>
              <a:noFill/>
              <a:ln w="9525">
                <a:noFill/>
                <a:miter lim="800000"/>
                <a:headEnd/>
                <a:tailEnd/>
              </a:ln>
            </p:spPr>
          </p:pic>
          <p:sp>
            <p:nvSpPr>
              <p:cNvPr id="36" name="Rectangle 88"/>
              <p:cNvSpPr>
                <a:spLocks noChangeArrowheads="1"/>
              </p:cNvSpPr>
              <p:nvPr/>
            </p:nvSpPr>
            <p:spPr bwMode="auto">
              <a:xfrm>
                <a:off x="791" y="3570"/>
                <a:ext cx="896" cy="171"/>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050" b="1"/>
                  <a:t>Protocol(s)</a:t>
                </a:r>
              </a:p>
            </p:txBody>
          </p:sp>
        </p:grpSp>
        <p:pic>
          <p:nvPicPr>
            <p:cNvPr id="21" name="Picture 89" descr="silver edge - sapphire square"/>
            <p:cNvPicPr>
              <a:picLocks noChangeArrowheads="1"/>
            </p:cNvPicPr>
            <p:nvPr/>
          </p:nvPicPr>
          <p:blipFill>
            <a:blip r:embed="rId6"/>
            <a:srcRect/>
            <a:stretch>
              <a:fillRect/>
            </a:stretch>
          </p:blipFill>
          <p:spPr bwMode="auto">
            <a:xfrm>
              <a:off x="941388" y="1952625"/>
              <a:ext cx="2057400" cy="1525588"/>
            </a:xfrm>
            <a:prstGeom prst="rect">
              <a:avLst/>
            </a:prstGeom>
            <a:noFill/>
            <a:ln w="9525">
              <a:noFill/>
              <a:miter lim="800000"/>
              <a:headEnd/>
              <a:tailEnd/>
            </a:ln>
          </p:spPr>
        </p:pic>
        <p:sp>
          <p:nvSpPr>
            <p:cNvPr id="22" name="Text Box 90"/>
            <p:cNvSpPr txBox="1">
              <a:spLocks noChangeArrowheads="1"/>
            </p:cNvSpPr>
            <p:nvPr/>
          </p:nvSpPr>
          <p:spPr bwMode="auto">
            <a:xfrm>
              <a:off x="1517573" y="2454275"/>
              <a:ext cx="873279" cy="400099"/>
            </a:xfrm>
            <a:prstGeom prst="rect">
              <a:avLst/>
            </a:prstGeom>
            <a:noFill/>
            <a:ln w="12700" algn="ctr">
              <a:noFill/>
              <a:miter lim="800000"/>
              <a:headEnd/>
              <a:tailEnd/>
            </a:ln>
            <a:effectLst/>
          </p:spPr>
          <p:txBody>
            <a:bodyPr wrap="none">
              <a:spAutoFit/>
            </a:bodyPr>
            <a:lstStyle/>
            <a:p>
              <a:pPr algn="ctr" eaLnBrk="0" hangingPunct="0">
                <a:defRPr/>
              </a:pPr>
              <a:r>
                <a:rPr lang="en-US" sz="1600">
                  <a:latin typeface="Segoe Semibold" pitchFamily="34" charset="0"/>
                </a:rPr>
                <a:t>Client</a:t>
              </a:r>
            </a:p>
          </p:txBody>
        </p:sp>
        <p:cxnSp>
          <p:nvCxnSpPr>
            <p:cNvPr id="23" name="AutoShape 91"/>
            <p:cNvCxnSpPr>
              <a:cxnSpLocks noChangeShapeType="1"/>
            </p:cNvCxnSpPr>
            <p:nvPr/>
          </p:nvCxnSpPr>
          <p:spPr bwMode="auto">
            <a:xfrm rot="5400000">
              <a:off x="5988050" y="2714625"/>
              <a:ext cx="317500" cy="0"/>
            </a:xfrm>
            <a:prstGeom prst="straightConnector1">
              <a:avLst/>
            </a:prstGeom>
            <a:noFill/>
            <a:ln w="50800">
              <a:solidFill>
                <a:srgbClr val="F7E993"/>
              </a:solidFill>
              <a:round/>
              <a:headEnd/>
              <a:tailEnd/>
            </a:ln>
          </p:spPr>
        </p:cxnSp>
        <p:pic>
          <p:nvPicPr>
            <p:cNvPr id="24" name="Picture 92" descr="silver edge - rose square"/>
            <p:cNvPicPr>
              <a:picLocks noChangeAspect="1" noChangeArrowheads="1"/>
            </p:cNvPicPr>
            <p:nvPr/>
          </p:nvPicPr>
          <p:blipFill>
            <a:blip r:embed="rId7"/>
            <a:srcRect/>
            <a:stretch>
              <a:fillRect/>
            </a:stretch>
          </p:blipFill>
          <p:spPr bwMode="auto">
            <a:xfrm>
              <a:off x="4987925" y="2741613"/>
              <a:ext cx="2373313" cy="665162"/>
            </a:xfrm>
            <a:prstGeom prst="rect">
              <a:avLst/>
            </a:prstGeom>
            <a:noFill/>
            <a:ln w="9525">
              <a:noFill/>
              <a:miter lim="800000"/>
              <a:headEnd/>
              <a:tailEnd/>
            </a:ln>
          </p:spPr>
        </p:pic>
        <p:sp>
          <p:nvSpPr>
            <p:cNvPr id="25" name="Text Box 93"/>
            <p:cNvSpPr txBox="1">
              <a:spLocks noChangeArrowheads="1"/>
            </p:cNvSpPr>
            <p:nvPr/>
          </p:nvSpPr>
          <p:spPr bwMode="auto">
            <a:xfrm>
              <a:off x="5495578" y="2859088"/>
              <a:ext cx="1284980" cy="363727"/>
            </a:xfrm>
            <a:prstGeom prst="rect">
              <a:avLst/>
            </a:prstGeom>
            <a:noFill/>
            <a:ln w="12700" algn="ctr">
              <a:noFill/>
              <a:miter lim="800000"/>
              <a:headEnd/>
              <a:tailEnd/>
            </a:ln>
            <a:effectLst/>
          </p:spPr>
          <p:txBody>
            <a:bodyPr wrap="none">
              <a:spAutoFit/>
            </a:bodyPr>
            <a:lstStyle/>
            <a:p>
              <a:pPr algn="ctr" eaLnBrk="0" hangingPunct="0">
                <a:defRPr/>
              </a:pPr>
              <a:r>
                <a:rPr lang="en-US" sz="1400">
                  <a:latin typeface="Segoe Semibold" pitchFamily="34" charset="0"/>
                </a:rPr>
                <a:t>Dispatcher</a:t>
              </a:r>
            </a:p>
          </p:txBody>
        </p:sp>
        <p:pic>
          <p:nvPicPr>
            <p:cNvPr id="26" name="Picture 94" descr="silver edge - rose square"/>
            <p:cNvPicPr>
              <a:picLocks noChangeAspect="1" noChangeArrowheads="1"/>
            </p:cNvPicPr>
            <p:nvPr/>
          </p:nvPicPr>
          <p:blipFill>
            <a:blip r:embed="rId7"/>
            <a:srcRect/>
            <a:stretch>
              <a:fillRect/>
            </a:stretch>
          </p:blipFill>
          <p:spPr bwMode="auto">
            <a:xfrm>
              <a:off x="4984750" y="2049463"/>
              <a:ext cx="2373313" cy="665162"/>
            </a:xfrm>
            <a:prstGeom prst="rect">
              <a:avLst/>
            </a:prstGeom>
            <a:noFill/>
            <a:ln w="9525">
              <a:noFill/>
              <a:miter lim="800000"/>
              <a:headEnd/>
              <a:tailEnd/>
            </a:ln>
          </p:spPr>
        </p:pic>
        <p:sp>
          <p:nvSpPr>
            <p:cNvPr id="27" name="Text Box 95"/>
            <p:cNvSpPr txBox="1">
              <a:spLocks noChangeArrowheads="1"/>
            </p:cNvSpPr>
            <p:nvPr/>
          </p:nvSpPr>
          <p:spPr bwMode="auto">
            <a:xfrm>
              <a:off x="5654913" y="2166938"/>
              <a:ext cx="966308" cy="363727"/>
            </a:xfrm>
            <a:prstGeom prst="rect">
              <a:avLst/>
            </a:prstGeom>
            <a:noFill/>
            <a:ln w="12700" algn="ctr">
              <a:noFill/>
              <a:miter lim="800000"/>
              <a:headEnd/>
              <a:tailEnd/>
            </a:ln>
            <a:effectLst/>
          </p:spPr>
          <p:txBody>
            <a:bodyPr wrap="none">
              <a:spAutoFit/>
            </a:bodyPr>
            <a:lstStyle/>
            <a:p>
              <a:pPr algn="ctr" eaLnBrk="0" hangingPunct="0">
                <a:defRPr/>
              </a:pPr>
              <a:r>
                <a:rPr lang="en-US" sz="1400">
                  <a:latin typeface="Segoe Semibold" pitchFamily="34" charset="0"/>
                </a:rPr>
                <a:t>Service</a:t>
              </a:r>
            </a:p>
          </p:txBody>
        </p:sp>
        <p:sp>
          <p:nvSpPr>
            <p:cNvPr id="28" name="Line 96"/>
            <p:cNvSpPr>
              <a:spLocks noChangeShapeType="1"/>
            </p:cNvSpPr>
            <p:nvPr/>
          </p:nvSpPr>
          <p:spPr bwMode="auto">
            <a:xfrm>
              <a:off x="2787650" y="5802313"/>
              <a:ext cx="2506663" cy="0"/>
            </a:xfrm>
            <a:prstGeom prst="line">
              <a:avLst/>
            </a:prstGeom>
            <a:noFill/>
            <a:ln w="38100">
              <a:solidFill>
                <a:srgbClr val="FFFF99"/>
              </a:solidFill>
              <a:round/>
              <a:headEnd/>
              <a:tailEnd/>
            </a:ln>
          </p:spPr>
          <p:txBody>
            <a:bodyPr wrap="none" anchor="ctr"/>
            <a:lstStyle/>
            <a:p>
              <a:endParaRPr lang="en-US" sz="1100"/>
            </a:p>
          </p:txBody>
        </p:sp>
        <p:sp>
          <p:nvSpPr>
            <p:cNvPr id="29" name="AutoShape 97"/>
            <p:cNvSpPr>
              <a:spLocks/>
            </p:cNvSpPr>
            <p:nvPr/>
          </p:nvSpPr>
          <p:spPr bwMode="auto">
            <a:xfrm>
              <a:off x="7402513" y="3613150"/>
              <a:ext cx="282575" cy="2189163"/>
            </a:xfrm>
            <a:prstGeom prst="rightBrace">
              <a:avLst>
                <a:gd name="adj1" fmla="val 64560"/>
                <a:gd name="adj2" fmla="val 50000"/>
              </a:avLst>
            </a:prstGeom>
            <a:noFill/>
            <a:ln w="38100">
              <a:solidFill>
                <a:schemeClr val="tx1"/>
              </a:solidFill>
              <a:round/>
              <a:headEnd/>
              <a:tailEnd/>
            </a:ln>
          </p:spPr>
          <p:txBody>
            <a:bodyPr wrap="none" anchor="ctr"/>
            <a:lstStyle/>
            <a:p>
              <a:endParaRPr lang="en-US" sz="1100"/>
            </a:p>
          </p:txBody>
        </p:sp>
        <p:sp>
          <p:nvSpPr>
            <p:cNvPr id="30" name="AutoShape 98"/>
            <p:cNvSpPr>
              <a:spLocks/>
            </p:cNvSpPr>
            <p:nvPr/>
          </p:nvSpPr>
          <p:spPr bwMode="auto">
            <a:xfrm>
              <a:off x="7397750" y="2071688"/>
              <a:ext cx="282575" cy="1522412"/>
            </a:xfrm>
            <a:prstGeom prst="rightBrace">
              <a:avLst>
                <a:gd name="adj1" fmla="val 44897"/>
                <a:gd name="adj2" fmla="val 50000"/>
              </a:avLst>
            </a:prstGeom>
            <a:noFill/>
            <a:ln w="38100">
              <a:solidFill>
                <a:schemeClr val="tx1"/>
              </a:solidFill>
              <a:round/>
              <a:headEnd/>
              <a:tailEnd/>
            </a:ln>
          </p:spPr>
          <p:txBody>
            <a:bodyPr wrap="none" anchor="ctr"/>
            <a:lstStyle/>
            <a:p>
              <a:endParaRPr lang="en-US" sz="1100"/>
            </a:p>
          </p:txBody>
        </p:sp>
        <p:sp>
          <p:nvSpPr>
            <p:cNvPr id="31" name="AutoShape 99"/>
            <p:cNvSpPr>
              <a:spLocks/>
            </p:cNvSpPr>
            <p:nvPr/>
          </p:nvSpPr>
          <p:spPr bwMode="auto">
            <a:xfrm>
              <a:off x="7413625" y="5826125"/>
              <a:ext cx="282575" cy="506413"/>
            </a:xfrm>
            <a:prstGeom prst="rightBrace">
              <a:avLst>
                <a:gd name="adj1" fmla="val 14934"/>
                <a:gd name="adj2" fmla="val 50000"/>
              </a:avLst>
            </a:prstGeom>
            <a:noFill/>
            <a:ln w="38100">
              <a:solidFill>
                <a:schemeClr val="tx1"/>
              </a:solidFill>
              <a:round/>
              <a:headEnd/>
              <a:tailEnd/>
            </a:ln>
          </p:spPr>
          <p:txBody>
            <a:bodyPr wrap="none" anchor="ctr"/>
            <a:lstStyle/>
            <a:p>
              <a:endParaRPr lang="en-US" sz="1100"/>
            </a:p>
          </p:txBody>
        </p:sp>
        <p:sp>
          <p:nvSpPr>
            <p:cNvPr id="32" name="Text Box 102"/>
            <p:cNvSpPr txBox="1">
              <a:spLocks noChangeArrowheads="1"/>
            </p:cNvSpPr>
            <p:nvPr/>
          </p:nvSpPr>
          <p:spPr bwMode="auto">
            <a:xfrm>
              <a:off x="7765758" y="2230438"/>
              <a:ext cx="1172157" cy="872945"/>
            </a:xfrm>
            <a:prstGeom prst="rect">
              <a:avLst/>
            </a:prstGeom>
            <a:noFill/>
            <a:ln w="12700" algn="ctr">
              <a:noFill/>
              <a:miter lim="800000"/>
              <a:headEnd/>
              <a:tailEnd/>
            </a:ln>
          </p:spPr>
          <p:txBody>
            <a:bodyPr wrap="none">
              <a:spAutoFit/>
            </a:bodyPr>
            <a:lstStyle/>
            <a:p>
              <a:pPr algn="ctr"/>
              <a:r>
                <a:rPr lang="en-US" sz="1400" b="1" dirty="0"/>
                <a:t>Contract</a:t>
              </a:r>
            </a:p>
            <a:p>
              <a:pPr algn="ctr"/>
              <a:r>
                <a:rPr lang="en-US" sz="1400" b="1" dirty="0"/>
                <a:t>and</a:t>
              </a:r>
              <a:br>
                <a:rPr lang="en-US" sz="1400" b="1" dirty="0"/>
              </a:br>
              <a:r>
                <a:rPr lang="en-US" sz="1400" b="1" dirty="0"/>
                <a:t>Behaviors</a:t>
              </a:r>
            </a:p>
          </p:txBody>
        </p:sp>
        <p:sp>
          <p:nvSpPr>
            <p:cNvPr id="33" name="Text Box 103"/>
            <p:cNvSpPr txBox="1">
              <a:spLocks noChangeArrowheads="1"/>
            </p:cNvSpPr>
            <p:nvPr/>
          </p:nvSpPr>
          <p:spPr bwMode="auto">
            <a:xfrm>
              <a:off x="7957182" y="4462463"/>
              <a:ext cx="962349" cy="363727"/>
            </a:xfrm>
            <a:prstGeom prst="rect">
              <a:avLst/>
            </a:prstGeom>
            <a:noFill/>
            <a:ln w="12700" algn="ctr">
              <a:noFill/>
              <a:miter lim="800000"/>
              <a:headEnd/>
              <a:tailEnd/>
            </a:ln>
          </p:spPr>
          <p:txBody>
            <a:bodyPr wrap="none">
              <a:spAutoFit/>
            </a:bodyPr>
            <a:lstStyle/>
            <a:p>
              <a:pPr algn="ctr"/>
              <a:r>
                <a:rPr lang="en-US" sz="1400" b="1"/>
                <a:t>Binding</a:t>
              </a:r>
            </a:p>
          </p:txBody>
        </p:sp>
        <p:sp>
          <p:nvSpPr>
            <p:cNvPr id="34" name="Text Box 104"/>
            <p:cNvSpPr txBox="1">
              <a:spLocks noChangeArrowheads="1"/>
            </p:cNvSpPr>
            <p:nvPr/>
          </p:nvSpPr>
          <p:spPr bwMode="auto">
            <a:xfrm>
              <a:off x="7925081" y="5857876"/>
              <a:ext cx="997977" cy="363727"/>
            </a:xfrm>
            <a:prstGeom prst="rect">
              <a:avLst/>
            </a:prstGeom>
            <a:noFill/>
            <a:ln w="12700" algn="ctr">
              <a:noFill/>
              <a:miter lim="800000"/>
              <a:headEnd/>
              <a:tailEnd/>
            </a:ln>
          </p:spPr>
          <p:txBody>
            <a:bodyPr wrap="none">
              <a:spAutoFit/>
            </a:bodyPr>
            <a:lstStyle/>
            <a:p>
              <a:pPr algn="ctr"/>
              <a:r>
                <a:rPr lang="en-US" sz="1400" b="1"/>
                <a:t>Address</a:t>
              </a:r>
            </a:p>
          </p:txBody>
        </p:sp>
      </p:grpSp>
      <p:sp>
        <p:nvSpPr>
          <p:cNvPr id="47" name="Marcador de fecha 46"/>
          <p:cNvSpPr>
            <a:spLocks noGrp="1"/>
          </p:cNvSpPr>
          <p:nvPr>
            <p:ph type="dt" sz="half" idx="10"/>
          </p:nvPr>
        </p:nvSpPr>
        <p:spPr/>
        <p:txBody>
          <a:bodyPr/>
          <a:lstStyle/>
          <a:p>
            <a:fld id="{B71A8BC9-53AE-AB4F-B822-76E08ECCF87F}" type="datetime1">
              <a:rPr lang="es-AR" smtClean="0"/>
              <a:t>12/06/2014</a:t>
            </a:fld>
            <a:endParaRPr lang="es-ES"/>
          </a:p>
        </p:txBody>
      </p:sp>
      <p:sp>
        <p:nvSpPr>
          <p:cNvPr id="48" name="Marcador de pie de página 47"/>
          <p:cNvSpPr>
            <a:spLocks noGrp="1"/>
          </p:cNvSpPr>
          <p:nvPr>
            <p:ph type="ftr" sz="quarter" idx="11"/>
          </p:nvPr>
        </p:nvSpPr>
        <p:spPr/>
        <p:txBody>
          <a:bodyPr/>
          <a:lstStyle/>
          <a:p>
            <a:r>
              <a:rPr lang="es-ES" smtClean="0"/>
              <a:t>Introducción a la Plataforma .NET – Capa de Servicios</a:t>
            </a:r>
            <a:endParaRPr lang="es-ES"/>
          </a:p>
        </p:txBody>
      </p:sp>
      <p:sp>
        <p:nvSpPr>
          <p:cNvPr id="49" name="Marcador de número de diapositiva 48"/>
          <p:cNvSpPr>
            <a:spLocks noGrp="1"/>
          </p:cNvSpPr>
          <p:nvPr>
            <p:ph type="sldNum" sz="quarter" idx="12"/>
          </p:nvPr>
        </p:nvSpPr>
        <p:spPr/>
        <p:txBody>
          <a:bodyPr/>
          <a:lstStyle/>
          <a:p>
            <a:fld id="{132FADFE-3B8F-471C-ABF0-DBC7717ECBBC}" type="slidenum">
              <a:rPr lang="es-ES" smtClean="0"/>
              <a:pPr/>
              <a:t>13</a:t>
            </a:fld>
            <a:endParaRPr lang="es-ES"/>
          </a:p>
        </p:txBody>
      </p:sp>
    </p:spTree>
    <p:extLst>
      <p:ext uri="{BB962C8B-B14F-4D97-AF65-F5344CB8AC3E}">
        <p14:creationId xmlns:p14="http://schemas.microsoft.com/office/powerpoint/2010/main" val="1309081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smtClean="0"/>
              <a:t>Contrato</a:t>
            </a:r>
            <a:endParaRPr lang="es-AR" dirty="0"/>
          </a:p>
        </p:txBody>
      </p:sp>
      <p:graphicFrame>
        <p:nvGraphicFramePr>
          <p:cNvPr id="4" name="Diagram 3"/>
          <p:cNvGraphicFramePr/>
          <p:nvPr>
            <p:extLst>
              <p:ext uri="{D42A27DB-BD31-4B8C-83A1-F6EECF244321}">
                <p14:modId xmlns:p14="http://schemas.microsoft.com/office/powerpoint/2010/main" val="3758091416"/>
              </p:ext>
            </p:extLst>
          </p:nvPr>
        </p:nvGraphicFramePr>
        <p:xfrm>
          <a:off x="457200" y="1700213"/>
          <a:ext cx="8229600" cy="442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fecha 1"/>
          <p:cNvSpPr>
            <a:spLocks noGrp="1"/>
          </p:cNvSpPr>
          <p:nvPr>
            <p:ph type="dt" sz="half" idx="10"/>
          </p:nvPr>
        </p:nvSpPr>
        <p:spPr/>
        <p:txBody>
          <a:bodyPr/>
          <a:lstStyle/>
          <a:p>
            <a:fld id="{7A626A89-6B79-C14F-98CD-C770A765CE61}" type="datetime1">
              <a:rPr lang="es-AR" smtClean="0"/>
              <a:t>12/06/2014</a:t>
            </a:fld>
            <a:endParaRPr lang="es-ES"/>
          </a:p>
        </p:txBody>
      </p:sp>
      <p:sp>
        <p:nvSpPr>
          <p:cNvPr id="5" name="Marcador de pie de página 4"/>
          <p:cNvSpPr>
            <a:spLocks noGrp="1"/>
          </p:cNvSpPr>
          <p:nvPr>
            <p:ph type="ftr" sz="quarter" idx="11"/>
          </p:nvPr>
        </p:nvSpPr>
        <p:spPr/>
        <p:txBody>
          <a:bodyPr/>
          <a:lstStyle/>
          <a:p>
            <a:r>
              <a:rPr lang="es-ES" smtClean="0"/>
              <a:t>Introducción a la Plataforma .NET – Capa de Servicios</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14</a:t>
            </a:fld>
            <a:endParaRPr lang="es-ES"/>
          </a:p>
        </p:txBody>
      </p:sp>
    </p:spTree>
    <p:extLst>
      <p:ext uri="{BB962C8B-B14F-4D97-AF65-F5344CB8AC3E}">
        <p14:creationId xmlns:p14="http://schemas.microsoft.com/office/powerpoint/2010/main" val="34241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graphicEl>
                                              <a:dgm id="{5EED2564-2E67-4EC3-AEB9-8E13240ABB23}"/>
                                            </p:graphicEl>
                                          </p:spTgt>
                                        </p:tgtEl>
                                        <p:attrNameLst>
                                          <p:attrName>style.visibility</p:attrName>
                                        </p:attrNameLst>
                                      </p:cBhvr>
                                      <p:to>
                                        <p:strVal val="visible"/>
                                      </p:to>
                                    </p:set>
                                    <p:anim calcmode="lin" valueType="num">
                                      <p:cBhvr additive="base">
                                        <p:cTn id="7" dur="500" fill="hold"/>
                                        <p:tgtEl>
                                          <p:spTgt spid="4">
                                            <p:graphicEl>
                                              <a:dgm id="{5EED2564-2E67-4EC3-AEB9-8E13240ABB2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5EED2564-2E67-4EC3-AEB9-8E13240ABB23}"/>
                                            </p:graphic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graphicEl>
                                              <a:dgm id="{991128D8-C5E0-41E5-A610-862DF5754F41}"/>
                                            </p:graphicEl>
                                          </p:spTgt>
                                        </p:tgtEl>
                                        <p:attrNameLst>
                                          <p:attrName>style.visibility</p:attrName>
                                        </p:attrNameLst>
                                      </p:cBhvr>
                                      <p:to>
                                        <p:strVal val="visible"/>
                                      </p:to>
                                    </p:set>
                                    <p:anim calcmode="lin" valueType="num">
                                      <p:cBhvr additive="base">
                                        <p:cTn id="12" dur="500" fill="hold"/>
                                        <p:tgtEl>
                                          <p:spTgt spid="4">
                                            <p:graphicEl>
                                              <a:dgm id="{991128D8-C5E0-41E5-A610-862DF5754F41}"/>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graphicEl>
                                              <a:dgm id="{991128D8-C5E0-41E5-A610-862DF5754F41}"/>
                                            </p:graphic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graphicEl>
                                              <a:dgm id="{1B5C4719-F7D5-4772-88C3-01B2E32A26CD}"/>
                                            </p:graphicEl>
                                          </p:spTgt>
                                        </p:tgtEl>
                                        <p:attrNameLst>
                                          <p:attrName>style.visibility</p:attrName>
                                        </p:attrNameLst>
                                      </p:cBhvr>
                                      <p:to>
                                        <p:strVal val="visible"/>
                                      </p:to>
                                    </p:set>
                                    <p:anim calcmode="lin" valueType="num">
                                      <p:cBhvr additive="base">
                                        <p:cTn id="17" dur="500" fill="hold"/>
                                        <p:tgtEl>
                                          <p:spTgt spid="4">
                                            <p:graphicEl>
                                              <a:dgm id="{1B5C4719-F7D5-4772-88C3-01B2E32A26CD}"/>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1B5C4719-F7D5-4772-88C3-01B2E32A26CD}"/>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D6AA4E4A-AB67-4EBC-9C44-D9EC98547C08}"/>
                                            </p:graphicEl>
                                          </p:spTgt>
                                        </p:tgtEl>
                                        <p:attrNameLst>
                                          <p:attrName>style.visibility</p:attrName>
                                        </p:attrNameLst>
                                      </p:cBhvr>
                                      <p:to>
                                        <p:strVal val="visible"/>
                                      </p:to>
                                    </p:set>
                                    <p:anim calcmode="lin" valueType="num">
                                      <p:cBhvr additive="base">
                                        <p:cTn id="23" dur="500" fill="hold"/>
                                        <p:tgtEl>
                                          <p:spTgt spid="4">
                                            <p:graphicEl>
                                              <a:dgm id="{D6AA4E4A-AB67-4EBC-9C44-D9EC98547C08}"/>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D6AA4E4A-AB67-4EBC-9C44-D9EC98547C08}"/>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graphicEl>
                                              <a:dgm id="{C9F00B02-EA20-4A4A-BF84-FB1C519AF36E}"/>
                                            </p:graphicEl>
                                          </p:spTgt>
                                        </p:tgtEl>
                                        <p:attrNameLst>
                                          <p:attrName>style.visibility</p:attrName>
                                        </p:attrNameLst>
                                      </p:cBhvr>
                                      <p:to>
                                        <p:strVal val="visible"/>
                                      </p:to>
                                    </p:set>
                                    <p:anim calcmode="lin" valueType="num">
                                      <p:cBhvr additive="base">
                                        <p:cTn id="29" dur="500" fill="hold"/>
                                        <p:tgtEl>
                                          <p:spTgt spid="4">
                                            <p:graphicEl>
                                              <a:dgm id="{C9F00B02-EA20-4A4A-BF84-FB1C519AF36E}"/>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graphicEl>
                                              <a:dgm id="{C9F00B02-EA20-4A4A-BF84-FB1C519AF36E}"/>
                                            </p:graphic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graphicEl>
                                              <a:dgm id="{22D86E0F-CCCD-47B3-9306-5CBBE9B388CD}"/>
                                            </p:graphicEl>
                                          </p:spTgt>
                                        </p:tgtEl>
                                        <p:attrNameLst>
                                          <p:attrName>style.visibility</p:attrName>
                                        </p:attrNameLst>
                                      </p:cBhvr>
                                      <p:to>
                                        <p:strVal val="visible"/>
                                      </p:to>
                                    </p:set>
                                    <p:anim calcmode="lin" valueType="num">
                                      <p:cBhvr additive="base">
                                        <p:cTn id="35" dur="500" fill="hold"/>
                                        <p:tgtEl>
                                          <p:spTgt spid="4">
                                            <p:graphicEl>
                                              <a:dgm id="{22D86E0F-CCCD-47B3-9306-5CBBE9B388CD}"/>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graphicEl>
                                              <a:dgm id="{22D86E0F-CCCD-47B3-9306-5CBBE9B388CD}"/>
                                            </p:graphic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graphicEl>
                                              <a:dgm id="{87E03912-6255-4C8D-8034-0896770BB0BD}"/>
                                            </p:graphicEl>
                                          </p:spTgt>
                                        </p:tgtEl>
                                        <p:attrNameLst>
                                          <p:attrName>style.visibility</p:attrName>
                                        </p:attrNameLst>
                                      </p:cBhvr>
                                      <p:to>
                                        <p:strVal val="visible"/>
                                      </p:to>
                                    </p:set>
                                    <p:anim calcmode="lin" valueType="num">
                                      <p:cBhvr additive="base">
                                        <p:cTn id="41" dur="500" fill="hold"/>
                                        <p:tgtEl>
                                          <p:spTgt spid="4">
                                            <p:graphicEl>
                                              <a:dgm id="{87E03912-6255-4C8D-8034-0896770BB0BD}"/>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graphicEl>
                                              <a:dgm id="{87E03912-6255-4C8D-8034-0896770BB0BD}"/>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graphicEl>
                                              <a:dgm id="{AB3170E8-3548-4E4A-8EED-26803D03CB7E}"/>
                                            </p:graphicEl>
                                          </p:spTgt>
                                        </p:tgtEl>
                                        <p:attrNameLst>
                                          <p:attrName>style.visibility</p:attrName>
                                        </p:attrNameLst>
                                      </p:cBhvr>
                                      <p:to>
                                        <p:strVal val="visible"/>
                                      </p:to>
                                    </p:set>
                                    <p:anim calcmode="lin" valueType="num">
                                      <p:cBhvr additive="base">
                                        <p:cTn id="47" dur="500" fill="hold"/>
                                        <p:tgtEl>
                                          <p:spTgt spid="4">
                                            <p:graphicEl>
                                              <a:dgm id="{AB3170E8-3548-4E4A-8EED-26803D03CB7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AB3170E8-3548-4E4A-8EED-26803D03CB7E}"/>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graphicEl>
                                              <a:dgm id="{377CB23D-E5C0-4EDC-A465-CEE36A232DB6}"/>
                                            </p:graphicEl>
                                          </p:spTgt>
                                        </p:tgtEl>
                                        <p:attrNameLst>
                                          <p:attrName>style.visibility</p:attrName>
                                        </p:attrNameLst>
                                      </p:cBhvr>
                                      <p:to>
                                        <p:strVal val="visible"/>
                                      </p:to>
                                    </p:set>
                                    <p:anim calcmode="lin" valueType="num">
                                      <p:cBhvr additive="base">
                                        <p:cTn id="53" dur="500" fill="hold"/>
                                        <p:tgtEl>
                                          <p:spTgt spid="4">
                                            <p:graphicEl>
                                              <a:dgm id="{377CB23D-E5C0-4EDC-A465-CEE36A232DB6}"/>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377CB23D-E5C0-4EDC-A465-CEE36A232DB6}"/>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err="1" smtClean="0"/>
              <a:t>Binding</a:t>
            </a:r>
            <a:endParaRPr lang="es-AR" dirty="0"/>
          </a:p>
        </p:txBody>
      </p:sp>
      <p:sp>
        <p:nvSpPr>
          <p:cNvPr id="8" name="Rectangle 3"/>
          <p:cNvSpPr>
            <a:spLocks noChangeArrowheads="1"/>
          </p:cNvSpPr>
          <p:nvPr/>
        </p:nvSpPr>
        <p:spPr bwMode="auto">
          <a:xfrm>
            <a:off x="598488" y="3348063"/>
            <a:ext cx="2641600" cy="2868612"/>
          </a:xfrm>
          <a:prstGeom prst="rect">
            <a:avLst/>
          </a:prstGeom>
          <a:solidFill>
            <a:schemeClr val="bg2"/>
          </a:solidFill>
          <a:ln w="12700" algn="ctr">
            <a:solidFill>
              <a:srgbClr val="68AF45"/>
            </a:solidFill>
            <a:miter lim="800000"/>
            <a:headEnd/>
            <a:tailEnd/>
          </a:ln>
        </p:spPr>
        <p:txBody>
          <a:bodyPr wrap="none" anchor="ctr"/>
          <a:lstStyle/>
          <a:p>
            <a:pPr algn="ctr" eaLnBrk="0" hangingPunct="0">
              <a:lnSpc>
                <a:spcPct val="85000"/>
              </a:lnSpc>
              <a:spcBef>
                <a:spcPct val="20000"/>
              </a:spcBef>
            </a:pPr>
            <a:r>
              <a:rPr lang="en-US" sz="2400" dirty="0" err="1" smtClean="0"/>
              <a:t>Transporte</a:t>
            </a:r>
            <a:endParaRPr lang="en-US" sz="2400" dirty="0"/>
          </a:p>
          <a:p>
            <a:pPr algn="ctr" eaLnBrk="0" hangingPunct="0">
              <a:lnSpc>
                <a:spcPct val="85000"/>
              </a:lnSpc>
              <a:spcBef>
                <a:spcPct val="20000"/>
              </a:spcBef>
            </a:pPr>
            <a:endParaRPr lang="en-US" sz="2400" dirty="0"/>
          </a:p>
          <a:p>
            <a:pPr algn="ctr" eaLnBrk="0" hangingPunct="0">
              <a:lnSpc>
                <a:spcPct val="85000"/>
              </a:lnSpc>
              <a:spcBef>
                <a:spcPct val="20000"/>
              </a:spcBef>
            </a:pPr>
            <a:endParaRPr lang="en-US" sz="2400" dirty="0"/>
          </a:p>
          <a:p>
            <a:pPr algn="ctr" eaLnBrk="0" hangingPunct="0">
              <a:lnSpc>
                <a:spcPct val="85000"/>
              </a:lnSpc>
              <a:spcBef>
                <a:spcPct val="20000"/>
              </a:spcBef>
            </a:pPr>
            <a:endParaRPr lang="en-US" sz="2400" dirty="0"/>
          </a:p>
          <a:p>
            <a:pPr algn="ctr" eaLnBrk="0" hangingPunct="0">
              <a:lnSpc>
                <a:spcPct val="85000"/>
              </a:lnSpc>
              <a:spcBef>
                <a:spcPct val="20000"/>
              </a:spcBef>
            </a:pPr>
            <a:endParaRPr lang="en-US" sz="2400" dirty="0"/>
          </a:p>
          <a:p>
            <a:pPr algn="ctr" eaLnBrk="0" hangingPunct="0">
              <a:lnSpc>
                <a:spcPct val="85000"/>
              </a:lnSpc>
              <a:spcBef>
                <a:spcPct val="20000"/>
              </a:spcBef>
            </a:pPr>
            <a:endParaRPr lang="en-US" sz="2400" dirty="0"/>
          </a:p>
          <a:p>
            <a:pPr algn="ctr" eaLnBrk="0" hangingPunct="0">
              <a:lnSpc>
                <a:spcPct val="85000"/>
              </a:lnSpc>
              <a:spcBef>
                <a:spcPct val="20000"/>
              </a:spcBef>
            </a:pPr>
            <a:endParaRPr lang="en-US" sz="2400" dirty="0"/>
          </a:p>
        </p:txBody>
      </p:sp>
      <p:sp>
        <p:nvSpPr>
          <p:cNvPr id="10" name="AutoShape 4"/>
          <p:cNvSpPr>
            <a:spLocks noChangeArrowheads="1"/>
          </p:cNvSpPr>
          <p:nvPr/>
        </p:nvSpPr>
        <p:spPr bwMode="auto">
          <a:xfrm>
            <a:off x="2135188" y="4781004"/>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IPC</a:t>
            </a:r>
          </a:p>
        </p:txBody>
      </p:sp>
      <p:sp>
        <p:nvSpPr>
          <p:cNvPr id="11" name="AutoShape 5"/>
          <p:cNvSpPr>
            <a:spLocks noChangeArrowheads="1"/>
          </p:cNvSpPr>
          <p:nvPr/>
        </p:nvSpPr>
        <p:spPr bwMode="auto">
          <a:xfrm>
            <a:off x="788988" y="4781004"/>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MSMQ</a:t>
            </a:r>
          </a:p>
        </p:txBody>
      </p:sp>
      <p:sp>
        <p:nvSpPr>
          <p:cNvPr id="12" name="AutoShape 6"/>
          <p:cNvSpPr>
            <a:spLocks noChangeArrowheads="1"/>
          </p:cNvSpPr>
          <p:nvPr/>
        </p:nvSpPr>
        <p:spPr bwMode="auto">
          <a:xfrm>
            <a:off x="1462088" y="5565229"/>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Custom</a:t>
            </a:r>
          </a:p>
        </p:txBody>
      </p:sp>
      <p:sp>
        <p:nvSpPr>
          <p:cNvPr id="13" name="AutoShape 7"/>
          <p:cNvSpPr>
            <a:spLocks noChangeArrowheads="1"/>
          </p:cNvSpPr>
          <p:nvPr/>
        </p:nvSpPr>
        <p:spPr bwMode="auto">
          <a:xfrm>
            <a:off x="788988" y="3996779"/>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dirty="0">
                <a:solidFill>
                  <a:srgbClr val="000000"/>
                </a:solidFill>
              </a:rPr>
              <a:t>TCP</a:t>
            </a:r>
          </a:p>
        </p:txBody>
      </p:sp>
      <p:sp>
        <p:nvSpPr>
          <p:cNvPr id="14" name="AutoShape 8"/>
          <p:cNvSpPr>
            <a:spLocks noChangeArrowheads="1"/>
          </p:cNvSpPr>
          <p:nvPr/>
        </p:nvSpPr>
        <p:spPr bwMode="auto">
          <a:xfrm>
            <a:off x="2135188" y="3996779"/>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HTTP</a:t>
            </a:r>
          </a:p>
        </p:txBody>
      </p:sp>
      <p:sp>
        <p:nvSpPr>
          <p:cNvPr id="15" name="Rectangle 9"/>
          <p:cNvSpPr>
            <a:spLocks noChangeArrowheads="1"/>
          </p:cNvSpPr>
          <p:nvPr/>
        </p:nvSpPr>
        <p:spPr bwMode="auto">
          <a:xfrm>
            <a:off x="5716588" y="3386163"/>
            <a:ext cx="2641600" cy="2868612"/>
          </a:xfrm>
          <a:prstGeom prst="rect">
            <a:avLst/>
          </a:prstGeom>
          <a:solidFill>
            <a:schemeClr val="bg2"/>
          </a:solidFill>
          <a:ln w="12700" algn="ctr">
            <a:solidFill>
              <a:srgbClr val="68AF45"/>
            </a:solidFill>
            <a:miter lim="800000"/>
            <a:headEnd/>
            <a:tailEnd/>
          </a:ln>
        </p:spPr>
        <p:txBody>
          <a:bodyPr wrap="none" anchor="ctr"/>
          <a:lstStyle/>
          <a:p>
            <a:pPr algn="ctr" eaLnBrk="0" hangingPunct="0">
              <a:lnSpc>
                <a:spcPct val="85000"/>
              </a:lnSpc>
              <a:spcBef>
                <a:spcPct val="20000"/>
              </a:spcBef>
            </a:pPr>
            <a:r>
              <a:rPr lang="en-US" sz="2400" dirty="0" err="1" smtClean="0"/>
              <a:t>Protocolo</a:t>
            </a:r>
            <a:endParaRPr lang="en-US" sz="2400" dirty="0"/>
          </a:p>
          <a:p>
            <a:pPr algn="ctr" eaLnBrk="0" hangingPunct="0">
              <a:lnSpc>
                <a:spcPct val="85000"/>
              </a:lnSpc>
              <a:spcBef>
                <a:spcPct val="20000"/>
              </a:spcBef>
            </a:pPr>
            <a:endParaRPr lang="en-US" sz="2400" dirty="0"/>
          </a:p>
          <a:p>
            <a:pPr algn="ctr" eaLnBrk="0" hangingPunct="0">
              <a:lnSpc>
                <a:spcPct val="85000"/>
              </a:lnSpc>
              <a:spcBef>
                <a:spcPct val="20000"/>
              </a:spcBef>
            </a:pPr>
            <a:endParaRPr lang="en-US" sz="2400" dirty="0"/>
          </a:p>
          <a:p>
            <a:pPr algn="ctr" eaLnBrk="0" hangingPunct="0">
              <a:lnSpc>
                <a:spcPct val="85000"/>
              </a:lnSpc>
              <a:spcBef>
                <a:spcPct val="20000"/>
              </a:spcBef>
            </a:pPr>
            <a:endParaRPr lang="en-US" sz="2400" dirty="0"/>
          </a:p>
          <a:p>
            <a:pPr algn="ctr" eaLnBrk="0" hangingPunct="0">
              <a:lnSpc>
                <a:spcPct val="85000"/>
              </a:lnSpc>
              <a:spcBef>
                <a:spcPct val="20000"/>
              </a:spcBef>
            </a:pPr>
            <a:endParaRPr lang="en-US" sz="2400" dirty="0"/>
          </a:p>
          <a:p>
            <a:pPr algn="ctr" eaLnBrk="0" hangingPunct="0">
              <a:lnSpc>
                <a:spcPct val="85000"/>
              </a:lnSpc>
              <a:spcBef>
                <a:spcPct val="20000"/>
              </a:spcBef>
            </a:pPr>
            <a:endParaRPr lang="en-US" sz="2400" dirty="0"/>
          </a:p>
          <a:p>
            <a:pPr algn="ctr" eaLnBrk="0" hangingPunct="0">
              <a:lnSpc>
                <a:spcPct val="85000"/>
              </a:lnSpc>
              <a:spcBef>
                <a:spcPct val="20000"/>
              </a:spcBef>
            </a:pPr>
            <a:endParaRPr lang="en-US" sz="2400" dirty="0"/>
          </a:p>
        </p:txBody>
      </p:sp>
      <p:sp>
        <p:nvSpPr>
          <p:cNvPr id="16" name="Rectangle 10"/>
          <p:cNvSpPr>
            <a:spLocks noChangeArrowheads="1"/>
          </p:cNvSpPr>
          <p:nvPr/>
        </p:nvSpPr>
        <p:spPr bwMode="auto">
          <a:xfrm>
            <a:off x="3709988" y="3398863"/>
            <a:ext cx="1485900" cy="2868612"/>
          </a:xfrm>
          <a:prstGeom prst="rect">
            <a:avLst/>
          </a:prstGeom>
          <a:solidFill>
            <a:schemeClr val="bg2"/>
          </a:solidFill>
          <a:ln w="12700" algn="ctr">
            <a:solidFill>
              <a:srgbClr val="68AF45"/>
            </a:solidFill>
            <a:miter lim="800000"/>
            <a:headEnd/>
            <a:tailEnd/>
          </a:ln>
        </p:spPr>
        <p:txBody>
          <a:bodyPr wrap="none" anchor="ctr"/>
          <a:lstStyle/>
          <a:p>
            <a:pPr algn="ctr" eaLnBrk="0" hangingPunct="0">
              <a:lnSpc>
                <a:spcPct val="85000"/>
              </a:lnSpc>
              <a:spcBef>
                <a:spcPct val="20000"/>
              </a:spcBef>
            </a:pPr>
            <a:r>
              <a:rPr lang="en-US" sz="2400" dirty="0" err="1" smtClean="0"/>
              <a:t>Codificar</a:t>
            </a:r>
            <a:endParaRPr lang="en-US" sz="2400" dirty="0"/>
          </a:p>
          <a:p>
            <a:pPr algn="ctr" eaLnBrk="0" hangingPunct="0">
              <a:lnSpc>
                <a:spcPct val="85000"/>
              </a:lnSpc>
              <a:spcBef>
                <a:spcPct val="20000"/>
              </a:spcBef>
            </a:pPr>
            <a:endParaRPr lang="en-US" sz="2400" dirty="0"/>
          </a:p>
          <a:p>
            <a:pPr algn="ctr" eaLnBrk="0" hangingPunct="0">
              <a:lnSpc>
                <a:spcPct val="85000"/>
              </a:lnSpc>
              <a:spcBef>
                <a:spcPct val="20000"/>
              </a:spcBef>
            </a:pPr>
            <a:endParaRPr lang="en-US" sz="2400" dirty="0"/>
          </a:p>
          <a:p>
            <a:pPr algn="ctr" eaLnBrk="0" hangingPunct="0">
              <a:lnSpc>
                <a:spcPct val="85000"/>
              </a:lnSpc>
              <a:spcBef>
                <a:spcPct val="20000"/>
              </a:spcBef>
            </a:pPr>
            <a:endParaRPr lang="en-US" sz="2400" dirty="0"/>
          </a:p>
          <a:p>
            <a:pPr algn="ctr" eaLnBrk="0" hangingPunct="0">
              <a:lnSpc>
                <a:spcPct val="85000"/>
              </a:lnSpc>
              <a:spcBef>
                <a:spcPct val="20000"/>
              </a:spcBef>
            </a:pPr>
            <a:endParaRPr lang="en-US" sz="2400" dirty="0"/>
          </a:p>
          <a:p>
            <a:pPr algn="ctr" eaLnBrk="0" hangingPunct="0">
              <a:lnSpc>
                <a:spcPct val="85000"/>
              </a:lnSpc>
              <a:spcBef>
                <a:spcPct val="20000"/>
              </a:spcBef>
            </a:pPr>
            <a:endParaRPr lang="en-US" sz="2400" dirty="0"/>
          </a:p>
          <a:p>
            <a:pPr algn="ctr" eaLnBrk="0" hangingPunct="0">
              <a:lnSpc>
                <a:spcPct val="85000"/>
              </a:lnSpc>
              <a:spcBef>
                <a:spcPct val="20000"/>
              </a:spcBef>
            </a:pPr>
            <a:endParaRPr lang="en-US" sz="2400" dirty="0"/>
          </a:p>
        </p:txBody>
      </p:sp>
      <p:sp>
        <p:nvSpPr>
          <p:cNvPr id="17" name="AutoShape 11"/>
          <p:cNvSpPr>
            <a:spLocks noChangeArrowheads="1"/>
          </p:cNvSpPr>
          <p:nvPr/>
        </p:nvSpPr>
        <p:spPr bwMode="auto">
          <a:xfrm>
            <a:off x="7162800" y="4789289"/>
            <a:ext cx="1143000" cy="600075"/>
          </a:xfrm>
          <a:prstGeom prst="rightArrow">
            <a:avLst>
              <a:gd name="adj1" fmla="val 71426"/>
              <a:gd name="adj2" fmla="val 47619"/>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.NET</a:t>
            </a:r>
          </a:p>
        </p:txBody>
      </p:sp>
      <p:sp>
        <p:nvSpPr>
          <p:cNvPr id="18" name="AutoShape 12"/>
          <p:cNvSpPr>
            <a:spLocks noChangeArrowheads="1"/>
          </p:cNvSpPr>
          <p:nvPr/>
        </p:nvSpPr>
        <p:spPr bwMode="auto">
          <a:xfrm>
            <a:off x="5816600" y="4789289"/>
            <a:ext cx="1143000" cy="600075"/>
          </a:xfrm>
          <a:prstGeom prst="rightArrow">
            <a:avLst>
              <a:gd name="adj1" fmla="val 71426"/>
              <a:gd name="adj2" fmla="val 47619"/>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TX</a:t>
            </a:r>
          </a:p>
        </p:txBody>
      </p:sp>
      <p:sp>
        <p:nvSpPr>
          <p:cNvPr id="19" name="AutoShape 13"/>
          <p:cNvSpPr>
            <a:spLocks noChangeArrowheads="1"/>
          </p:cNvSpPr>
          <p:nvPr/>
        </p:nvSpPr>
        <p:spPr bwMode="auto">
          <a:xfrm>
            <a:off x="6477000" y="5573514"/>
            <a:ext cx="1116013" cy="600075"/>
          </a:xfrm>
          <a:prstGeom prst="rightArrow">
            <a:avLst>
              <a:gd name="adj1" fmla="val 71426"/>
              <a:gd name="adj2" fmla="val 46495"/>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Custom</a:t>
            </a:r>
          </a:p>
        </p:txBody>
      </p:sp>
      <p:sp>
        <p:nvSpPr>
          <p:cNvPr id="20" name="AutoShape 14"/>
          <p:cNvSpPr>
            <a:spLocks noChangeArrowheads="1"/>
          </p:cNvSpPr>
          <p:nvPr/>
        </p:nvSpPr>
        <p:spPr bwMode="auto">
          <a:xfrm>
            <a:off x="5816600" y="4005064"/>
            <a:ext cx="1143000" cy="600075"/>
          </a:xfrm>
          <a:prstGeom prst="rightArrow">
            <a:avLst>
              <a:gd name="adj1" fmla="val 71426"/>
              <a:gd name="adj2" fmla="val 47619"/>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dirty="0">
                <a:solidFill>
                  <a:srgbClr val="000000"/>
                </a:solidFill>
              </a:rPr>
              <a:t>Security</a:t>
            </a:r>
          </a:p>
        </p:txBody>
      </p:sp>
      <p:sp>
        <p:nvSpPr>
          <p:cNvPr id="21" name="AutoShape 15"/>
          <p:cNvSpPr>
            <a:spLocks noChangeArrowheads="1"/>
          </p:cNvSpPr>
          <p:nvPr/>
        </p:nvSpPr>
        <p:spPr bwMode="auto">
          <a:xfrm>
            <a:off x="7162800" y="4005064"/>
            <a:ext cx="1143000" cy="600075"/>
          </a:xfrm>
          <a:prstGeom prst="rightArrow">
            <a:avLst>
              <a:gd name="adj1" fmla="val 71426"/>
              <a:gd name="adj2" fmla="val 47619"/>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dirty="0">
                <a:solidFill>
                  <a:srgbClr val="000000"/>
                </a:solidFill>
              </a:rPr>
              <a:t>Reliability</a:t>
            </a:r>
          </a:p>
        </p:txBody>
      </p:sp>
      <p:sp>
        <p:nvSpPr>
          <p:cNvPr id="22" name="Rectangle 16"/>
          <p:cNvSpPr>
            <a:spLocks noChangeArrowheads="1"/>
          </p:cNvSpPr>
          <p:nvPr/>
        </p:nvSpPr>
        <p:spPr bwMode="auto">
          <a:xfrm>
            <a:off x="2070100" y="1412776"/>
            <a:ext cx="5245100" cy="1365250"/>
          </a:xfrm>
          <a:prstGeom prst="rect">
            <a:avLst/>
          </a:prstGeom>
          <a:solidFill>
            <a:srgbClr val="7900F2"/>
          </a:solidFill>
          <a:ln w="12700" algn="ctr">
            <a:solidFill>
              <a:srgbClr val="68AF45"/>
            </a:solidFill>
            <a:miter lim="800000"/>
            <a:headEnd/>
            <a:tailEnd/>
          </a:ln>
        </p:spPr>
        <p:txBody>
          <a:bodyPr wrap="none" anchor="ctr"/>
          <a:lstStyle/>
          <a:p>
            <a:pPr algn="ctr" eaLnBrk="0" hangingPunct="0">
              <a:lnSpc>
                <a:spcPct val="85000"/>
              </a:lnSpc>
              <a:spcBef>
                <a:spcPct val="20000"/>
              </a:spcBef>
            </a:pPr>
            <a:r>
              <a:rPr lang="en-US" sz="2400"/>
              <a:t>Binding</a:t>
            </a:r>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p:txBody>
      </p:sp>
      <p:sp>
        <p:nvSpPr>
          <p:cNvPr id="23" name="AutoShape 17"/>
          <p:cNvSpPr>
            <a:spLocks noChangeArrowheads="1"/>
          </p:cNvSpPr>
          <p:nvPr/>
        </p:nvSpPr>
        <p:spPr bwMode="auto">
          <a:xfrm>
            <a:off x="2286000" y="2135833"/>
            <a:ext cx="914400" cy="573087"/>
          </a:xfrm>
          <a:prstGeom prst="rightArrow">
            <a:avLst>
              <a:gd name="adj1" fmla="val 71426"/>
              <a:gd name="adj2" fmla="val 39889"/>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dirty="0">
                <a:solidFill>
                  <a:srgbClr val="000000"/>
                </a:solidFill>
              </a:rPr>
              <a:t>HTTP</a:t>
            </a:r>
          </a:p>
        </p:txBody>
      </p:sp>
      <p:sp>
        <p:nvSpPr>
          <p:cNvPr id="24" name="AutoShape 18"/>
          <p:cNvSpPr>
            <a:spLocks noChangeArrowheads="1"/>
          </p:cNvSpPr>
          <p:nvPr/>
        </p:nvSpPr>
        <p:spPr bwMode="auto">
          <a:xfrm>
            <a:off x="6249988" y="2164358"/>
            <a:ext cx="1035050" cy="573087"/>
          </a:xfrm>
          <a:prstGeom prst="rightArrow">
            <a:avLst>
              <a:gd name="adj1" fmla="val 71426"/>
              <a:gd name="adj2" fmla="val 45152"/>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TX</a:t>
            </a:r>
          </a:p>
        </p:txBody>
      </p:sp>
      <p:sp>
        <p:nvSpPr>
          <p:cNvPr id="25" name="AutoShape 19"/>
          <p:cNvSpPr>
            <a:spLocks noChangeArrowheads="1"/>
          </p:cNvSpPr>
          <p:nvPr/>
        </p:nvSpPr>
        <p:spPr bwMode="auto">
          <a:xfrm>
            <a:off x="4025900" y="2164358"/>
            <a:ext cx="1035050" cy="573087"/>
          </a:xfrm>
          <a:prstGeom prst="rightArrow">
            <a:avLst>
              <a:gd name="adj1" fmla="val 71426"/>
              <a:gd name="adj2" fmla="val 45152"/>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dirty="0">
                <a:solidFill>
                  <a:srgbClr val="000000"/>
                </a:solidFill>
              </a:rPr>
              <a:t>Security</a:t>
            </a:r>
          </a:p>
        </p:txBody>
      </p:sp>
      <p:sp>
        <p:nvSpPr>
          <p:cNvPr id="26" name="AutoShape 20"/>
          <p:cNvSpPr>
            <a:spLocks noChangeArrowheads="1"/>
          </p:cNvSpPr>
          <p:nvPr/>
        </p:nvSpPr>
        <p:spPr bwMode="auto">
          <a:xfrm>
            <a:off x="5089525" y="2164358"/>
            <a:ext cx="1136650" cy="573087"/>
          </a:xfrm>
          <a:prstGeom prst="rightArrow">
            <a:avLst>
              <a:gd name="adj1" fmla="val 71426"/>
              <a:gd name="adj2" fmla="val 49585"/>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Reliability</a:t>
            </a:r>
          </a:p>
        </p:txBody>
      </p:sp>
      <p:sp>
        <p:nvSpPr>
          <p:cNvPr id="27" name="AutoShape 21"/>
          <p:cNvSpPr>
            <a:spLocks/>
          </p:cNvSpPr>
          <p:nvPr/>
        </p:nvSpPr>
        <p:spPr bwMode="auto">
          <a:xfrm rot="-5400000">
            <a:off x="5219700" y="1480145"/>
            <a:ext cx="215900" cy="2616200"/>
          </a:xfrm>
          <a:prstGeom prst="leftBrace">
            <a:avLst>
              <a:gd name="adj1" fmla="val 100980"/>
              <a:gd name="adj2" fmla="val 50000"/>
            </a:avLst>
          </a:prstGeom>
          <a:noFill/>
          <a:ln w="38100">
            <a:solidFill>
              <a:srgbClr val="00A7E1"/>
            </a:solidFill>
            <a:round/>
            <a:headEnd/>
            <a:tailEnd/>
          </a:ln>
        </p:spPr>
        <p:txBody>
          <a:bodyPr wrap="none" anchor="ctr"/>
          <a:lstStyle/>
          <a:p>
            <a:endParaRPr lang="en-US"/>
          </a:p>
        </p:txBody>
      </p:sp>
      <p:sp>
        <p:nvSpPr>
          <p:cNvPr id="28" name="AutoShape 22"/>
          <p:cNvSpPr>
            <a:spLocks/>
          </p:cNvSpPr>
          <p:nvPr/>
        </p:nvSpPr>
        <p:spPr bwMode="auto">
          <a:xfrm rot="-5400000">
            <a:off x="3419475" y="2429470"/>
            <a:ext cx="317500" cy="755650"/>
          </a:xfrm>
          <a:prstGeom prst="leftBrace">
            <a:avLst>
              <a:gd name="adj1" fmla="val 19833"/>
              <a:gd name="adj2" fmla="val 50000"/>
            </a:avLst>
          </a:prstGeom>
          <a:noFill/>
          <a:ln w="38100">
            <a:solidFill>
              <a:srgbClr val="00A7E1"/>
            </a:solidFill>
            <a:round/>
            <a:headEnd/>
            <a:tailEnd/>
          </a:ln>
        </p:spPr>
        <p:txBody>
          <a:bodyPr wrap="none" anchor="ctr"/>
          <a:lstStyle/>
          <a:p>
            <a:endParaRPr lang="en-US"/>
          </a:p>
        </p:txBody>
      </p:sp>
      <p:sp>
        <p:nvSpPr>
          <p:cNvPr id="29" name="AutoShape 23"/>
          <p:cNvSpPr>
            <a:spLocks/>
          </p:cNvSpPr>
          <p:nvPr/>
        </p:nvSpPr>
        <p:spPr bwMode="auto">
          <a:xfrm rot="-5400000">
            <a:off x="2486025" y="2385020"/>
            <a:ext cx="279400" cy="831850"/>
          </a:xfrm>
          <a:prstGeom prst="leftBrace">
            <a:avLst>
              <a:gd name="adj1" fmla="val 24811"/>
              <a:gd name="adj2" fmla="val 50000"/>
            </a:avLst>
          </a:prstGeom>
          <a:noFill/>
          <a:ln w="38100">
            <a:solidFill>
              <a:srgbClr val="00A7E1"/>
            </a:solidFill>
            <a:round/>
            <a:headEnd/>
            <a:tailEnd/>
          </a:ln>
        </p:spPr>
        <p:txBody>
          <a:bodyPr wrap="none" anchor="ctr"/>
          <a:lstStyle/>
          <a:p>
            <a:endParaRPr lang="en-US"/>
          </a:p>
        </p:txBody>
      </p:sp>
      <p:cxnSp>
        <p:nvCxnSpPr>
          <p:cNvPr id="30" name="AutoShape 24"/>
          <p:cNvCxnSpPr>
            <a:cxnSpLocks noChangeShapeType="1"/>
            <a:stCxn id="8" idx="0"/>
            <a:endCxn id="29" idx="1"/>
          </p:cNvCxnSpPr>
          <p:nvPr/>
        </p:nvCxnSpPr>
        <p:spPr bwMode="auto">
          <a:xfrm rot="5400000" flipH="1" flipV="1">
            <a:off x="2068797" y="2791136"/>
            <a:ext cx="407418" cy="706437"/>
          </a:xfrm>
          <a:prstGeom prst="curvedConnector3">
            <a:avLst>
              <a:gd name="adj1" fmla="val 50000"/>
            </a:avLst>
          </a:prstGeom>
          <a:noFill/>
          <a:ln w="38100">
            <a:solidFill>
              <a:srgbClr val="00A7E1"/>
            </a:solidFill>
            <a:round/>
            <a:headEnd/>
            <a:tailEnd/>
          </a:ln>
        </p:spPr>
      </p:cxnSp>
      <p:cxnSp>
        <p:nvCxnSpPr>
          <p:cNvPr id="31" name="AutoShape 25"/>
          <p:cNvCxnSpPr>
            <a:cxnSpLocks noChangeShapeType="1"/>
            <a:stCxn id="16" idx="0"/>
          </p:cNvCxnSpPr>
          <p:nvPr/>
        </p:nvCxnSpPr>
        <p:spPr bwMode="auto">
          <a:xfrm rot="5400000" flipH="1">
            <a:off x="3787775" y="2733700"/>
            <a:ext cx="455613" cy="874713"/>
          </a:xfrm>
          <a:prstGeom prst="curvedConnector3">
            <a:avLst>
              <a:gd name="adj1" fmla="val 51917"/>
            </a:avLst>
          </a:prstGeom>
          <a:noFill/>
          <a:ln w="38100">
            <a:solidFill>
              <a:srgbClr val="00A7E1"/>
            </a:solidFill>
            <a:round/>
            <a:headEnd/>
            <a:tailEnd/>
          </a:ln>
        </p:spPr>
      </p:cxnSp>
      <p:cxnSp>
        <p:nvCxnSpPr>
          <p:cNvPr id="32" name="AutoShape 26"/>
          <p:cNvCxnSpPr>
            <a:cxnSpLocks noChangeShapeType="1"/>
            <a:stCxn id="15" idx="0"/>
          </p:cNvCxnSpPr>
          <p:nvPr/>
        </p:nvCxnSpPr>
        <p:spPr bwMode="auto">
          <a:xfrm rot="5400000" flipH="1">
            <a:off x="5926137" y="2274913"/>
            <a:ext cx="512763" cy="1709738"/>
          </a:xfrm>
          <a:prstGeom prst="curvedConnector3">
            <a:avLst>
              <a:gd name="adj1" fmla="val 51704"/>
            </a:avLst>
          </a:prstGeom>
          <a:noFill/>
          <a:ln w="38100">
            <a:solidFill>
              <a:srgbClr val="00A7E1"/>
            </a:solidFill>
            <a:round/>
            <a:headEnd/>
            <a:tailEnd/>
          </a:ln>
        </p:spPr>
      </p:cxnSp>
      <p:sp>
        <p:nvSpPr>
          <p:cNvPr id="33" name="AutoShape 27"/>
          <p:cNvSpPr>
            <a:spLocks noChangeArrowheads="1"/>
          </p:cNvSpPr>
          <p:nvPr/>
        </p:nvSpPr>
        <p:spPr bwMode="auto">
          <a:xfrm>
            <a:off x="3200400" y="2164358"/>
            <a:ext cx="838200" cy="573087"/>
          </a:xfrm>
          <a:prstGeom prst="rightArrow">
            <a:avLst>
              <a:gd name="adj1" fmla="val 71426"/>
              <a:gd name="adj2" fmla="val 36565"/>
            </a:avLst>
          </a:prstGeom>
          <a:gradFill rotWithShape="1">
            <a:gsLst>
              <a:gs pos="0">
                <a:schemeClr val="tx1"/>
              </a:gs>
              <a:gs pos="100000">
                <a:schemeClr val="bg1"/>
              </a:gs>
            </a:gsLst>
            <a:lin ang="18900000" scaled="1"/>
          </a:gradFill>
          <a:ln w="12700" algn="ctr">
            <a:solidFill>
              <a:srgbClr val="800000"/>
            </a:solidFill>
            <a:miter lim="800000"/>
            <a:headEnd/>
            <a:tailEnd/>
          </a:ln>
        </p:spPr>
        <p:txBody>
          <a:bodyPr wrap="none" anchor="ctr"/>
          <a:lstStyle/>
          <a:p>
            <a:pPr algn="ctr"/>
            <a:r>
              <a:rPr lang="en-US" dirty="0">
                <a:solidFill>
                  <a:srgbClr val="000000"/>
                </a:solidFill>
              </a:rPr>
              <a:t>Text</a:t>
            </a:r>
          </a:p>
        </p:txBody>
      </p:sp>
      <p:sp>
        <p:nvSpPr>
          <p:cNvPr id="34" name="AutoShape 28"/>
          <p:cNvSpPr>
            <a:spLocks noChangeArrowheads="1"/>
          </p:cNvSpPr>
          <p:nvPr/>
        </p:nvSpPr>
        <p:spPr bwMode="auto">
          <a:xfrm>
            <a:off x="3962400" y="4005064"/>
            <a:ext cx="990600" cy="573088"/>
          </a:xfrm>
          <a:prstGeom prst="rightArrow">
            <a:avLst>
              <a:gd name="adj1" fmla="val 71426"/>
              <a:gd name="adj2" fmla="val 43213"/>
            </a:avLst>
          </a:prstGeom>
          <a:gradFill rotWithShape="1">
            <a:gsLst>
              <a:gs pos="0">
                <a:schemeClr val="tx1"/>
              </a:gs>
              <a:gs pos="100000">
                <a:schemeClr val="bg1"/>
              </a:gs>
            </a:gsLst>
            <a:lin ang="18900000" scaled="1"/>
          </a:gradFill>
          <a:ln w="12700" algn="ctr">
            <a:solidFill>
              <a:srgbClr val="800000"/>
            </a:solidFill>
            <a:miter lim="800000"/>
            <a:headEnd/>
            <a:tailEnd/>
          </a:ln>
        </p:spPr>
        <p:txBody>
          <a:bodyPr wrap="none" anchor="ctr"/>
          <a:lstStyle/>
          <a:p>
            <a:pPr algn="ctr"/>
            <a:r>
              <a:rPr lang="en-US" dirty="0">
                <a:solidFill>
                  <a:srgbClr val="000000"/>
                </a:solidFill>
              </a:rPr>
              <a:t>Text</a:t>
            </a:r>
          </a:p>
        </p:txBody>
      </p:sp>
      <p:sp>
        <p:nvSpPr>
          <p:cNvPr id="35" name="AutoShape 29"/>
          <p:cNvSpPr>
            <a:spLocks noChangeArrowheads="1"/>
          </p:cNvSpPr>
          <p:nvPr/>
        </p:nvSpPr>
        <p:spPr bwMode="auto">
          <a:xfrm>
            <a:off x="3962400" y="4690864"/>
            <a:ext cx="990600" cy="573088"/>
          </a:xfrm>
          <a:prstGeom prst="rightArrow">
            <a:avLst>
              <a:gd name="adj1" fmla="val 71426"/>
              <a:gd name="adj2" fmla="val 43213"/>
            </a:avLst>
          </a:prstGeom>
          <a:gradFill rotWithShape="1">
            <a:gsLst>
              <a:gs pos="0">
                <a:schemeClr val="tx1"/>
              </a:gs>
              <a:gs pos="100000">
                <a:schemeClr val="bg1"/>
              </a:gs>
            </a:gsLst>
            <a:lin ang="18900000" scaled="1"/>
          </a:gradFill>
          <a:ln w="12700" algn="ctr">
            <a:solidFill>
              <a:srgbClr val="800000"/>
            </a:solidFill>
            <a:miter lim="800000"/>
            <a:headEnd/>
            <a:tailEnd/>
          </a:ln>
        </p:spPr>
        <p:txBody>
          <a:bodyPr wrap="none" anchor="ctr"/>
          <a:lstStyle/>
          <a:p>
            <a:pPr algn="ctr"/>
            <a:r>
              <a:rPr lang="en-US">
                <a:solidFill>
                  <a:srgbClr val="000000"/>
                </a:solidFill>
              </a:rPr>
              <a:t>Binary</a:t>
            </a:r>
          </a:p>
        </p:txBody>
      </p:sp>
      <p:sp>
        <p:nvSpPr>
          <p:cNvPr id="36" name="AutoShape 30"/>
          <p:cNvSpPr>
            <a:spLocks noChangeArrowheads="1"/>
          </p:cNvSpPr>
          <p:nvPr/>
        </p:nvSpPr>
        <p:spPr bwMode="auto">
          <a:xfrm>
            <a:off x="3962400" y="5413177"/>
            <a:ext cx="990600" cy="573087"/>
          </a:xfrm>
          <a:prstGeom prst="rightArrow">
            <a:avLst>
              <a:gd name="adj1" fmla="val 71426"/>
              <a:gd name="adj2" fmla="val 43213"/>
            </a:avLst>
          </a:prstGeom>
          <a:gradFill rotWithShape="1">
            <a:gsLst>
              <a:gs pos="0">
                <a:schemeClr val="tx1"/>
              </a:gs>
              <a:gs pos="100000">
                <a:schemeClr val="bg1"/>
              </a:gs>
            </a:gsLst>
            <a:lin ang="18900000" scaled="1"/>
          </a:gradFill>
          <a:ln w="12700" algn="ctr">
            <a:solidFill>
              <a:srgbClr val="800000"/>
            </a:solidFill>
            <a:miter lim="800000"/>
            <a:headEnd/>
            <a:tailEnd/>
          </a:ln>
        </p:spPr>
        <p:txBody>
          <a:bodyPr wrap="none" anchor="ctr"/>
          <a:lstStyle/>
          <a:p>
            <a:pPr algn="ctr"/>
            <a:r>
              <a:rPr lang="en-US">
                <a:solidFill>
                  <a:srgbClr val="000000"/>
                </a:solidFill>
              </a:rPr>
              <a:t>Custom</a:t>
            </a:r>
          </a:p>
        </p:txBody>
      </p:sp>
      <p:sp>
        <p:nvSpPr>
          <p:cNvPr id="2" name="Marcador de fecha 1"/>
          <p:cNvSpPr>
            <a:spLocks noGrp="1"/>
          </p:cNvSpPr>
          <p:nvPr>
            <p:ph type="dt" sz="half" idx="10"/>
          </p:nvPr>
        </p:nvSpPr>
        <p:spPr/>
        <p:txBody>
          <a:bodyPr/>
          <a:lstStyle/>
          <a:p>
            <a:fld id="{0DD4B771-6102-594C-B0F1-7E381FAA579A}" type="datetime1">
              <a:rPr lang="es-AR" smtClean="0"/>
              <a:t>12/06/2014</a:t>
            </a:fld>
            <a:endParaRPr lang="es-ES"/>
          </a:p>
        </p:txBody>
      </p:sp>
      <p:sp>
        <p:nvSpPr>
          <p:cNvPr id="4" name="Marcador de pie de página 3"/>
          <p:cNvSpPr>
            <a:spLocks noGrp="1"/>
          </p:cNvSpPr>
          <p:nvPr>
            <p:ph type="ftr" sz="quarter" idx="11"/>
          </p:nvPr>
        </p:nvSpPr>
        <p:spPr/>
        <p:txBody>
          <a:bodyPr/>
          <a:lstStyle/>
          <a:p>
            <a:r>
              <a:rPr lang="es-ES" smtClean="0"/>
              <a:t>Introducción a la Plataforma .NET – Capa de Servicios</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15</a:t>
            </a:fld>
            <a:endParaRPr lang="es-ES"/>
          </a:p>
        </p:txBody>
      </p:sp>
    </p:spTree>
    <p:extLst>
      <p:ext uri="{BB962C8B-B14F-4D97-AF65-F5344CB8AC3E}">
        <p14:creationId xmlns:p14="http://schemas.microsoft.com/office/powerpoint/2010/main" val="3792490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n-US" dirty="0"/>
              <a:t>Standard Bindings</a:t>
            </a:r>
            <a:endParaRPr lang="es-AR" dirty="0"/>
          </a:p>
        </p:txBody>
      </p:sp>
      <p:graphicFrame>
        <p:nvGraphicFramePr>
          <p:cNvPr id="4" name="Group 3"/>
          <p:cNvGraphicFramePr>
            <a:graphicFrameLocks/>
          </p:cNvGraphicFramePr>
          <p:nvPr>
            <p:extLst>
              <p:ext uri="{D42A27DB-BD31-4B8C-83A1-F6EECF244321}">
                <p14:modId xmlns:p14="http://schemas.microsoft.com/office/powerpoint/2010/main" val="2961325318"/>
              </p:ext>
            </p:extLst>
          </p:nvPr>
        </p:nvGraphicFramePr>
        <p:xfrm>
          <a:off x="971600" y="1556792"/>
          <a:ext cx="7587951" cy="4323187"/>
        </p:xfrm>
        <a:graphic>
          <a:graphicData uri="http://schemas.openxmlformats.org/drawingml/2006/table">
            <a:tbl>
              <a:tblPr/>
              <a:tblGrid>
                <a:gridCol w="2616535"/>
                <a:gridCol w="1242854"/>
                <a:gridCol w="1046614"/>
                <a:gridCol w="981201"/>
                <a:gridCol w="853099"/>
                <a:gridCol w="847648"/>
              </a:tblGrid>
              <a:tr h="433047">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0" i="0" u="none" strike="noStrike" cap="none" normalizeH="0" baseline="0" dirty="0" smtClean="0">
                          <a:ln>
                            <a:noFill/>
                          </a:ln>
                          <a:solidFill>
                            <a:schemeClr val="tx1"/>
                          </a:solidFill>
                          <a:effectLst/>
                          <a:latin typeface="Segoe" pitchFamily="34" charset="0"/>
                        </a:rPr>
                        <a:t>Binding </a:t>
                      </a:r>
                      <a:endParaRPr kumimoji="0" lang="en-US" sz="1400" b="1" i="0" u="none" strike="noStrike" cap="none" normalizeH="0" baseline="0" dirty="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0" i="0" u="none" strike="noStrike" cap="none" normalizeH="0" baseline="0" smtClean="0">
                          <a:ln>
                            <a:noFill/>
                          </a:ln>
                          <a:solidFill>
                            <a:schemeClr val="tx1"/>
                          </a:solidFill>
                          <a:effectLst/>
                          <a:latin typeface="Segoe" pitchFamily="34" charset="0"/>
                        </a:rPr>
                        <a:t>Interop</a:t>
                      </a:r>
                      <a:endParaRPr kumimoji="0" lang="en-US" sz="14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0" i="0" u="none" strike="noStrike" cap="none" normalizeH="0" baseline="0" smtClean="0">
                          <a:ln>
                            <a:noFill/>
                          </a:ln>
                          <a:solidFill>
                            <a:schemeClr val="tx1"/>
                          </a:solidFill>
                          <a:effectLst/>
                          <a:latin typeface="Segoe" pitchFamily="34" charset="0"/>
                        </a:rPr>
                        <a:t>Security</a:t>
                      </a:r>
                      <a:endParaRPr kumimoji="0" lang="en-US" sz="14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0" i="0" u="none" strike="noStrike" cap="none" normalizeH="0" baseline="0" smtClean="0">
                          <a:ln>
                            <a:noFill/>
                          </a:ln>
                          <a:solidFill>
                            <a:schemeClr val="tx1"/>
                          </a:solidFill>
                          <a:effectLst/>
                          <a:latin typeface="Segoe" pitchFamily="34" charset="0"/>
                        </a:rPr>
                        <a:t>Session</a:t>
                      </a:r>
                      <a:endParaRPr kumimoji="0" lang="en-US" sz="14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0" i="0" u="none" strike="noStrike" cap="none" normalizeH="0" baseline="0" smtClean="0">
                          <a:ln>
                            <a:noFill/>
                          </a:ln>
                          <a:solidFill>
                            <a:schemeClr val="tx1"/>
                          </a:solidFill>
                          <a:effectLst/>
                          <a:latin typeface="Segoe" pitchFamily="34" charset="0"/>
                        </a:rPr>
                        <a:t>TX</a:t>
                      </a:r>
                      <a:endParaRPr kumimoji="0" lang="en-US" sz="14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0" i="0" u="none" strike="noStrike" cap="none" normalizeH="0" baseline="0" smtClean="0">
                          <a:ln>
                            <a:noFill/>
                          </a:ln>
                          <a:solidFill>
                            <a:schemeClr val="tx1"/>
                          </a:solidFill>
                          <a:effectLst/>
                          <a:latin typeface="Segoe" pitchFamily="34" charset="0"/>
                        </a:rPr>
                        <a:t>Duplex </a:t>
                      </a:r>
                      <a:endParaRPr kumimoji="0" lang="en-US" sz="14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r>
              <a:tr h="431592">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BasicHttpBinding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BP 1.1</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N, T</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N</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N</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n/a</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r>
              <a:tr h="433045">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WSHttpBinding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dirty="0" smtClean="0">
                          <a:ln>
                            <a:noFill/>
                          </a:ln>
                          <a:solidFill>
                            <a:schemeClr val="tx1"/>
                          </a:solidFill>
                          <a:effectLst/>
                          <a:latin typeface="Segoe" pitchFamily="34" charset="0"/>
                        </a:rPr>
                        <a:t>WS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M</a:t>
                      </a:r>
                      <a:r>
                        <a:rPr kumimoji="0" lang="en-US" sz="1400" b="1" i="0" u="none" strike="noStrike" cap="none" normalizeH="0" baseline="0" smtClean="0">
                          <a:ln>
                            <a:noFill/>
                          </a:ln>
                          <a:solidFill>
                            <a:schemeClr val="tx1"/>
                          </a:solidFill>
                          <a:effectLst/>
                          <a:latin typeface="Segoe" pitchFamily="34" charset="0"/>
                        </a:rPr>
                        <a:t>, T, X</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N</a:t>
                      </a:r>
                      <a:r>
                        <a:rPr kumimoji="0" lang="en-US" sz="1400" b="1" i="0" u="none" strike="noStrike" cap="none" normalizeH="0" baseline="0" smtClean="0">
                          <a:ln>
                            <a:noFill/>
                          </a:ln>
                          <a:solidFill>
                            <a:schemeClr val="tx1"/>
                          </a:solidFill>
                          <a:effectLst/>
                          <a:latin typeface="Segoe" pitchFamily="34" charset="0"/>
                        </a:rPr>
                        <a:t>, T, RS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N</a:t>
                      </a:r>
                      <a:r>
                        <a:rPr kumimoji="0" lang="en-US" sz="1400" b="1" i="0" u="none" strike="noStrike" cap="none" normalizeH="0" baseline="0" smtClean="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n/a</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r>
              <a:tr h="431592">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WSDualHttpBinding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WS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M</a:t>
                      </a:r>
                      <a:endParaRPr kumimoji="0" lang="en-US" sz="14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RS</a:t>
                      </a:r>
                      <a:endParaRPr kumimoji="0" lang="en-US" sz="14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N</a:t>
                      </a:r>
                      <a:r>
                        <a:rPr kumimoji="0" lang="en-US" sz="1400" b="1" i="0" u="none" strike="noStrike" cap="none" normalizeH="0" baseline="0" smtClean="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r>
              <a:tr h="433045">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WSFederationBinding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Federation</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M</a:t>
                      </a:r>
                      <a:endParaRPr kumimoji="0" lang="en-US" sz="14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N</a:t>
                      </a:r>
                      <a:r>
                        <a:rPr kumimoji="0" lang="en-US" sz="1400" b="1" i="0" u="none" strike="noStrike" cap="none" normalizeH="0" baseline="0" smtClean="0">
                          <a:ln>
                            <a:noFill/>
                          </a:ln>
                          <a:solidFill>
                            <a:schemeClr val="tx1"/>
                          </a:solidFill>
                          <a:effectLst/>
                          <a:latin typeface="Segoe" pitchFamily="34" charset="0"/>
                        </a:rPr>
                        <a:t>, RS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N</a:t>
                      </a:r>
                      <a:r>
                        <a:rPr kumimoji="0" lang="en-US" sz="1400" b="1" i="0" u="none" strike="noStrike" cap="none" normalizeH="0" baseline="0" smtClean="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No</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r>
              <a:tr h="433045">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dirty="0" err="1" smtClean="0">
                          <a:ln>
                            <a:noFill/>
                          </a:ln>
                          <a:solidFill>
                            <a:schemeClr val="tx1"/>
                          </a:solidFill>
                          <a:effectLst/>
                          <a:latin typeface="Segoe" pitchFamily="34" charset="0"/>
                        </a:rPr>
                        <a:t>NetTcpBinding</a:t>
                      </a:r>
                      <a:r>
                        <a:rPr kumimoji="0" lang="en-US" sz="1400" b="1" i="0" u="none" strike="noStrike" cap="none" normalizeH="0" baseline="0" dirty="0" smtClean="0">
                          <a:ln>
                            <a:noFill/>
                          </a:ln>
                          <a:solidFill>
                            <a:schemeClr val="tx1"/>
                          </a:solidFill>
                          <a:effectLst/>
                          <a:latin typeface="Segoe" pitchFamily="34" charset="0"/>
                        </a:rPr>
                        <a:t>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.NET</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T</a:t>
                      </a:r>
                      <a:r>
                        <a:rPr kumimoji="0" lang="en-US" sz="1400" b="1" i="0" u="none" strike="noStrike" cap="none" normalizeH="0" baseline="0" smtClean="0">
                          <a:ln>
                            <a:noFill/>
                          </a:ln>
                          <a:solidFill>
                            <a:schemeClr val="tx1"/>
                          </a:solidFill>
                          <a:effectLst/>
                          <a:latin typeface="Segoe" pitchFamily="34" charset="0"/>
                        </a:rPr>
                        <a:t>, M</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T</a:t>
                      </a:r>
                      <a:r>
                        <a:rPr kumimoji="0" lang="en-US" sz="1400" b="1" i="0" u="none" strike="noStrike" cap="none" normalizeH="0" baseline="0" smtClean="0">
                          <a:ln>
                            <a:noFill/>
                          </a:ln>
                          <a:solidFill>
                            <a:schemeClr val="tx1"/>
                          </a:solidFill>
                          <a:effectLst/>
                          <a:latin typeface="Segoe" pitchFamily="34" charset="0"/>
                        </a:rPr>
                        <a:t> ,RS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N</a:t>
                      </a:r>
                      <a:r>
                        <a:rPr kumimoji="0" lang="en-US" sz="1400" b="1" i="0" u="none" strike="noStrike" cap="none" normalizeH="0" baseline="0" smtClean="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r>
              <a:tr h="431592">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NetNamedPipeBinding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.NET</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T</a:t>
                      </a:r>
                      <a:endParaRPr kumimoji="0" lang="en-US" sz="14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T</a:t>
                      </a:r>
                      <a:r>
                        <a:rPr kumimoji="0" lang="en-US" sz="1400" b="1" i="0" u="none" strike="noStrike" cap="none" normalizeH="0" baseline="0" smtClean="0">
                          <a:ln>
                            <a:noFill/>
                          </a:ln>
                          <a:solidFill>
                            <a:schemeClr val="tx1"/>
                          </a:solidFill>
                          <a:effectLst/>
                          <a:latin typeface="Segoe" pitchFamily="34" charset="0"/>
                        </a:rPr>
                        <a:t>, N</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N</a:t>
                      </a:r>
                      <a:r>
                        <a:rPr kumimoji="0" lang="en-US" sz="1400" b="1" i="0" u="none" strike="noStrike" cap="none" normalizeH="0" baseline="0" smtClean="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r>
              <a:tr h="431592">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dirty="0" err="1" smtClean="0">
                          <a:ln>
                            <a:noFill/>
                          </a:ln>
                          <a:solidFill>
                            <a:schemeClr val="tx1"/>
                          </a:solidFill>
                          <a:effectLst/>
                          <a:latin typeface="Segoe" pitchFamily="34" charset="0"/>
                        </a:rPr>
                        <a:t>NetPeerTcpBinding</a:t>
                      </a:r>
                      <a:r>
                        <a:rPr kumimoji="0" lang="en-US" sz="1400" b="1" i="0" u="none" strike="noStrike" cap="none" normalizeH="0" baseline="0" dirty="0" smtClean="0">
                          <a:ln>
                            <a:noFill/>
                          </a:ln>
                          <a:solidFill>
                            <a:schemeClr val="tx1"/>
                          </a:solidFill>
                          <a:effectLst/>
                          <a:latin typeface="Segoe" pitchFamily="34" charset="0"/>
                        </a:rPr>
                        <a:t>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Peer</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T</a:t>
                      </a:r>
                      <a:endParaRPr kumimoji="0" lang="en-US" sz="14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N</a:t>
                      </a:r>
                      <a:endParaRPr kumimoji="0" lang="en-US" sz="14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N</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r>
              <a:tr h="431592">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NetMsmqBinding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.NET</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T</a:t>
                      </a:r>
                      <a:r>
                        <a:rPr kumimoji="0" lang="en-US" sz="1400" b="1" i="0" u="none" strike="noStrike" cap="none" normalizeH="0" baseline="0" smtClean="0">
                          <a:ln>
                            <a:noFill/>
                          </a:ln>
                          <a:solidFill>
                            <a:schemeClr val="tx1"/>
                          </a:solidFill>
                          <a:effectLst/>
                          <a:latin typeface="Segoe" pitchFamily="34" charset="0"/>
                        </a:rPr>
                        <a:t>, M, X</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N</a:t>
                      </a:r>
                      <a:endParaRPr kumimoji="0" lang="en-US" sz="14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N</a:t>
                      </a:r>
                      <a:r>
                        <a:rPr kumimoji="0" lang="en-US" sz="1400" b="1" i="0" u="none" strike="noStrike" cap="none" normalizeH="0" baseline="0" smtClean="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No</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r>
              <a:tr h="433045">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dirty="0" err="1" smtClean="0">
                          <a:ln>
                            <a:noFill/>
                          </a:ln>
                          <a:solidFill>
                            <a:schemeClr val="tx1"/>
                          </a:solidFill>
                          <a:effectLst/>
                          <a:latin typeface="Segoe" pitchFamily="34" charset="0"/>
                        </a:rPr>
                        <a:t>MsmqIntegrationBinding</a:t>
                      </a:r>
                      <a:r>
                        <a:rPr kumimoji="0" lang="en-US" sz="1400" b="1" i="0" u="none" strike="noStrike" cap="none" normalizeH="0" baseline="0" dirty="0" smtClean="0">
                          <a:ln>
                            <a:noFill/>
                          </a:ln>
                          <a:solidFill>
                            <a:schemeClr val="tx1"/>
                          </a:solidFill>
                          <a:effectLst/>
                          <a:latin typeface="Segoe" pitchFamily="34" charset="0"/>
                        </a:rPr>
                        <a:t>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smtClean="0">
                          <a:ln>
                            <a:noFill/>
                          </a:ln>
                          <a:solidFill>
                            <a:schemeClr val="tx1"/>
                          </a:solidFill>
                          <a:effectLst/>
                          <a:latin typeface="Segoe" pitchFamily="34" charset="0"/>
                        </a:rPr>
                        <a:t>MSMQ</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T</a:t>
                      </a:r>
                      <a:endParaRPr kumimoji="0" lang="en-US" sz="14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N</a:t>
                      </a:r>
                      <a:endParaRPr kumimoji="0" lang="en-US" sz="1400" b="1" i="0" u="none" strike="noStrike" cap="none" normalizeH="0" baseline="0" smtClean="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sng" strike="noStrike" cap="none" normalizeH="0" baseline="0" smtClean="0">
                          <a:ln>
                            <a:noFill/>
                          </a:ln>
                          <a:solidFill>
                            <a:schemeClr val="tx1"/>
                          </a:solidFill>
                          <a:effectLst/>
                          <a:latin typeface="Segoe" pitchFamily="34" charset="0"/>
                        </a:rPr>
                        <a:t>N</a:t>
                      </a:r>
                      <a:r>
                        <a:rPr kumimoji="0" lang="en-US" sz="1400" b="1" i="0" u="none" strike="noStrike" cap="none" normalizeH="0" baseline="0" smtClean="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400" b="1" i="0" u="none" strike="noStrike" cap="none" normalizeH="0" baseline="0" dirty="0" smtClean="0">
                          <a:ln>
                            <a:noFill/>
                          </a:ln>
                          <a:solidFill>
                            <a:schemeClr val="tx1"/>
                          </a:solidFill>
                          <a:effectLst/>
                          <a:latin typeface="Segoe" pitchFamily="34" charset="0"/>
                        </a:rPr>
                        <a:t>n/a</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r>
            </a:tbl>
          </a:graphicData>
        </a:graphic>
      </p:graphicFrame>
      <p:sp>
        <p:nvSpPr>
          <p:cNvPr id="5" name="Text Box 96"/>
          <p:cNvSpPr txBox="1">
            <a:spLocks noChangeArrowheads="1"/>
          </p:cNvSpPr>
          <p:nvPr/>
        </p:nvSpPr>
        <p:spPr bwMode="auto">
          <a:xfrm>
            <a:off x="179512" y="5949280"/>
            <a:ext cx="8839200" cy="276987"/>
          </a:xfrm>
          <a:prstGeom prst="rect">
            <a:avLst/>
          </a:prstGeom>
          <a:noFill/>
          <a:ln w="9525" algn="ctr">
            <a:noFill/>
            <a:miter lim="800000"/>
            <a:headEnd/>
            <a:tailEnd/>
          </a:ln>
        </p:spPr>
        <p:txBody>
          <a:bodyPr lIns="91429" tIns="45714" rIns="91429" bIns="45714">
            <a:spAutoFit/>
          </a:bodyPr>
          <a:lstStyle/>
          <a:p>
            <a:pPr marL="209550" indent="-209550" algn="ctr">
              <a:spcBef>
                <a:spcPct val="50000"/>
              </a:spcBef>
              <a:buClr>
                <a:schemeClr val="tx1"/>
              </a:buClr>
            </a:pPr>
            <a:r>
              <a:rPr lang="en-US" sz="1200" b="1" dirty="0">
                <a:latin typeface="Segoe Semibold" pitchFamily="34" charset="0"/>
              </a:rPr>
              <a:t> N = None | T = Transport | M = Message | B = Both | RS = Reliable Sessions</a:t>
            </a:r>
          </a:p>
        </p:txBody>
      </p:sp>
      <p:sp>
        <p:nvSpPr>
          <p:cNvPr id="2" name="Marcador de fecha 1"/>
          <p:cNvSpPr>
            <a:spLocks noGrp="1"/>
          </p:cNvSpPr>
          <p:nvPr>
            <p:ph type="dt" sz="half" idx="10"/>
          </p:nvPr>
        </p:nvSpPr>
        <p:spPr/>
        <p:txBody>
          <a:bodyPr/>
          <a:lstStyle/>
          <a:p>
            <a:fld id="{77DE8197-A975-344A-8357-99D883E4068D}" type="datetime1">
              <a:rPr lang="es-AR" smtClean="0"/>
              <a:t>12/06/2014</a:t>
            </a:fld>
            <a:endParaRPr lang="es-ES" dirty="0"/>
          </a:p>
        </p:txBody>
      </p:sp>
      <p:sp>
        <p:nvSpPr>
          <p:cNvPr id="6" name="Marcador de pie de página 5"/>
          <p:cNvSpPr>
            <a:spLocks noGrp="1"/>
          </p:cNvSpPr>
          <p:nvPr>
            <p:ph type="ftr" sz="quarter" idx="11"/>
          </p:nvPr>
        </p:nvSpPr>
        <p:spPr/>
        <p:txBody>
          <a:bodyPr/>
          <a:lstStyle/>
          <a:p>
            <a:r>
              <a:rPr lang="es-ES" dirty="0" smtClean="0"/>
              <a:t>Introducción a la Plataforma .NET – Capa de Servicios</a:t>
            </a:r>
            <a:endParaRPr lang="es-ES" dirty="0"/>
          </a:p>
        </p:txBody>
      </p:sp>
      <p:sp>
        <p:nvSpPr>
          <p:cNvPr id="7" name="Marcador de número de diapositiva 6"/>
          <p:cNvSpPr>
            <a:spLocks noGrp="1"/>
          </p:cNvSpPr>
          <p:nvPr>
            <p:ph type="sldNum" sz="quarter" idx="12"/>
          </p:nvPr>
        </p:nvSpPr>
        <p:spPr/>
        <p:txBody>
          <a:bodyPr/>
          <a:lstStyle/>
          <a:p>
            <a:fld id="{132FADFE-3B8F-471C-ABF0-DBC7717ECBBC}" type="slidenum">
              <a:rPr lang="es-ES" smtClean="0"/>
              <a:pPr/>
              <a:t>16</a:t>
            </a:fld>
            <a:endParaRPr lang="es-ES" dirty="0"/>
          </a:p>
        </p:txBody>
      </p:sp>
    </p:spTree>
    <p:extLst>
      <p:ext uri="{BB962C8B-B14F-4D97-AF65-F5344CB8AC3E}">
        <p14:creationId xmlns:p14="http://schemas.microsoft.com/office/powerpoint/2010/main" val="1201343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extLst>
              <p:ext uri="{D42A27DB-BD31-4B8C-83A1-F6EECF244321}">
                <p14:modId xmlns:p14="http://schemas.microsoft.com/office/powerpoint/2010/main" val="3221237569"/>
              </p:ext>
            </p:extLst>
          </p:nvPr>
        </p:nvGraphicFramePr>
        <p:xfrm>
          <a:off x="323528" y="1268760"/>
          <a:ext cx="8424936" cy="2913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2 Título"/>
          <p:cNvSpPr>
            <a:spLocks noGrp="1"/>
          </p:cNvSpPr>
          <p:nvPr>
            <p:ph type="title"/>
          </p:nvPr>
        </p:nvSpPr>
        <p:spPr/>
        <p:txBody>
          <a:bodyPr/>
          <a:lstStyle/>
          <a:p>
            <a:r>
              <a:rPr lang="es-MX" dirty="0" err="1" smtClean="0"/>
              <a:t>Hosting</a:t>
            </a:r>
            <a:r>
              <a:rPr lang="es-MX" dirty="0" smtClean="0"/>
              <a:t> el Servicio</a:t>
            </a:r>
            <a:endParaRPr lang="es-AR" dirty="0"/>
          </a:p>
        </p:txBody>
      </p:sp>
      <p:sp>
        <p:nvSpPr>
          <p:cNvPr id="6" name="5 Rectángulo"/>
          <p:cNvSpPr/>
          <p:nvPr/>
        </p:nvSpPr>
        <p:spPr>
          <a:xfrm>
            <a:off x="179512" y="4016953"/>
            <a:ext cx="2232248" cy="1384995"/>
          </a:xfrm>
          <a:prstGeom prst="rect">
            <a:avLst/>
          </a:prstGeom>
        </p:spPr>
        <p:txBody>
          <a:bodyPr wrap="square">
            <a:spAutoFit/>
          </a:bodyPr>
          <a:lstStyle/>
          <a:p>
            <a:pPr algn="just"/>
            <a:r>
              <a:rPr lang="es-AR" sz="1200" dirty="0"/>
              <a:t>E</a:t>
            </a:r>
            <a:r>
              <a:rPr lang="es-AR" sz="1200" dirty="0" smtClean="0"/>
              <a:t>l </a:t>
            </a:r>
            <a:r>
              <a:rPr lang="es-AR" sz="1200" dirty="0"/>
              <a:t>servicio se ejecuta como una aplicación independiente </a:t>
            </a:r>
            <a:r>
              <a:rPr lang="es-AR" sz="1200" dirty="0" smtClean="0"/>
              <a:t>y </a:t>
            </a:r>
            <a:r>
              <a:rPr lang="es-AR" sz="1200" dirty="0"/>
              <a:t>controla su propia vida. Esta es la forma más flexible y más fácil de organizar un servicio de WCF, pero su disponibilidad y características son limitadas.</a:t>
            </a:r>
          </a:p>
        </p:txBody>
      </p:sp>
      <p:sp>
        <p:nvSpPr>
          <p:cNvPr id="7" name="6 Rectángulo"/>
          <p:cNvSpPr/>
          <p:nvPr/>
        </p:nvSpPr>
        <p:spPr>
          <a:xfrm>
            <a:off x="2438091" y="4022080"/>
            <a:ext cx="2277925" cy="1938992"/>
          </a:xfrm>
          <a:prstGeom prst="rect">
            <a:avLst/>
          </a:prstGeom>
        </p:spPr>
        <p:txBody>
          <a:bodyPr wrap="square">
            <a:spAutoFit/>
          </a:bodyPr>
          <a:lstStyle/>
          <a:p>
            <a:pPr algn="just"/>
            <a:r>
              <a:rPr lang="es-AR" sz="1200" dirty="0" smtClean="0"/>
              <a:t>Se pueden hospedar </a:t>
            </a:r>
            <a:r>
              <a:rPr lang="es-AR" sz="1200" dirty="0"/>
              <a:t>como un servicio de Windows. Un servicio de Windows es un </a:t>
            </a:r>
            <a:r>
              <a:rPr lang="es-AR" sz="1200" dirty="0" smtClean="0"/>
              <a:t>proceso gestionado </a:t>
            </a:r>
            <a:r>
              <a:rPr lang="es-AR" sz="1200" dirty="0"/>
              <a:t>por el </a:t>
            </a:r>
            <a:r>
              <a:rPr lang="es-AR" sz="1200" dirty="0" smtClean="0"/>
              <a:t>SO y</a:t>
            </a:r>
            <a:r>
              <a:rPr lang="es-AR" sz="1200" dirty="0"/>
              <a:t> se inicia automáticamente cuando se inicia Windows </a:t>
            </a:r>
            <a:r>
              <a:rPr lang="es-AR" sz="1200" dirty="0" smtClean="0"/>
              <a:t>.Sin embargo, carece </a:t>
            </a:r>
            <a:r>
              <a:rPr lang="es-AR" sz="1200" dirty="0"/>
              <a:t>de algunas </a:t>
            </a:r>
            <a:r>
              <a:rPr lang="es-AR" sz="1200" dirty="0" smtClean="0"/>
              <a:t>características esenciales</a:t>
            </a:r>
            <a:r>
              <a:rPr lang="es-AR" sz="1200" dirty="0"/>
              <a:t> (como </a:t>
            </a:r>
            <a:r>
              <a:rPr lang="es-AR" sz="1200" dirty="0" smtClean="0"/>
              <a:t>el control </a:t>
            </a:r>
            <a:r>
              <a:rPr lang="es-AR" sz="1200" dirty="0"/>
              <a:t>de versiones) para servicios de WCF.</a:t>
            </a:r>
          </a:p>
        </p:txBody>
      </p:sp>
      <p:sp>
        <p:nvSpPr>
          <p:cNvPr id="8" name="7 Rectángulo"/>
          <p:cNvSpPr/>
          <p:nvPr/>
        </p:nvSpPr>
        <p:spPr>
          <a:xfrm>
            <a:off x="4788024" y="4030051"/>
            <a:ext cx="1933428" cy="2123658"/>
          </a:xfrm>
          <a:prstGeom prst="rect">
            <a:avLst/>
          </a:prstGeom>
        </p:spPr>
        <p:txBody>
          <a:bodyPr wrap="square">
            <a:spAutoFit/>
          </a:bodyPr>
          <a:lstStyle/>
          <a:p>
            <a:pPr algn="just"/>
            <a:r>
              <a:rPr lang="es-AR" sz="1200" dirty="0"/>
              <a:t>Una mejor manera </a:t>
            </a:r>
            <a:r>
              <a:rPr lang="es-AR" sz="1200" dirty="0" smtClean="0"/>
              <a:t>de </a:t>
            </a:r>
            <a:r>
              <a:rPr lang="es-AR" sz="1200" dirty="0" err="1" smtClean="0"/>
              <a:t>hostear</a:t>
            </a:r>
            <a:r>
              <a:rPr lang="es-AR" sz="1200" dirty="0"/>
              <a:t> un servicio de </a:t>
            </a:r>
            <a:r>
              <a:rPr lang="es-AR" sz="1200" dirty="0" smtClean="0"/>
              <a:t>WCF es usar IIS</a:t>
            </a:r>
            <a:r>
              <a:rPr lang="es-AR" sz="1200" dirty="0"/>
              <a:t>. Esta es la forma tradicional de </a:t>
            </a:r>
            <a:r>
              <a:rPr lang="es-AR" sz="1200" dirty="0" err="1" smtClean="0"/>
              <a:t>hostear</a:t>
            </a:r>
            <a:r>
              <a:rPr lang="es-AR" sz="1200" dirty="0"/>
              <a:t> </a:t>
            </a:r>
            <a:r>
              <a:rPr lang="es-AR" sz="1200" dirty="0" smtClean="0"/>
              <a:t>una WS.</a:t>
            </a:r>
            <a:r>
              <a:rPr lang="es-AR" sz="1200" dirty="0"/>
              <a:t> IIS, por su propia naturaleza, tiene muchas funciones </a:t>
            </a:r>
            <a:r>
              <a:rPr lang="es-AR" sz="1200" dirty="0" smtClean="0"/>
              <a:t>útiles. Todas </a:t>
            </a:r>
            <a:r>
              <a:rPr lang="es-AR" sz="1200" dirty="0"/>
              <a:t>estas características son necesarios para la empresa a nivel de los servicios de WCF.</a:t>
            </a:r>
          </a:p>
        </p:txBody>
      </p:sp>
      <p:sp>
        <p:nvSpPr>
          <p:cNvPr id="9" name="8 Rectángulo"/>
          <p:cNvSpPr/>
          <p:nvPr/>
        </p:nvSpPr>
        <p:spPr>
          <a:xfrm>
            <a:off x="6804248" y="4005064"/>
            <a:ext cx="2088232" cy="2123658"/>
          </a:xfrm>
          <a:prstGeom prst="rect">
            <a:avLst/>
          </a:prstGeom>
        </p:spPr>
        <p:txBody>
          <a:bodyPr wrap="square">
            <a:spAutoFit/>
          </a:bodyPr>
          <a:lstStyle/>
          <a:p>
            <a:pPr algn="just"/>
            <a:r>
              <a:rPr lang="es-AR" sz="1200" dirty="0"/>
              <a:t>El </a:t>
            </a:r>
            <a:r>
              <a:rPr lang="es-AR" sz="1200" dirty="0" err="1" smtClean="0"/>
              <a:t>hosting</a:t>
            </a:r>
            <a:r>
              <a:rPr lang="es-AR" sz="1200" dirty="0" smtClean="0"/>
              <a:t> con IIS,</a:t>
            </a:r>
            <a:r>
              <a:rPr lang="es-AR" sz="1200" dirty="0"/>
              <a:t> viene con varias limitaciones </a:t>
            </a:r>
            <a:r>
              <a:rPr lang="es-AR" sz="1200" dirty="0" smtClean="0"/>
              <a:t>para SOA, </a:t>
            </a:r>
            <a:r>
              <a:rPr lang="es-AR" sz="1200" dirty="0"/>
              <a:t>la dependencia de HTTP es el principal culpable. Con </a:t>
            </a:r>
            <a:r>
              <a:rPr lang="es-AR" sz="1200" dirty="0" err="1" smtClean="0"/>
              <a:t>hosting</a:t>
            </a:r>
            <a:r>
              <a:rPr lang="es-AR" sz="1200" dirty="0" smtClean="0"/>
              <a:t> IIS</a:t>
            </a:r>
            <a:r>
              <a:rPr lang="es-AR" sz="1200" dirty="0"/>
              <a:t> </a:t>
            </a:r>
            <a:r>
              <a:rPr lang="es-AR" sz="1200" dirty="0" smtClean="0"/>
              <a:t>, </a:t>
            </a:r>
            <a:r>
              <a:rPr lang="es-AR" sz="1200" dirty="0"/>
              <a:t>muchas de las opciones flexibles WCF no puede ser utilizada. </a:t>
            </a:r>
            <a:r>
              <a:rPr lang="es-AR" sz="1200" dirty="0" smtClean="0"/>
              <a:t>Microsoft</a:t>
            </a:r>
            <a:r>
              <a:rPr lang="es-AR" sz="1200" dirty="0"/>
              <a:t> ha desarrollado </a:t>
            </a:r>
            <a:r>
              <a:rPr lang="es-AR" sz="1200" dirty="0" smtClean="0"/>
              <a:t>un </a:t>
            </a:r>
            <a:r>
              <a:rPr lang="es-AR" sz="1200" dirty="0"/>
              <a:t>nuevo método denominado  (WAS) para alojar servicios WCF.</a:t>
            </a:r>
          </a:p>
        </p:txBody>
      </p:sp>
      <p:sp>
        <p:nvSpPr>
          <p:cNvPr id="2" name="Marcador de fecha 1"/>
          <p:cNvSpPr>
            <a:spLocks noGrp="1"/>
          </p:cNvSpPr>
          <p:nvPr>
            <p:ph type="dt" sz="half" idx="10"/>
          </p:nvPr>
        </p:nvSpPr>
        <p:spPr/>
        <p:txBody>
          <a:bodyPr/>
          <a:lstStyle/>
          <a:p>
            <a:fld id="{68FFA3A7-CD75-4D41-8172-31F9604E8706}" type="datetime1">
              <a:rPr lang="es-AR" smtClean="0"/>
              <a:t>12/06/2014</a:t>
            </a:fld>
            <a:endParaRPr lang="es-ES" dirty="0"/>
          </a:p>
        </p:txBody>
      </p:sp>
      <p:sp>
        <p:nvSpPr>
          <p:cNvPr id="4" name="Marcador de pie de página 3"/>
          <p:cNvSpPr>
            <a:spLocks noGrp="1"/>
          </p:cNvSpPr>
          <p:nvPr>
            <p:ph type="ftr" sz="quarter" idx="11"/>
          </p:nvPr>
        </p:nvSpPr>
        <p:spPr/>
        <p:txBody>
          <a:bodyPr/>
          <a:lstStyle/>
          <a:p>
            <a:r>
              <a:rPr lang="es-ES" smtClean="0"/>
              <a:t>Introducción a la Plataforma .NET – Capa de Servicios</a:t>
            </a:r>
            <a:endParaRPr lang="es-ES"/>
          </a:p>
        </p:txBody>
      </p:sp>
      <p:sp>
        <p:nvSpPr>
          <p:cNvPr id="10" name="Marcador de número de diapositiva 9"/>
          <p:cNvSpPr>
            <a:spLocks noGrp="1"/>
          </p:cNvSpPr>
          <p:nvPr>
            <p:ph type="sldNum" sz="quarter" idx="12"/>
          </p:nvPr>
        </p:nvSpPr>
        <p:spPr/>
        <p:txBody>
          <a:bodyPr/>
          <a:lstStyle/>
          <a:p>
            <a:fld id="{132FADFE-3B8F-471C-ABF0-DBC7717ECBBC}" type="slidenum">
              <a:rPr lang="es-ES" smtClean="0"/>
              <a:pPr/>
              <a:t>17</a:t>
            </a:fld>
            <a:endParaRPr lang="es-ES"/>
          </a:p>
        </p:txBody>
      </p:sp>
    </p:spTree>
    <p:extLst>
      <p:ext uri="{BB962C8B-B14F-4D97-AF65-F5344CB8AC3E}">
        <p14:creationId xmlns:p14="http://schemas.microsoft.com/office/powerpoint/2010/main" val="8134641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B946206A-A38C-F44E-BFCE-D884E19EFCFC}" type="datetime1">
              <a:rPr lang="es-AR" smtClean="0"/>
              <a:t>12/06/2014</a:t>
            </a:fld>
            <a:endParaRPr lang="es-ES"/>
          </a:p>
        </p:txBody>
      </p:sp>
      <p:sp>
        <p:nvSpPr>
          <p:cNvPr id="4" name="Marcador de pie de página 3"/>
          <p:cNvSpPr>
            <a:spLocks noGrp="1"/>
          </p:cNvSpPr>
          <p:nvPr>
            <p:ph type="ftr" sz="quarter" idx="11"/>
          </p:nvPr>
        </p:nvSpPr>
        <p:spPr/>
        <p:txBody>
          <a:bodyPr/>
          <a:lstStyle/>
          <a:p>
            <a:r>
              <a:rPr lang="es-ES" smtClean="0"/>
              <a:t>Introducción a la Plataforma .NET – Capa de Servicios</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18</a:t>
            </a:fld>
            <a:endParaRPr lang="es-ES"/>
          </a:p>
        </p:txBody>
      </p:sp>
      <p:sp>
        <p:nvSpPr>
          <p:cNvPr id="7" name="6 CuadroTexto"/>
          <p:cNvSpPr txBox="1"/>
          <p:nvPr/>
        </p:nvSpPr>
        <p:spPr>
          <a:xfrm>
            <a:off x="3211072" y="3150429"/>
            <a:ext cx="3005951" cy="646331"/>
          </a:xfrm>
          <a:prstGeom prst="rect">
            <a:avLst/>
          </a:prstGeom>
          <a:noFill/>
        </p:spPr>
        <p:txBody>
          <a:bodyPr wrap="none" rtlCol="0">
            <a:spAutoFit/>
          </a:bodyPr>
          <a:lstStyle/>
          <a:p>
            <a:pPr algn="ctr">
              <a:spcBef>
                <a:spcPct val="20000"/>
              </a:spcBef>
              <a:buClr>
                <a:schemeClr val="accent1"/>
              </a:buClr>
              <a:buSzPct val="100000"/>
            </a:pPr>
            <a:r>
              <a:rPr lang="es-AR" sz="3600" b="1" dirty="0">
                <a:solidFill>
                  <a:srgbClr val="073E87"/>
                </a:solidFill>
                <a:latin typeface="Candara"/>
              </a:rPr>
              <a:t>Fin de Módulo</a:t>
            </a:r>
          </a:p>
        </p:txBody>
      </p:sp>
    </p:spTree>
    <p:extLst>
      <p:ext uri="{BB962C8B-B14F-4D97-AF65-F5344CB8AC3E}">
        <p14:creationId xmlns:p14="http://schemas.microsoft.com/office/powerpoint/2010/main" val="1311674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Agenda</a:t>
            </a:r>
          </a:p>
        </p:txBody>
      </p:sp>
      <p:sp>
        <p:nvSpPr>
          <p:cNvPr id="4" name="Marcador de fecha 3"/>
          <p:cNvSpPr>
            <a:spLocks noGrp="1"/>
          </p:cNvSpPr>
          <p:nvPr>
            <p:ph type="dt" sz="half" idx="10"/>
          </p:nvPr>
        </p:nvSpPr>
        <p:spPr/>
        <p:txBody>
          <a:bodyPr/>
          <a:lstStyle/>
          <a:p>
            <a:fld id="{6AAF7A69-31DC-2748-83CE-6AAFC24B51A3}" type="datetime1">
              <a:rPr lang="es-AR" smtClean="0"/>
              <a:t>12/06/2014</a:t>
            </a:fld>
            <a:endParaRPr lang="es-ES"/>
          </a:p>
        </p:txBody>
      </p:sp>
      <p:sp>
        <p:nvSpPr>
          <p:cNvPr id="5" name="Marcador de pie de página 4"/>
          <p:cNvSpPr>
            <a:spLocks noGrp="1"/>
          </p:cNvSpPr>
          <p:nvPr>
            <p:ph type="ftr" sz="quarter" idx="11"/>
          </p:nvPr>
        </p:nvSpPr>
        <p:spPr/>
        <p:txBody>
          <a:bodyPr/>
          <a:lstStyle/>
          <a:p>
            <a:r>
              <a:rPr lang="es-ES" smtClean="0"/>
              <a:t>Introducción a la Plataforma .NET – Capa de Servicios</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2</a:t>
            </a:fld>
            <a:endParaRPr lang="es-ES"/>
          </a:p>
        </p:txBody>
      </p:sp>
      <p:sp>
        <p:nvSpPr>
          <p:cNvPr id="7" name="1 Marcador de contenido"/>
          <p:cNvSpPr>
            <a:spLocks noGrp="1"/>
          </p:cNvSpPr>
          <p:nvPr>
            <p:ph idx="1"/>
          </p:nvPr>
        </p:nvSpPr>
        <p:spPr>
          <a:xfrm>
            <a:off x="467545" y="1708436"/>
            <a:ext cx="5544616" cy="4456868"/>
          </a:xfrm>
        </p:spPr>
        <p:txBody>
          <a:bodyPr>
            <a:normAutofit fontScale="85000" lnSpcReduction="20000"/>
          </a:bodyPr>
          <a:lstStyle/>
          <a:p>
            <a:pPr>
              <a:buClr>
                <a:schemeClr val="accent1">
                  <a:lumMod val="75000"/>
                </a:schemeClr>
              </a:buClr>
              <a:buFont typeface="Wingdings" pitchFamily="2" charset="2"/>
              <a:buChar char="&amp;"/>
            </a:pPr>
            <a:r>
              <a:rPr lang="es-MX" dirty="0" smtClean="0"/>
              <a:t> ¿Qué es WCF? (Windows Communication Foundation) </a:t>
            </a:r>
          </a:p>
          <a:p>
            <a:pPr>
              <a:buClr>
                <a:schemeClr val="accent1">
                  <a:lumMod val="75000"/>
                </a:schemeClr>
              </a:buClr>
              <a:buFont typeface="Wingdings" pitchFamily="2" charset="2"/>
              <a:buChar char="&amp;"/>
            </a:pPr>
            <a:endParaRPr lang="es-MX" dirty="0" smtClean="0"/>
          </a:p>
          <a:p>
            <a:pPr>
              <a:buClr>
                <a:schemeClr val="accent1">
                  <a:lumMod val="75000"/>
                </a:schemeClr>
              </a:buClr>
              <a:buFont typeface="Wingdings" pitchFamily="2" charset="2"/>
              <a:buChar char="&amp;"/>
            </a:pPr>
            <a:r>
              <a:rPr lang="es-MX" dirty="0" smtClean="0"/>
              <a:t>Escenario SOA</a:t>
            </a:r>
          </a:p>
          <a:p>
            <a:pPr>
              <a:buClr>
                <a:schemeClr val="accent1">
                  <a:lumMod val="75000"/>
                </a:schemeClr>
              </a:buClr>
              <a:buFont typeface="Wingdings" pitchFamily="2" charset="2"/>
              <a:buChar char="&amp;"/>
            </a:pPr>
            <a:endParaRPr lang="es-MX" dirty="0"/>
          </a:p>
          <a:p>
            <a:pPr>
              <a:buClr>
                <a:schemeClr val="accent1">
                  <a:lumMod val="75000"/>
                </a:schemeClr>
              </a:buClr>
              <a:buFont typeface="Wingdings" pitchFamily="2" charset="2"/>
              <a:buChar char="&amp;"/>
            </a:pPr>
            <a:r>
              <a:rPr lang="es-MX" dirty="0" smtClean="0"/>
              <a:t>Concepto relacionados Desarrollo orientado a Servicios</a:t>
            </a:r>
          </a:p>
          <a:p>
            <a:pPr>
              <a:buClr>
                <a:schemeClr val="accent1">
                  <a:lumMod val="75000"/>
                </a:schemeClr>
              </a:buClr>
              <a:buFont typeface="Wingdings" pitchFamily="2" charset="2"/>
              <a:buChar char="&amp;"/>
            </a:pPr>
            <a:endParaRPr lang="es-MX" dirty="0"/>
          </a:p>
          <a:p>
            <a:pPr>
              <a:buClr>
                <a:schemeClr val="accent1">
                  <a:lumMod val="75000"/>
                </a:schemeClr>
              </a:buClr>
              <a:buFont typeface="Wingdings" pitchFamily="2" charset="2"/>
              <a:buChar char="&amp;"/>
            </a:pPr>
            <a:r>
              <a:rPr lang="es-MX" dirty="0" smtClean="0"/>
              <a:t>Estructura de Servicios</a:t>
            </a:r>
          </a:p>
          <a:p>
            <a:pPr lvl="1">
              <a:buClr>
                <a:schemeClr val="accent1">
                  <a:lumMod val="75000"/>
                </a:schemeClr>
              </a:buClr>
              <a:buFont typeface="Wingdings" pitchFamily="2" charset="2"/>
              <a:buChar char="&amp;"/>
            </a:pPr>
            <a:r>
              <a:rPr lang="es-MX" dirty="0" smtClean="0"/>
              <a:t>Address</a:t>
            </a:r>
          </a:p>
          <a:p>
            <a:pPr lvl="1">
              <a:buClr>
                <a:schemeClr val="accent1">
                  <a:lumMod val="75000"/>
                </a:schemeClr>
              </a:buClr>
              <a:buFont typeface="Wingdings" pitchFamily="2" charset="2"/>
              <a:buChar char="&amp;"/>
            </a:pPr>
            <a:r>
              <a:rPr lang="es-MX" dirty="0" smtClean="0"/>
              <a:t>Contracts</a:t>
            </a:r>
          </a:p>
          <a:p>
            <a:pPr lvl="1">
              <a:buClr>
                <a:schemeClr val="accent1">
                  <a:lumMod val="75000"/>
                </a:schemeClr>
              </a:buClr>
              <a:buFont typeface="Wingdings" pitchFamily="2" charset="2"/>
              <a:buChar char="&amp;"/>
            </a:pPr>
            <a:r>
              <a:rPr lang="es-MX" dirty="0" smtClean="0"/>
              <a:t>Bindings</a:t>
            </a:r>
          </a:p>
          <a:p>
            <a:pPr>
              <a:buClr>
                <a:schemeClr val="accent1">
                  <a:lumMod val="75000"/>
                </a:schemeClr>
              </a:buClr>
              <a:buFont typeface="Wingdings" pitchFamily="2" charset="2"/>
              <a:buChar char="&amp;"/>
            </a:pPr>
            <a:endParaRPr lang="es-MX" dirty="0"/>
          </a:p>
          <a:p>
            <a:pPr>
              <a:buClr>
                <a:schemeClr val="accent1">
                  <a:lumMod val="75000"/>
                </a:schemeClr>
              </a:buClr>
              <a:buFont typeface="Wingdings" pitchFamily="2" charset="2"/>
              <a:buChar char="&amp;"/>
            </a:pPr>
            <a:r>
              <a:rPr lang="es-MX" dirty="0" smtClean="0"/>
              <a:t>Hosting de los servicios</a:t>
            </a:r>
            <a:endParaRPr lang="es-AR" dirty="0"/>
          </a:p>
        </p:txBody>
      </p:sp>
      <p:pic>
        <p:nvPicPr>
          <p:cNvPr id="8" name="Picture 2" descr="C:\Users\Victor\AppData\Local\Microsoft\Windows\Temporary Internet Files\Content.IE5\1YX1XCQC\MC9004104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2924944"/>
            <a:ext cx="2548903"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577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95536" y="2060848"/>
            <a:ext cx="5184576" cy="4429999"/>
          </a:xfrm>
        </p:spPr>
        <p:txBody>
          <a:bodyPr>
            <a:normAutofit fontScale="92500" lnSpcReduction="10000"/>
          </a:bodyPr>
          <a:lstStyle/>
          <a:p>
            <a:r>
              <a:rPr lang="es-MX" dirty="0" smtClean="0"/>
              <a:t>Windows </a:t>
            </a:r>
            <a:r>
              <a:rPr lang="es-MX" dirty="0" err="1" smtClean="0"/>
              <a:t>Communication</a:t>
            </a:r>
            <a:r>
              <a:rPr lang="es-MX" dirty="0" smtClean="0"/>
              <a:t> </a:t>
            </a:r>
            <a:r>
              <a:rPr lang="es-MX" dirty="0" err="1" smtClean="0"/>
              <a:t>Foundation</a:t>
            </a:r>
            <a:r>
              <a:rPr lang="es-MX" dirty="0" smtClean="0"/>
              <a:t>.</a:t>
            </a:r>
          </a:p>
          <a:p>
            <a:endParaRPr lang="es-AR" dirty="0" smtClean="0"/>
          </a:p>
          <a:p>
            <a:r>
              <a:rPr lang="es-AR" dirty="0" smtClean="0"/>
              <a:t>Presente un modelo </a:t>
            </a:r>
            <a:r>
              <a:rPr lang="es-AR" dirty="0"/>
              <a:t>de </a:t>
            </a:r>
            <a:r>
              <a:rPr lang="es-AR" dirty="0" smtClean="0"/>
              <a:t>programación unificado para construir aplicaciones </a:t>
            </a:r>
            <a:r>
              <a:rPr lang="es-AR" dirty="0"/>
              <a:t>distribuidas para </a:t>
            </a:r>
            <a:r>
              <a:rPr lang="es-AR" dirty="0" smtClean="0"/>
              <a:t>Windows.</a:t>
            </a:r>
          </a:p>
          <a:p>
            <a:endParaRPr lang="es-AR" dirty="0" smtClean="0"/>
          </a:p>
          <a:p>
            <a:r>
              <a:rPr lang="es-AR" dirty="0" smtClean="0"/>
              <a:t>WCF</a:t>
            </a:r>
            <a:r>
              <a:rPr lang="es-AR" dirty="0"/>
              <a:t> es un conjunto </a:t>
            </a:r>
            <a:r>
              <a:rPr lang="es-AR" dirty="0" smtClean="0"/>
              <a:t>de tecnologías. </a:t>
            </a:r>
          </a:p>
          <a:p>
            <a:endParaRPr lang="es-AR" dirty="0"/>
          </a:p>
          <a:p>
            <a:r>
              <a:rPr lang="es-AR" dirty="0" smtClean="0"/>
              <a:t>Se </a:t>
            </a:r>
            <a:r>
              <a:rPr lang="es-AR" dirty="0"/>
              <a:t>trata de un nuevo tipo </a:t>
            </a:r>
            <a:r>
              <a:rPr lang="es-AR" dirty="0" smtClean="0"/>
              <a:t>de infraestructura </a:t>
            </a:r>
            <a:r>
              <a:rPr lang="es-AR" dirty="0"/>
              <a:t>de </a:t>
            </a:r>
            <a:r>
              <a:rPr lang="es-AR" dirty="0" smtClean="0"/>
              <a:t>comunicaciones</a:t>
            </a:r>
            <a:r>
              <a:rPr lang="es-AR" dirty="0"/>
              <a:t> que se construye en torno a los </a:t>
            </a:r>
            <a:r>
              <a:rPr lang="es-AR" dirty="0" smtClean="0"/>
              <a:t>servicios Web.</a:t>
            </a:r>
            <a:br>
              <a:rPr lang="es-AR" dirty="0" smtClean="0"/>
            </a:br>
            <a:endParaRPr lang="es-AR" dirty="0"/>
          </a:p>
        </p:txBody>
      </p:sp>
      <p:sp>
        <p:nvSpPr>
          <p:cNvPr id="3" name="2 Título"/>
          <p:cNvSpPr>
            <a:spLocks noGrp="1"/>
          </p:cNvSpPr>
          <p:nvPr>
            <p:ph type="title"/>
          </p:nvPr>
        </p:nvSpPr>
        <p:spPr/>
        <p:txBody>
          <a:bodyPr/>
          <a:lstStyle/>
          <a:p>
            <a:r>
              <a:rPr lang="es-MX" dirty="0"/>
              <a:t>¿Qué es WCF?</a:t>
            </a:r>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290" y="3212975"/>
            <a:ext cx="1901118" cy="1753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arcador de fecha 3"/>
          <p:cNvSpPr>
            <a:spLocks noGrp="1"/>
          </p:cNvSpPr>
          <p:nvPr>
            <p:ph type="dt" sz="half" idx="10"/>
          </p:nvPr>
        </p:nvSpPr>
        <p:spPr/>
        <p:txBody>
          <a:bodyPr/>
          <a:lstStyle/>
          <a:p>
            <a:fld id="{B54199B1-E5D6-CF46-AD49-FC19080C16EA}" type="datetime1">
              <a:rPr lang="es-AR" smtClean="0"/>
              <a:t>12/06/2014</a:t>
            </a:fld>
            <a:endParaRPr lang="es-ES"/>
          </a:p>
        </p:txBody>
      </p:sp>
      <p:sp>
        <p:nvSpPr>
          <p:cNvPr id="5" name="Marcador de pie de página 4"/>
          <p:cNvSpPr>
            <a:spLocks noGrp="1"/>
          </p:cNvSpPr>
          <p:nvPr>
            <p:ph type="ftr" sz="quarter" idx="11"/>
          </p:nvPr>
        </p:nvSpPr>
        <p:spPr/>
        <p:txBody>
          <a:bodyPr/>
          <a:lstStyle/>
          <a:p>
            <a:r>
              <a:rPr lang="es-ES" smtClean="0"/>
              <a:t>Introducción a la Plataforma .NET – Capa de Servicios</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3</a:t>
            </a:fld>
            <a:endParaRPr lang="es-ES"/>
          </a:p>
        </p:txBody>
      </p:sp>
    </p:spTree>
    <p:extLst>
      <p:ext uri="{BB962C8B-B14F-4D97-AF65-F5344CB8AC3E}">
        <p14:creationId xmlns:p14="http://schemas.microsoft.com/office/powerpoint/2010/main" val="957881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696164"/>
            <a:ext cx="5328592" cy="4429999"/>
          </a:xfrm>
        </p:spPr>
        <p:txBody>
          <a:bodyPr>
            <a:normAutofit fontScale="92500" lnSpcReduction="10000"/>
          </a:bodyPr>
          <a:lstStyle/>
          <a:p>
            <a:r>
              <a:rPr lang="es-AR" dirty="0"/>
              <a:t>WCF es un </a:t>
            </a:r>
            <a:r>
              <a:rPr lang="es-AR" dirty="0" smtClean="0"/>
              <a:t>marco</a:t>
            </a:r>
            <a:r>
              <a:rPr lang="es-AR" dirty="0"/>
              <a:t> para implementar soluciones SOA</a:t>
            </a:r>
            <a:r>
              <a:rPr lang="es-AR" dirty="0" smtClean="0"/>
              <a:t>.</a:t>
            </a:r>
          </a:p>
          <a:p>
            <a:endParaRPr lang="es-AR" dirty="0"/>
          </a:p>
          <a:p>
            <a:r>
              <a:rPr lang="es-MX" dirty="0" smtClean="0"/>
              <a:t>SOA es un patrón de diseño arquitectural.</a:t>
            </a:r>
          </a:p>
          <a:p>
            <a:endParaRPr lang="es-AR" dirty="0" smtClean="0"/>
          </a:p>
          <a:p>
            <a:r>
              <a:rPr lang="es-AR" dirty="0" smtClean="0"/>
              <a:t>SOA </a:t>
            </a:r>
            <a:r>
              <a:rPr lang="es-AR" dirty="0"/>
              <a:t>es una filosofía de diseño independiente de la tecnología </a:t>
            </a:r>
            <a:endParaRPr lang="es-AR" dirty="0" smtClean="0"/>
          </a:p>
          <a:p>
            <a:endParaRPr lang="es-AR" dirty="0" smtClean="0"/>
          </a:p>
          <a:p>
            <a:r>
              <a:rPr lang="es-AR" dirty="0" smtClean="0"/>
              <a:t>Mediante </a:t>
            </a:r>
            <a:r>
              <a:rPr lang="es-AR" dirty="0"/>
              <a:t>el uso de la estrategia de diseño de SOA, se puede diseñar y desarrollar potentes y centrada en el negocio de servicios. </a:t>
            </a:r>
          </a:p>
        </p:txBody>
      </p:sp>
      <p:sp>
        <p:nvSpPr>
          <p:cNvPr id="3" name="2 Título"/>
          <p:cNvSpPr>
            <a:spLocks noGrp="1"/>
          </p:cNvSpPr>
          <p:nvPr>
            <p:ph type="title"/>
          </p:nvPr>
        </p:nvSpPr>
        <p:spPr/>
        <p:txBody>
          <a:bodyPr/>
          <a:lstStyle/>
          <a:p>
            <a:r>
              <a:rPr lang="es-MX" dirty="0" smtClean="0"/>
              <a:t>¿Qué es SOA?</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9683" y="4221088"/>
            <a:ext cx="1944216" cy="196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descr="http://scm-l3.technorati.com/11/08/31/50349/soa.jpg?t=201108310247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2060848"/>
            <a:ext cx="2016224" cy="1745867"/>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C249282A-D441-424A-9667-EB0E925CDC7A}" type="datetime1">
              <a:rPr lang="es-AR" smtClean="0"/>
              <a:t>12/06/2014</a:t>
            </a:fld>
            <a:endParaRPr lang="es-ES"/>
          </a:p>
        </p:txBody>
      </p:sp>
      <p:sp>
        <p:nvSpPr>
          <p:cNvPr id="5" name="Marcador de pie de página 4"/>
          <p:cNvSpPr>
            <a:spLocks noGrp="1"/>
          </p:cNvSpPr>
          <p:nvPr>
            <p:ph type="ftr" sz="quarter" idx="11"/>
          </p:nvPr>
        </p:nvSpPr>
        <p:spPr/>
        <p:txBody>
          <a:bodyPr/>
          <a:lstStyle/>
          <a:p>
            <a:r>
              <a:rPr lang="es-ES" smtClean="0"/>
              <a:t>Introducción a la Plataforma .NET – Capa de Servicios</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4</a:t>
            </a:fld>
            <a:endParaRPr lang="es-ES"/>
          </a:p>
        </p:txBody>
      </p:sp>
    </p:spTree>
    <p:extLst>
      <p:ext uri="{BB962C8B-B14F-4D97-AF65-F5344CB8AC3E}">
        <p14:creationId xmlns:p14="http://schemas.microsoft.com/office/powerpoint/2010/main" val="3034776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endParaRPr lang="es-AR"/>
          </a:p>
        </p:txBody>
      </p:sp>
      <p:sp>
        <p:nvSpPr>
          <p:cNvPr id="3" name="2 Título"/>
          <p:cNvSpPr>
            <a:spLocks noGrp="1"/>
          </p:cNvSpPr>
          <p:nvPr>
            <p:ph type="title"/>
          </p:nvPr>
        </p:nvSpPr>
        <p:spPr/>
        <p:txBody>
          <a:bodyPr/>
          <a:lstStyle/>
          <a:p>
            <a:r>
              <a:rPr lang="es-MX" dirty="0" smtClean="0"/>
              <a:t>Un escenario</a:t>
            </a:r>
            <a:endParaRPr lang="es-AR" dirty="0"/>
          </a:p>
        </p:txBody>
      </p:sp>
      <p:pic>
        <p:nvPicPr>
          <p:cNvPr id="4098" name="Picture 2" descr="http://4.bp.blogspot.com/_WGGAHHcBt7Y/SLIzdgeJp5I/AAAAAAAAAB0/mPNDOKphE2Q/s320/ms731082.e2f92e4b-5e76-4e85-9194-6f16cab2aa25(en-us,VS.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556792"/>
            <a:ext cx="4752528" cy="481268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F1A11935-46D0-BE43-A32F-FF0002671E4C}" type="datetime1">
              <a:rPr lang="es-AR" smtClean="0"/>
              <a:t>12/06/2014</a:t>
            </a:fld>
            <a:endParaRPr lang="es-ES"/>
          </a:p>
        </p:txBody>
      </p:sp>
      <p:sp>
        <p:nvSpPr>
          <p:cNvPr id="5" name="Marcador de pie de página 4"/>
          <p:cNvSpPr>
            <a:spLocks noGrp="1"/>
          </p:cNvSpPr>
          <p:nvPr>
            <p:ph type="ftr" sz="quarter" idx="11"/>
          </p:nvPr>
        </p:nvSpPr>
        <p:spPr/>
        <p:txBody>
          <a:bodyPr/>
          <a:lstStyle/>
          <a:p>
            <a:r>
              <a:rPr lang="es-ES" smtClean="0"/>
              <a:t>Introducción a la Plataforma .NET – Capa de Servicios</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5</a:t>
            </a:fld>
            <a:endParaRPr lang="es-ES"/>
          </a:p>
        </p:txBody>
      </p:sp>
    </p:spTree>
    <p:extLst>
      <p:ext uri="{BB962C8B-B14F-4D97-AF65-F5344CB8AC3E}">
        <p14:creationId xmlns:p14="http://schemas.microsoft.com/office/powerpoint/2010/main" val="1312891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39552" y="1700808"/>
            <a:ext cx="4032448" cy="4429999"/>
          </a:xfrm>
        </p:spPr>
        <p:txBody>
          <a:bodyPr>
            <a:normAutofit fontScale="92500" lnSpcReduction="20000"/>
          </a:bodyPr>
          <a:lstStyle/>
          <a:p>
            <a:r>
              <a:rPr lang="es-MX" dirty="0" smtClean="0"/>
              <a:t>Para el desarrollo de servicios con WCF:</a:t>
            </a:r>
          </a:p>
          <a:p>
            <a:endParaRPr lang="es-MX" dirty="0"/>
          </a:p>
          <a:p>
            <a:r>
              <a:rPr lang="es-AR" dirty="0">
                <a:solidFill>
                  <a:schemeClr val="tx1"/>
                </a:solidFill>
              </a:rPr>
              <a:t>1. Crear un servicio que expone un conjunto de funciones relacionadas con más de un protocolo de red</a:t>
            </a:r>
            <a:r>
              <a:rPr lang="es-AR" dirty="0" smtClean="0">
                <a:solidFill>
                  <a:schemeClr val="tx1"/>
                </a:solidFill>
              </a:rPr>
              <a:t>.</a:t>
            </a:r>
          </a:p>
          <a:p>
            <a:r>
              <a:rPr lang="es-AR" dirty="0"/>
              <a:t/>
            </a:r>
            <a:br>
              <a:rPr lang="es-AR" dirty="0"/>
            </a:br>
            <a:r>
              <a:rPr lang="es-AR" dirty="0">
                <a:solidFill>
                  <a:schemeClr val="tx1"/>
                </a:solidFill>
              </a:rPr>
              <a:t>2. Invocar cualquiera de los métodos que el servicio expone a acceder a la funcionalidad subyacente </a:t>
            </a:r>
            <a:r>
              <a:rPr lang="es-AR" dirty="0" smtClean="0">
                <a:solidFill>
                  <a:schemeClr val="tx1"/>
                </a:solidFill>
              </a:rPr>
              <a:t>del</a:t>
            </a:r>
            <a:r>
              <a:rPr lang="es-AR" dirty="0">
                <a:solidFill>
                  <a:schemeClr val="tx1"/>
                </a:solidFill>
              </a:rPr>
              <a:t> </a:t>
            </a:r>
            <a:r>
              <a:rPr lang="es-AR" dirty="0" smtClean="0">
                <a:solidFill>
                  <a:schemeClr val="tx1"/>
                </a:solidFill>
              </a:rPr>
              <a:t>cliente aplicaciones</a:t>
            </a:r>
            <a:endParaRPr lang="es-MX" dirty="0" smtClean="0"/>
          </a:p>
          <a:p>
            <a:endParaRPr lang="es-MX" dirty="0"/>
          </a:p>
          <a:p>
            <a:endParaRPr lang="es-AR" dirty="0"/>
          </a:p>
        </p:txBody>
      </p:sp>
      <p:sp>
        <p:nvSpPr>
          <p:cNvPr id="3" name="2 Título"/>
          <p:cNvSpPr>
            <a:spLocks noGrp="1"/>
          </p:cNvSpPr>
          <p:nvPr>
            <p:ph type="title"/>
          </p:nvPr>
        </p:nvSpPr>
        <p:spPr/>
        <p:txBody>
          <a:bodyPr>
            <a:normAutofit fontScale="90000"/>
          </a:bodyPr>
          <a:lstStyle/>
          <a:p>
            <a:r>
              <a:rPr lang="es-MX" dirty="0" smtClean="0"/>
              <a:t>Desarrollo orientado a Servicios con WCF</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300" y="2348880"/>
            <a:ext cx="3760163" cy="24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9098" y="5085184"/>
            <a:ext cx="4113986"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arcador de fecha 3"/>
          <p:cNvSpPr>
            <a:spLocks noGrp="1"/>
          </p:cNvSpPr>
          <p:nvPr>
            <p:ph type="dt" sz="half" idx="10"/>
          </p:nvPr>
        </p:nvSpPr>
        <p:spPr/>
        <p:txBody>
          <a:bodyPr/>
          <a:lstStyle/>
          <a:p>
            <a:fld id="{4DD36CB9-5CED-7E43-AA26-28FFC188EFBE}" type="datetime1">
              <a:rPr lang="es-AR" smtClean="0"/>
              <a:t>12/06/2014</a:t>
            </a:fld>
            <a:endParaRPr lang="es-ES"/>
          </a:p>
        </p:txBody>
      </p:sp>
      <p:sp>
        <p:nvSpPr>
          <p:cNvPr id="5" name="Marcador de pie de página 4"/>
          <p:cNvSpPr>
            <a:spLocks noGrp="1"/>
          </p:cNvSpPr>
          <p:nvPr>
            <p:ph type="ftr" sz="quarter" idx="11"/>
          </p:nvPr>
        </p:nvSpPr>
        <p:spPr/>
        <p:txBody>
          <a:bodyPr/>
          <a:lstStyle/>
          <a:p>
            <a:r>
              <a:rPr lang="es-ES" smtClean="0"/>
              <a:t>Introducción a la Plataforma .NET – Capa de Servicios</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6</a:t>
            </a:fld>
            <a:endParaRPr lang="es-ES"/>
          </a:p>
        </p:txBody>
      </p:sp>
    </p:spTree>
    <p:extLst>
      <p:ext uri="{BB962C8B-B14F-4D97-AF65-F5344CB8AC3E}">
        <p14:creationId xmlns:p14="http://schemas.microsoft.com/office/powerpoint/2010/main" val="4161040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696164"/>
            <a:ext cx="5040560" cy="4429999"/>
          </a:xfrm>
        </p:spPr>
        <p:txBody>
          <a:bodyPr>
            <a:normAutofit/>
          </a:bodyPr>
          <a:lstStyle/>
          <a:p>
            <a:r>
              <a:rPr lang="es-MX" dirty="0" smtClean="0"/>
              <a:t>Web </a:t>
            </a:r>
            <a:r>
              <a:rPr lang="es-MX" dirty="0" err="1" smtClean="0"/>
              <a:t>Service</a:t>
            </a:r>
            <a:r>
              <a:rPr lang="es-MX" dirty="0" smtClean="0"/>
              <a:t>: un tipo de implementación de servicios sobre la red.</a:t>
            </a:r>
          </a:p>
          <a:p>
            <a:endParaRPr lang="es-MX" dirty="0"/>
          </a:p>
          <a:p>
            <a:r>
              <a:rPr lang="es-AR" b="1" dirty="0" smtClean="0"/>
              <a:t>WSDL (</a:t>
            </a:r>
            <a:r>
              <a:rPr lang="es-AR" dirty="0" smtClean="0"/>
              <a:t>Web </a:t>
            </a:r>
            <a:r>
              <a:rPr lang="es-AR" dirty="0" err="1"/>
              <a:t>Services</a:t>
            </a:r>
            <a:r>
              <a:rPr lang="es-AR" dirty="0"/>
              <a:t> </a:t>
            </a:r>
            <a:r>
              <a:rPr lang="es-AR" dirty="0" err="1"/>
              <a:t>Description</a:t>
            </a:r>
            <a:r>
              <a:rPr lang="es-AR" dirty="0"/>
              <a:t> </a:t>
            </a:r>
            <a:r>
              <a:rPr lang="es-AR" dirty="0" err="1" smtClean="0"/>
              <a:t>Language</a:t>
            </a:r>
            <a:r>
              <a:rPr lang="es-AR" dirty="0" smtClean="0"/>
              <a:t>). </a:t>
            </a:r>
          </a:p>
          <a:p>
            <a:pPr lvl="1"/>
            <a:r>
              <a:rPr lang="es-AR" dirty="0" smtClean="0"/>
              <a:t>XML</a:t>
            </a:r>
            <a:r>
              <a:rPr lang="es-AR" dirty="0"/>
              <a:t>. </a:t>
            </a:r>
            <a:r>
              <a:rPr lang="es-AR" dirty="0" smtClean="0"/>
              <a:t> </a:t>
            </a:r>
          </a:p>
          <a:p>
            <a:pPr lvl="1"/>
            <a:r>
              <a:rPr lang="es-AR" dirty="0" smtClean="0"/>
              <a:t>Describe</a:t>
            </a:r>
            <a:r>
              <a:rPr lang="es-AR" dirty="0"/>
              <a:t> un servicio Web</a:t>
            </a:r>
            <a:r>
              <a:rPr lang="es-AR" dirty="0" smtClean="0"/>
              <a:t>.</a:t>
            </a:r>
          </a:p>
          <a:p>
            <a:pPr lvl="1"/>
            <a:r>
              <a:rPr lang="es-AR" dirty="0" smtClean="0"/>
              <a:t>En </a:t>
            </a:r>
            <a:r>
              <a:rPr lang="es-AR" dirty="0"/>
              <a:t>él se especifica la ubicación del servicio y las operaciones (o métodos) el servicio expone.</a:t>
            </a:r>
          </a:p>
        </p:txBody>
      </p:sp>
      <p:sp>
        <p:nvSpPr>
          <p:cNvPr id="3" name="2 Título"/>
          <p:cNvSpPr>
            <a:spLocks noGrp="1"/>
          </p:cNvSpPr>
          <p:nvPr>
            <p:ph type="title"/>
          </p:nvPr>
        </p:nvSpPr>
        <p:spPr/>
        <p:txBody>
          <a:bodyPr/>
          <a:lstStyle/>
          <a:p>
            <a:r>
              <a:rPr lang="es-MX" dirty="0" smtClean="0"/>
              <a:t>Conceptos</a:t>
            </a:r>
            <a:endParaRPr lang="es-AR" dirty="0"/>
          </a:p>
        </p:txBody>
      </p:sp>
      <p:pic>
        <p:nvPicPr>
          <p:cNvPr id="6146" name="Picture 2" descr="http://t3.gstatic.com/images?q=tbn:ANd9GcRrL4ABMtffUoU_KUGZNKWKqFAGQL-hHFml1r9a3q2UsvoHLRuS0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3429000"/>
            <a:ext cx="2476500" cy="1847851"/>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EF6DEF0D-FA3D-9D43-8EA3-BF419B6AB115}" type="datetime1">
              <a:rPr lang="es-AR" smtClean="0"/>
              <a:t>12/06/2014</a:t>
            </a:fld>
            <a:endParaRPr lang="es-ES"/>
          </a:p>
        </p:txBody>
      </p:sp>
      <p:sp>
        <p:nvSpPr>
          <p:cNvPr id="5" name="Marcador de pie de página 4"/>
          <p:cNvSpPr>
            <a:spLocks noGrp="1"/>
          </p:cNvSpPr>
          <p:nvPr>
            <p:ph type="ftr" sz="quarter" idx="11"/>
          </p:nvPr>
        </p:nvSpPr>
        <p:spPr/>
        <p:txBody>
          <a:bodyPr/>
          <a:lstStyle/>
          <a:p>
            <a:r>
              <a:rPr lang="es-ES" smtClean="0"/>
              <a:t>Introducción a la Plataforma .NET – Capa de Servicios</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7</a:t>
            </a:fld>
            <a:endParaRPr lang="es-ES"/>
          </a:p>
        </p:txBody>
      </p:sp>
    </p:spTree>
    <p:extLst>
      <p:ext uri="{BB962C8B-B14F-4D97-AF65-F5344CB8AC3E}">
        <p14:creationId xmlns:p14="http://schemas.microsoft.com/office/powerpoint/2010/main" val="466236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696164"/>
            <a:ext cx="4104456" cy="4429999"/>
          </a:xfrm>
        </p:spPr>
        <p:txBody>
          <a:bodyPr/>
          <a:lstStyle/>
          <a:p>
            <a:r>
              <a:rPr lang="es-MX" dirty="0" smtClean="0"/>
              <a:t>Web </a:t>
            </a:r>
            <a:r>
              <a:rPr lang="es-MX" dirty="0" err="1" smtClean="0"/>
              <a:t>Service</a:t>
            </a:r>
            <a:r>
              <a:rPr lang="es-MX" dirty="0" smtClean="0"/>
              <a:t> </a:t>
            </a:r>
            <a:r>
              <a:rPr lang="es-MX" dirty="0" err="1" smtClean="0"/>
              <a:t>Proxy</a:t>
            </a:r>
            <a:r>
              <a:rPr lang="es-MX" dirty="0" smtClean="0"/>
              <a:t>/</a:t>
            </a:r>
            <a:r>
              <a:rPr lang="es-MX" dirty="0" err="1" smtClean="0"/>
              <a:t>Stub</a:t>
            </a:r>
            <a:r>
              <a:rPr lang="es-MX" dirty="0" smtClean="0"/>
              <a:t>: es el mecanismo que sirve de “puente de comunicación” entre el cliente y el servicio.</a:t>
            </a:r>
          </a:p>
          <a:p>
            <a:endParaRPr lang="es-MX" dirty="0"/>
          </a:p>
          <a:p>
            <a:r>
              <a:rPr lang="es-MX" dirty="0" smtClean="0"/>
              <a:t>SOAP (</a:t>
            </a:r>
            <a:r>
              <a:rPr lang="es-AR" b="1" dirty="0"/>
              <a:t>Simple </a:t>
            </a:r>
            <a:r>
              <a:rPr lang="es-AR" b="1" dirty="0" err="1"/>
              <a:t>Object</a:t>
            </a:r>
            <a:r>
              <a:rPr lang="es-AR" b="1" dirty="0"/>
              <a:t> Access </a:t>
            </a:r>
            <a:r>
              <a:rPr lang="es-AR" b="1" dirty="0" err="1"/>
              <a:t>Protocol</a:t>
            </a:r>
            <a:r>
              <a:rPr lang="es-AR" b="1" dirty="0"/>
              <a:t> </a:t>
            </a:r>
            <a:r>
              <a:rPr lang="es-AR" b="1" dirty="0" smtClean="0"/>
              <a:t>)</a:t>
            </a:r>
            <a:r>
              <a:rPr lang="es-MX" dirty="0" smtClean="0"/>
              <a:t>: Estándar de formato de comunicación para arquitectura basada en servicios.</a:t>
            </a:r>
            <a:endParaRPr lang="es-AR" dirty="0"/>
          </a:p>
        </p:txBody>
      </p:sp>
      <p:sp>
        <p:nvSpPr>
          <p:cNvPr id="3" name="2 Título"/>
          <p:cNvSpPr>
            <a:spLocks noGrp="1"/>
          </p:cNvSpPr>
          <p:nvPr>
            <p:ph type="title"/>
          </p:nvPr>
        </p:nvSpPr>
        <p:spPr/>
        <p:txBody>
          <a:bodyPr/>
          <a:lstStyle/>
          <a:p>
            <a:r>
              <a:rPr lang="es-MX" dirty="0" smtClean="0"/>
              <a:t>Conceptos</a:t>
            </a:r>
            <a:endParaRPr lang="es-AR" dirty="0"/>
          </a:p>
        </p:txBody>
      </p:sp>
      <p:pic>
        <p:nvPicPr>
          <p:cNvPr id="7170" name="Picture 2" descr="http://ausweb.scu.edu.au/aw02/papers/refereed/kelly/WebService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6071" y="3429000"/>
            <a:ext cx="3868352" cy="2664296"/>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72E3B3E4-D1B5-BC48-B887-A48D4029A0EF}" type="datetime1">
              <a:rPr lang="es-AR" smtClean="0"/>
              <a:t>12/06/2014</a:t>
            </a:fld>
            <a:endParaRPr lang="es-ES"/>
          </a:p>
        </p:txBody>
      </p:sp>
      <p:sp>
        <p:nvSpPr>
          <p:cNvPr id="5" name="Marcador de pie de página 4"/>
          <p:cNvSpPr>
            <a:spLocks noGrp="1"/>
          </p:cNvSpPr>
          <p:nvPr>
            <p:ph type="ftr" sz="quarter" idx="11"/>
          </p:nvPr>
        </p:nvSpPr>
        <p:spPr/>
        <p:txBody>
          <a:bodyPr/>
          <a:lstStyle/>
          <a:p>
            <a:r>
              <a:rPr lang="es-ES" smtClean="0"/>
              <a:t>Introducción a la Plataforma .NET – Capa de Servicios</a:t>
            </a:r>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8</a:t>
            </a:fld>
            <a:endParaRPr lang="es-ES"/>
          </a:p>
        </p:txBody>
      </p:sp>
    </p:spTree>
    <p:extLst>
      <p:ext uri="{BB962C8B-B14F-4D97-AF65-F5344CB8AC3E}">
        <p14:creationId xmlns:p14="http://schemas.microsoft.com/office/powerpoint/2010/main" val="487110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Desarrollo Unificado</a:t>
            </a:r>
            <a:endParaRPr lang="es-AR" dirty="0"/>
          </a:p>
        </p:txBody>
      </p:sp>
      <p:sp>
        <p:nvSpPr>
          <p:cNvPr id="3" name="2 Marcador de contenido"/>
          <p:cNvSpPr>
            <a:spLocks noGrp="1"/>
          </p:cNvSpPr>
          <p:nvPr>
            <p:ph sz="quarter" idx="13"/>
          </p:nvPr>
        </p:nvSpPr>
        <p:spPr/>
        <p:txBody>
          <a:bodyPr/>
          <a:lstStyle/>
          <a:p>
            <a:r>
              <a:rPr lang="es-MX" dirty="0" smtClean="0"/>
              <a:t>Varias tecnologías para comunicación distribuidas, con sus propios mecanismos.</a:t>
            </a:r>
          </a:p>
          <a:p>
            <a:r>
              <a:rPr lang="es-MX" dirty="0" smtClean="0"/>
              <a:t>WCF ayuda y facilita el uso de estas implementaciones.</a:t>
            </a:r>
            <a:endParaRPr lang="es-AR" dirty="0"/>
          </a:p>
        </p:txBody>
      </p:sp>
      <p:sp>
        <p:nvSpPr>
          <p:cNvPr id="4" name="3 Marcador de contenido"/>
          <p:cNvSpPr>
            <a:spLocks noGrp="1"/>
          </p:cNvSpPr>
          <p:nvPr>
            <p:ph sz="quarter" idx="14"/>
          </p:nvPr>
        </p:nvSpPr>
        <p:spPr/>
        <p:txBody>
          <a:bodyPr/>
          <a:lstStyle/>
          <a:p>
            <a:endParaRPr lang="es-AR" dirty="0"/>
          </a:p>
        </p:txBody>
      </p:sp>
      <p:graphicFrame>
        <p:nvGraphicFramePr>
          <p:cNvPr id="5" name="Content Placeholder 3"/>
          <p:cNvGraphicFramePr>
            <a:graphicFrameLocks/>
          </p:cNvGraphicFramePr>
          <p:nvPr>
            <p:extLst>
              <p:ext uri="{D42A27DB-BD31-4B8C-83A1-F6EECF244321}">
                <p14:modId xmlns:p14="http://schemas.microsoft.com/office/powerpoint/2010/main" val="387713451"/>
              </p:ext>
            </p:extLst>
          </p:nvPr>
        </p:nvGraphicFramePr>
        <p:xfrm>
          <a:off x="4283968" y="2204865"/>
          <a:ext cx="4627587" cy="3096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194" name="Picture 2" descr="http://i.msdn.microsoft.com/dynimg/IC371617.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536" y="4005064"/>
            <a:ext cx="4128393" cy="2146765"/>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fecha 5"/>
          <p:cNvSpPr>
            <a:spLocks noGrp="1"/>
          </p:cNvSpPr>
          <p:nvPr>
            <p:ph type="dt" sz="half" idx="10"/>
          </p:nvPr>
        </p:nvSpPr>
        <p:spPr/>
        <p:txBody>
          <a:bodyPr/>
          <a:lstStyle/>
          <a:p>
            <a:fld id="{D5793AA1-0370-5542-901C-5F711FB913EC}" type="datetime1">
              <a:rPr lang="es-AR" smtClean="0"/>
              <a:t>12/06/2014</a:t>
            </a:fld>
            <a:endParaRPr lang="es-ES"/>
          </a:p>
        </p:txBody>
      </p:sp>
      <p:sp>
        <p:nvSpPr>
          <p:cNvPr id="7" name="Marcador de pie de página 6"/>
          <p:cNvSpPr>
            <a:spLocks noGrp="1"/>
          </p:cNvSpPr>
          <p:nvPr>
            <p:ph type="ftr" sz="quarter" idx="11"/>
          </p:nvPr>
        </p:nvSpPr>
        <p:spPr/>
        <p:txBody>
          <a:bodyPr/>
          <a:lstStyle/>
          <a:p>
            <a:r>
              <a:rPr lang="es-ES" smtClean="0"/>
              <a:t>Introducción a la Plataforma .NET – Capa de Servicios</a:t>
            </a:r>
            <a:endParaRPr lang="es-ES"/>
          </a:p>
        </p:txBody>
      </p:sp>
      <p:sp>
        <p:nvSpPr>
          <p:cNvPr id="8" name="Marcador de número de diapositiva 7"/>
          <p:cNvSpPr>
            <a:spLocks noGrp="1"/>
          </p:cNvSpPr>
          <p:nvPr>
            <p:ph type="sldNum" sz="quarter" idx="12"/>
          </p:nvPr>
        </p:nvSpPr>
        <p:spPr/>
        <p:txBody>
          <a:bodyPr/>
          <a:lstStyle/>
          <a:p>
            <a:fld id="{132FADFE-3B8F-471C-ABF0-DBC7717ECBBC}" type="slidenum">
              <a:rPr lang="es-ES" smtClean="0"/>
              <a:pPr/>
              <a:t>9</a:t>
            </a:fld>
            <a:endParaRPr lang="es-ES"/>
          </a:p>
        </p:txBody>
      </p:sp>
    </p:spTree>
    <p:extLst>
      <p:ext uri="{BB962C8B-B14F-4D97-AF65-F5344CB8AC3E}">
        <p14:creationId xmlns:p14="http://schemas.microsoft.com/office/powerpoint/2010/main" val="158535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BA7972F4-2AA9-4FFD-A327-A6DC860521B0}"/>
                                            </p:graphicEl>
                                          </p:spTgt>
                                        </p:tgtEl>
                                        <p:attrNameLst>
                                          <p:attrName>style.visibility</p:attrName>
                                        </p:attrNameLst>
                                      </p:cBhvr>
                                      <p:to>
                                        <p:strVal val="visible"/>
                                      </p:to>
                                    </p:set>
                                    <p:anim calcmode="lin" valueType="num">
                                      <p:cBhvr additive="base">
                                        <p:cTn id="7" dur="1000" fill="hold"/>
                                        <p:tgtEl>
                                          <p:spTgt spid="5">
                                            <p:graphicEl>
                                              <a:dgm id="{BA7972F4-2AA9-4FFD-A327-A6DC860521B0}"/>
                                            </p:graphic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graphicEl>
                                              <a:dgm id="{BA7972F4-2AA9-4FFD-A327-A6DC860521B0}"/>
                                            </p:graphic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5">
                                            <p:graphicEl>
                                              <a:dgm id="{975ECC69-C635-4B5B-B7FE-B3F0288A2854}"/>
                                            </p:graphicEl>
                                          </p:spTgt>
                                        </p:tgtEl>
                                        <p:attrNameLst>
                                          <p:attrName>style.visibility</p:attrName>
                                        </p:attrNameLst>
                                      </p:cBhvr>
                                      <p:to>
                                        <p:strVal val="visible"/>
                                      </p:to>
                                    </p:set>
                                    <p:anim calcmode="lin" valueType="num">
                                      <p:cBhvr additive="base">
                                        <p:cTn id="12" dur="1000" fill="hold"/>
                                        <p:tgtEl>
                                          <p:spTgt spid="5">
                                            <p:graphicEl>
                                              <a:dgm id="{975ECC69-C635-4B5B-B7FE-B3F0288A2854}"/>
                                            </p:graphicEl>
                                          </p:spTgt>
                                        </p:tgtEl>
                                        <p:attrNameLst>
                                          <p:attrName>ppt_x</p:attrName>
                                        </p:attrNameLst>
                                      </p:cBhvr>
                                      <p:tavLst>
                                        <p:tav tm="0">
                                          <p:val>
                                            <p:strVal val="#ppt_x"/>
                                          </p:val>
                                        </p:tav>
                                        <p:tav tm="100000">
                                          <p:val>
                                            <p:strVal val="#ppt_x"/>
                                          </p:val>
                                        </p:tav>
                                      </p:tavLst>
                                    </p:anim>
                                    <p:anim calcmode="lin" valueType="num">
                                      <p:cBhvr additive="base">
                                        <p:cTn id="13" dur="1000" fill="hold"/>
                                        <p:tgtEl>
                                          <p:spTgt spid="5">
                                            <p:graphicEl>
                                              <a:dgm id="{975ECC69-C635-4B5B-B7FE-B3F0288A2854}"/>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graphicEl>
                                              <a:dgm id="{0E25C975-AB1E-4E6B-AF71-B9B81EE40BA8}"/>
                                            </p:graphicEl>
                                          </p:spTgt>
                                        </p:tgtEl>
                                        <p:attrNameLst>
                                          <p:attrName>style.visibility</p:attrName>
                                        </p:attrNameLst>
                                      </p:cBhvr>
                                      <p:to>
                                        <p:strVal val="visible"/>
                                      </p:to>
                                    </p:set>
                                    <p:anim calcmode="lin" valueType="num">
                                      <p:cBhvr additive="base">
                                        <p:cTn id="16" dur="1000" fill="hold"/>
                                        <p:tgtEl>
                                          <p:spTgt spid="5">
                                            <p:graphicEl>
                                              <a:dgm id="{0E25C975-AB1E-4E6B-AF71-B9B81EE40BA8}"/>
                                            </p:graphicEl>
                                          </p:spTgt>
                                        </p:tgtEl>
                                        <p:attrNameLst>
                                          <p:attrName>ppt_x</p:attrName>
                                        </p:attrNameLst>
                                      </p:cBhvr>
                                      <p:tavLst>
                                        <p:tav tm="0">
                                          <p:val>
                                            <p:strVal val="#ppt_x"/>
                                          </p:val>
                                        </p:tav>
                                        <p:tav tm="100000">
                                          <p:val>
                                            <p:strVal val="#ppt_x"/>
                                          </p:val>
                                        </p:tav>
                                      </p:tavLst>
                                    </p:anim>
                                    <p:anim calcmode="lin" valueType="num">
                                      <p:cBhvr additive="base">
                                        <p:cTn id="17" dur="1000" fill="hold"/>
                                        <p:tgtEl>
                                          <p:spTgt spid="5">
                                            <p:graphicEl>
                                              <a:dgm id="{0E25C975-AB1E-4E6B-AF71-B9B81EE40BA8}"/>
                                            </p:graphicEl>
                                          </p:spTgt>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4" fill="hold" grpId="0" nodeType="afterEffect">
                                  <p:stCondLst>
                                    <p:cond delay="0"/>
                                  </p:stCondLst>
                                  <p:childTnLst>
                                    <p:set>
                                      <p:cBhvr>
                                        <p:cTn id="20" dur="1" fill="hold">
                                          <p:stCondLst>
                                            <p:cond delay="0"/>
                                          </p:stCondLst>
                                        </p:cTn>
                                        <p:tgtEl>
                                          <p:spTgt spid="5">
                                            <p:graphicEl>
                                              <a:dgm id="{222D7EB5-77B7-4DB6-AB45-28D314FAECD5}"/>
                                            </p:graphicEl>
                                          </p:spTgt>
                                        </p:tgtEl>
                                        <p:attrNameLst>
                                          <p:attrName>style.visibility</p:attrName>
                                        </p:attrNameLst>
                                      </p:cBhvr>
                                      <p:to>
                                        <p:strVal val="visible"/>
                                      </p:to>
                                    </p:set>
                                    <p:anim calcmode="lin" valueType="num">
                                      <p:cBhvr additive="base">
                                        <p:cTn id="21" dur="1000" fill="hold"/>
                                        <p:tgtEl>
                                          <p:spTgt spid="5">
                                            <p:graphicEl>
                                              <a:dgm id="{222D7EB5-77B7-4DB6-AB45-28D314FAECD5}"/>
                                            </p:graphicEl>
                                          </p:spTgt>
                                        </p:tgtEl>
                                        <p:attrNameLst>
                                          <p:attrName>ppt_x</p:attrName>
                                        </p:attrNameLst>
                                      </p:cBhvr>
                                      <p:tavLst>
                                        <p:tav tm="0">
                                          <p:val>
                                            <p:strVal val="#ppt_x"/>
                                          </p:val>
                                        </p:tav>
                                        <p:tav tm="100000">
                                          <p:val>
                                            <p:strVal val="#ppt_x"/>
                                          </p:val>
                                        </p:tav>
                                      </p:tavLst>
                                    </p:anim>
                                    <p:anim calcmode="lin" valueType="num">
                                      <p:cBhvr additive="base">
                                        <p:cTn id="22" dur="1000" fill="hold"/>
                                        <p:tgtEl>
                                          <p:spTgt spid="5">
                                            <p:graphicEl>
                                              <a:dgm id="{222D7EB5-77B7-4DB6-AB45-28D314FAECD5}"/>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graphicEl>
                                              <a:dgm id="{9C3F20D0-F008-4C76-A409-2F483F81C13F}"/>
                                            </p:graphicEl>
                                          </p:spTgt>
                                        </p:tgtEl>
                                        <p:attrNameLst>
                                          <p:attrName>style.visibility</p:attrName>
                                        </p:attrNameLst>
                                      </p:cBhvr>
                                      <p:to>
                                        <p:strVal val="visible"/>
                                      </p:to>
                                    </p:set>
                                    <p:anim calcmode="lin" valueType="num">
                                      <p:cBhvr additive="base">
                                        <p:cTn id="25" dur="1000" fill="hold"/>
                                        <p:tgtEl>
                                          <p:spTgt spid="5">
                                            <p:graphicEl>
                                              <a:dgm id="{9C3F20D0-F008-4C76-A409-2F483F81C13F}"/>
                                            </p:graphicEl>
                                          </p:spTgt>
                                        </p:tgtEl>
                                        <p:attrNameLst>
                                          <p:attrName>ppt_x</p:attrName>
                                        </p:attrNameLst>
                                      </p:cBhvr>
                                      <p:tavLst>
                                        <p:tav tm="0">
                                          <p:val>
                                            <p:strVal val="#ppt_x"/>
                                          </p:val>
                                        </p:tav>
                                        <p:tav tm="100000">
                                          <p:val>
                                            <p:strVal val="#ppt_x"/>
                                          </p:val>
                                        </p:tav>
                                      </p:tavLst>
                                    </p:anim>
                                    <p:anim calcmode="lin" valueType="num">
                                      <p:cBhvr additive="base">
                                        <p:cTn id="26" dur="1000" fill="hold"/>
                                        <p:tgtEl>
                                          <p:spTgt spid="5">
                                            <p:graphicEl>
                                              <a:dgm id="{9C3F20D0-F008-4C76-A409-2F483F81C13F}"/>
                                            </p:graphicEl>
                                          </p:spTgt>
                                        </p:tgtEl>
                                        <p:attrNameLst>
                                          <p:attrName>ppt_y</p:attrName>
                                        </p:attrNameLst>
                                      </p:cBhvr>
                                      <p:tavLst>
                                        <p:tav tm="0">
                                          <p:val>
                                            <p:strVal val="1+#ppt_h/2"/>
                                          </p:val>
                                        </p:tav>
                                        <p:tav tm="100000">
                                          <p:val>
                                            <p:strVal val="#ppt_y"/>
                                          </p:val>
                                        </p:tav>
                                      </p:tavLst>
                                    </p:anim>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5">
                                            <p:graphicEl>
                                              <a:dgm id="{DD38B602-0B3B-45E8-A2A0-F5963B06469A}"/>
                                            </p:graphicEl>
                                          </p:spTgt>
                                        </p:tgtEl>
                                        <p:attrNameLst>
                                          <p:attrName>style.visibility</p:attrName>
                                        </p:attrNameLst>
                                      </p:cBhvr>
                                      <p:to>
                                        <p:strVal val="visible"/>
                                      </p:to>
                                    </p:set>
                                    <p:anim calcmode="lin" valueType="num">
                                      <p:cBhvr additive="base">
                                        <p:cTn id="30" dur="1000" fill="hold"/>
                                        <p:tgtEl>
                                          <p:spTgt spid="5">
                                            <p:graphicEl>
                                              <a:dgm id="{DD38B602-0B3B-45E8-A2A0-F5963B06469A}"/>
                                            </p:graphicEl>
                                          </p:spTgt>
                                        </p:tgtEl>
                                        <p:attrNameLst>
                                          <p:attrName>ppt_x</p:attrName>
                                        </p:attrNameLst>
                                      </p:cBhvr>
                                      <p:tavLst>
                                        <p:tav tm="0">
                                          <p:val>
                                            <p:strVal val="#ppt_x"/>
                                          </p:val>
                                        </p:tav>
                                        <p:tav tm="100000">
                                          <p:val>
                                            <p:strVal val="#ppt_x"/>
                                          </p:val>
                                        </p:tav>
                                      </p:tavLst>
                                    </p:anim>
                                    <p:anim calcmode="lin" valueType="num">
                                      <p:cBhvr additive="base">
                                        <p:cTn id="31" dur="1000" fill="hold"/>
                                        <p:tgtEl>
                                          <p:spTgt spid="5">
                                            <p:graphicEl>
                                              <a:dgm id="{DD38B602-0B3B-45E8-A2A0-F5963B06469A}"/>
                                            </p:graphic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
                                            <p:graphicEl>
                                              <a:dgm id="{EBB25847-B85B-405F-B056-AFD20F4F83A5}"/>
                                            </p:graphicEl>
                                          </p:spTgt>
                                        </p:tgtEl>
                                        <p:attrNameLst>
                                          <p:attrName>style.visibility</p:attrName>
                                        </p:attrNameLst>
                                      </p:cBhvr>
                                      <p:to>
                                        <p:strVal val="visible"/>
                                      </p:to>
                                    </p:set>
                                    <p:anim calcmode="lin" valueType="num">
                                      <p:cBhvr additive="base">
                                        <p:cTn id="34" dur="1000" fill="hold"/>
                                        <p:tgtEl>
                                          <p:spTgt spid="5">
                                            <p:graphicEl>
                                              <a:dgm id="{EBB25847-B85B-405F-B056-AFD20F4F83A5}"/>
                                            </p:graphicEl>
                                          </p:spTgt>
                                        </p:tgtEl>
                                        <p:attrNameLst>
                                          <p:attrName>ppt_x</p:attrName>
                                        </p:attrNameLst>
                                      </p:cBhvr>
                                      <p:tavLst>
                                        <p:tav tm="0">
                                          <p:val>
                                            <p:strVal val="#ppt_x"/>
                                          </p:val>
                                        </p:tav>
                                        <p:tav tm="100000">
                                          <p:val>
                                            <p:strVal val="#ppt_x"/>
                                          </p:val>
                                        </p:tav>
                                      </p:tavLst>
                                    </p:anim>
                                    <p:anim calcmode="lin" valueType="num">
                                      <p:cBhvr additive="base">
                                        <p:cTn id="35" dur="1000" fill="hold"/>
                                        <p:tgtEl>
                                          <p:spTgt spid="5">
                                            <p:graphicEl>
                                              <a:dgm id="{EBB25847-B85B-405F-B056-AFD20F4F83A5}"/>
                                            </p:graphicEl>
                                          </p:spTgt>
                                        </p:tgtEl>
                                        <p:attrNameLst>
                                          <p:attrName>ppt_y</p:attrName>
                                        </p:attrNameLst>
                                      </p:cBhvr>
                                      <p:tavLst>
                                        <p:tav tm="0">
                                          <p:val>
                                            <p:strVal val="1+#ppt_h/2"/>
                                          </p:val>
                                        </p:tav>
                                        <p:tav tm="100000">
                                          <p:val>
                                            <p:strVal val="#ppt_y"/>
                                          </p:val>
                                        </p:tav>
                                      </p:tavLst>
                                    </p:anim>
                                  </p:childTnLst>
                                </p:cTn>
                              </p:par>
                            </p:childTnLst>
                          </p:cTn>
                        </p:par>
                        <p:par>
                          <p:cTn id="36" fill="hold">
                            <p:stCondLst>
                              <p:cond delay="4000"/>
                            </p:stCondLst>
                            <p:childTnLst>
                              <p:par>
                                <p:cTn id="37" presetID="2" presetClass="entr" presetSubtype="4" fill="hold" grpId="0" nodeType="afterEffect">
                                  <p:stCondLst>
                                    <p:cond delay="0"/>
                                  </p:stCondLst>
                                  <p:childTnLst>
                                    <p:set>
                                      <p:cBhvr>
                                        <p:cTn id="38" dur="1" fill="hold">
                                          <p:stCondLst>
                                            <p:cond delay="0"/>
                                          </p:stCondLst>
                                        </p:cTn>
                                        <p:tgtEl>
                                          <p:spTgt spid="5">
                                            <p:graphicEl>
                                              <a:dgm id="{B64AA354-1D57-4A4C-A72D-7F756CD39725}"/>
                                            </p:graphicEl>
                                          </p:spTgt>
                                        </p:tgtEl>
                                        <p:attrNameLst>
                                          <p:attrName>style.visibility</p:attrName>
                                        </p:attrNameLst>
                                      </p:cBhvr>
                                      <p:to>
                                        <p:strVal val="visible"/>
                                      </p:to>
                                    </p:set>
                                    <p:anim calcmode="lin" valueType="num">
                                      <p:cBhvr additive="base">
                                        <p:cTn id="39" dur="1000" fill="hold"/>
                                        <p:tgtEl>
                                          <p:spTgt spid="5">
                                            <p:graphicEl>
                                              <a:dgm id="{B64AA354-1D57-4A4C-A72D-7F756CD39725}"/>
                                            </p:graphicEl>
                                          </p:spTgt>
                                        </p:tgtEl>
                                        <p:attrNameLst>
                                          <p:attrName>ppt_x</p:attrName>
                                        </p:attrNameLst>
                                      </p:cBhvr>
                                      <p:tavLst>
                                        <p:tav tm="0">
                                          <p:val>
                                            <p:strVal val="#ppt_x"/>
                                          </p:val>
                                        </p:tav>
                                        <p:tav tm="100000">
                                          <p:val>
                                            <p:strVal val="#ppt_x"/>
                                          </p:val>
                                        </p:tav>
                                      </p:tavLst>
                                    </p:anim>
                                    <p:anim calcmode="lin" valueType="num">
                                      <p:cBhvr additive="base">
                                        <p:cTn id="40" dur="1000" fill="hold"/>
                                        <p:tgtEl>
                                          <p:spTgt spid="5">
                                            <p:graphicEl>
                                              <a:dgm id="{B64AA354-1D57-4A4C-A72D-7F756CD39725}"/>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graphicEl>
                                              <a:dgm id="{19F9C6A0-6823-43F9-9EA5-29875FF2420E}"/>
                                            </p:graphicEl>
                                          </p:spTgt>
                                        </p:tgtEl>
                                        <p:attrNameLst>
                                          <p:attrName>style.visibility</p:attrName>
                                        </p:attrNameLst>
                                      </p:cBhvr>
                                      <p:to>
                                        <p:strVal val="visible"/>
                                      </p:to>
                                    </p:set>
                                    <p:anim calcmode="lin" valueType="num">
                                      <p:cBhvr additive="base">
                                        <p:cTn id="43" dur="1000" fill="hold"/>
                                        <p:tgtEl>
                                          <p:spTgt spid="5">
                                            <p:graphicEl>
                                              <a:dgm id="{19F9C6A0-6823-43F9-9EA5-29875FF2420E}"/>
                                            </p:graphicEl>
                                          </p:spTgt>
                                        </p:tgtEl>
                                        <p:attrNameLst>
                                          <p:attrName>ppt_x</p:attrName>
                                        </p:attrNameLst>
                                      </p:cBhvr>
                                      <p:tavLst>
                                        <p:tav tm="0">
                                          <p:val>
                                            <p:strVal val="#ppt_x"/>
                                          </p:val>
                                        </p:tav>
                                        <p:tav tm="100000">
                                          <p:val>
                                            <p:strVal val="#ppt_x"/>
                                          </p:val>
                                        </p:tav>
                                      </p:tavLst>
                                    </p:anim>
                                    <p:anim calcmode="lin" valueType="num">
                                      <p:cBhvr additive="base">
                                        <p:cTn id="44" dur="1000" fill="hold"/>
                                        <p:tgtEl>
                                          <p:spTgt spid="5">
                                            <p:graphicEl>
                                              <a:dgm id="{19F9C6A0-6823-43F9-9EA5-29875FF2420E}"/>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
                                            <p:graphicEl>
                                              <a:dgm id="{7766BA36-9AC2-4EF4-AEC5-4D5B7138C12B}"/>
                                            </p:graphicEl>
                                          </p:spTgt>
                                        </p:tgtEl>
                                        <p:attrNameLst>
                                          <p:attrName>style.visibility</p:attrName>
                                        </p:attrNameLst>
                                      </p:cBhvr>
                                      <p:to>
                                        <p:strVal val="visible"/>
                                      </p:to>
                                    </p:set>
                                    <p:anim calcmode="lin" valueType="num">
                                      <p:cBhvr additive="base">
                                        <p:cTn id="47" dur="1000" fill="hold"/>
                                        <p:tgtEl>
                                          <p:spTgt spid="5">
                                            <p:graphicEl>
                                              <a:dgm id="{7766BA36-9AC2-4EF4-AEC5-4D5B7138C12B}"/>
                                            </p:graphicEl>
                                          </p:spTgt>
                                        </p:tgtEl>
                                        <p:attrNameLst>
                                          <p:attrName>ppt_x</p:attrName>
                                        </p:attrNameLst>
                                      </p:cBhvr>
                                      <p:tavLst>
                                        <p:tav tm="0">
                                          <p:val>
                                            <p:strVal val="#ppt_x"/>
                                          </p:val>
                                        </p:tav>
                                        <p:tav tm="100000">
                                          <p:val>
                                            <p:strVal val="#ppt_x"/>
                                          </p:val>
                                        </p:tav>
                                      </p:tavLst>
                                    </p:anim>
                                    <p:anim calcmode="lin" valueType="num">
                                      <p:cBhvr additive="base">
                                        <p:cTn id="48" dur="1000" fill="hold"/>
                                        <p:tgtEl>
                                          <p:spTgt spid="5">
                                            <p:graphicEl>
                                              <a:dgm id="{7766BA36-9AC2-4EF4-AEC5-4D5B7138C12B}"/>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797</TotalTime>
  <Words>775</Words>
  <Application>Microsoft Office PowerPoint</Application>
  <PresentationFormat>Presentación en pantalla (4:3)</PresentationFormat>
  <Paragraphs>310</Paragraphs>
  <Slides>18</Slides>
  <Notes>11</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18</vt:i4>
      </vt:variant>
    </vt:vector>
  </HeadingPairs>
  <TitlesOfParts>
    <vt:vector size="20" baseType="lpstr">
      <vt:lpstr>Forma de onda</vt:lpstr>
      <vt:lpstr>Visio</vt:lpstr>
      <vt:lpstr>La Plataforma .NET</vt:lpstr>
      <vt:lpstr>Agenda</vt:lpstr>
      <vt:lpstr>¿Qué es WCF?</vt:lpstr>
      <vt:lpstr>¿Qué es SOA?</vt:lpstr>
      <vt:lpstr>Un escenario</vt:lpstr>
      <vt:lpstr>Desarrollo orientado a Servicios con WCF</vt:lpstr>
      <vt:lpstr>Conceptos</vt:lpstr>
      <vt:lpstr>Conceptos</vt:lpstr>
      <vt:lpstr>Desarrollo Unificado</vt:lpstr>
      <vt:lpstr>Estructura de un servicio</vt:lpstr>
      <vt:lpstr>El ABC de los endpoints</vt:lpstr>
      <vt:lpstr>Arquitectura del Servicio (1)</vt:lpstr>
      <vt:lpstr>Arquitectura del Servicio (2)</vt:lpstr>
      <vt:lpstr>Contrato</vt:lpstr>
      <vt:lpstr>Binding</vt:lpstr>
      <vt:lpstr>Standard Bindings</vt:lpstr>
      <vt:lpstr>Hosting el Servicio</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Victor</cp:lastModifiedBy>
  <cp:revision>28</cp:revision>
  <dcterms:modified xsi:type="dcterms:W3CDTF">2014-06-12T21:02:12Z</dcterms:modified>
</cp:coreProperties>
</file>