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95" r:id="rId3"/>
    <p:sldId id="260" r:id="rId4"/>
    <p:sldId id="257" r:id="rId5"/>
    <p:sldId id="259" r:id="rId6"/>
    <p:sldId id="258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2" r:id="rId15"/>
    <p:sldId id="274" r:id="rId16"/>
    <p:sldId id="275" r:id="rId17"/>
    <p:sldId id="276" r:id="rId18"/>
    <p:sldId id="277" r:id="rId19"/>
    <p:sldId id="278" r:id="rId20"/>
    <p:sldId id="285" r:id="rId21"/>
    <p:sldId id="282" r:id="rId22"/>
    <p:sldId id="286" r:id="rId23"/>
    <p:sldId id="288" r:id="rId24"/>
    <p:sldId id="287" r:id="rId25"/>
    <p:sldId id="289" r:id="rId26"/>
    <p:sldId id="283" r:id="rId27"/>
    <p:sldId id="284" r:id="rId28"/>
    <p:sldId id="290" r:id="rId29"/>
    <p:sldId id="292" r:id="rId30"/>
    <p:sldId id="293" r:id="rId31"/>
    <p:sldId id="294" r:id="rId32"/>
    <p:sldId id="296" r:id="rId3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88988" autoAdjust="0"/>
  </p:normalViewPr>
  <p:slideViewPr>
    <p:cSldViewPr>
      <p:cViewPr varScale="1">
        <p:scale>
          <a:sx n="113" d="100"/>
          <a:sy n="113" d="100"/>
        </p:scale>
        <p:origin x="3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89F7C-BD0B-45E7-AB16-7D541E55E760}" type="datetimeFigureOut">
              <a:rPr lang="es-ES"/>
              <a:t>12/06/2014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A91B4-8529-4C47-9C6D-07C34CC09AE4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070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A91B4-8529-4C47-9C6D-07C34CC09AE4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375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A91B4-8529-4C47-9C6D-07C34CC09AE4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080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hecho, un plan de manejo de excepciones robusta y bien planificada es una característica fundamental del diseño de su solicitud y su aplicación.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debería ser una ocurrencia tardía. Si usted no tiene un plan, usted puede encontrar a ti mismo tratando de rastrear todo tipo de efectos extraños y un comportamiento inesperado en el código.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Y, peor que eso, incluso se puede sacrificar la seguridad y sale de su aplicación y los sistemas abiertos al ataque. Por ejemplo, un fallo puede exponer a los mensajes de error que contengan información sensible, tales como: "Hola, la aplicación acaba de fallar, pero aquí está el nombre del servidor y la cadena de conexión de base de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datosque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estaba usando en ese momento." No es un gran plan.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A91B4-8529-4C47-9C6D-07C34CC09AE4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75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1191-E84A-4E6E-8CD4-FFB2647554FB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79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A409-0856-4B8B-9169-E5E7E40D6B56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03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14A8-14D9-4301-9FF8-F666F6C7FF80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D93D-9003-46BF-A62C-28CE57298559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Introducción  a la Plataforma .NET – Aspectos Transversales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0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6726-4608-438C-A49E-4BF6619B8CBE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98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4875-B737-450F-91E6-3C3E38A31F03}" type="datetime1">
              <a:rPr lang="es-ES" smtClean="0"/>
              <a:t>12/06/2014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 a la Plataforma .NET – Aspectos Transversales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67544" y="1700808"/>
            <a:ext cx="4031303" cy="44256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572000" y="1700808"/>
            <a:ext cx="4104456" cy="44256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6683-8F15-4D39-9637-791B9328E642}" type="datetime1">
              <a:rPr lang="es-ES" smtClean="0"/>
              <a:t>12/06/2014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 a la Plataforma .NET – Aspectos Transversales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76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901F-4B87-49CB-8206-1574071FCD50}" type="datetime1">
              <a:rPr lang="es-ES" smtClean="0"/>
              <a:t>12/06/2014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 a la Plataforma .NET – Aspectos Transversales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8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CB7D-4B83-4331-A1AB-A3E8AFE52A93}" type="datetime1">
              <a:rPr lang="es-ES" smtClean="0"/>
              <a:t>12/06/2014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 a la Plataforma .NET – Aspectos Transversales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49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1FE2-ABC0-4016-81CF-92D8F7E0789E}" type="datetime1">
              <a:rPr lang="es-ES" smtClean="0"/>
              <a:t>12/06/2014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 a la Plataforma .NET – Aspectos Transversales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1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F128-D473-42EF-B3CA-606FB25F2AA5}" type="datetime1">
              <a:rPr lang="es-ES" smtClean="0"/>
              <a:t>12/06/2014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 a la Plataforma .NET – Aspectos Transversales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0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C8913B0-4FAD-4A0C-A437-E84A3F35068E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s-AR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95048"/>
            <a:ext cx="8280919" cy="4431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9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La Plataforma .NET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mtClean="0"/>
              <a:t>Aspectos Transversales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Consola de Configuración</a:t>
            </a:r>
            <a:endParaRPr lang="es-A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5572526" cy="444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14F8-7A12-40DB-B917-40640A77E813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9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Simplifica </a:t>
            </a:r>
            <a:r>
              <a:rPr lang="es-AR" dirty="0"/>
              <a:t>la implementación de las funciones comunes de </a:t>
            </a:r>
            <a:r>
              <a:rPr lang="es-AR" dirty="0" err="1" smtClean="0"/>
              <a:t>logging</a:t>
            </a:r>
            <a:r>
              <a:rPr lang="es-AR" dirty="0" smtClean="0"/>
              <a:t>, </a:t>
            </a:r>
            <a:r>
              <a:rPr lang="es-AR" dirty="0"/>
              <a:t>tales como escribir </a:t>
            </a:r>
            <a:r>
              <a:rPr lang="es-AR" dirty="0" smtClean="0"/>
              <a:t>información en:</a:t>
            </a:r>
          </a:p>
          <a:p>
            <a:pPr lvl="1"/>
            <a:r>
              <a:rPr lang="es-AR" dirty="0"/>
              <a:t>R</a:t>
            </a:r>
            <a:r>
              <a:rPr lang="es-AR" dirty="0" smtClean="0"/>
              <a:t>egistro </a:t>
            </a:r>
            <a:r>
              <a:rPr lang="es-AR" dirty="0"/>
              <a:t>de </a:t>
            </a:r>
            <a:r>
              <a:rPr lang="es-AR" dirty="0" smtClean="0"/>
              <a:t>Eventos de Windows</a:t>
            </a:r>
            <a:r>
              <a:rPr lang="es-AR" dirty="0"/>
              <a:t>, </a:t>
            </a:r>
            <a:endParaRPr lang="es-AR" dirty="0" smtClean="0"/>
          </a:p>
          <a:p>
            <a:pPr lvl="1"/>
            <a:r>
              <a:rPr lang="es-AR" dirty="0"/>
              <a:t>M</a:t>
            </a:r>
            <a:r>
              <a:rPr lang="es-AR" dirty="0" smtClean="0"/>
              <a:t>ensaje </a:t>
            </a:r>
            <a:r>
              <a:rPr lang="es-AR" dirty="0"/>
              <a:t>de correo </a:t>
            </a:r>
            <a:r>
              <a:rPr lang="es-AR" dirty="0" smtClean="0"/>
              <a:t>electrónico,</a:t>
            </a:r>
            <a:endParaRPr lang="es-AR" dirty="0"/>
          </a:p>
          <a:p>
            <a:pPr lvl="1"/>
            <a:r>
              <a:rPr lang="es-AR" dirty="0"/>
              <a:t>B</a:t>
            </a:r>
            <a:r>
              <a:rPr lang="es-AR" dirty="0" smtClean="0"/>
              <a:t>ase </a:t>
            </a:r>
            <a:r>
              <a:rPr lang="es-AR" dirty="0"/>
              <a:t>de datos, </a:t>
            </a:r>
            <a:endParaRPr lang="es-AR" dirty="0" smtClean="0"/>
          </a:p>
          <a:p>
            <a:pPr lvl="1"/>
            <a:r>
              <a:rPr lang="es-AR" dirty="0" smtClean="0"/>
              <a:t>Windows</a:t>
            </a:r>
            <a:r>
              <a:rPr lang="es-AR" dirty="0"/>
              <a:t> </a:t>
            </a:r>
            <a:r>
              <a:rPr lang="es-AR" dirty="0" err="1"/>
              <a:t>Message</a:t>
            </a:r>
            <a:r>
              <a:rPr lang="es-AR" dirty="0"/>
              <a:t> </a:t>
            </a:r>
            <a:r>
              <a:rPr lang="es-AR" dirty="0" err="1"/>
              <a:t>Queue</a:t>
            </a:r>
            <a:r>
              <a:rPr lang="es-AR" dirty="0"/>
              <a:t> Server, </a:t>
            </a:r>
            <a:endParaRPr lang="es-AR" dirty="0" smtClean="0"/>
          </a:p>
          <a:p>
            <a:pPr lvl="1"/>
            <a:r>
              <a:rPr lang="es-AR" dirty="0" smtClean="0"/>
              <a:t>archivo </a:t>
            </a:r>
            <a:r>
              <a:rPr lang="es-AR" dirty="0"/>
              <a:t>de </a:t>
            </a:r>
            <a:r>
              <a:rPr lang="es-AR" dirty="0" smtClean="0"/>
              <a:t>texto</a:t>
            </a:r>
          </a:p>
          <a:p>
            <a:pPr lvl="1"/>
            <a:r>
              <a:rPr lang="es-AR" dirty="0" smtClean="0"/>
              <a:t>Windows </a:t>
            </a:r>
            <a:r>
              <a:rPr lang="es-AR" dirty="0"/>
              <a:t>Management </a:t>
            </a:r>
            <a:r>
              <a:rPr lang="es-AR" dirty="0" err="1"/>
              <a:t>Instrumentation</a:t>
            </a:r>
            <a:r>
              <a:rPr lang="es-AR" dirty="0"/>
              <a:t> (WMI) </a:t>
            </a:r>
            <a:endParaRPr lang="es-AR" dirty="0" smtClean="0"/>
          </a:p>
          <a:p>
            <a:pPr lvl="1"/>
            <a:r>
              <a:rPr lang="es-AR" dirty="0" smtClean="0"/>
              <a:t>O ubicación ad-hoc.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Logging</a:t>
            </a:r>
            <a:r>
              <a:rPr lang="es-MX" dirty="0" smtClean="0"/>
              <a:t> </a:t>
            </a:r>
            <a:r>
              <a:rPr lang="es-MX" dirty="0" err="1" smtClean="0"/>
              <a:t>Application</a:t>
            </a:r>
            <a:r>
              <a:rPr lang="es-MX" dirty="0" smtClean="0"/>
              <a:t> </a:t>
            </a:r>
            <a:r>
              <a:rPr lang="es-MX" dirty="0" err="1" smtClean="0"/>
              <a:t>Block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7E4-466E-4352-AEC2-EF134CDF7653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9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Apunta a dos requerimientos principales:</a:t>
            </a:r>
          </a:p>
          <a:p>
            <a:pPr lvl="1"/>
            <a:r>
              <a:rPr lang="es-MX" dirty="0" smtClean="0"/>
              <a:t>Monitoreo de la performance general:</a:t>
            </a:r>
          </a:p>
          <a:p>
            <a:pPr lvl="2"/>
            <a:r>
              <a:rPr lang="es-MX" dirty="0" smtClean="0"/>
              <a:t>Informa el comportamiento interno de la aplicación:</a:t>
            </a:r>
          </a:p>
          <a:p>
            <a:pPr lvl="3"/>
            <a:r>
              <a:rPr lang="es-MX" dirty="0" smtClean="0"/>
              <a:t>Errores o fallas producidas</a:t>
            </a:r>
          </a:p>
          <a:p>
            <a:pPr lvl="3"/>
            <a:r>
              <a:rPr lang="es-MX" dirty="0" smtClean="0"/>
              <a:t>Saber si es espera algún resultado o no ocurrió.</a:t>
            </a:r>
          </a:p>
          <a:p>
            <a:pPr lvl="3"/>
            <a:r>
              <a:rPr lang="es-MX" dirty="0" smtClean="0"/>
              <a:t>Cuando las cosas demoran más de los que debería.</a:t>
            </a:r>
          </a:p>
          <a:p>
            <a:pPr lvl="2"/>
            <a:r>
              <a:rPr lang="es-MX" b="1" dirty="0" smtClean="0"/>
              <a:t>Monitoreo e Instrumentación</a:t>
            </a:r>
          </a:p>
          <a:p>
            <a:pPr lvl="1"/>
            <a:r>
              <a:rPr lang="es-MX" dirty="0" smtClean="0"/>
              <a:t>Proveer información:</a:t>
            </a:r>
          </a:p>
          <a:p>
            <a:pPr lvl="2"/>
            <a:r>
              <a:rPr lang="es-AR" dirty="0"/>
              <a:t>S</a:t>
            </a:r>
            <a:r>
              <a:rPr lang="es-AR" dirty="0" smtClean="0"/>
              <a:t>eguimiento </a:t>
            </a:r>
            <a:r>
              <a:rPr lang="es-AR" dirty="0"/>
              <a:t>del comportamiento de los usuarios y los </a:t>
            </a:r>
            <a:r>
              <a:rPr lang="es-AR" dirty="0" smtClean="0"/>
              <a:t>procesos:</a:t>
            </a:r>
          </a:p>
          <a:p>
            <a:pPr lvl="3"/>
            <a:r>
              <a:rPr lang="es-AR" dirty="0" smtClean="0"/>
              <a:t>Tareas</a:t>
            </a:r>
            <a:r>
              <a:rPr lang="es-AR" dirty="0"/>
              <a:t> que llevan a cabo, </a:t>
            </a:r>
            <a:endParaRPr lang="es-AR" dirty="0" smtClean="0"/>
          </a:p>
          <a:p>
            <a:pPr lvl="3"/>
            <a:r>
              <a:rPr lang="es-AR" dirty="0"/>
              <a:t>I</a:t>
            </a:r>
            <a:r>
              <a:rPr lang="es-AR" dirty="0" smtClean="0"/>
              <a:t>nformación</a:t>
            </a:r>
            <a:r>
              <a:rPr lang="es-AR" dirty="0"/>
              <a:t> que leen y </a:t>
            </a:r>
            <a:r>
              <a:rPr lang="es-AR" dirty="0" smtClean="0"/>
              <a:t>cambian</a:t>
            </a:r>
          </a:p>
          <a:p>
            <a:pPr lvl="3"/>
            <a:r>
              <a:rPr lang="es-AR" dirty="0"/>
              <a:t>R</a:t>
            </a:r>
            <a:r>
              <a:rPr lang="es-AR" dirty="0" smtClean="0"/>
              <a:t>ecursos </a:t>
            </a:r>
            <a:r>
              <a:rPr lang="es-AR" dirty="0"/>
              <a:t>que </a:t>
            </a:r>
            <a:r>
              <a:rPr lang="es-AR" dirty="0" smtClean="0"/>
              <a:t>acceder</a:t>
            </a:r>
          </a:p>
          <a:p>
            <a:pPr lvl="2"/>
            <a:r>
              <a:rPr lang="es-MX" b="1" dirty="0" smtClean="0"/>
              <a:t>Auditoría</a:t>
            </a:r>
            <a:endParaRPr lang="es-AR" b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E7A9-B228-4221-B230-CCDA5A82EC12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7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5" y="1695048"/>
            <a:ext cx="3312367" cy="4431115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Desacopla el código de la aplicación de la funcionalidad de </a:t>
            </a:r>
            <a:r>
              <a:rPr lang="es-MX" dirty="0" err="1" smtClean="0"/>
              <a:t>logging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dirty="0" smtClean="0"/>
              <a:t>Dirige la registración de acuerdo a una configuración flexible.</a:t>
            </a:r>
          </a:p>
          <a:p>
            <a:endParaRPr lang="es-MX" dirty="0"/>
          </a:p>
          <a:p>
            <a:r>
              <a:rPr lang="es-MX" dirty="0" smtClean="0"/>
              <a:t>En la aplicación -&gt; </a:t>
            </a:r>
            <a:r>
              <a:rPr lang="es-MX" dirty="0" err="1" smtClean="0"/>
              <a:t>LogWriter.write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hace?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95" y="1628800"/>
            <a:ext cx="4634458" cy="468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72B2-DED4-4B10-B71B-596C78F941D4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99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Tiene impacto en la performance.</a:t>
            </a:r>
          </a:p>
          <a:p>
            <a:endParaRPr lang="es-MX" dirty="0"/>
          </a:p>
          <a:p>
            <a:r>
              <a:rPr lang="es-MX" dirty="0" smtClean="0"/>
              <a:t>Se pueden habilitar o no por categoría de </a:t>
            </a:r>
            <a:r>
              <a:rPr lang="es-MX" dirty="0" err="1" smtClean="0"/>
              <a:t>logging</a:t>
            </a:r>
            <a:endParaRPr lang="es-MX" dirty="0"/>
          </a:p>
          <a:p>
            <a:endParaRPr lang="es-MX" dirty="0" smtClean="0"/>
          </a:p>
          <a:p>
            <a:r>
              <a:rPr lang="es-MX" dirty="0" smtClean="0"/>
              <a:t>Se pueden configurar los </a:t>
            </a:r>
            <a:r>
              <a:rPr lang="es-MX" dirty="0" err="1" smtClean="0"/>
              <a:t>listener</a:t>
            </a:r>
            <a:r>
              <a:rPr lang="es-MX" dirty="0" smtClean="0"/>
              <a:t> para cada </a:t>
            </a:r>
            <a:r>
              <a:rPr lang="es-MX" dirty="0" err="1" smtClean="0"/>
              <a:t>categoria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Se puede configurar que información se quiere registrar.</a:t>
            </a:r>
          </a:p>
          <a:p>
            <a:endParaRPr lang="es-MX" dirty="0"/>
          </a:p>
          <a:p>
            <a:r>
              <a:rPr lang="es-MX" dirty="0" smtClean="0"/>
              <a:t>La clase </a:t>
            </a:r>
            <a:r>
              <a:rPr lang="es-MX" dirty="0" err="1" smtClean="0"/>
              <a:t>LogWriter</a:t>
            </a:r>
            <a:r>
              <a:rPr lang="es-MX" dirty="0" smtClean="0"/>
              <a:t>, solo expone la mínima información que podría requerirse:</a:t>
            </a:r>
          </a:p>
          <a:p>
            <a:pPr lvl="1"/>
            <a:r>
              <a:rPr lang="es-MX" dirty="0" smtClean="0"/>
              <a:t>ID del Evento</a:t>
            </a:r>
          </a:p>
          <a:p>
            <a:pPr lvl="1"/>
            <a:r>
              <a:rPr lang="es-MX" dirty="0" smtClean="0"/>
              <a:t>Mensaje</a:t>
            </a:r>
          </a:p>
          <a:p>
            <a:pPr lvl="1"/>
            <a:r>
              <a:rPr lang="es-MX" dirty="0" smtClean="0"/>
              <a:t>Prioridad</a:t>
            </a:r>
          </a:p>
          <a:p>
            <a:pPr lvl="1"/>
            <a:r>
              <a:rPr lang="es-MX" dirty="0" smtClean="0"/>
              <a:t>Categoría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Teniendo en cuenta el impacto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8D0-3F72-4B08-9956-9A9275026FB8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939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Cuando se necesita registrar datos de negocios y operaciones en varios destinos.</a:t>
            </a:r>
          </a:p>
          <a:p>
            <a:r>
              <a:rPr lang="es-AR" dirty="0" smtClean="0"/>
              <a:t>Cuando se necesita proveer una traza de depuración a “Soporte Productivo”.</a:t>
            </a:r>
          </a:p>
          <a:p>
            <a:r>
              <a:rPr lang="es-AR" dirty="0" smtClean="0"/>
              <a:t>Cuando se necesita proveer auditoria para incrementar la seguridad.</a:t>
            </a:r>
          </a:p>
          <a:p>
            <a:r>
              <a:rPr lang="es-AR" dirty="0" smtClean="0"/>
              <a:t>Para especificar “adonde van” “cuales mensajes” y en que formato.</a:t>
            </a:r>
          </a:p>
          <a:p>
            <a:r>
              <a:rPr lang="es-AR" dirty="0" smtClean="0"/>
              <a:t>Cuando se necesita registrar los mensajes en una amplia variedad de destinos. 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Escenarios</a:t>
            </a:r>
            <a:r>
              <a:rPr lang="en-US" dirty="0"/>
              <a:t> de Logging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E382-2FF9-471D-A4D9-EEA312FA0397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94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Permite</a:t>
            </a:r>
            <a:r>
              <a:rPr lang="es-AR" dirty="0"/>
              <a:t> rápida y fácilmente diseñar e implementar una estrategia coherente para </a:t>
            </a:r>
            <a:r>
              <a:rPr lang="es-AR" dirty="0" smtClean="0"/>
              <a:t>el manejo de</a:t>
            </a:r>
            <a:r>
              <a:rPr lang="es-AR" dirty="0"/>
              <a:t> </a:t>
            </a:r>
            <a:r>
              <a:rPr lang="es-AR" dirty="0" smtClean="0"/>
              <a:t>las excepciones</a:t>
            </a:r>
            <a:r>
              <a:rPr lang="es-AR" dirty="0"/>
              <a:t> que se producen en diferentes capas de la </a:t>
            </a:r>
            <a:r>
              <a:rPr lang="es-AR" dirty="0" smtClean="0"/>
              <a:t>arquitectura.</a:t>
            </a:r>
            <a:endParaRPr lang="es-AR" dirty="0"/>
          </a:p>
          <a:p>
            <a:r>
              <a:rPr lang="es-MX" dirty="0" smtClean="0"/>
              <a:t>Posibles estrategias:</a:t>
            </a:r>
            <a:endParaRPr lang="es-AR" dirty="0" smtClean="0"/>
          </a:p>
          <a:p>
            <a:pPr lvl="1"/>
            <a:r>
              <a:rPr lang="es-AR" dirty="0" smtClean="0"/>
              <a:t>Se </a:t>
            </a:r>
            <a:r>
              <a:rPr lang="es-AR" dirty="0"/>
              <a:t>puede registrar la información de </a:t>
            </a:r>
            <a:r>
              <a:rPr lang="es-AR" dirty="0" smtClean="0"/>
              <a:t>la excepción.</a:t>
            </a:r>
          </a:p>
          <a:p>
            <a:pPr lvl="1"/>
            <a:endParaRPr lang="es-AR" dirty="0" smtClean="0"/>
          </a:p>
          <a:p>
            <a:pPr lvl="1"/>
            <a:r>
              <a:rPr lang="es-AR" dirty="0"/>
              <a:t>O</a:t>
            </a:r>
            <a:r>
              <a:rPr lang="es-AR" dirty="0" smtClean="0"/>
              <a:t>cultar información </a:t>
            </a:r>
            <a:r>
              <a:rPr lang="es-AR" dirty="0"/>
              <a:t>sensible mediante la sustitución de la excepción original con otra </a:t>
            </a:r>
            <a:r>
              <a:rPr lang="es-AR" dirty="0" smtClean="0"/>
              <a:t>excepción.</a:t>
            </a:r>
          </a:p>
          <a:p>
            <a:pPr lvl="1"/>
            <a:endParaRPr lang="es-AR" dirty="0" smtClean="0"/>
          </a:p>
          <a:p>
            <a:pPr lvl="1"/>
            <a:r>
              <a:rPr lang="es-AR" dirty="0"/>
              <a:t>M</a:t>
            </a:r>
            <a:r>
              <a:rPr lang="es-AR" dirty="0" smtClean="0"/>
              <a:t>antener </a:t>
            </a:r>
            <a:r>
              <a:rPr lang="es-AR" dirty="0"/>
              <a:t>la información contextual para una excepción, envolviendo la excepción original dentro de otra excepción.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Exception Handling Application Block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B9AC-1E53-4F76-A632-B3959A1D4B6D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73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Normalmente no aparece como importante la estrategia para la gestión de excepciones.</a:t>
            </a:r>
          </a:p>
          <a:p>
            <a:endParaRPr lang="es-MX" dirty="0"/>
          </a:p>
          <a:p>
            <a:r>
              <a:rPr lang="es-MX" dirty="0" smtClean="0"/>
              <a:t>Pero a la hora de identificar los errores nos acordamos de la falta de esa estrategia.</a:t>
            </a:r>
          </a:p>
          <a:p>
            <a:endParaRPr lang="es-MX" dirty="0"/>
          </a:p>
          <a:p>
            <a:r>
              <a:rPr lang="es-MX" dirty="0" smtClean="0"/>
              <a:t>Los requerimientos son presentar clara y apropiadamente los mensajes a los usuarios, asistir a los operadores, administradores y equipos de desarrollo.</a:t>
            </a:r>
          </a:p>
          <a:p>
            <a:pPr lvl="1"/>
            <a:r>
              <a:rPr lang="es-AR" dirty="0"/>
              <a:t>Notificar al usuario con un mensaje </a:t>
            </a:r>
            <a:r>
              <a:rPr lang="es-AR" dirty="0" smtClean="0"/>
              <a:t>amigable</a:t>
            </a:r>
          </a:p>
          <a:p>
            <a:pPr lvl="1"/>
            <a:r>
              <a:rPr lang="es-AR" dirty="0" smtClean="0"/>
              <a:t>Guardar los detalles</a:t>
            </a:r>
            <a:r>
              <a:rPr lang="es-AR" dirty="0"/>
              <a:t> de la excepción en un registro de producción u otro </a:t>
            </a:r>
            <a:r>
              <a:rPr lang="es-AR" dirty="0" smtClean="0"/>
              <a:t>repositorio</a:t>
            </a:r>
          </a:p>
          <a:p>
            <a:pPr lvl="1"/>
            <a:r>
              <a:rPr lang="es-AR" dirty="0" smtClean="0"/>
              <a:t>Alertar</a:t>
            </a:r>
            <a:r>
              <a:rPr lang="es-AR" dirty="0"/>
              <a:t> al equipo de servicio al cliente </a:t>
            </a:r>
            <a:r>
              <a:rPr lang="es-AR" dirty="0" smtClean="0"/>
              <a:t>del error</a:t>
            </a:r>
          </a:p>
          <a:p>
            <a:pPr lvl="1"/>
            <a:r>
              <a:rPr lang="es-AR" dirty="0" smtClean="0"/>
              <a:t>Ayudar </a:t>
            </a:r>
            <a:r>
              <a:rPr lang="es-AR" dirty="0"/>
              <a:t>a personal de </a:t>
            </a:r>
            <a:r>
              <a:rPr lang="es-AR" dirty="0" smtClean="0"/>
              <a:t>soporte informando la referencias entre</a:t>
            </a:r>
            <a:r>
              <a:rPr lang="es-AR" dirty="0"/>
              <a:t> de la excepción y el seguimiento de </a:t>
            </a:r>
            <a:r>
              <a:rPr lang="es-AR" dirty="0" smtClean="0"/>
              <a:t>las causas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6CB6-812C-4C0F-9E29-E6172301389A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8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err="1"/>
              <a:t>Exception</a:t>
            </a:r>
            <a:r>
              <a:rPr lang="es-AR" dirty="0"/>
              <a:t> </a:t>
            </a:r>
            <a:r>
              <a:rPr lang="es-AR" dirty="0" err="1" smtClean="0"/>
              <a:t>Shielding</a:t>
            </a:r>
            <a:r>
              <a:rPr lang="es-AR" dirty="0" smtClean="0"/>
              <a:t>: </a:t>
            </a:r>
            <a:r>
              <a:rPr lang="es-AR" dirty="0"/>
              <a:t>proceso de garantizar que </a:t>
            </a:r>
            <a:r>
              <a:rPr lang="es-AR" dirty="0" smtClean="0"/>
              <a:t>filtra</a:t>
            </a:r>
            <a:r>
              <a:rPr lang="es-AR" dirty="0"/>
              <a:t> </a:t>
            </a:r>
            <a:r>
              <a:rPr lang="es-AR" dirty="0" smtClean="0"/>
              <a:t>información </a:t>
            </a:r>
            <a:r>
              <a:rPr lang="es-AR" dirty="0" smtClean="0"/>
              <a:t>confidencial. </a:t>
            </a:r>
            <a:r>
              <a:rPr lang="es-AR" dirty="0"/>
              <a:t> Y en un nivel más </a:t>
            </a:r>
            <a:r>
              <a:rPr lang="es-AR" dirty="0" smtClean="0"/>
              <a:t>detallado evitar </a:t>
            </a:r>
            <a:r>
              <a:rPr lang="es-AR" dirty="0"/>
              <a:t>que sus activos </a:t>
            </a:r>
            <a:r>
              <a:rPr lang="es-AR" dirty="0" smtClean="0"/>
              <a:t>pasen</a:t>
            </a:r>
            <a:r>
              <a:rPr lang="es-AR" dirty="0"/>
              <a:t> a través de </a:t>
            </a:r>
            <a:r>
              <a:rPr lang="es-AR" dirty="0" smtClean="0"/>
              <a:t>los límites de las </a:t>
            </a:r>
            <a:r>
              <a:rPr lang="es-AR" dirty="0" smtClean="0"/>
              <a:t>capas,</a:t>
            </a:r>
            <a:r>
              <a:rPr lang="es-AR" dirty="0"/>
              <a:t> </a:t>
            </a:r>
            <a:r>
              <a:rPr lang="es-AR" dirty="0" smtClean="0"/>
              <a:t>niveles, </a:t>
            </a:r>
            <a:r>
              <a:rPr lang="es-AR" dirty="0"/>
              <a:t> </a:t>
            </a:r>
            <a:r>
              <a:rPr lang="es-AR" dirty="0" smtClean="0"/>
              <a:t>procesos, </a:t>
            </a:r>
            <a:r>
              <a:rPr lang="es-AR" dirty="0"/>
              <a:t>o </a:t>
            </a:r>
            <a:r>
              <a:rPr lang="es-AR" dirty="0" smtClean="0"/>
              <a:t>servicios.</a:t>
            </a:r>
          </a:p>
          <a:p>
            <a:endParaRPr lang="es-AR" dirty="0" smtClean="0"/>
          </a:p>
          <a:p>
            <a:r>
              <a:rPr lang="es-AR" dirty="0" err="1"/>
              <a:t>Exception</a:t>
            </a:r>
            <a:r>
              <a:rPr lang="es-AR" dirty="0"/>
              <a:t> </a:t>
            </a:r>
            <a:r>
              <a:rPr lang="es-AR" dirty="0" err="1" smtClean="0"/>
              <a:t>Logging</a:t>
            </a:r>
            <a:r>
              <a:rPr lang="es-AR" dirty="0" smtClean="0"/>
              <a:t>: </a:t>
            </a:r>
            <a:r>
              <a:rPr lang="es-AR" dirty="0"/>
              <a:t>puede ayudar a diagnosticar y solucionar los errores, </a:t>
            </a:r>
            <a:r>
              <a:rPr lang="es-AR" dirty="0" smtClean="0"/>
              <a:t>auditar acciones</a:t>
            </a:r>
            <a:r>
              <a:rPr lang="es-AR" dirty="0"/>
              <a:t> </a:t>
            </a:r>
            <a:r>
              <a:rPr lang="es-AR" dirty="0" smtClean="0"/>
              <a:t>de </a:t>
            </a:r>
            <a:r>
              <a:rPr lang="es-AR" dirty="0"/>
              <a:t>usuarios, </a:t>
            </a:r>
            <a:r>
              <a:rPr lang="es-AR" dirty="0" smtClean="0"/>
              <a:t>o</a:t>
            </a:r>
            <a:r>
              <a:rPr lang="es-AR" dirty="0"/>
              <a:t> realizar </a:t>
            </a:r>
            <a:r>
              <a:rPr lang="es-AR" dirty="0" smtClean="0"/>
              <a:t>seguimientos </a:t>
            </a:r>
            <a:r>
              <a:rPr lang="es-AR" dirty="0"/>
              <a:t>de la </a:t>
            </a:r>
            <a:r>
              <a:rPr lang="es-AR" dirty="0" smtClean="0"/>
              <a:t>actividades malintencionadas y</a:t>
            </a:r>
            <a:r>
              <a:rPr lang="es-AR" dirty="0"/>
              <a:t> los problemas de </a:t>
            </a:r>
            <a:r>
              <a:rPr lang="es-AR" dirty="0" smtClean="0"/>
              <a:t>seguridad.</a:t>
            </a:r>
          </a:p>
          <a:p>
            <a:endParaRPr lang="es-AR" dirty="0" smtClean="0"/>
          </a:p>
          <a:p>
            <a:r>
              <a:rPr lang="es-AR" dirty="0" err="1"/>
              <a:t>Exception</a:t>
            </a:r>
            <a:r>
              <a:rPr lang="es-AR" dirty="0"/>
              <a:t> </a:t>
            </a:r>
            <a:r>
              <a:rPr lang="es-AR" dirty="0" err="1" smtClean="0"/>
              <a:t>Translation</a:t>
            </a:r>
            <a:r>
              <a:rPr lang="es-AR" dirty="0" smtClean="0"/>
              <a:t>: describen el empaquetado de las </a:t>
            </a:r>
            <a:r>
              <a:rPr lang="es-AR" dirty="0"/>
              <a:t>excepciones </a:t>
            </a:r>
            <a:r>
              <a:rPr lang="es-AR" dirty="0" smtClean="0"/>
              <a:t>dentro de</a:t>
            </a:r>
            <a:r>
              <a:rPr lang="es-AR" dirty="0"/>
              <a:t> otras excepciones específicas </a:t>
            </a:r>
            <a:r>
              <a:rPr lang="es-AR" dirty="0" smtClean="0"/>
              <a:t>de una </a:t>
            </a:r>
            <a:r>
              <a:rPr lang="es-AR" dirty="0"/>
              <a:t>capa para asegurarse de que </a:t>
            </a:r>
            <a:r>
              <a:rPr lang="es-AR" dirty="0" smtClean="0"/>
              <a:t>realmente reflejan</a:t>
            </a:r>
            <a:r>
              <a:rPr lang="es-AR" dirty="0"/>
              <a:t> las acciones del usuario o </a:t>
            </a:r>
            <a:r>
              <a:rPr lang="es-AR" dirty="0" smtClean="0"/>
              <a:t>del programa y separa detalles</a:t>
            </a:r>
            <a:r>
              <a:rPr lang="es-AR" dirty="0"/>
              <a:t> </a:t>
            </a:r>
            <a:r>
              <a:rPr lang="es-AR" dirty="0" smtClean="0"/>
              <a:t>innecesarios.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Patrones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9F5D-10FD-4517-B82F-FF5DC63B2AD3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0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695049"/>
            <a:ext cx="8280919" cy="2093992"/>
          </a:xfrm>
        </p:spPr>
        <p:txBody>
          <a:bodyPr/>
          <a:lstStyle/>
          <a:p>
            <a:r>
              <a:rPr lang="es-AR" dirty="0" smtClean="0"/>
              <a:t>Configurar </a:t>
            </a:r>
            <a:r>
              <a:rPr lang="es-AR" dirty="0"/>
              <a:t>la forma en </a:t>
            </a:r>
            <a:r>
              <a:rPr lang="es-AR" dirty="0" smtClean="0"/>
              <a:t>que se </a:t>
            </a:r>
            <a:r>
              <a:rPr lang="es-AR" dirty="0"/>
              <a:t>desea gestionar </a:t>
            </a:r>
            <a:r>
              <a:rPr lang="es-AR" dirty="0" smtClean="0"/>
              <a:t>excepciones.</a:t>
            </a:r>
          </a:p>
          <a:p>
            <a:r>
              <a:rPr lang="es-AR" dirty="0"/>
              <a:t>C</a:t>
            </a:r>
            <a:r>
              <a:rPr lang="es-AR" dirty="0" smtClean="0"/>
              <a:t>entralizar</a:t>
            </a:r>
            <a:r>
              <a:rPr lang="es-AR" dirty="0"/>
              <a:t> el código de manejo de excepciones. </a:t>
            </a:r>
            <a:endParaRPr lang="es-AR" dirty="0" smtClean="0"/>
          </a:p>
          <a:p>
            <a:r>
              <a:rPr lang="es-AR" dirty="0" smtClean="0"/>
              <a:t>Seleccionar los </a:t>
            </a:r>
            <a:r>
              <a:rPr lang="es-AR" dirty="0" err="1" smtClean="0"/>
              <a:t>handlers</a:t>
            </a:r>
            <a:r>
              <a:rPr lang="es-AR" dirty="0" smtClean="0"/>
              <a:t> y formateadores de excepciones que </a:t>
            </a:r>
            <a:r>
              <a:rPr lang="es-AR" dirty="0"/>
              <a:t>se pueden utilizar, </a:t>
            </a:r>
            <a:r>
              <a:rPr lang="es-AR" dirty="0" smtClean="0"/>
              <a:t>incluyendo personalizarlos.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Políticas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321961"/>
              </p:ext>
            </p:extLst>
          </p:nvPr>
        </p:nvGraphicFramePr>
        <p:xfrm>
          <a:off x="1475656" y="378904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MX" dirty="0" smtClean="0"/>
                        <a:t>Como debo manejar</a:t>
                      </a:r>
                      <a:r>
                        <a:rPr lang="es-MX" baseline="0" dirty="0" smtClean="0"/>
                        <a:t> la excepción?</a:t>
                      </a:r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Empaquetarla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Remplazarla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Registrarla</a:t>
                      </a:r>
                      <a:r>
                        <a:rPr lang="es-MX" baseline="0" dirty="0" smtClean="0"/>
                        <a:t> y re-lanzarla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Permitir</a:t>
                      </a:r>
                      <a:r>
                        <a:rPr lang="es-MX" baseline="0" dirty="0" smtClean="0"/>
                        <a:t> la </a:t>
                      </a:r>
                      <a:r>
                        <a:rPr lang="es-MX" baseline="0" dirty="0" err="1" smtClean="0"/>
                        <a:t>propaganción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A826-847E-41D7-9361-74C464C2AF08}" type="datetime1">
              <a:rPr lang="es-ES" smtClean="0"/>
              <a:t>12/06/2014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08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es-MX" dirty="0" smtClean="0"/>
              <a:t>Agenda</a:t>
            </a:r>
            <a:endParaRPr lang="es-AR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467545" y="1708436"/>
            <a:ext cx="5544616" cy="4456868"/>
          </a:xfrm>
        </p:spPr>
        <p:txBody>
          <a:bodyPr>
            <a:normAutofit fontScale="925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MX" dirty="0"/>
              <a:t>Concepto de Enterprise Library y </a:t>
            </a:r>
            <a:r>
              <a:rPr lang="es-MX" dirty="0" err="1"/>
              <a:t>Blocks</a:t>
            </a:r>
            <a:endParaRPr lang="es-AR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MX" dirty="0" smtClean="0"/>
              <a:t>Arquitectura y Componentes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MX" dirty="0" smtClean="0"/>
              <a:t>Configuración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MX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MX" dirty="0" err="1" smtClean="0"/>
              <a:t>Logging</a:t>
            </a:r>
            <a:r>
              <a:rPr lang="es-MX" dirty="0" smtClean="0"/>
              <a:t> </a:t>
            </a:r>
            <a:r>
              <a:rPr lang="es-MX" dirty="0" err="1" smtClean="0"/>
              <a:t>Application</a:t>
            </a:r>
            <a:r>
              <a:rPr lang="es-MX" dirty="0" smtClean="0"/>
              <a:t> </a:t>
            </a:r>
            <a:r>
              <a:rPr lang="es-MX" dirty="0" err="1" smtClean="0"/>
              <a:t>Block</a:t>
            </a:r>
            <a:endParaRPr lang="es-MX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MX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MX" dirty="0" err="1" smtClean="0"/>
              <a:t>Exception</a:t>
            </a:r>
            <a:r>
              <a:rPr lang="es-MX" dirty="0" smtClean="0"/>
              <a:t> </a:t>
            </a:r>
            <a:r>
              <a:rPr lang="es-MX" dirty="0" err="1" smtClean="0"/>
              <a:t>Handling</a:t>
            </a:r>
            <a:r>
              <a:rPr lang="es-MX" dirty="0" smtClean="0"/>
              <a:t> </a:t>
            </a:r>
            <a:r>
              <a:rPr lang="es-MX" dirty="0" err="1" smtClean="0"/>
              <a:t>Application</a:t>
            </a:r>
            <a:r>
              <a:rPr lang="es-MX" dirty="0" smtClean="0"/>
              <a:t> </a:t>
            </a:r>
            <a:r>
              <a:rPr lang="es-MX" dirty="0" err="1" smtClean="0"/>
              <a:t>Block</a:t>
            </a:r>
            <a:endParaRPr lang="es-MX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MX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MX" dirty="0" err="1" smtClean="0"/>
              <a:t>Validation</a:t>
            </a:r>
            <a:r>
              <a:rPr lang="es-MX" dirty="0" smtClean="0"/>
              <a:t> </a:t>
            </a:r>
            <a:r>
              <a:rPr lang="es-MX" dirty="0" err="1" smtClean="0"/>
              <a:t>Application</a:t>
            </a:r>
            <a:r>
              <a:rPr lang="es-MX" dirty="0" smtClean="0"/>
              <a:t> </a:t>
            </a:r>
            <a:r>
              <a:rPr lang="es-MX" dirty="0" err="1" smtClean="0"/>
              <a:t>Block</a:t>
            </a:r>
            <a:endParaRPr lang="es-MX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MX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MX" dirty="0" smtClean="0"/>
              <a:t>Resumen de otros App </a:t>
            </a:r>
            <a:r>
              <a:rPr lang="es-MX" dirty="0" err="1" smtClean="0"/>
              <a:t>Block</a:t>
            </a:r>
            <a:endParaRPr lang="es-AR" dirty="0"/>
          </a:p>
        </p:txBody>
      </p:sp>
      <p:pic>
        <p:nvPicPr>
          <p:cNvPr id="6" name="Picture 2" descr="C:\Users\Victor\AppData\Local\Microsoft\Windows\Temporary Internet Files\Content.IE5\1YX1XCQC\MC90041040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924944"/>
            <a:ext cx="2548903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F6B5-73FB-4561-9C0E-BE3AAAD4065C}" type="datetime1">
              <a:rPr lang="es-ES" smtClean="0"/>
              <a:t>12/06/2014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8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Políticas</a:t>
            </a:r>
            <a:endParaRPr lang="es-AR" dirty="0"/>
          </a:p>
        </p:txBody>
      </p:sp>
      <p:sp>
        <p:nvSpPr>
          <p:cNvPr id="4" name="AutoShape 2" descr="mk:@MSITStore:C:\Users\Victor\Downloads\EntLib50-combined.chm::/html/images/bfc51a5f-99de-4994-b04f-0ed1a6e0ce84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23528" y="1730155"/>
            <a:ext cx="3960440" cy="443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s-AR" dirty="0" smtClean="0"/>
              <a:t>Política Base: se</a:t>
            </a:r>
            <a:r>
              <a:rPr lang="es-AR" dirty="0"/>
              <a:t> registra la excepción y </a:t>
            </a:r>
            <a:r>
              <a:rPr lang="es-AR" dirty="0" smtClean="0"/>
              <a:t>se re-lanza la excepción original.</a:t>
            </a:r>
          </a:p>
          <a:p>
            <a:endParaRPr lang="es-AR" dirty="0" smtClean="0"/>
          </a:p>
          <a:p>
            <a:r>
              <a:rPr lang="es-AR" dirty="0" smtClean="0"/>
              <a:t>Política Segura:</a:t>
            </a:r>
            <a:r>
              <a:rPr lang="es-AR" dirty="0"/>
              <a:t> </a:t>
            </a:r>
            <a:r>
              <a:rPr lang="es-AR" dirty="0" smtClean="0"/>
              <a:t>se</a:t>
            </a:r>
            <a:r>
              <a:rPr lang="es-AR" dirty="0"/>
              <a:t> registra la excepción, </a:t>
            </a:r>
            <a:r>
              <a:rPr lang="es-AR" dirty="0" smtClean="0"/>
              <a:t>se sustituye </a:t>
            </a:r>
            <a:r>
              <a:rPr lang="es-AR" dirty="0"/>
              <a:t>a la original </a:t>
            </a:r>
            <a:r>
              <a:rPr lang="es-AR" dirty="0" smtClean="0"/>
              <a:t>con excepción </a:t>
            </a:r>
            <a:r>
              <a:rPr lang="es-AR" dirty="0"/>
              <a:t>de una excepción personalizada, y lanza la nueva excepción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smtClean="0"/>
              <a:t>La </a:t>
            </a:r>
            <a:r>
              <a:rPr lang="es-AR" dirty="0"/>
              <a:t>política expresiva.  se </a:t>
            </a:r>
            <a:r>
              <a:rPr lang="es-AR" dirty="0" smtClean="0"/>
              <a:t>empaqueta</a:t>
            </a:r>
            <a:r>
              <a:rPr lang="es-AR" dirty="0"/>
              <a:t> la excepción original dentro de </a:t>
            </a:r>
            <a:r>
              <a:rPr lang="es-AR" dirty="0" smtClean="0"/>
              <a:t>otra excepción </a:t>
            </a:r>
            <a:r>
              <a:rPr lang="es-AR" dirty="0"/>
              <a:t>y lanza la nueva excepción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69251"/>
            <a:ext cx="475297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3441-6BAC-4344-80FE-F418E790E026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34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Ofrece una rango de características para la implementación estructurada y mecanismos de validación  fácil de mantener, utilizando conjuntos de reglas y atributos, integrándolos con la mayoría de los tipos de tecnologías de interfaz de la aplicación.</a:t>
            </a:r>
          </a:p>
          <a:p>
            <a:endParaRPr lang="es-AR" dirty="0" smtClean="0"/>
          </a:p>
          <a:p>
            <a:r>
              <a:rPr lang="es-AR" dirty="0" smtClean="0"/>
              <a:t>Porque un </a:t>
            </a:r>
            <a:r>
              <a:rPr lang="es-AR" dirty="0" err="1" smtClean="0"/>
              <a:t>Validation</a:t>
            </a:r>
            <a:r>
              <a:rPr lang="es-AR" dirty="0" smtClean="0"/>
              <a:t> </a:t>
            </a:r>
            <a:r>
              <a:rPr lang="es-AR" dirty="0" err="1" smtClean="0"/>
              <a:t>Block</a:t>
            </a:r>
            <a:r>
              <a:rPr lang="es-AR" dirty="0" smtClean="0"/>
              <a:t>?</a:t>
            </a:r>
          </a:p>
          <a:p>
            <a:pPr>
              <a:spcAft>
                <a:spcPct val="25000"/>
              </a:spcAft>
              <a:defRPr/>
            </a:pPr>
            <a:r>
              <a:rPr lang="es-AR" dirty="0" smtClean="0"/>
              <a:t>La Validación es un requerimiento en el 100% de las aplicaciones empresariales.</a:t>
            </a:r>
          </a:p>
          <a:p>
            <a:pPr>
              <a:spcAft>
                <a:spcPct val="25000"/>
              </a:spcAft>
              <a:defRPr/>
            </a:pPr>
            <a:r>
              <a:rPr lang="es-AR" dirty="0" smtClean="0"/>
              <a:t>.NET proporciona algunas capacidades de validación, pero estas están unidas a tecnologías IU  (ASP .NET)</a:t>
            </a:r>
          </a:p>
          <a:p>
            <a:pPr marL="553720" lvl="2">
              <a:spcAft>
                <a:spcPct val="25000"/>
              </a:spcAft>
              <a:defRPr/>
            </a:pPr>
            <a:r>
              <a:rPr lang="es-AR" dirty="0" smtClean="0"/>
              <a:t>Usualmente es necesario implementar reglas de validación en diferentes partes de la aplicación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Validation</a:t>
            </a:r>
            <a:r>
              <a:rPr lang="es-MX" dirty="0" smtClean="0"/>
              <a:t> </a:t>
            </a:r>
            <a:r>
              <a:rPr lang="es-MX" dirty="0" err="1" smtClean="0"/>
              <a:t>Application</a:t>
            </a:r>
            <a:r>
              <a:rPr lang="es-MX" dirty="0" smtClean="0"/>
              <a:t> </a:t>
            </a:r>
            <a:r>
              <a:rPr lang="es-MX" dirty="0" err="1" smtClean="0"/>
              <a:t>Block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65EB-6B06-4AD6-8436-CFB42541B22E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12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s-MX" sz="3000" dirty="0" smtClean="0"/>
              <a:t>¿Dónde debería validar?</a:t>
            </a:r>
          </a:p>
          <a:p>
            <a:endParaRPr lang="es-MX" dirty="0"/>
          </a:p>
          <a:p>
            <a:r>
              <a:rPr lang="es-MX" dirty="0" smtClean="0"/>
              <a:t>Respuesta Obvia: toda la aplicación</a:t>
            </a:r>
          </a:p>
          <a:p>
            <a:endParaRPr lang="es-MX" dirty="0"/>
          </a:p>
          <a:p>
            <a:r>
              <a:rPr lang="es-MX" dirty="0" smtClean="0"/>
              <a:t>Realizar las validaciones entre componentes que se comunican (Capas, servicios). </a:t>
            </a:r>
          </a:p>
          <a:p>
            <a:endParaRPr lang="es-MX" dirty="0"/>
          </a:p>
          <a:p>
            <a:r>
              <a:rPr lang="es-MX" dirty="0" smtClean="0"/>
              <a:t>No solamente cuando están físicamente separados.</a:t>
            </a:r>
          </a:p>
          <a:p>
            <a:endParaRPr lang="es-MX" dirty="0"/>
          </a:p>
          <a:p>
            <a:r>
              <a:rPr lang="es-MX" dirty="0" smtClean="0"/>
              <a:t>Entre regiones confianza.</a:t>
            </a:r>
          </a:p>
          <a:p>
            <a:endParaRPr lang="es-MX" dirty="0"/>
          </a:p>
          <a:p>
            <a:r>
              <a:rPr lang="es-MX" dirty="0" smtClean="0"/>
              <a:t>En la interfaz de usuario.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Consideraciones Técnicas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2F76-C66E-4057-B40F-6B4601701DB7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6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es-MX" sz="3000" dirty="0" smtClean="0"/>
              <a:t>¿Cómo debería validar?</a:t>
            </a:r>
          </a:p>
          <a:p>
            <a:r>
              <a:rPr lang="es-MX" dirty="0" smtClean="0"/>
              <a:t>Validación positiva: </a:t>
            </a:r>
            <a:r>
              <a:rPr lang="es-AR" dirty="0" smtClean="0"/>
              <a:t>aceptar</a:t>
            </a:r>
            <a:r>
              <a:rPr lang="es-AR" dirty="0"/>
              <a:t> sólo los datos que directamente se puede determinar su validez</a:t>
            </a:r>
            <a:r>
              <a:rPr lang="es-AR" dirty="0" smtClean="0"/>
              <a:t>.</a:t>
            </a:r>
          </a:p>
          <a:p>
            <a:pPr lvl="1"/>
            <a:r>
              <a:rPr lang="es-AR" dirty="0"/>
              <a:t> si un número es entre dos </a:t>
            </a:r>
            <a:r>
              <a:rPr lang="es-AR" dirty="0" smtClean="0"/>
              <a:t>límites predefinidos.</a:t>
            </a:r>
          </a:p>
          <a:p>
            <a:pPr lvl="1"/>
            <a:r>
              <a:rPr lang="es-AR" dirty="0" smtClean="0"/>
              <a:t> </a:t>
            </a:r>
            <a:r>
              <a:rPr lang="es-AR" dirty="0"/>
              <a:t>si el valor </a:t>
            </a:r>
            <a:r>
              <a:rPr lang="es-AR" dirty="0" smtClean="0"/>
              <a:t>ingresado</a:t>
            </a:r>
            <a:r>
              <a:rPr lang="es-AR" dirty="0"/>
              <a:t> </a:t>
            </a:r>
            <a:r>
              <a:rPr lang="es-AR" dirty="0" smtClean="0"/>
              <a:t>está</a:t>
            </a:r>
            <a:r>
              <a:rPr lang="es-AR" dirty="0"/>
              <a:t> dentro de una lista de valores </a:t>
            </a:r>
            <a:r>
              <a:rPr lang="es-AR" dirty="0" smtClean="0"/>
              <a:t>válidos.</a:t>
            </a:r>
          </a:p>
          <a:p>
            <a:pPr lvl="1"/>
            <a:endParaRPr lang="es-MX" dirty="0"/>
          </a:p>
          <a:p>
            <a:r>
              <a:rPr lang="es-MX" dirty="0" smtClean="0"/>
              <a:t>Validación negativa: </a:t>
            </a:r>
            <a:r>
              <a:rPr lang="es-AR" dirty="0"/>
              <a:t>utilizar una lista de bloqueo que contiene valores que no son </a:t>
            </a:r>
            <a:r>
              <a:rPr lang="es-AR" dirty="0" smtClean="0"/>
              <a:t>válidos, es decir </a:t>
            </a:r>
            <a:r>
              <a:rPr lang="es-AR" dirty="0"/>
              <a:t>implica aceptar sólo los datos que no cumplen con criterios </a:t>
            </a:r>
            <a:r>
              <a:rPr lang="es-AR" dirty="0" smtClean="0"/>
              <a:t>específicos.</a:t>
            </a:r>
          </a:p>
          <a:p>
            <a:pPr lvl="1"/>
            <a:r>
              <a:rPr lang="es-AR" dirty="0"/>
              <a:t>Por ejemplo, mientras una cadena no contiene ninguno de los caracteres no </a:t>
            </a:r>
            <a:r>
              <a:rPr lang="es-AR" dirty="0" smtClean="0"/>
              <a:t>válidos especificados</a:t>
            </a:r>
            <a:r>
              <a:rPr lang="es-AR" dirty="0"/>
              <a:t>,  sería aceptada</a:t>
            </a:r>
            <a:r>
              <a:rPr lang="es-AR" dirty="0" smtClean="0"/>
              <a:t>.</a:t>
            </a:r>
          </a:p>
          <a:p>
            <a:pPr lvl="1"/>
            <a:endParaRPr lang="es-MX" dirty="0"/>
          </a:p>
          <a:p>
            <a:r>
              <a:rPr lang="es-MX" dirty="0" smtClean="0"/>
              <a:t>Desinfección de Datos: </a:t>
            </a:r>
            <a:r>
              <a:rPr lang="es-AR" dirty="0"/>
              <a:t>intentar eliminar o </a:t>
            </a:r>
            <a:r>
              <a:rPr lang="es-AR" dirty="0" smtClean="0"/>
              <a:t>traducir</a:t>
            </a:r>
            <a:r>
              <a:rPr lang="es-AR" dirty="0"/>
              <a:t> </a:t>
            </a:r>
            <a:r>
              <a:rPr lang="es-AR" dirty="0" smtClean="0"/>
              <a:t>caracteres</a:t>
            </a:r>
            <a:r>
              <a:rPr lang="es-AR" dirty="0"/>
              <a:t> </a:t>
            </a:r>
            <a:r>
              <a:rPr lang="es-AR" dirty="0" smtClean="0"/>
              <a:t>el objetivo de generar una </a:t>
            </a:r>
            <a:r>
              <a:rPr lang="es-AR" dirty="0"/>
              <a:t>entrada </a:t>
            </a:r>
            <a:r>
              <a:rPr lang="es-AR" dirty="0" smtClean="0"/>
              <a:t>segura, pero es una ayuda a los dos anteriores.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Consideraciones Técnicas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23BB-FA23-4B8E-8777-4184C8D25B1D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1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000" dirty="0" smtClean="0"/>
              <a:t>¿Qué debería validar?</a:t>
            </a:r>
          </a:p>
          <a:p>
            <a:r>
              <a:rPr lang="es-AR" dirty="0" smtClean="0"/>
              <a:t>En </a:t>
            </a:r>
            <a:r>
              <a:rPr lang="es-AR" dirty="0"/>
              <a:t>pocas palabras, </a:t>
            </a:r>
            <a:r>
              <a:rPr lang="es-AR" dirty="0" smtClean="0"/>
              <a:t>todo.</a:t>
            </a:r>
          </a:p>
          <a:p>
            <a:endParaRPr lang="es-AR" dirty="0" smtClean="0"/>
          </a:p>
          <a:p>
            <a:r>
              <a:rPr lang="es-AR" dirty="0" smtClean="0"/>
              <a:t>O</a:t>
            </a:r>
            <a:r>
              <a:rPr lang="es-AR" dirty="0"/>
              <a:t>, al menos los valores de entrada que va a utilizar en su </a:t>
            </a:r>
            <a:r>
              <a:rPr lang="es-AR" dirty="0" smtClean="0"/>
              <a:t>aplicación </a:t>
            </a:r>
          </a:p>
          <a:p>
            <a:pPr lvl="1"/>
            <a:r>
              <a:rPr lang="es-AR" dirty="0" smtClean="0"/>
              <a:t>que</a:t>
            </a:r>
            <a:r>
              <a:rPr lang="es-AR" dirty="0"/>
              <a:t> puede causar un error, </a:t>
            </a:r>
            <a:endParaRPr lang="es-AR" dirty="0" smtClean="0"/>
          </a:p>
          <a:p>
            <a:pPr lvl="1"/>
            <a:r>
              <a:rPr lang="es-AR" dirty="0" smtClean="0"/>
              <a:t>implican</a:t>
            </a:r>
            <a:r>
              <a:rPr lang="es-AR" dirty="0"/>
              <a:t> un riesgo de seguridad, </a:t>
            </a:r>
            <a:endParaRPr lang="es-AR" dirty="0" smtClean="0"/>
          </a:p>
          <a:p>
            <a:pPr lvl="1"/>
            <a:r>
              <a:rPr lang="es-AR" dirty="0"/>
              <a:t> podría resultar en el procesamiento correctos.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Consideraciones Técnicas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FCB1-BEEE-41BC-8DCA-888EB72D0902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4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Posee </a:t>
            </a:r>
            <a:r>
              <a:rPr lang="es-AR" dirty="0"/>
              <a:t> una amplia gama de </a:t>
            </a:r>
            <a:r>
              <a:rPr lang="es-AR" dirty="0" smtClean="0"/>
              <a:t>validadores.</a:t>
            </a:r>
          </a:p>
          <a:p>
            <a:endParaRPr lang="es-AR" dirty="0" smtClean="0"/>
          </a:p>
          <a:p>
            <a:r>
              <a:rPr lang="es-AR" dirty="0" smtClean="0"/>
              <a:t>Mecanismo </a:t>
            </a:r>
            <a:r>
              <a:rPr lang="es-AR" dirty="0"/>
              <a:t>que ejecuta estos validadores y recoge y correlaciona los </a:t>
            </a:r>
            <a:r>
              <a:rPr lang="es-AR" dirty="0" smtClean="0"/>
              <a:t>resultados.</a:t>
            </a:r>
          </a:p>
          <a:p>
            <a:endParaRPr lang="es-AR" dirty="0" smtClean="0"/>
          </a:p>
          <a:p>
            <a:r>
              <a:rPr lang="es-AR" dirty="0" smtClean="0"/>
              <a:t>Entrega</a:t>
            </a:r>
            <a:r>
              <a:rPr lang="es-AR" dirty="0"/>
              <a:t> un resultado general de validación (verdadero / válida o falsa / inválido</a:t>
            </a:r>
            <a:r>
              <a:rPr lang="es-AR" dirty="0" smtClean="0"/>
              <a:t>).</a:t>
            </a:r>
          </a:p>
          <a:p>
            <a:endParaRPr lang="es-MX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8A14-5404-41CF-AA41-76B52178E16D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67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mtClean="0"/>
              <a:t>Necesitamos verificar que los datos son válidos antes de procesarlos.</a:t>
            </a:r>
          </a:p>
          <a:p>
            <a:endParaRPr lang="es-AR" smtClean="0"/>
          </a:p>
          <a:p>
            <a:r>
              <a:rPr lang="es-AR" smtClean="0"/>
              <a:t>Necesitamos que  la lógica de validación sea fácil de mantener.</a:t>
            </a:r>
          </a:p>
          <a:p>
            <a:pPr lvl="1"/>
            <a:r>
              <a:rPr lang="es-AR" smtClean="0"/>
              <a:t>Durante el desarrollo y luego del deployment.</a:t>
            </a:r>
          </a:p>
          <a:p>
            <a:pPr lvl="1"/>
            <a:endParaRPr lang="es-AR" smtClean="0"/>
          </a:p>
          <a:p>
            <a:r>
              <a:rPr lang="es-AR" smtClean="0"/>
              <a:t>Necesitamos validar los mismos datos en diferentes capas de la aplicación</a:t>
            </a:r>
          </a:p>
          <a:p>
            <a:pPr lvl="1"/>
            <a:r>
              <a:rPr lang="es-AR" smtClean="0"/>
              <a:t>Es necesario utilizar lógica consistente a nivel de validaciones</a:t>
            </a:r>
          </a:p>
          <a:p>
            <a:endParaRPr lang="es-AR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Escenarios de Validación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0EAC-F5FB-48AF-B1A4-076F79B0A882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29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s-AR" smtClean="0"/>
              <a:t>Especificar nuestra reglas de validación sólo una vez</a:t>
            </a:r>
          </a:p>
          <a:p>
            <a:pPr lvl="1">
              <a:defRPr/>
            </a:pPr>
            <a:r>
              <a:rPr lang="es-AR" smtClean="0"/>
              <a:t>En la  configuración</a:t>
            </a:r>
          </a:p>
          <a:p>
            <a:pPr lvl="1">
              <a:defRPr/>
            </a:pPr>
            <a:r>
              <a:rPr lang="es-AR" smtClean="0"/>
              <a:t>Usando atributos</a:t>
            </a:r>
          </a:p>
          <a:p>
            <a:pPr lvl="1">
              <a:defRPr/>
            </a:pPr>
            <a:r>
              <a:rPr lang="es-AR" smtClean="0"/>
              <a:t>Programaticamente </a:t>
            </a:r>
          </a:p>
          <a:p>
            <a:pPr>
              <a:defRPr/>
            </a:pPr>
            <a:r>
              <a:rPr lang="es-AR" smtClean="0"/>
              <a:t>Fácil validación de los datos desde cualquier parte en la aplicación</a:t>
            </a:r>
          </a:p>
          <a:p>
            <a:pPr lvl="1">
              <a:defRPr/>
            </a:pPr>
            <a:r>
              <a:rPr lang="es-AR" smtClean="0"/>
              <a:t>Programaticamente</a:t>
            </a:r>
          </a:p>
          <a:p>
            <a:pPr lvl="1">
              <a:defRPr/>
            </a:pPr>
            <a:r>
              <a:rPr lang="es-AR" smtClean="0"/>
              <a:t>Integrada en Windows Forms, ASP.NET o WCF</a:t>
            </a:r>
          </a:p>
          <a:p>
            <a:pPr>
              <a:defRPr/>
            </a:pPr>
            <a:r>
              <a:rPr lang="es-AR" smtClean="0"/>
              <a:t>Logica de validación personalizable</a:t>
            </a:r>
          </a:p>
          <a:p>
            <a:pPr lvl="1">
              <a:defRPr/>
            </a:pPr>
            <a:r>
              <a:rPr lang="es-AR" smtClean="0"/>
              <a:t>Librería Built-in  de reglas comunes de validación (básicas)</a:t>
            </a:r>
          </a:p>
          <a:p>
            <a:pPr lvl="1">
              <a:defRPr/>
            </a:pPr>
            <a:r>
              <a:rPr lang="es-AR" smtClean="0"/>
              <a:t>Combinación de reglas de validación</a:t>
            </a:r>
          </a:p>
          <a:p>
            <a:pPr lvl="1">
              <a:defRPr/>
            </a:pPr>
            <a:r>
              <a:rPr lang="es-AR" smtClean="0"/>
              <a:t>Aplicación de multiples reglas de  validación al mismo tipo</a:t>
            </a:r>
          </a:p>
          <a:p>
            <a:endParaRPr lang="es-AR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Validation Application Block – </a:t>
            </a:r>
            <a:r>
              <a:rPr lang="en-US" dirty="0" err="1"/>
              <a:t>Objetivos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7794-8F9E-4875-9E02-0DD1C70AE0BE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8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Uso del </a:t>
            </a:r>
            <a:r>
              <a:rPr lang="es-MX" dirty="0" err="1" smtClean="0"/>
              <a:t>Application</a:t>
            </a:r>
            <a:r>
              <a:rPr lang="es-MX" dirty="0" smtClean="0"/>
              <a:t> </a:t>
            </a:r>
            <a:r>
              <a:rPr lang="es-MX" dirty="0" err="1" smtClean="0"/>
              <a:t>Block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340768"/>
            <a:ext cx="59245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B08B-2ABA-453C-A1AA-6A01170D5FDF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1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err="1" smtClean="0"/>
              <a:t>Caching</a:t>
            </a:r>
            <a:r>
              <a:rPr lang="es-MX" dirty="0" smtClean="0"/>
              <a:t>:</a:t>
            </a:r>
          </a:p>
          <a:p>
            <a:endParaRPr lang="es-MX" dirty="0"/>
          </a:p>
          <a:p>
            <a:r>
              <a:rPr lang="es-AR" dirty="0" smtClean="0"/>
              <a:t>Permite </a:t>
            </a:r>
            <a:r>
              <a:rPr lang="es-AR" dirty="0"/>
              <a:t>incorporar una memoria caché local en las </a:t>
            </a:r>
            <a:r>
              <a:rPr lang="es-AR" dirty="0" smtClean="0"/>
              <a:t>aplicaciones que </a:t>
            </a:r>
            <a:r>
              <a:rPr lang="es-AR" dirty="0"/>
              <a:t>utiliza </a:t>
            </a:r>
            <a:r>
              <a:rPr lang="es-AR" dirty="0" smtClean="0"/>
              <a:t>caché </a:t>
            </a:r>
            <a:r>
              <a:rPr lang="es-AR" dirty="0"/>
              <a:t>en la memoria y, opcionalmente, una base de datos o almacén </a:t>
            </a:r>
            <a:r>
              <a:rPr lang="es-AR" dirty="0" smtClean="0"/>
              <a:t>aislado</a:t>
            </a:r>
            <a:r>
              <a:rPr lang="es-AR" dirty="0"/>
              <a:t> de respaldo. 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/>
              <a:t>O</a:t>
            </a:r>
            <a:r>
              <a:rPr lang="es-AR" dirty="0" smtClean="0"/>
              <a:t>frece</a:t>
            </a:r>
            <a:r>
              <a:rPr lang="es-AR" dirty="0"/>
              <a:t> toda la funcionalidad necesaria para recuperar, añadir y eliminar los datos </a:t>
            </a:r>
            <a:r>
              <a:rPr lang="es-AR" dirty="0" smtClean="0"/>
              <a:t>almacenados.</a:t>
            </a:r>
          </a:p>
          <a:p>
            <a:endParaRPr lang="es-MX" dirty="0"/>
          </a:p>
          <a:p>
            <a:r>
              <a:rPr lang="es-AR" dirty="0"/>
              <a:t> Almacenamiento en </a:t>
            </a:r>
            <a:r>
              <a:rPr lang="es-AR" dirty="0" smtClean="0"/>
              <a:t>caché puede </a:t>
            </a:r>
            <a:r>
              <a:rPr lang="es-AR" dirty="0"/>
              <a:t>proporcionar mejoras considerables en el rendimiento y la eficiencia en muchos escenarios de aplicación.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Otros </a:t>
            </a:r>
            <a:r>
              <a:rPr lang="es-MX" dirty="0" err="1" smtClean="0"/>
              <a:t>Blocks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2F71-500E-4CFC-8FF6-AB477867A3B5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55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5" y="1695048"/>
            <a:ext cx="6912768" cy="4431115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Es un conjunto de </a:t>
            </a:r>
            <a:r>
              <a:rPr lang="es-MX" dirty="0" err="1" smtClean="0"/>
              <a:t>Application</a:t>
            </a:r>
            <a:r>
              <a:rPr lang="es-MX" dirty="0" smtClean="0"/>
              <a:t> </a:t>
            </a:r>
            <a:r>
              <a:rPr lang="es-MX" dirty="0" err="1" smtClean="0"/>
              <a:t>Blocks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Cada </a:t>
            </a:r>
            <a:r>
              <a:rPr lang="es-MX" dirty="0" err="1" smtClean="0"/>
              <a:t>Application</a:t>
            </a:r>
            <a:r>
              <a:rPr lang="es-MX" dirty="0" smtClean="0"/>
              <a:t> </a:t>
            </a:r>
            <a:r>
              <a:rPr lang="es-MX" dirty="0" err="1" smtClean="0"/>
              <a:t>Block</a:t>
            </a:r>
            <a:r>
              <a:rPr lang="es-MX" dirty="0" smtClean="0"/>
              <a:t> está relacionado con un Aspecto Transversal de la aplicación.</a:t>
            </a:r>
          </a:p>
          <a:p>
            <a:endParaRPr lang="es-MX" dirty="0"/>
          </a:p>
          <a:p>
            <a:r>
              <a:rPr lang="es-MX" dirty="0" smtClean="0"/>
              <a:t>Un </a:t>
            </a:r>
            <a:r>
              <a:rPr lang="es-MX" dirty="0"/>
              <a:t>a</a:t>
            </a:r>
            <a:r>
              <a:rPr lang="es-MX" dirty="0" smtClean="0"/>
              <a:t>specto transversal  es una solución específica que se aplica en varios lugar de la aplicación. </a:t>
            </a:r>
          </a:p>
          <a:p>
            <a:endParaRPr lang="es-MX" dirty="0"/>
          </a:p>
          <a:p>
            <a:r>
              <a:rPr lang="es-MX" dirty="0" smtClean="0"/>
              <a:t>Los bloques son componente reusables que ayudan al desarrollador en la construcción de tareas comunes.</a:t>
            </a:r>
          </a:p>
          <a:p>
            <a:endParaRPr lang="es-MX" dirty="0"/>
          </a:p>
          <a:p>
            <a:r>
              <a:rPr lang="es-MX" dirty="0" smtClean="0"/>
              <a:t>En este momento es la versión 5.1. 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Primer Vistazo</a:t>
            </a: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463380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107-3480-4E39-876B-B0B6A4BE96C5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94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695048"/>
            <a:ext cx="8280919" cy="4542264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/>
              <a:t>Security / </a:t>
            </a:r>
            <a:r>
              <a:rPr lang="es-MX" dirty="0" err="1" smtClean="0"/>
              <a:t>Credential</a:t>
            </a:r>
            <a:r>
              <a:rPr lang="es-MX" dirty="0" smtClean="0"/>
              <a:t> Management: </a:t>
            </a:r>
          </a:p>
          <a:p>
            <a:r>
              <a:rPr lang="es-AR" dirty="0" smtClean="0"/>
              <a:t>Permite</a:t>
            </a:r>
            <a:r>
              <a:rPr lang="es-AR" dirty="0"/>
              <a:t> </a:t>
            </a:r>
            <a:r>
              <a:rPr lang="es-AR" dirty="0" smtClean="0"/>
              <a:t>implementar fácilmente</a:t>
            </a:r>
            <a:r>
              <a:rPr lang="es-AR" dirty="0"/>
              <a:t> común la </a:t>
            </a:r>
            <a:r>
              <a:rPr lang="es-AR" dirty="0" smtClean="0"/>
              <a:t>funcionalidad relacionada</a:t>
            </a:r>
            <a:r>
              <a:rPr lang="es-AR" dirty="0"/>
              <a:t> con la</a:t>
            </a:r>
            <a:r>
              <a:rPr lang="es-AR" dirty="0" smtClean="0"/>
              <a:t> autorización</a:t>
            </a:r>
            <a:r>
              <a:rPr lang="es-AR" dirty="0"/>
              <a:t> </a:t>
            </a:r>
            <a:r>
              <a:rPr lang="es-AR" dirty="0" smtClean="0"/>
              <a:t>, </a:t>
            </a:r>
            <a:r>
              <a:rPr lang="es-AR" dirty="0"/>
              <a:t>como el almacenamiento en caché de los datos </a:t>
            </a:r>
            <a:r>
              <a:rPr lang="es-AR" dirty="0" smtClean="0"/>
              <a:t>de autorización</a:t>
            </a:r>
            <a:r>
              <a:rPr lang="es-AR" dirty="0"/>
              <a:t> </a:t>
            </a:r>
            <a:r>
              <a:rPr lang="es-AR" dirty="0" smtClean="0"/>
              <a:t>y autenticación del </a:t>
            </a:r>
            <a:r>
              <a:rPr lang="es-AR" dirty="0"/>
              <a:t>usuario y </a:t>
            </a:r>
            <a:r>
              <a:rPr lang="es-AR" dirty="0" smtClean="0"/>
              <a:t>la </a:t>
            </a:r>
            <a:r>
              <a:rPr lang="es-AR" dirty="0"/>
              <a:t>integración </a:t>
            </a:r>
            <a:r>
              <a:rPr lang="es-AR" dirty="0" smtClean="0"/>
              <a:t>la características de seguridad de</a:t>
            </a:r>
            <a:r>
              <a:rPr lang="es-AR" dirty="0"/>
              <a:t> </a:t>
            </a:r>
            <a:r>
              <a:rPr lang="es-AR" dirty="0" smtClean="0"/>
              <a:t>.NET.</a:t>
            </a:r>
          </a:p>
          <a:p>
            <a:endParaRPr lang="es-AR" dirty="0" smtClean="0"/>
          </a:p>
          <a:p>
            <a:r>
              <a:rPr lang="es-MX" dirty="0" smtClean="0"/>
              <a:t>Encriptación:</a:t>
            </a:r>
          </a:p>
          <a:p>
            <a:r>
              <a:rPr lang="es-AR" dirty="0" smtClean="0"/>
              <a:t>Facilitad la incorporación de funcionalidades </a:t>
            </a:r>
            <a:r>
              <a:rPr lang="es-AR" dirty="0"/>
              <a:t>criptográficas como el cifrado y descifrado de datos, la creación de </a:t>
            </a:r>
            <a:r>
              <a:rPr lang="es-AR" dirty="0" smtClean="0"/>
              <a:t>un hash </a:t>
            </a:r>
            <a:r>
              <a:rPr lang="es-AR" dirty="0"/>
              <a:t>a partir de los datos y la comparación de valores hash para comprobar que los datos no ha sido alterado. El uso de este bloque puede ayudar a evitar errores </a:t>
            </a:r>
            <a:r>
              <a:rPr lang="es-AR" dirty="0" err="1" smtClean="0"/>
              <a:t>comúnes</a:t>
            </a:r>
            <a:r>
              <a:rPr lang="es-AR" dirty="0" smtClean="0"/>
              <a:t> en </a:t>
            </a:r>
            <a:r>
              <a:rPr lang="es-AR" dirty="0"/>
              <a:t>el desarrollo de mecanismos personalizados que </a:t>
            </a:r>
            <a:r>
              <a:rPr lang="es-AR" dirty="0" smtClean="0"/>
              <a:t>pueden introducir</a:t>
            </a:r>
            <a:r>
              <a:rPr lang="es-AR" dirty="0"/>
              <a:t> vulnerabilidades de seguridad.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Otros </a:t>
            </a:r>
            <a:r>
              <a:rPr lang="es-MX" dirty="0" err="1" smtClean="0"/>
              <a:t>Blocks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9BD3-E0FF-41B9-AB68-C7598D5B69BA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04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Data Access:</a:t>
            </a:r>
          </a:p>
          <a:p>
            <a:r>
              <a:rPr lang="es-AR" dirty="0"/>
              <a:t> </a:t>
            </a:r>
            <a:r>
              <a:rPr lang="es-AR" dirty="0" smtClean="0"/>
              <a:t>Simplifica</a:t>
            </a:r>
            <a:r>
              <a:rPr lang="es-AR" dirty="0"/>
              <a:t> muchas tareas comunes de acceso a </a:t>
            </a:r>
            <a:r>
              <a:rPr lang="es-AR" dirty="0" smtClean="0"/>
              <a:t>datos tales </a:t>
            </a:r>
            <a:r>
              <a:rPr lang="es-AR" dirty="0"/>
              <a:t>como </a:t>
            </a:r>
          </a:p>
          <a:p>
            <a:pPr lvl="1"/>
            <a:r>
              <a:rPr lang="es-AR" dirty="0" smtClean="0"/>
              <a:t>lectura </a:t>
            </a:r>
            <a:r>
              <a:rPr lang="es-AR" dirty="0"/>
              <a:t>de datos para la visualización</a:t>
            </a:r>
            <a:r>
              <a:rPr lang="es-AR" dirty="0" smtClean="0"/>
              <a:t>,</a:t>
            </a:r>
          </a:p>
          <a:p>
            <a:pPr lvl="1"/>
            <a:r>
              <a:rPr lang="es-AR" dirty="0" smtClean="0"/>
              <a:t>pasaje de </a:t>
            </a:r>
            <a:r>
              <a:rPr lang="es-AR" dirty="0"/>
              <a:t>datos a través de </a:t>
            </a:r>
            <a:r>
              <a:rPr lang="es-AR" dirty="0" smtClean="0"/>
              <a:t>capas</a:t>
            </a:r>
          </a:p>
          <a:p>
            <a:pPr lvl="1"/>
            <a:r>
              <a:rPr lang="es-AR" dirty="0" smtClean="0"/>
              <a:t>El envío de</a:t>
            </a:r>
            <a:r>
              <a:rPr lang="es-AR" dirty="0"/>
              <a:t> datos modificados de nuevo </a:t>
            </a:r>
            <a:r>
              <a:rPr lang="es-AR" dirty="0" smtClean="0"/>
              <a:t>al BD</a:t>
            </a:r>
          </a:p>
          <a:p>
            <a:r>
              <a:rPr lang="es-AR" dirty="0" smtClean="0"/>
              <a:t>Incluye </a:t>
            </a:r>
            <a:r>
              <a:rPr lang="es-AR" dirty="0"/>
              <a:t>soporte </a:t>
            </a:r>
            <a:r>
              <a:rPr lang="es-AR" dirty="0" smtClean="0"/>
              <a:t>tanto para</a:t>
            </a:r>
            <a:r>
              <a:rPr lang="es-AR" dirty="0"/>
              <a:t> procedimientos almacenados y en </a:t>
            </a:r>
            <a:r>
              <a:rPr lang="es-AR" dirty="0" smtClean="0"/>
              <a:t>in-Line SQL </a:t>
            </a:r>
            <a:r>
              <a:rPr lang="es-AR" dirty="0"/>
              <a:t>Server, puede exponer los datos como una secuencia de objetos para realizar </a:t>
            </a:r>
            <a:r>
              <a:rPr lang="es-AR" dirty="0" smtClean="0"/>
              <a:t>consultas del </a:t>
            </a:r>
            <a:r>
              <a:rPr lang="es-AR" dirty="0"/>
              <a:t>lado del cliente 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Otros </a:t>
            </a:r>
            <a:r>
              <a:rPr lang="es-MX" dirty="0" err="1"/>
              <a:t>Blocks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575B-2A96-4896-AB81-2FA3D11568AF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57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D93D-9003-46BF-A62C-28CE57298559}" type="datetime1">
              <a:rPr lang="es-ES" smtClean="0"/>
              <a:t>12/06/2014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32</a:t>
            </a:fld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3211072" y="3150429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s-AR" sz="3600" b="1" dirty="0">
                <a:solidFill>
                  <a:srgbClr val="073E87"/>
                </a:solidFill>
                <a:latin typeface="Candara"/>
              </a:rPr>
              <a:t>Fin de Módulo</a:t>
            </a:r>
          </a:p>
        </p:txBody>
      </p:sp>
    </p:spTree>
    <p:extLst>
      <p:ext uri="{BB962C8B-B14F-4D97-AF65-F5344CB8AC3E}">
        <p14:creationId xmlns:p14="http://schemas.microsoft.com/office/powerpoint/2010/main" val="232717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5" y="1695048"/>
            <a:ext cx="6768752" cy="4431115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Los </a:t>
            </a:r>
            <a:r>
              <a:rPr lang="es-AR" dirty="0" err="1" smtClean="0"/>
              <a:t>componontes</a:t>
            </a:r>
            <a:r>
              <a:rPr lang="es-AR" dirty="0" smtClean="0"/>
              <a:t> reusables son importantes</a:t>
            </a:r>
          </a:p>
          <a:p>
            <a:pPr lvl="1"/>
            <a:r>
              <a:rPr lang="es-AR" dirty="0" smtClean="0"/>
              <a:t>Solucionan consistentemente problemas comunes del desarrollo de aplicaciones.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Los </a:t>
            </a:r>
            <a:r>
              <a:rPr lang="es-AR" dirty="0" err="1" smtClean="0"/>
              <a:t>Application</a:t>
            </a:r>
            <a:r>
              <a:rPr lang="es-AR" dirty="0" smtClean="0"/>
              <a:t> </a:t>
            </a:r>
            <a:r>
              <a:rPr lang="es-AR" dirty="0" err="1" smtClean="0"/>
              <a:t>Blocks</a:t>
            </a:r>
            <a:r>
              <a:rPr lang="es-AR" dirty="0" smtClean="0"/>
              <a:t> son el factor común para los componentes reusables</a:t>
            </a:r>
          </a:p>
          <a:p>
            <a:pPr lvl="1"/>
            <a:r>
              <a:rPr lang="es-AR" dirty="0" smtClean="0"/>
              <a:t>Código fuente reusable, extensible y modificable.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La Enterprise Library es un conjunto de </a:t>
            </a:r>
            <a:r>
              <a:rPr lang="es-AR" dirty="0" err="1" smtClean="0"/>
              <a:t>application</a:t>
            </a:r>
            <a:r>
              <a:rPr lang="es-AR" dirty="0" smtClean="0"/>
              <a:t> </a:t>
            </a:r>
            <a:r>
              <a:rPr lang="es-AR" dirty="0" err="1" smtClean="0"/>
              <a:t>blocks</a:t>
            </a:r>
            <a:r>
              <a:rPr lang="es-AR" dirty="0" smtClean="0"/>
              <a:t> de propósito general.</a:t>
            </a:r>
          </a:p>
          <a:p>
            <a:pPr lvl="1"/>
            <a:r>
              <a:rPr lang="es-AR" dirty="0" smtClean="0"/>
              <a:t>No es especifica para un tipo de aplicación o estilo de arquitectura.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Puede ser utilizada directamente o como un punto de partida para nuestras propias </a:t>
            </a:r>
            <a:r>
              <a:rPr lang="es-AR" dirty="0" err="1" smtClean="0"/>
              <a:t>librerias</a:t>
            </a:r>
            <a:r>
              <a:rPr lang="es-AR" dirty="0" smtClean="0"/>
              <a:t> o </a:t>
            </a:r>
            <a:r>
              <a:rPr lang="es-AR" dirty="0" err="1" smtClean="0"/>
              <a:t>frameworks</a:t>
            </a:r>
            <a:r>
              <a:rPr lang="es-AR" dirty="0" smtClean="0"/>
              <a:t>.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Contexto</a:t>
            </a:r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182505"/>
            <a:ext cx="2592288" cy="704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363A0-D9B6-4EA7-A0A5-703C27F6B4BC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2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Library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dirty="0"/>
              <a:t>ES…</a:t>
            </a:r>
          </a:p>
          <a:p>
            <a:pPr>
              <a:defRPr/>
            </a:pP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 smtClean="0"/>
              <a:t>librería</a:t>
            </a:r>
            <a:r>
              <a:rPr lang="en-US" dirty="0" smtClean="0"/>
              <a:t> </a:t>
            </a:r>
            <a:r>
              <a:rPr lang="en-US" dirty="0"/>
              <a:t>de application blocks, los </a:t>
            </a:r>
            <a:r>
              <a:rPr lang="en-US" dirty="0" err="1"/>
              <a:t>cuales</a:t>
            </a:r>
            <a:r>
              <a:rPr lang="en-US" dirty="0"/>
              <a:t> </a:t>
            </a:r>
            <a:r>
              <a:rPr lang="en-US" dirty="0" err="1" smtClean="0"/>
              <a:t>resuelven</a:t>
            </a:r>
            <a:r>
              <a:rPr lang="en-US" dirty="0" smtClean="0"/>
              <a:t>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 smtClean="0"/>
              <a:t>comunes</a:t>
            </a:r>
            <a:r>
              <a:rPr lang="en-US" dirty="0" smtClean="0"/>
              <a:t>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Un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funcionan</a:t>
            </a:r>
            <a:r>
              <a:rPr lang="en-US" dirty="0"/>
              <a:t> con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 smtClean="0"/>
              <a:t>arquitectura</a:t>
            </a:r>
            <a:r>
              <a:rPr lang="en-US" dirty="0" smtClean="0"/>
              <a:t>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Guia</a:t>
            </a:r>
            <a:r>
              <a:rPr lang="en-US" dirty="0"/>
              <a:t> de </a:t>
            </a:r>
            <a:r>
              <a:rPr lang="en-US" dirty="0" err="1"/>
              <a:t>arquitectura</a:t>
            </a:r>
            <a:r>
              <a:rPr lang="en-US" dirty="0"/>
              <a:t> </a:t>
            </a:r>
            <a:r>
              <a:rPr lang="en-US" dirty="0" err="1"/>
              <a:t>incorporada</a:t>
            </a:r>
            <a:r>
              <a:rPr lang="en-US" dirty="0"/>
              <a:t> en </a:t>
            </a:r>
            <a:r>
              <a:rPr lang="en-US" dirty="0" err="1"/>
              <a:t>código</a:t>
            </a:r>
            <a:r>
              <a:rPr lang="en-US" dirty="0"/>
              <a:t>, la </a:t>
            </a:r>
            <a:r>
              <a:rPr lang="en-US" dirty="0" err="1"/>
              <a:t>cual</a:t>
            </a:r>
            <a:r>
              <a:rPr lang="en-US" dirty="0"/>
              <a:t> se </a:t>
            </a:r>
            <a:r>
              <a:rPr lang="en-US" dirty="0" err="1"/>
              <a:t>descarga</a:t>
            </a:r>
            <a:r>
              <a:rPr lang="en-US" dirty="0"/>
              <a:t> con </a:t>
            </a:r>
            <a:r>
              <a:rPr lang="en-US" dirty="0" err="1"/>
              <a:t>todo</a:t>
            </a:r>
            <a:r>
              <a:rPr lang="en-US" dirty="0"/>
              <a:t> el </a:t>
            </a:r>
            <a:r>
              <a:rPr lang="en-US" dirty="0" err="1"/>
              <a:t>cód</a:t>
            </a:r>
            <a:r>
              <a:rPr lang="en-US" dirty="0"/>
              <a:t>. </a:t>
            </a:r>
            <a:r>
              <a:rPr lang="en-US" dirty="0" err="1"/>
              <a:t>fuente</a:t>
            </a:r>
            <a:r>
              <a:rPr lang="en-US" dirty="0"/>
              <a:t>, </a:t>
            </a:r>
            <a:r>
              <a:rPr lang="en-US" dirty="0" err="1"/>
              <a:t>permitiendonos</a:t>
            </a:r>
            <a:r>
              <a:rPr lang="en-US" dirty="0"/>
              <a:t> </a:t>
            </a:r>
            <a:r>
              <a:rPr lang="en-US" dirty="0" err="1"/>
              <a:t>modificarla</a:t>
            </a:r>
            <a:r>
              <a:rPr lang="en-US" dirty="0"/>
              <a:t> y </a:t>
            </a:r>
            <a:r>
              <a:rPr lang="en-US" dirty="0" err="1" smtClean="0"/>
              <a:t>extenderla</a:t>
            </a:r>
            <a:r>
              <a:rPr lang="en-US" dirty="0" smtClean="0"/>
              <a:t>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Disponible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descarga</a:t>
            </a:r>
            <a:r>
              <a:rPr lang="en-US" dirty="0"/>
              <a:t> </a:t>
            </a:r>
            <a:r>
              <a:rPr lang="en-US" dirty="0" err="1"/>
              <a:t>libre</a:t>
            </a:r>
            <a:endParaRPr lang="en-US" dirty="0"/>
          </a:p>
          <a:p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No </a:t>
            </a:r>
            <a:r>
              <a:rPr lang="en-US" dirty="0" err="1"/>
              <a:t>es</a:t>
            </a:r>
            <a:r>
              <a:rPr lang="en-US" dirty="0"/>
              <a:t>…</a:t>
            </a:r>
          </a:p>
          <a:p>
            <a:r>
              <a:rPr lang="en-US" dirty="0"/>
              <a:t>Un </a:t>
            </a:r>
            <a:r>
              <a:rPr lang="en-US" dirty="0" err="1"/>
              <a:t>componente</a:t>
            </a:r>
            <a:r>
              <a:rPr lang="en-US" dirty="0"/>
              <a:t> del .NET </a:t>
            </a:r>
            <a:r>
              <a:rPr lang="en-US" dirty="0" smtClean="0"/>
              <a:t>Framework.</a:t>
            </a:r>
          </a:p>
          <a:p>
            <a:endParaRPr lang="en-US" dirty="0"/>
          </a:p>
          <a:p>
            <a:r>
              <a:rPr lang="en-US" dirty="0"/>
              <a:t>Un framework de </a:t>
            </a:r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impone</a:t>
            </a:r>
            <a:r>
              <a:rPr lang="en-US" dirty="0"/>
              <a:t> un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 smtClean="0"/>
              <a:t>arquitectura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Un </a:t>
            </a:r>
            <a:r>
              <a:rPr lang="en-US" dirty="0" err="1"/>
              <a:t>producto</a:t>
            </a:r>
            <a:r>
              <a:rPr lang="en-US" dirty="0"/>
              <a:t> de  Microsoft  con </a:t>
            </a:r>
            <a:r>
              <a:rPr lang="en-US" dirty="0" err="1"/>
              <a:t>soporte</a:t>
            </a:r>
            <a:r>
              <a:rPr lang="en-US" dirty="0"/>
              <a:t>, </a:t>
            </a:r>
            <a:r>
              <a:rPr lang="en-US" dirty="0" err="1"/>
              <a:t>compatibilidad</a:t>
            </a:r>
            <a:r>
              <a:rPr lang="en-US" dirty="0"/>
              <a:t>  y </a:t>
            </a:r>
            <a:r>
              <a:rPr lang="en-US" dirty="0" err="1" smtClean="0"/>
              <a:t>regionalización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Comercial</a:t>
            </a:r>
            <a:r>
              <a:rPr lang="en-US" dirty="0"/>
              <a:t> (no se </a:t>
            </a:r>
            <a:r>
              <a:rPr lang="en-US" dirty="0" err="1" smtClean="0"/>
              <a:t>vende</a:t>
            </a:r>
            <a:r>
              <a:rPr lang="en-US" dirty="0" smtClean="0"/>
              <a:t>)</a:t>
            </a:r>
            <a:endParaRPr lang="es-AR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703C-ED80-49D4-977B-0CA1E1016BC5}" type="datetime1">
              <a:rPr lang="es-ES" smtClean="0"/>
              <a:t>12/06/2014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 a la Plataforma .NET – Aspectos Transversales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AR" sz="3300" dirty="0" smtClean="0"/>
              <a:t>Consistencia:</a:t>
            </a:r>
          </a:p>
          <a:p>
            <a:pPr lvl="1"/>
            <a:r>
              <a:rPr lang="es-AR" dirty="0" smtClean="0"/>
              <a:t>Ofrece patrones de diseño </a:t>
            </a:r>
            <a:r>
              <a:rPr lang="es-AR" dirty="0"/>
              <a:t> </a:t>
            </a:r>
            <a:r>
              <a:rPr lang="es-AR" dirty="0" smtClean="0"/>
              <a:t>y </a:t>
            </a:r>
            <a:r>
              <a:rPr lang="es-AR" dirty="0"/>
              <a:t> enfoques de </a:t>
            </a:r>
            <a:r>
              <a:rPr lang="es-AR" dirty="0" smtClean="0"/>
              <a:t>implementación consistentes.</a:t>
            </a:r>
          </a:p>
          <a:p>
            <a:r>
              <a:rPr lang="es-AR" sz="3300" dirty="0" smtClean="0"/>
              <a:t>Extensibilidad:</a:t>
            </a:r>
            <a:r>
              <a:rPr lang="es-AR" sz="3300" dirty="0"/>
              <a:t> </a:t>
            </a:r>
          </a:p>
          <a:p>
            <a:pPr lvl="1"/>
            <a:r>
              <a:rPr lang="es-AR" dirty="0" smtClean="0"/>
              <a:t>Todos </a:t>
            </a:r>
            <a:r>
              <a:rPr lang="es-AR" dirty="0"/>
              <a:t>los bloques de aplicación </a:t>
            </a:r>
            <a:r>
              <a:rPr lang="es-AR" dirty="0" smtClean="0"/>
              <a:t>incluyen puntos</a:t>
            </a:r>
            <a:r>
              <a:rPr lang="es-AR" dirty="0"/>
              <a:t> de extensibilidad que permiten a los desarrolladores personalizar el comportamiento de los bloques de aplicación mediante la adición de </a:t>
            </a:r>
            <a:r>
              <a:rPr lang="es-AR" dirty="0" smtClean="0"/>
              <a:t>propio código.</a:t>
            </a:r>
          </a:p>
          <a:p>
            <a:r>
              <a:rPr lang="es-AR" sz="3300" dirty="0"/>
              <a:t>Facilidad de </a:t>
            </a:r>
            <a:r>
              <a:rPr lang="es-AR" sz="3300" dirty="0" smtClean="0"/>
              <a:t>uso:</a:t>
            </a:r>
            <a:endParaRPr lang="es-AR" sz="3300" dirty="0"/>
          </a:p>
          <a:p>
            <a:pPr lvl="1"/>
            <a:r>
              <a:rPr lang="es-AR" dirty="0" smtClean="0"/>
              <a:t>Bloques </a:t>
            </a:r>
            <a:r>
              <a:rPr lang="es-AR" dirty="0"/>
              <a:t>de aplicación debe ser fácil de usar y </a:t>
            </a:r>
            <a:r>
              <a:rPr lang="es-AR" dirty="0" smtClean="0"/>
              <a:t>debe</a:t>
            </a:r>
          </a:p>
          <a:p>
            <a:pPr lvl="2"/>
            <a:r>
              <a:rPr lang="es-AR" dirty="0" smtClean="0"/>
              <a:t>Herramienta gráfica de configuración.</a:t>
            </a:r>
          </a:p>
          <a:p>
            <a:pPr lvl="2"/>
            <a:r>
              <a:rPr lang="es-AR" dirty="0" smtClean="0"/>
              <a:t>Procedimiento sencillo de </a:t>
            </a:r>
            <a:r>
              <a:rPr lang="es-AR" dirty="0"/>
              <a:t>instalación </a:t>
            </a:r>
            <a:endParaRPr lang="es-AR" dirty="0" smtClean="0"/>
          </a:p>
          <a:p>
            <a:pPr lvl="2"/>
            <a:r>
              <a:rPr lang="es-AR" dirty="0" smtClean="0"/>
              <a:t>Documentación</a:t>
            </a:r>
            <a:r>
              <a:rPr lang="es-AR" dirty="0"/>
              <a:t> completa y </a:t>
            </a:r>
            <a:r>
              <a:rPr lang="es-AR" dirty="0" smtClean="0"/>
              <a:t>clara y con ejemplos</a:t>
            </a:r>
          </a:p>
          <a:p>
            <a:r>
              <a:rPr lang="es-AR" sz="3400" dirty="0" smtClean="0"/>
              <a:t>Integración:</a:t>
            </a:r>
            <a:endParaRPr lang="es-AR" sz="3400" dirty="0"/>
          </a:p>
          <a:p>
            <a:pPr lvl="1"/>
            <a:r>
              <a:rPr lang="es-AR" dirty="0" smtClean="0"/>
              <a:t>Diseñados </a:t>
            </a:r>
            <a:r>
              <a:rPr lang="es-AR" dirty="0"/>
              <a:t>para trabajar </a:t>
            </a:r>
            <a:r>
              <a:rPr lang="es-AR" dirty="0" smtClean="0"/>
              <a:t>juntos</a:t>
            </a:r>
            <a:r>
              <a:rPr lang="es-AR" dirty="0"/>
              <a:t> </a:t>
            </a:r>
            <a:r>
              <a:rPr lang="es-AR" dirty="0" smtClean="0"/>
              <a:t>adecuadamente y ser probados conjuntamente.</a:t>
            </a:r>
            <a:r>
              <a:rPr lang="es-AR" dirty="0"/>
              <a:t> Pero también debería ser posible utilizar los bloques </a:t>
            </a:r>
            <a:r>
              <a:rPr lang="es-AR" dirty="0" smtClean="0"/>
              <a:t>de manera</a:t>
            </a:r>
            <a:r>
              <a:rPr lang="es-AR" dirty="0"/>
              <a:t> </a:t>
            </a:r>
            <a:r>
              <a:rPr lang="es-AR" dirty="0" smtClean="0"/>
              <a:t>individual.</a:t>
            </a:r>
            <a:r>
              <a:rPr lang="es-AR" dirty="0"/>
              <a:t> </a:t>
            </a:r>
            <a:endParaRPr lang="es-AR" dirty="0" smtClean="0"/>
          </a:p>
          <a:p>
            <a:pPr lvl="1"/>
            <a:endParaRPr lang="es-AR" dirty="0" smtClean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de Enterprise Library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8803-B078-4E46-8C3C-E16106A73221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5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181" y="1700808"/>
            <a:ext cx="6362663" cy="4430713"/>
          </a:xfrm>
          <a:prstGeom prst="rect">
            <a:avLst/>
          </a:prstGeo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Las partes Enterprise Library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EEE8-388B-4768-A44F-356592F3F171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1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bloques</a:t>
            </a:r>
            <a:r>
              <a:rPr lang="en-US" dirty="0"/>
              <a:t> son </a:t>
            </a:r>
            <a:r>
              <a:rPr lang="en-US" dirty="0" err="1"/>
              <a:t>configurables</a:t>
            </a:r>
            <a:endParaRPr lang="en-US" dirty="0"/>
          </a:p>
          <a:p>
            <a:pPr lvl="1"/>
            <a:r>
              <a:rPr lang="en-US" dirty="0" err="1"/>
              <a:t>Controla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el </a:t>
            </a:r>
            <a:r>
              <a:rPr lang="en-US" dirty="0" err="1"/>
              <a:t>bloque</a:t>
            </a:r>
            <a:r>
              <a:rPr lang="en-US" dirty="0"/>
              <a:t> </a:t>
            </a:r>
            <a:r>
              <a:rPr lang="en-US" dirty="0" err="1"/>
              <a:t>trabaja</a:t>
            </a:r>
            <a:r>
              <a:rPr lang="en-US" dirty="0"/>
              <a:t> con la </a:t>
            </a:r>
            <a:r>
              <a:rPr lang="en-US" dirty="0" err="1"/>
              <a:t>aplicación</a:t>
            </a:r>
            <a:endParaRPr lang="en-US" dirty="0"/>
          </a:p>
          <a:p>
            <a:pPr lvl="1"/>
            <a:r>
              <a:rPr lang="en-US" dirty="0" err="1"/>
              <a:t>Especifica</a:t>
            </a:r>
            <a:r>
              <a:rPr lang="en-US" dirty="0"/>
              <a:t> </a:t>
            </a:r>
            <a:r>
              <a:rPr lang="en-US" dirty="0" err="1"/>
              <a:t>cuales</a:t>
            </a:r>
            <a:r>
              <a:rPr lang="en-US" dirty="0"/>
              <a:t> </a:t>
            </a:r>
            <a:r>
              <a:rPr lang="en-US" dirty="0" err="1"/>
              <a:t>bloques</a:t>
            </a:r>
            <a:r>
              <a:rPr lang="en-US" dirty="0"/>
              <a:t> se van a </a:t>
            </a:r>
            <a:r>
              <a:rPr lang="en-US" dirty="0" err="1"/>
              <a:t>utilizar</a:t>
            </a:r>
            <a:endParaRPr lang="en-US" dirty="0"/>
          </a:p>
          <a:p>
            <a:r>
              <a:rPr lang="en-US" dirty="0" err="1"/>
              <a:t>Bloques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con (o sin) </a:t>
            </a:r>
            <a:r>
              <a:rPr lang="en-US" dirty="0" err="1"/>
              <a:t>archivos</a:t>
            </a:r>
            <a:r>
              <a:rPr lang="en-US" dirty="0"/>
              <a:t> de </a:t>
            </a:r>
            <a:r>
              <a:rPr lang="en-US" dirty="0" err="1"/>
              <a:t>configuración</a:t>
            </a:r>
            <a:endParaRPr lang="en-US" dirty="0"/>
          </a:p>
          <a:p>
            <a:pPr lvl="1"/>
            <a:r>
              <a:rPr lang="en-US" dirty="0"/>
              <a:t>Los </a:t>
            </a:r>
            <a:r>
              <a:rPr lang="en-US" u="sng" dirty="0"/>
              <a:t>Factories objects</a:t>
            </a:r>
            <a:r>
              <a:rPr lang="en-US" dirty="0"/>
              <a:t> </a:t>
            </a:r>
            <a:r>
              <a:rPr lang="en-US" dirty="0" err="1"/>
              <a:t>construyen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 </a:t>
            </a:r>
            <a:r>
              <a:rPr lang="en-US" dirty="0" err="1"/>
              <a:t>bloque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los </a:t>
            </a:r>
            <a:r>
              <a:rPr lang="en-US" dirty="0" err="1"/>
              <a:t>archivos</a:t>
            </a:r>
            <a:r>
              <a:rPr lang="en-US" dirty="0"/>
              <a:t> de </a:t>
            </a:r>
            <a:r>
              <a:rPr lang="en-US" dirty="0" err="1"/>
              <a:t>configuración</a:t>
            </a:r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configuración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almacenada</a:t>
            </a:r>
            <a:r>
              <a:rPr lang="en-US" dirty="0"/>
              <a:t> en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estandar</a:t>
            </a:r>
            <a:r>
              <a:rPr lang="en-US" dirty="0"/>
              <a:t>  XML (.</a:t>
            </a:r>
            <a:r>
              <a:rPr lang="en-US" dirty="0" err="1"/>
              <a:t>config</a:t>
            </a:r>
            <a:r>
              <a:rPr lang="en-US" dirty="0"/>
              <a:t> )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predeterminada</a:t>
            </a:r>
            <a:endParaRPr lang="en-US" dirty="0"/>
          </a:p>
          <a:p>
            <a:pPr lvl="1"/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poisible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“Configuration Sources” </a:t>
            </a:r>
            <a:r>
              <a:rPr lang="en-US" dirty="0" err="1"/>
              <a:t>alternativos</a:t>
            </a:r>
            <a:endParaRPr lang="en-US" dirty="0"/>
          </a:p>
          <a:p>
            <a:pPr lvl="2">
              <a:buFont typeface="Wingdings" pitchFamily="2" charset="2"/>
              <a:buChar char="ü"/>
            </a:pPr>
            <a:r>
              <a:rPr lang="en-US" sz="1800" dirty="0"/>
              <a:t>System, File, Manageable y SQL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Configuración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51A0-7F10-423D-813A-AEA840913E49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0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 </a:t>
            </a:r>
            <a:r>
              <a:rPr lang="en-US" dirty="0" err="1"/>
              <a:t>herramientas</a:t>
            </a:r>
            <a:r>
              <a:rPr lang="en-US" dirty="0"/>
              <a:t> de </a:t>
            </a:r>
            <a:r>
              <a:rPr lang="en-US" dirty="0" err="1"/>
              <a:t>configuración</a:t>
            </a:r>
            <a:r>
              <a:rPr lang="en-US" dirty="0"/>
              <a:t> </a:t>
            </a:r>
            <a:r>
              <a:rPr lang="en-US" dirty="0" err="1"/>
              <a:t>elimina</a:t>
            </a:r>
            <a:r>
              <a:rPr lang="en-US" dirty="0"/>
              <a:t> la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editar</a:t>
            </a:r>
            <a:r>
              <a:rPr lang="en-US" dirty="0"/>
              <a:t> los </a:t>
            </a:r>
            <a:r>
              <a:rPr lang="en-US" dirty="0" err="1"/>
              <a:t>archivos</a:t>
            </a:r>
            <a:r>
              <a:rPr lang="en-US" dirty="0"/>
              <a:t> de </a:t>
            </a:r>
            <a:r>
              <a:rPr lang="en-US" dirty="0" err="1"/>
              <a:t>configuración</a:t>
            </a:r>
            <a:endParaRPr lang="en-US" dirty="0"/>
          </a:p>
          <a:p>
            <a:pPr lvl="1"/>
            <a:r>
              <a:rPr lang="en-US" dirty="0" err="1"/>
              <a:t>Rápidamente</a:t>
            </a:r>
            <a:r>
              <a:rPr lang="en-US" dirty="0"/>
              <a:t> se </a:t>
            </a:r>
            <a:r>
              <a:rPr lang="en-US" dirty="0" err="1"/>
              <a:t>añade</a:t>
            </a:r>
            <a:r>
              <a:rPr lang="en-US" dirty="0"/>
              <a:t> la </a:t>
            </a:r>
            <a:r>
              <a:rPr lang="en-US" dirty="0" err="1"/>
              <a:t>configuración</a:t>
            </a:r>
            <a:r>
              <a:rPr lang="en-US" dirty="0"/>
              <a:t> </a:t>
            </a:r>
            <a:r>
              <a:rPr lang="en-US" dirty="0" err="1"/>
              <a:t>predeterminada</a:t>
            </a:r>
            <a:r>
              <a:rPr lang="en-US" dirty="0"/>
              <a:t> de un </a:t>
            </a:r>
            <a:r>
              <a:rPr lang="en-US" dirty="0" err="1"/>
              <a:t>bloque</a:t>
            </a:r>
            <a:endParaRPr lang="en-US" dirty="0"/>
          </a:p>
          <a:p>
            <a:pPr lvl="1"/>
            <a:r>
              <a:rPr lang="en-US" dirty="0" err="1"/>
              <a:t>Propiedades</a:t>
            </a:r>
            <a:r>
              <a:rPr lang="en-US" dirty="0"/>
              <a:t> y providers </a:t>
            </a:r>
            <a:r>
              <a:rPr lang="en-US" dirty="0" err="1"/>
              <a:t>fuertemente</a:t>
            </a:r>
            <a:r>
              <a:rPr lang="en-US" dirty="0"/>
              <a:t> </a:t>
            </a:r>
            <a:r>
              <a:rPr lang="en-US" dirty="0" err="1"/>
              <a:t>tipados</a:t>
            </a:r>
            <a:r>
              <a:rPr lang="en-US" dirty="0"/>
              <a:t> (Strongly typed)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configuración</a:t>
            </a:r>
            <a:r>
              <a:rPr lang="en-US" dirty="0"/>
              <a:t> el </a:t>
            </a:r>
            <a:r>
              <a:rPr lang="en-US" dirty="0" err="1"/>
              <a:t>validada</a:t>
            </a:r>
            <a:r>
              <a:rPr lang="en-US" dirty="0"/>
              <a:t> antes de </a:t>
            </a:r>
            <a:r>
              <a:rPr lang="en-US" dirty="0" err="1"/>
              <a:t>almacenar</a:t>
            </a:r>
            <a:r>
              <a:rPr lang="en-US" dirty="0"/>
              <a:t> los </a:t>
            </a:r>
            <a:r>
              <a:rPr lang="en-US" dirty="0" err="1"/>
              <a:t>cambios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encriptar</a:t>
            </a:r>
            <a:r>
              <a:rPr lang="en-US" dirty="0"/>
              <a:t> los </a:t>
            </a:r>
            <a:r>
              <a:rPr lang="en-US" dirty="0" err="1"/>
              <a:t>archivos</a:t>
            </a:r>
            <a:r>
              <a:rPr lang="en-US" dirty="0"/>
              <a:t> de </a:t>
            </a:r>
            <a:r>
              <a:rPr lang="en-US" dirty="0" err="1"/>
              <a:t>configuración</a:t>
            </a:r>
            <a:endParaRPr lang="en-US" dirty="0"/>
          </a:p>
          <a:p>
            <a:pPr lvl="1"/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especificar</a:t>
            </a:r>
            <a:r>
              <a:rPr lang="en-US" dirty="0"/>
              <a:t>  </a:t>
            </a:r>
            <a:r>
              <a:rPr lang="en-US" dirty="0" err="1"/>
              <a:t>configuraciones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son </a:t>
            </a:r>
            <a:r>
              <a:rPr lang="en-US" dirty="0" err="1"/>
              <a:t>únicas</a:t>
            </a:r>
            <a:r>
              <a:rPr lang="en-US" dirty="0"/>
              <a:t> para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entornos</a:t>
            </a:r>
            <a:r>
              <a:rPr lang="en-US" dirty="0"/>
              <a:t>  (</a:t>
            </a:r>
            <a:r>
              <a:rPr lang="en-US" dirty="0" err="1"/>
              <a:t>desarrollo</a:t>
            </a:r>
            <a:r>
              <a:rPr lang="en-US" dirty="0"/>
              <a:t>, test, </a:t>
            </a:r>
            <a:r>
              <a:rPr lang="en-US" dirty="0" err="1"/>
              <a:t>producción</a:t>
            </a:r>
            <a:r>
              <a:rPr lang="en-US" dirty="0"/>
              <a:t>, etc.)</a:t>
            </a:r>
          </a:p>
          <a:p>
            <a:r>
              <a:rPr lang="en-US" dirty="0" err="1"/>
              <a:t>Incorpora</a:t>
            </a:r>
            <a:r>
              <a:rPr lang="en-US" dirty="0"/>
              <a:t> un editor </a:t>
            </a:r>
            <a:r>
              <a:rPr lang="en-US" dirty="0" err="1"/>
              <a:t>integrado</a:t>
            </a:r>
            <a:r>
              <a:rPr lang="en-US" dirty="0"/>
              <a:t> a Visual Studio y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incorpora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consola</a:t>
            </a:r>
            <a:r>
              <a:rPr lang="en-US" dirty="0"/>
              <a:t> de </a:t>
            </a:r>
            <a:r>
              <a:rPr lang="en-US" dirty="0" err="1"/>
              <a:t>configuración</a:t>
            </a:r>
            <a:r>
              <a:rPr lang="en-US" dirty="0"/>
              <a:t> </a:t>
            </a:r>
            <a:r>
              <a:rPr lang="en-US" dirty="0" err="1"/>
              <a:t>externa</a:t>
            </a: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Herramientas de Configuración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D68C-B30D-4C12-BA46-7B95AA438B25}" type="datetime1">
              <a:rPr lang="es-ES" smtClean="0"/>
              <a:t>12/06/2014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14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427</TotalTime>
  <Words>1321</Words>
  <Application>Microsoft Office PowerPoint</Application>
  <PresentationFormat>Presentación en pantalla (4:3)</PresentationFormat>
  <Paragraphs>356</Paragraphs>
  <Slides>32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Calibri</vt:lpstr>
      <vt:lpstr>Candara</vt:lpstr>
      <vt:lpstr>Symbol</vt:lpstr>
      <vt:lpstr>Wingdings</vt:lpstr>
      <vt:lpstr>Forma de onda</vt:lpstr>
      <vt:lpstr>La Plataforma .NET</vt:lpstr>
      <vt:lpstr>Agenda</vt:lpstr>
      <vt:lpstr>Primer Vistazo</vt:lpstr>
      <vt:lpstr>Contexto</vt:lpstr>
      <vt:lpstr>Enterprise Library</vt:lpstr>
      <vt:lpstr>Objetivos de Enterprise Library</vt:lpstr>
      <vt:lpstr>Las partes Enterprise Library</vt:lpstr>
      <vt:lpstr>Configuración</vt:lpstr>
      <vt:lpstr>Herramientas de Configuración</vt:lpstr>
      <vt:lpstr>Consola de Configuración</vt:lpstr>
      <vt:lpstr>Logging Application Block</vt:lpstr>
      <vt:lpstr>Características</vt:lpstr>
      <vt:lpstr>¿Qué hace?</vt:lpstr>
      <vt:lpstr>Teniendo en cuenta el impacto</vt:lpstr>
      <vt:lpstr>Escenarios de Logging</vt:lpstr>
      <vt:lpstr>Exception Handling Application Block</vt:lpstr>
      <vt:lpstr>Características</vt:lpstr>
      <vt:lpstr>Patrones</vt:lpstr>
      <vt:lpstr>Políticas</vt:lpstr>
      <vt:lpstr>Políticas</vt:lpstr>
      <vt:lpstr>Validation Application Block</vt:lpstr>
      <vt:lpstr>Consideraciones Técnicas</vt:lpstr>
      <vt:lpstr>Consideraciones Técnicas</vt:lpstr>
      <vt:lpstr>Consideraciones Técnicas</vt:lpstr>
      <vt:lpstr>Características</vt:lpstr>
      <vt:lpstr>Escenarios de Validación</vt:lpstr>
      <vt:lpstr>Validation Application Block – Objetivos</vt:lpstr>
      <vt:lpstr>Uso del Application Block</vt:lpstr>
      <vt:lpstr>Otros Blocks</vt:lpstr>
      <vt:lpstr>Otros Blocks</vt:lpstr>
      <vt:lpstr>Otros Blocks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Valotto</dc:creator>
  <cp:lastModifiedBy>Victor Valotto</cp:lastModifiedBy>
  <cp:revision>39</cp:revision>
  <dcterms:modified xsi:type="dcterms:W3CDTF">2014-06-12T20:50:27Z</dcterms:modified>
</cp:coreProperties>
</file>