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94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73" r:id="rId12"/>
    <p:sldId id="274" r:id="rId13"/>
    <p:sldId id="285" r:id="rId14"/>
    <p:sldId id="272" r:id="rId15"/>
    <p:sldId id="275" r:id="rId16"/>
    <p:sldId id="281" r:id="rId17"/>
    <p:sldId id="295" r:id="rId18"/>
    <p:sldId id="265" r:id="rId19"/>
    <p:sldId id="266" r:id="rId20"/>
    <p:sldId id="296" r:id="rId21"/>
    <p:sldId id="267" r:id="rId22"/>
    <p:sldId id="268" r:id="rId23"/>
    <p:sldId id="269" r:id="rId24"/>
    <p:sldId id="270" r:id="rId25"/>
    <p:sldId id="271" r:id="rId26"/>
    <p:sldId id="276" r:id="rId27"/>
    <p:sldId id="291" r:id="rId28"/>
    <p:sldId id="277" r:id="rId29"/>
    <p:sldId id="278" r:id="rId30"/>
    <p:sldId id="279" r:id="rId31"/>
    <p:sldId id="289" r:id="rId32"/>
    <p:sldId id="286" r:id="rId33"/>
    <p:sldId id="284" r:id="rId34"/>
    <p:sldId id="287" r:id="rId35"/>
    <p:sldId id="288" r:id="rId36"/>
    <p:sldId id="293" r:id="rId37"/>
    <p:sldId id="297" r:id="rId38"/>
    <p:sldId id="298" r:id="rId39"/>
    <p:sldId id="282" r:id="rId40"/>
    <p:sldId id="283" r:id="rId41"/>
    <p:sldId id="290" r:id="rId4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33" autoAdjust="0"/>
  </p:normalViewPr>
  <p:slideViewPr>
    <p:cSldViewPr>
      <p:cViewPr>
        <p:scale>
          <a:sx n="100" d="100"/>
          <a:sy n="100" d="100"/>
        </p:scale>
        <p:origin x="-5664" y="-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16223-B0E7-47F8-9714-15C9ADFA6964}" type="datetimeFigureOut">
              <a:rPr lang="es-ES"/>
              <a:t>04/02/14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90598-E393-4B62-AC97-993A0D96B0BE}" type="slidenum">
              <a:rPr lang="es-ES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79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01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83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620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956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565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022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690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Los</a:t>
            </a:r>
            <a:r>
              <a:rPr lang="es-MX" baseline="0" dirty="0" smtClean="0"/>
              <a:t> PE son los ejecutables en el CLR. Son </a:t>
            </a:r>
            <a:r>
              <a:rPr lang="es-MX" baseline="0" smtClean="0"/>
              <a:t>los ensamblados .NET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564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772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004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19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871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581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805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9195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736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266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912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171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9602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626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08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475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0519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454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6325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9986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7403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4641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161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68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42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242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AR" dirty="0" smtClean="0"/>
              <a:t>Un conjunto de lenguajes de desarrollo extensible. Respetar la especificación CLS (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Languaje</a:t>
            </a:r>
            <a:r>
              <a:rPr lang="es-AR" dirty="0" smtClean="0"/>
              <a:t> </a:t>
            </a:r>
            <a:r>
              <a:rPr lang="es-AR" dirty="0" err="1" smtClean="0"/>
              <a:t>Specification</a:t>
            </a:r>
            <a:r>
              <a:rPr lang="es-AR" dirty="0" smtClean="0"/>
              <a:t>). Los tipos bases respetan la especificación CTS (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Type</a:t>
            </a:r>
            <a:r>
              <a:rPr lang="es-AR" dirty="0" smtClean="0"/>
              <a:t> </a:t>
            </a:r>
            <a:r>
              <a:rPr lang="es-AR" dirty="0" err="1" smtClean="0"/>
              <a:t>Specification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Un conjunto de clases usadas desde los programas desarrollados. Es la BCL (Base </a:t>
            </a:r>
            <a:r>
              <a:rPr lang="es-AR" dirty="0" err="1" smtClean="0"/>
              <a:t>Class</a:t>
            </a:r>
            <a:r>
              <a:rPr lang="es-AR" dirty="0" smtClean="0"/>
              <a:t> Library). </a:t>
            </a:r>
          </a:p>
          <a:p>
            <a:pPr lvl="1"/>
            <a:r>
              <a:rPr lang="es-AR" dirty="0" smtClean="0"/>
              <a:t>Un capa de software denominada CLI (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Languaje</a:t>
            </a:r>
            <a:r>
              <a:rPr lang="es-AR" dirty="0" smtClean="0"/>
              <a:t> </a:t>
            </a:r>
            <a:r>
              <a:rPr lang="es-AR" dirty="0" err="1" smtClean="0"/>
              <a:t>Infrastructure</a:t>
            </a:r>
            <a:r>
              <a:rPr lang="es-AR" dirty="0" smtClean="0"/>
              <a:t>). Responsable de la ejecución de los programas en .NET. Solo entiende un lenguaje IL, que es traducido a </a:t>
            </a:r>
            <a:r>
              <a:rPr lang="es-AR" dirty="0" err="1" smtClean="0"/>
              <a:t>codigo</a:t>
            </a:r>
            <a:r>
              <a:rPr lang="es-AR" dirty="0" smtClean="0"/>
              <a:t> máquina. La implementación del CLI se denomina CLR.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46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121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0598-E393-4B62-AC97-993A0D96B0B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76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6E7A-AD15-4675-84BF-8688EF65EDC5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Introducción a la Plataforma .NET – Introducción al Framework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8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1CCD-25D6-42E2-A71F-922436BC4D77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60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926C-4A0D-4726-8000-943295F8F41C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5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BA9D-99E2-4936-9A28-F0B802BA4A51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6B96-A7FE-406D-950F-AD5EED6CA056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84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913E-DF99-4ED9-BC46-2ABAF3E059F2}" type="datetime1">
              <a:rPr lang="es-ES" smtClean="0"/>
              <a:t>04/02/14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7544" y="1772816"/>
            <a:ext cx="4031303" cy="4353664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72816"/>
            <a:ext cx="4031304" cy="4353664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0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79A5-8323-4740-8CF9-2880E88C2217}" type="datetime1">
              <a:rPr lang="es-ES" smtClean="0"/>
              <a:t>04/02/14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4F93-C0E8-433D-96B7-A64CD4BD4E43}" type="datetime1">
              <a:rPr lang="es-ES" smtClean="0"/>
              <a:t>04/02/14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98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ABD3-6C09-4389-A1D1-C77944A6AD12}" type="datetime1">
              <a:rPr lang="es-ES" smtClean="0"/>
              <a:t>04/02/14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41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712F-2D7D-4E36-AD1D-073955ECB45A}" type="datetime1">
              <a:rPr lang="es-ES" smtClean="0"/>
              <a:t>04/02/14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7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035D-45C4-4E8C-896D-FC16106C48E8}" type="datetime1">
              <a:rPr lang="es-ES" smtClean="0"/>
              <a:t>04/02/14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3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8A7085D-92F8-4DC8-90C6-BD2736475C08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s-AR" smtClean="0"/>
              <a:t>Introducción a la Plataforma .NET – Introducción al Framework 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824466"/>
            <a:ext cx="8352927" cy="43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6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La Plataforma .NET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473200"/>
          </a:xfrm>
        </p:spPr>
        <p:txBody>
          <a:bodyPr>
            <a:normAutofit/>
          </a:bodyPr>
          <a:lstStyle/>
          <a:p>
            <a:r>
              <a:rPr lang="es-ES" sz="2400" dirty="0"/>
              <a:t>Introducción al Framework .NET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3744416" cy="4301697"/>
          </a:xfrm>
        </p:spPr>
        <p:txBody>
          <a:bodyPr/>
          <a:lstStyle/>
          <a:p>
            <a:r>
              <a:rPr lang="es-AR" dirty="0"/>
              <a:t>Entorno de ejecución</a:t>
            </a:r>
          </a:p>
          <a:p>
            <a:r>
              <a:rPr lang="es-AR" dirty="0"/>
              <a:t>Compiladores y herramientas proveen la ejecución administrada del código.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CLR – 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Language</a:t>
            </a:r>
            <a:r>
              <a:rPr lang="es-AR" dirty="0" smtClean="0"/>
              <a:t> </a:t>
            </a:r>
            <a:r>
              <a:rPr lang="es-AR" dirty="0" err="1" smtClean="0"/>
              <a:t>Runtime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76872"/>
            <a:ext cx="4728765" cy="361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C:\Users\Victor\AppData\Local\Temp\enhtmlclip\ScreenClip(4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66" y="3795341"/>
            <a:ext cx="3962953" cy="209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Victor\AppData\Local\Temp\enhtmlclip\ScreenClip(5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7" y="3789040"/>
            <a:ext cx="39338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CD38-954B-41BA-AEA5-E2377DD4D635}" type="datetime1">
              <a:rPr lang="es-ES" smtClean="0"/>
              <a:t>04/02/14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158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032448" cy="4301697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El CLR (</a:t>
            </a:r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Language</a:t>
            </a:r>
            <a:r>
              <a:rPr lang="es-AR" dirty="0"/>
              <a:t> </a:t>
            </a:r>
            <a:r>
              <a:rPr lang="es-AR" dirty="0" err="1"/>
              <a:t>Runtime</a:t>
            </a:r>
            <a:r>
              <a:rPr lang="es-AR" dirty="0"/>
              <a:t>) es el elemento central en la arquitectura de la plataforma. NET.</a:t>
            </a:r>
          </a:p>
          <a:p>
            <a:endParaRPr lang="es-AR" dirty="0" smtClean="0"/>
          </a:p>
          <a:p>
            <a:r>
              <a:rPr lang="es-AR" dirty="0" smtClean="0"/>
              <a:t>Capa </a:t>
            </a:r>
            <a:r>
              <a:rPr lang="es-AR" dirty="0"/>
              <a:t>de software que gestiona la ejecución del código . NET de la aplicación.</a:t>
            </a:r>
          </a:p>
          <a:p>
            <a:endParaRPr lang="es-AR" dirty="0"/>
          </a:p>
          <a:p>
            <a:r>
              <a:rPr lang="es-AR" dirty="0"/>
              <a:t>A este código se lo denomina “Administrado”.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CLR – </a:t>
            </a:r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Language</a:t>
            </a:r>
            <a:r>
              <a:rPr lang="es-AR" dirty="0"/>
              <a:t> </a:t>
            </a:r>
            <a:r>
              <a:rPr lang="es-AR" dirty="0" err="1"/>
              <a:t>Runtime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708920"/>
            <a:ext cx="2590800" cy="262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AF89-B81D-426D-8249-EC82EBE68533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004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608512" cy="4301697"/>
          </a:xfrm>
        </p:spPr>
        <p:txBody>
          <a:bodyPr>
            <a:normAutofit fontScale="77500" lnSpcReduction="20000"/>
          </a:bodyPr>
          <a:lstStyle/>
          <a:p>
            <a:r>
              <a:rPr lang="es-AR" dirty="0"/>
              <a:t>Qué es “administrado”:</a:t>
            </a:r>
          </a:p>
          <a:p>
            <a:pPr lvl="1"/>
            <a:r>
              <a:rPr lang="es-AR" dirty="0"/>
              <a:t>Hospedaje de múltiples aplicaciones en un único proceso de Windows</a:t>
            </a:r>
          </a:p>
          <a:p>
            <a:pPr lvl="1"/>
            <a:endParaRPr lang="es-AR" dirty="0"/>
          </a:p>
          <a:p>
            <a:pPr lvl="1"/>
            <a:r>
              <a:rPr lang="es-AR" dirty="0"/>
              <a:t>Compilación de código IL a código en lenguaje de máquina</a:t>
            </a:r>
          </a:p>
          <a:p>
            <a:pPr lvl="1"/>
            <a:endParaRPr lang="es-AR" dirty="0"/>
          </a:p>
          <a:p>
            <a:pPr lvl="1"/>
            <a:r>
              <a:rPr lang="es-AR" dirty="0"/>
              <a:t>Gestión de las excepciones</a:t>
            </a:r>
          </a:p>
          <a:p>
            <a:pPr lvl="1"/>
            <a:endParaRPr lang="es-AR" dirty="0"/>
          </a:p>
          <a:p>
            <a:pPr lvl="1"/>
            <a:r>
              <a:rPr lang="es-AR" dirty="0"/>
              <a:t>La destrucción de los objetos no utilizados</a:t>
            </a:r>
          </a:p>
          <a:p>
            <a:pPr lvl="1"/>
            <a:endParaRPr lang="es-AR" dirty="0"/>
          </a:p>
          <a:p>
            <a:pPr lvl="1"/>
            <a:r>
              <a:rPr lang="es-AR" dirty="0"/>
              <a:t>La carga de las aplicaciones y las </a:t>
            </a:r>
            <a:r>
              <a:rPr lang="es-AR" dirty="0" err="1"/>
              <a:t>assemblies</a:t>
            </a:r>
            <a:endParaRPr lang="es-AR" dirty="0"/>
          </a:p>
          <a:p>
            <a:pPr lvl="1"/>
            <a:endParaRPr lang="es-AR" dirty="0"/>
          </a:p>
          <a:p>
            <a:pPr lvl="1"/>
            <a:r>
              <a:rPr lang="es-AR" dirty="0"/>
              <a:t>Resolución de tipos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CLR – </a:t>
            </a:r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Language</a:t>
            </a:r>
            <a:r>
              <a:rPr lang="es-AR" dirty="0"/>
              <a:t> </a:t>
            </a:r>
            <a:r>
              <a:rPr lang="es-AR" dirty="0" err="1"/>
              <a:t>Runtime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80928"/>
            <a:ext cx="33147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687E-17CF-49B6-933F-F630EDE9918A}" type="datetime1">
              <a:rPr lang="es-ES" smtClean="0"/>
              <a:t>04/02/14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84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3888431" cy="4301697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Aplicación no Administrada: es un programa que no es ejecutado por el CLR y no hacer referencia a la librería de Clases del Framework</a:t>
            </a:r>
          </a:p>
          <a:p>
            <a:pPr lvl="1"/>
            <a:r>
              <a:rPr lang="es-AR" dirty="0" smtClean="0"/>
              <a:t>Interoperabilidad de lenguajes compleja</a:t>
            </a:r>
          </a:p>
          <a:p>
            <a:pPr lvl="1"/>
            <a:r>
              <a:rPr lang="es-AR" dirty="0" smtClean="0"/>
              <a:t>Librerías desorganizadas</a:t>
            </a:r>
          </a:p>
          <a:p>
            <a:pPr lvl="1"/>
            <a:r>
              <a:rPr lang="es-AR" dirty="0" smtClean="0"/>
              <a:t>Orientación a Objetos limitada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Aplicación No Administrada</a:t>
            </a:r>
            <a:endParaRPr lang="es-AR" dirty="0"/>
          </a:p>
        </p:txBody>
      </p:sp>
      <p:pic>
        <p:nvPicPr>
          <p:cNvPr id="1026" name="Picture 2" descr="C:\Users\Victor\AppData\Local\Temp\enhtmlclip\ScreenClip(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92896"/>
            <a:ext cx="421838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B8BD-83B5-424F-B613-D8CFC4B7E206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28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Elementos del CLR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555047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1403648" y="2204864"/>
            <a:ext cx="6192688" cy="3528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dirty="0" smtClean="0"/>
              <a:t>CLR</a:t>
            </a:r>
            <a:endParaRPr lang="es-AR" sz="5400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7209-03B1-46F1-9002-27EC3B4FFF8D}" type="datetime1">
              <a:rPr lang="es-ES" smtClean="0"/>
              <a:t>04/02/14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08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Elementos del CLR</a:t>
            </a:r>
          </a:p>
        </p:txBody>
      </p:sp>
      <p:sp>
        <p:nvSpPr>
          <p:cNvPr id="4" name="1 Marcador de contenido"/>
          <p:cNvSpPr>
            <a:spLocks noGrp="1"/>
          </p:cNvSpPr>
          <p:nvPr>
            <p:ph idx="1"/>
          </p:nvPr>
        </p:nvSpPr>
        <p:spPr>
          <a:xfrm>
            <a:off x="4067944" y="1524000"/>
            <a:ext cx="4618856" cy="4857328"/>
          </a:xfrm>
        </p:spPr>
        <p:txBody>
          <a:bodyPr>
            <a:normAutofit lnSpcReduction="10000"/>
          </a:bodyPr>
          <a:lstStyle/>
          <a:p>
            <a:r>
              <a:rPr lang="es-AR" sz="1400" dirty="0"/>
              <a:t>Los compiladores </a:t>
            </a:r>
            <a:r>
              <a:rPr lang="es-AR" sz="1400" dirty="0" smtClean="0"/>
              <a:t>convierten código</a:t>
            </a:r>
            <a:r>
              <a:rPr lang="es-AR" sz="1400" dirty="0"/>
              <a:t>. </a:t>
            </a:r>
            <a:r>
              <a:rPr lang="es-AR" sz="1400" dirty="0" smtClean="0"/>
              <a:t> </a:t>
            </a:r>
          </a:p>
          <a:p>
            <a:r>
              <a:rPr lang="es-AR" sz="1400" dirty="0" smtClean="0"/>
              <a:t>Los</a:t>
            </a:r>
            <a:r>
              <a:rPr lang="es-AR" sz="1400" dirty="0"/>
              <a:t> compiladores de IL </a:t>
            </a:r>
            <a:r>
              <a:rPr lang="es-AR" sz="1400" dirty="0" smtClean="0"/>
              <a:t>convierten </a:t>
            </a:r>
            <a:r>
              <a:rPr lang="es-AR" sz="1400" dirty="0"/>
              <a:t>el código </a:t>
            </a:r>
            <a:r>
              <a:rPr lang="es-AR" sz="1400" dirty="0" smtClean="0"/>
              <a:t>fuente al IL</a:t>
            </a:r>
            <a:r>
              <a:rPr lang="es-AR" sz="1400" dirty="0"/>
              <a:t>, y los compiladores JIT </a:t>
            </a:r>
            <a:r>
              <a:rPr lang="es-AR" sz="1400" dirty="0" smtClean="0"/>
              <a:t>convierten</a:t>
            </a:r>
            <a:r>
              <a:rPr lang="es-AR" sz="1400" dirty="0"/>
              <a:t> IL </a:t>
            </a:r>
            <a:r>
              <a:rPr lang="es-AR" sz="1400" dirty="0" smtClean="0"/>
              <a:t>al </a:t>
            </a:r>
            <a:r>
              <a:rPr lang="es-AR" sz="1400" dirty="0"/>
              <a:t>código nativo</a:t>
            </a:r>
            <a:r>
              <a:rPr lang="es-AR" sz="1400" dirty="0" smtClean="0"/>
              <a:t>.</a:t>
            </a:r>
          </a:p>
          <a:p>
            <a:endParaRPr lang="es-AR" sz="1400" dirty="0"/>
          </a:p>
          <a:p>
            <a:r>
              <a:rPr lang="es-AR" sz="1400" dirty="0" smtClean="0"/>
              <a:t>El</a:t>
            </a:r>
            <a:r>
              <a:rPr lang="es-AR" sz="1400" dirty="0"/>
              <a:t> motor de metadatos </a:t>
            </a:r>
            <a:r>
              <a:rPr lang="es-AR" sz="1400" dirty="0" smtClean="0"/>
              <a:t>toma </a:t>
            </a:r>
            <a:r>
              <a:rPr lang="es-AR" sz="1400" dirty="0"/>
              <a:t>toda la información contenida en el código, como los tipos y referencias, y la </a:t>
            </a:r>
            <a:r>
              <a:rPr lang="es-AR" sz="1400" dirty="0" smtClean="0"/>
              <a:t>almacena</a:t>
            </a:r>
            <a:r>
              <a:rPr lang="es-AR" sz="1400" dirty="0"/>
              <a:t> en forma de metadatos</a:t>
            </a:r>
            <a:r>
              <a:rPr lang="es-AR" sz="1400" dirty="0" smtClean="0"/>
              <a:t>.</a:t>
            </a:r>
          </a:p>
          <a:p>
            <a:endParaRPr lang="es-AR" sz="1400" dirty="0"/>
          </a:p>
          <a:p>
            <a:r>
              <a:rPr lang="es-AR" sz="1400" dirty="0" smtClean="0"/>
              <a:t>Asocia los metadatos</a:t>
            </a:r>
            <a:r>
              <a:rPr lang="es-AR" sz="1400" dirty="0"/>
              <a:t> </a:t>
            </a:r>
            <a:r>
              <a:rPr lang="es-AR" sz="1400" dirty="0" smtClean="0"/>
              <a:t>con </a:t>
            </a:r>
            <a:r>
              <a:rPr lang="es-AR" sz="1400" dirty="0"/>
              <a:t>la IL, a continuación, lo relaciona con código adicional necesario para la aplicación, tales como código de C # </a:t>
            </a:r>
            <a:r>
              <a:rPr lang="es-AR" sz="1400" dirty="0" smtClean="0"/>
              <a:t> que se usa</a:t>
            </a:r>
            <a:r>
              <a:rPr lang="es-AR" sz="1400" dirty="0"/>
              <a:t> en una aplicación de Visual Basic </a:t>
            </a:r>
            <a:r>
              <a:rPr lang="es-AR" sz="1400" dirty="0" smtClean="0"/>
              <a:t>Net.</a:t>
            </a:r>
          </a:p>
          <a:p>
            <a:endParaRPr lang="es-AR" sz="1400" dirty="0"/>
          </a:p>
          <a:p>
            <a:r>
              <a:rPr lang="es-AR" sz="1400" dirty="0"/>
              <a:t>El cargador de clases utiliza la información en el manifiesto </a:t>
            </a:r>
            <a:r>
              <a:rPr lang="es-AR" sz="1400" dirty="0" smtClean="0"/>
              <a:t>y de las metadatos del </a:t>
            </a:r>
            <a:r>
              <a:rPr lang="es-AR" sz="1400" dirty="0" err="1" smtClean="0"/>
              <a:t>assembly</a:t>
            </a:r>
            <a:r>
              <a:rPr lang="es-AR" sz="1400" dirty="0" smtClean="0"/>
              <a:t> </a:t>
            </a:r>
            <a:r>
              <a:rPr lang="es-AR" sz="1400" dirty="0"/>
              <a:t>  para encontrar la versión correcta de cada componente</a:t>
            </a:r>
            <a:r>
              <a:rPr lang="es-AR" sz="1400" dirty="0" smtClean="0"/>
              <a:t>.	</a:t>
            </a:r>
          </a:p>
          <a:p>
            <a:endParaRPr lang="es-AR" sz="1400" dirty="0"/>
          </a:p>
          <a:p>
            <a:r>
              <a:rPr lang="es-AR" sz="1400" dirty="0"/>
              <a:t>El verificador de código examina el MSIL y determina que los tipos están bien </a:t>
            </a:r>
            <a:r>
              <a:rPr lang="es-AR" sz="1400" dirty="0" smtClean="0"/>
              <a:t>definidos y</a:t>
            </a:r>
            <a:r>
              <a:rPr lang="es-AR" sz="1400" dirty="0"/>
              <a:t> </a:t>
            </a:r>
            <a:r>
              <a:rPr lang="es-AR" sz="1400" dirty="0" smtClean="0"/>
              <a:t>también </a:t>
            </a:r>
            <a:r>
              <a:rPr lang="es-AR" sz="1400" dirty="0"/>
              <a:t>verifica que el MSIL se compila </a:t>
            </a:r>
            <a:r>
              <a:rPr lang="es-AR" sz="1400" dirty="0" smtClean="0"/>
              <a:t>correctamente.</a:t>
            </a:r>
            <a:endParaRPr lang="es-AR" sz="1400" dirty="0"/>
          </a:p>
        </p:txBody>
      </p:sp>
      <p:sp>
        <p:nvSpPr>
          <p:cNvPr id="5" name="4 Rectángulo redondeado"/>
          <p:cNvSpPr/>
          <p:nvPr/>
        </p:nvSpPr>
        <p:spPr>
          <a:xfrm>
            <a:off x="395536" y="1556792"/>
            <a:ext cx="33123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Compiladores</a:t>
            </a:r>
            <a:endParaRPr lang="es-AR" dirty="0"/>
          </a:p>
        </p:txBody>
      </p:sp>
      <p:sp>
        <p:nvSpPr>
          <p:cNvPr id="6" name="5 Rectángulo redondeado"/>
          <p:cNvSpPr/>
          <p:nvPr/>
        </p:nvSpPr>
        <p:spPr>
          <a:xfrm>
            <a:off x="442546" y="2492896"/>
            <a:ext cx="33123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Motor de Metadatos</a:t>
            </a:r>
            <a:endParaRPr lang="es-AR" dirty="0"/>
          </a:p>
        </p:txBody>
      </p:sp>
      <p:sp>
        <p:nvSpPr>
          <p:cNvPr id="7" name="6 Rectángulo redondeado"/>
          <p:cNvSpPr/>
          <p:nvPr/>
        </p:nvSpPr>
        <p:spPr>
          <a:xfrm>
            <a:off x="442546" y="3343461"/>
            <a:ext cx="33123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Linker</a:t>
            </a:r>
            <a:endParaRPr lang="es-AR" dirty="0"/>
          </a:p>
        </p:txBody>
      </p:sp>
      <p:sp>
        <p:nvSpPr>
          <p:cNvPr id="8" name="7 Rectángulo redondeado"/>
          <p:cNvSpPr/>
          <p:nvPr/>
        </p:nvSpPr>
        <p:spPr>
          <a:xfrm>
            <a:off x="442546" y="4341162"/>
            <a:ext cx="33123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Cargador de Clases</a:t>
            </a:r>
            <a:endParaRPr lang="es-AR" dirty="0"/>
          </a:p>
        </p:txBody>
      </p:sp>
      <p:sp>
        <p:nvSpPr>
          <p:cNvPr id="9" name="8 Rectángulo redondeado"/>
          <p:cNvSpPr/>
          <p:nvPr/>
        </p:nvSpPr>
        <p:spPr>
          <a:xfrm>
            <a:off x="447031" y="5342528"/>
            <a:ext cx="33123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Verificador</a:t>
            </a:r>
            <a:endParaRPr lang="es-AR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7A98-A1A1-42EF-9076-95C0AC236735}" type="datetime1">
              <a:rPr lang="es-ES" smtClean="0"/>
              <a:t>04/02/14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828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2880320" cy="4301697"/>
          </a:xfrm>
        </p:spPr>
        <p:txBody>
          <a:bodyPr/>
          <a:lstStyle/>
          <a:p>
            <a:endParaRPr lang="es-AR" dirty="0" smtClean="0"/>
          </a:p>
          <a:p>
            <a:pPr marL="0" indent="0" algn="ctr">
              <a:buNone/>
            </a:pPr>
            <a:r>
              <a:rPr lang="es-AR" dirty="0" smtClean="0"/>
              <a:t>Bloques funcionales del CLR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Bloques del CLR</a:t>
            </a:r>
            <a:endParaRPr lang="es-AR" dirty="0"/>
          </a:p>
        </p:txBody>
      </p:sp>
      <p:pic>
        <p:nvPicPr>
          <p:cNvPr id="4" name="Picture 4" descr="http://upload.wikimedia.org/wikipedia/commons/thumb/d/df/Diagrama_Interno_CLR.jpg/784px-Diagrama_Interno_CL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88840"/>
            <a:ext cx="4896544" cy="37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7AC2-EF4E-4156-BBE2-ACD14F22D421}" type="datetime1">
              <a:rPr lang="es-ES" smtClean="0"/>
              <a:t>04/02/14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60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</a:t>
            </a:r>
            <a:r>
              <a:rPr lang="es-ES" dirty="0" smtClean="0"/>
              <a:t>jecución en diferentes entornos.</a:t>
            </a:r>
          </a:p>
          <a:p>
            <a:endParaRPr lang="es-ES" dirty="0"/>
          </a:p>
          <a:p>
            <a:pPr lvl="1"/>
            <a:r>
              <a:rPr lang="es-ES" dirty="0" smtClean="0"/>
              <a:t>Ejecución de una aplicación editada en Windows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Ejecución de la misma aplicación en Linux con Mono.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 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C852-93A6-4B46-A52A-89FB9FB3B9CA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389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824466"/>
            <a:ext cx="4032447" cy="4301697"/>
          </a:xfrm>
        </p:spPr>
        <p:txBody>
          <a:bodyPr/>
          <a:lstStyle/>
          <a:p>
            <a:r>
              <a:rPr lang="es-AR" dirty="0" smtClean="0"/>
              <a:t>Archivos Portable </a:t>
            </a:r>
            <a:r>
              <a:rPr lang="es-AR" dirty="0" err="1" smtClean="0"/>
              <a:t>Executable</a:t>
            </a:r>
            <a:r>
              <a:rPr lang="es-AR" dirty="0" smtClean="0"/>
              <a:t> (PE) </a:t>
            </a:r>
            <a:r>
              <a:rPr lang="es-AR" dirty="0" err="1" smtClean="0"/>
              <a:t>Assemblies</a:t>
            </a:r>
            <a:r>
              <a:rPr lang="es-AR" dirty="0" smtClean="0"/>
              <a:t> .NET o unidades de despliegue.</a:t>
            </a:r>
          </a:p>
          <a:p>
            <a:endParaRPr lang="es-AR" dirty="0"/>
          </a:p>
          <a:p>
            <a:r>
              <a:rPr lang="es-AR" dirty="0" smtClean="0"/>
              <a:t>DLL o EXE.</a:t>
            </a:r>
          </a:p>
          <a:p>
            <a:endParaRPr lang="es-AR" dirty="0"/>
          </a:p>
          <a:p>
            <a:r>
              <a:rPr lang="es-AR" dirty="0" smtClean="0"/>
              <a:t>Datos, código y </a:t>
            </a:r>
            <a:r>
              <a:rPr lang="es-AR" dirty="0" err="1" smtClean="0"/>
              <a:t>Metadata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Archivos PE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24944"/>
            <a:ext cx="466276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A901-D9F7-4763-801D-AD7EA2CE63FA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230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3816424" cy="4301697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Encabezado CLR: versión del </a:t>
            </a:r>
            <a:r>
              <a:rPr lang="es-AR" dirty="0" err="1"/>
              <a:t>assembly</a:t>
            </a:r>
            <a:r>
              <a:rPr lang="es-AR" dirty="0"/>
              <a:t> </a:t>
            </a:r>
            <a:r>
              <a:rPr lang="es-AR" dirty="0" smtClean="0"/>
              <a:t>compilado.</a:t>
            </a:r>
          </a:p>
          <a:p>
            <a:endParaRPr lang="es-AR" dirty="0"/>
          </a:p>
          <a:p>
            <a:r>
              <a:rPr lang="es-AR" dirty="0"/>
              <a:t>Manifiesto: referencias a otros </a:t>
            </a:r>
            <a:r>
              <a:rPr lang="es-AR" dirty="0" smtClean="0"/>
              <a:t>módulos </a:t>
            </a:r>
            <a:r>
              <a:rPr lang="es-AR" dirty="0"/>
              <a:t>y recursos (Metadata assembly</a:t>
            </a:r>
            <a:r>
              <a:rPr lang="es-AR" dirty="0" smtClean="0"/>
              <a:t>).</a:t>
            </a:r>
          </a:p>
          <a:p>
            <a:endParaRPr lang="es-AR" dirty="0"/>
          </a:p>
          <a:p>
            <a:r>
              <a:rPr lang="es-AR" dirty="0" err="1"/>
              <a:t>Metadata</a:t>
            </a:r>
            <a:r>
              <a:rPr lang="es-AR" dirty="0"/>
              <a:t>: describe el contenido del módulo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/>
              <a:t>Codigo IL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/>
              <a:t>Recursos.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Archivos PE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92896"/>
            <a:ext cx="489654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C2CE-753B-470F-A1DE-00EF38FCF8AE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30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800" dirty="0"/>
              <a:t>Fundamentos de la plataforma .NET</a:t>
            </a:r>
          </a:p>
          <a:p>
            <a:endParaRPr lang="es-ES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800" dirty="0"/>
              <a:t>¿Qué abarca .NET?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ES" sz="28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800" dirty="0"/>
              <a:t>Arquitectura .NET</a:t>
            </a:r>
          </a:p>
          <a:p>
            <a:endParaRPr lang="es-ES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800" dirty="0"/>
              <a:t>Componentes básicos del Framework .NET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 err="1"/>
              <a:t>Common</a:t>
            </a:r>
            <a:r>
              <a:rPr lang="es-ES" sz="2600" dirty="0"/>
              <a:t> </a:t>
            </a:r>
            <a:r>
              <a:rPr lang="es-ES" sz="2600" dirty="0" err="1"/>
              <a:t>Language</a:t>
            </a:r>
            <a:r>
              <a:rPr lang="es-ES" sz="2600" dirty="0"/>
              <a:t> </a:t>
            </a:r>
            <a:r>
              <a:rPr lang="es-ES" sz="2600" dirty="0" err="1"/>
              <a:t>Runtime</a:t>
            </a:r>
            <a:r>
              <a:rPr lang="es-ES" sz="2600" dirty="0"/>
              <a:t> (CLR)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/>
              <a:t>Ejecutables y Compilado (</a:t>
            </a:r>
            <a:r>
              <a:rPr lang="es-ES" sz="2600" dirty="0" err="1"/>
              <a:t>Assemblies</a:t>
            </a:r>
            <a:r>
              <a:rPr lang="es-ES" sz="2600" dirty="0"/>
              <a:t>)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/>
              <a:t>Lenguaje Intermedio (IL)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 err="1"/>
              <a:t>Class</a:t>
            </a:r>
            <a:r>
              <a:rPr lang="es-ES" sz="2600" dirty="0"/>
              <a:t> Library </a:t>
            </a:r>
            <a:r>
              <a:rPr lang="es-ES" sz="2600" dirty="0" err="1"/>
              <a:t>Specification</a:t>
            </a:r>
            <a:r>
              <a:rPr lang="es-ES" sz="2600" dirty="0"/>
              <a:t> (CLS)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/>
              <a:t>Base Library </a:t>
            </a:r>
            <a:r>
              <a:rPr lang="es-ES" sz="2600" dirty="0" err="1"/>
              <a:t>Classes</a:t>
            </a:r>
            <a:r>
              <a:rPr lang="es-ES" sz="2600" dirty="0"/>
              <a:t> (BCL)</a:t>
            </a:r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 err="1"/>
              <a:t>Namespaces</a:t>
            </a:r>
            <a:endParaRPr lang="es-ES" sz="2600" dirty="0"/>
          </a:p>
          <a:p>
            <a:pPr marL="553720" lvl="2"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ES" sz="2600" dirty="0"/>
              <a:t>Circuito de Compilación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D4A5-9B14-4C3B-8D54-EEBBC30AAC6A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7" name="Picture 2" descr="C:\Users\Victor\AppData\Local\Microsoft\Windows\Temporary Internet Files\Content.IE5\1YX1XCQC\MC90041040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06266"/>
            <a:ext cx="254890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97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Vistazo de la estructura de un Archivo PE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Demo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745F-DED0-4D47-B6DA-7CF3D7FAA587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4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320479" cy="4301697"/>
          </a:xfrm>
        </p:spPr>
        <p:txBody>
          <a:bodyPr>
            <a:normAutofit fontScale="92500"/>
          </a:bodyPr>
          <a:lstStyle/>
          <a:p>
            <a:r>
              <a:rPr lang="es-AR" dirty="0" err="1" smtClean="0"/>
              <a:t>Assembly</a:t>
            </a:r>
            <a:r>
              <a:rPr lang="es-AR" dirty="0" smtClean="0"/>
              <a:t> : Unidades desplegables</a:t>
            </a:r>
          </a:p>
          <a:p>
            <a:pPr lvl="1"/>
            <a:r>
              <a:rPr lang="es-AR" dirty="0" smtClean="0"/>
              <a:t>Plug and Play Software.</a:t>
            </a:r>
          </a:p>
          <a:p>
            <a:pPr lvl="1"/>
            <a:r>
              <a:rPr lang="es-AR" dirty="0" smtClean="0"/>
              <a:t>Es una unidad de software consistente:</a:t>
            </a:r>
          </a:p>
          <a:p>
            <a:pPr lvl="2"/>
            <a:r>
              <a:rPr lang="es-AR" dirty="0" smtClean="0"/>
              <a:t>Versionado</a:t>
            </a:r>
          </a:p>
          <a:p>
            <a:pPr lvl="2"/>
            <a:r>
              <a:rPr lang="es-AR" dirty="0" smtClean="0"/>
              <a:t>Despliegue</a:t>
            </a:r>
          </a:p>
          <a:p>
            <a:pPr lvl="2"/>
            <a:r>
              <a:rPr lang="es-AR" dirty="0" smtClean="0"/>
              <a:t>Administración de la seguridad</a:t>
            </a:r>
          </a:p>
          <a:p>
            <a:pPr lvl="2"/>
            <a:r>
              <a:rPr lang="es-AR" dirty="0" err="1" smtClean="0"/>
              <a:t>Reuso</a:t>
            </a:r>
            <a:endParaRPr lang="es-AR" dirty="0" smtClean="0"/>
          </a:p>
          <a:p>
            <a:pPr lvl="2"/>
            <a:r>
              <a:rPr lang="es-AR" dirty="0" smtClean="0"/>
              <a:t>Además de tener el IL.</a:t>
            </a:r>
          </a:p>
          <a:p>
            <a:r>
              <a:rPr lang="es-AR" dirty="0" smtClean="0"/>
              <a:t>Manifiestos: </a:t>
            </a:r>
            <a:r>
              <a:rPr lang="es-AR" dirty="0" err="1" smtClean="0"/>
              <a:t>Metadata</a:t>
            </a:r>
            <a:r>
              <a:rPr lang="es-AR" dirty="0" smtClean="0"/>
              <a:t> que describen los </a:t>
            </a:r>
            <a:r>
              <a:rPr lang="es-AR" dirty="0" err="1" smtClean="0"/>
              <a:t>assemblies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Assemblies</a:t>
            </a:r>
            <a:r>
              <a:rPr lang="es-AR" dirty="0" smtClean="0"/>
              <a:t> y Manifiestos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48879"/>
            <a:ext cx="3933971" cy="3263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A3E8-9E70-48F5-9E7B-A7EE4B66CE9A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287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320480" cy="4301697"/>
          </a:xfrm>
        </p:spPr>
        <p:txBody>
          <a:bodyPr>
            <a:normAutofit fontScale="85000" lnSpcReduction="10000"/>
          </a:bodyPr>
          <a:lstStyle/>
          <a:p>
            <a:r>
              <a:rPr lang="es-AR" dirty="0" err="1"/>
              <a:t>Assembly</a:t>
            </a:r>
            <a:r>
              <a:rPr lang="es-AR" dirty="0"/>
              <a:t> = .</a:t>
            </a:r>
            <a:r>
              <a:rPr lang="es-AR" dirty="0" err="1"/>
              <a:t>exe</a:t>
            </a:r>
            <a:r>
              <a:rPr lang="es-AR" dirty="0"/>
              <a:t> y .</a:t>
            </a:r>
            <a:r>
              <a:rPr lang="es-AR" dirty="0" err="1"/>
              <a:t>dll</a:t>
            </a:r>
            <a:r>
              <a:rPr lang="es-AR" dirty="0"/>
              <a:t>. Son los componentes de la plataforma .NET</a:t>
            </a:r>
          </a:p>
          <a:p>
            <a:endParaRPr lang="es-AR" dirty="0"/>
          </a:p>
          <a:p>
            <a:r>
              <a:rPr lang="es-AR" dirty="0" err="1"/>
              <a:t>Assembly</a:t>
            </a:r>
            <a:r>
              <a:rPr lang="es-AR" dirty="0"/>
              <a:t>: es una unidad lógica que está definida por múltiples archivos: </a:t>
            </a:r>
            <a:r>
              <a:rPr lang="es-AR" b="1" dirty="0"/>
              <a:t>módulos. (Para hacer el módulo deben estar en la misma carpeta)</a:t>
            </a:r>
          </a:p>
          <a:p>
            <a:endParaRPr lang="es-AR" b="1" dirty="0"/>
          </a:p>
          <a:p>
            <a:r>
              <a:rPr lang="es-AR" dirty="0"/>
              <a:t>Existe un módulo principal que:</a:t>
            </a:r>
          </a:p>
          <a:p>
            <a:pPr lvl="1"/>
            <a:r>
              <a:rPr lang="es-AR" dirty="0"/>
              <a:t>Cada </a:t>
            </a:r>
            <a:r>
              <a:rPr lang="es-AR" dirty="0" err="1"/>
              <a:t>assembly</a:t>
            </a:r>
            <a:r>
              <a:rPr lang="es-AR" dirty="0"/>
              <a:t> contiene solo uno.</a:t>
            </a:r>
          </a:p>
          <a:p>
            <a:pPr lvl="1"/>
            <a:r>
              <a:rPr lang="es-AR" dirty="0"/>
              <a:t>En caso de </a:t>
            </a:r>
            <a:r>
              <a:rPr lang="es-AR" dirty="0" err="1"/>
              <a:t>multimódulo</a:t>
            </a:r>
            <a:r>
              <a:rPr lang="es-AR" dirty="0"/>
              <a:t>, es el primero que llama el CLR y tiene la referencia a los otros módulos.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Assemblies</a:t>
            </a:r>
            <a:endParaRPr lang="es-A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798" y="3140968"/>
            <a:ext cx="410445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65D9-44CF-495F-8427-8BCF9FD424E7}" type="datetime1">
              <a:rPr lang="es-ES" smtClean="0"/>
              <a:t>04/02/14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50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824466"/>
            <a:ext cx="3888431" cy="4301697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Unicidad </a:t>
            </a:r>
          </a:p>
          <a:p>
            <a:endParaRPr lang="es-AR" dirty="0"/>
          </a:p>
          <a:p>
            <a:r>
              <a:rPr lang="es-AR" dirty="0" smtClean="0"/>
              <a:t>IL</a:t>
            </a:r>
          </a:p>
          <a:p>
            <a:endParaRPr lang="es-AR" dirty="0" smtClean="0"/>
          </a:p>
          <a:p>
            <a:r>
              <a:rPr lang="es-AR" dirty="0" smtClean="0"/>
              <a:t>Versionado</a:t>
            </a:r>
          </a:p>
          <a:p>
            <a:endParaRPr lang="es-AR" dirty="0"/>
          </a:p>
          <a:p>
            <a:r>
              <a:rPr lang="es-AR" dirty="0" smtClean="0"/>
              <a:t>Despliegue</a:t>
            </a:r>
          </a:p>
          <a:p>
            <a:endParaRPr lang="es-AR" dirty="0"/>
          </a:p>
          <a:p>
            <a:r>
              <a:rPr lang="es-AR" dirty="0" smtClean="0"/>
              <a:t>Seguridad</a:t>
            </a:r>
          </a:p>
          <a:p>
            <a:endParaRPr lang="es-AR" dirty="0" smtClean="0"/>
          </a:p>
          <a:p>
            <a:r>
              <a:rPr lang="es-AR" dirty="0" err="1" smtClean="0"/>
              <a:t>Reuso</a:t>
            </a:r>
            <a:r>
              <a:rPr lang="es-AR" dirty="0" smtClean="0"/>
              <a:t> y Compartición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Assemblies</a:t>
            </a:r>
            <a:endParaRPr lang="es-AR" dirty="0"/>
          </a:p>
        </p:txBody>
      </p:sp>
      <p:sp>
        <p:nvSpPr>
          <p:cNvPr id="4" name="1 Marcador de contenido"/>
          <p:cNvSpPr txBox="1">
            <a:spLocks/>
          </p:cNvSpPr>
          <p:nvPr/>
        </p:nvSpPr>
        <p:spPr>
          <a:xfrm>
            <a:off x="4644008" y="1844824"/>
            <a:ext cx="3888431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Espacio de Nombres, Nombre, Par Clave pública/privada</a:t>
            </a:r>
          </a:p>
          <a:p>
            <a:endParaRPr lang="es-AR" sz="1800" dirty="0" smtClean="0"/>
          </a:p>
          <a:p>
            <a:r>
              <a:rPr lang="es-AR" sz="1800" dirty="0" smtClean="0"/>
              <a:t>Código ejecutable</a:t>
            </a:r>
          </a:p>
          <a:p>
            <a:endParaRPr lang="es-AR" sz="1800" dirty="0"/>
          </a:p>
          <a:p>
            <a:endParaRPr lang="es-AR" sz="1800" dirty="0" smtClean="0"/>
          </a:p>
          <a:p>
            <a:r>
              <a:rPr lang="es-AR" sz="1800" dirty="0" smtClean="0"/>
              <a:t>Es la mínima unidad de versionado</a:t>
            </a:r>
          </a:p>
          <a:p>
            <a:endParaRPr lang="es-AR" sz="1800" dirty="0"/>
          </a:p>
          <a:p>
            <a:r>
              <a:rPr lang="es-AR" sz="1800" dirty="0" smtClean="0"/>
              <a:t>No es necesario una registración. Uso dinámico de los </a:t>
            </a:r>
            <a:r>
              <a:rPr lang="es-AR" sz="1800" dirty="0" err="1" smtClean="0"/>
              <a:t>assemblies</a:t>
            </a:r>
            <a:r>
              <a:rPr lang="es-AR" sz="1800" dirty="0" smtClean="0"/>
              <a:t>.</a:t>
            </a:r>
          </a:p>
          <a:p>
            <a:endParaRPr lang="es-AR" sz="1800" dirty="0"/>
          </a:p>
          <a:p>
            <a:endParaRPr lang="es-AR" sz="1800" dirty="0" smtClean="0"/>
          </a:p>
          <a:p>
            <a:r>
              <a:rPr lang="es-AR" sz="1800" dirty="0" smtClean="0"/>
              <a:t>Identidad de Código. Posibilidad que una aplicación tenga permisos de uso de </a:t>
            </a:r>
            <a:r>
              <a:rPr lang="es-AR" sz="1800" dirty="0" err="1" smtClean="0"/>
              <a:t>assemblies</a:t>
            </a:r>
            <a:r>
              <a:rPr lang="es-AR" sz="1800" dirty="0" smtClean="0"/>
              <a:t>.</a:t>
            </a:r>
          </a:p>
          <a:p>
            <a:endParaRPr lang="es-AR" sz="1800" dirty="0"/>
          </a:p>
          <a:p>
            <a:r>
              <a:rPr lang="es-AR" sz="1800" dirty="0" smtClean="0"/>
              <a:t>Nombre compartido y registración en  la GAC.</a:t>
            </a:r>
            <a:endParaRPr lang="es-AR" sz="1800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F57B-BB2F-4DE5-9591-D075509D1FA0}" type="datetime1">
              <a:rPr lang="es-ES" smtClean="0"/>
              <a:t>04/02/14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19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3789041"/>
            <a:ext cx="4176464" cy="1296144"/>
          </a:xfrm>
        </p:spPr>
        <p:txBody>
          <a:bodyPr>
            <a:normAutofit/>
          </a:bodyPr>
          <a:lstStyle/>
          <a:p>
            <a:r>
              <a:rPr lang="es-MX" dirty="0" smtClean="0"/>
              <a:t>Es la metada que describe todo acerca del </a:t>
            </a:r>
            <a:r>
              <a:rPr lang="es-MX" dirty="0" err="1" smtClean="0"/>
              <a:t>assembly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Manifiesto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991" y="2276872"/>
            <a:ext cx="18669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20868"/>
            <a:ext cx="31623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E0A0-9723-4DFA-902C-8F93D7133E1E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93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Creando </a:t>
            </a:r>
            <a:r>
              <a:rPr lang="es-AR" dirty="0" err="1" smtClean="0"/>
              <a:t>Assemblies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9031"/>
            <a:ext cx="2532089" cy="1527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59210"/>
            <a:ext cx="3064952" cy="171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derecha"/>
          <p:cNvSpPr/>
          <p:nvPr/>
        </p:nvSpPr>
        <p:spPr>
          <a:xfrm>
            <a:off x="3635896" y="2330680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3779912" y="296181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Compilador</a:t>
            </a:r>
          </a:p>
          <a:p>
            <a:r>
              <a:rPr lang="es-AR" dirty="0" smtClean="0"/>
              <a:t>CSC.exe</a:t>
            </a:r>
            <a:endParaRPr lang="es-AR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149080"/>
            <a:ext cx="3096344" cy="1935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Flecha derecha"/>
          <p:cNvSpPr/>
          <p:nvPr/>
        </p:nvSpPr>
        <p:spPr>
          <a:xfrm rot="8410610">
            <a:off x="5677893" y="3622450"/>
            <a:ext cx="136815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CuadroTexto"/>
          <p:cNvSpPr txBox="1"/>
          <p:nvPr/>
        </p:nvSpPr>
        <p:spPr>
          <a:xfrm>
            <a:off x="6416831" y="436510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Assembly</a:t>
            </a:r>
            <a:r>
              <a:rPr lang="es-AR" dirty="0" smtClean="0"/>
              <a:t> generado</a:t>
            </a:r>
            <a:endParaRPr lang="es-AR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A2A0-C44B-4093-B15B-C4971115E9AA}" type="datetime1">
              <a:rPr lang="es-ES" smtClean="0"/>
              <a:t>04/02/14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3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5040560" cy="4301697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Es </a:t>
            </a:r>
            <a:r>
              <a:rPr lang="es-AR" dirty="0"/>
              <a:t>el conjunto de instrucciones </a:t>
            </a:r>
            <a:r>
              <a:rPr lang="es-AR" dirty="0" smtClean="0"/>
              <a:t>binarias que </a:t>
            </a:r>
            <a:r>
              <a:rPr lang="es-AR" dirty="0"/>
              <a:t>el código fuente se compila en el CLR y que rápidamente se puede convertir en código nativo</a:t>
            </a:r>
            <a:r>
              <a:rPr lang="es-AR" dirty="0" smtClean="0"/>
              <a:t>.</a:t>
            </a:r>
          </a:p>
          <a:p>
            <a:r>
              <a:rPr lang="es-AR" dirty="0" smtClean="0"/>
              <a:t>IL</a:t>
            </a:r>
            <a:r>
              <a:rPr lang="es-AR" dirty="0"/>
              <a:t> es CPU independiente, y puede ser considerado como un lenguaje ensamblador con comandos adicionales  para el tratamiento de objetos.</a:t>
            </a:r>
          </a:p>
          <a:p>
            <a:endParaRPr lang="es-AR" dirty="0"/>
          </a:p>
          <a:p>
            <a:r>
              <a:rPr lang="es-AR" dirty="0" smtClean="0"/>
              <a:t>Ventajas</a:t>
            </a:r>
            <a:r>
              <a:rPr lang="es-AR" dirty="0"/>
              <a:t> principales para el uso de IL en el CLR:</a:t>
            </a:r>
          </a:p>
          <a:p>
            <a:pPr lvl="1"/>
            <a:r>
              <a:rPr lang="es-AR" dirty="0"/>
              <a:t> La interoperabilidad de lenguajes </a:t>
            </a:r>
          </a:p>
          <a:p>
            <a:pPr lvl="1"/>
            <a:r>
              <a:rPr lang="es-AR" dirty="0"/>
              <a:t>Independencia de la Plataforma: IL es un formato binario, pero no es el código máquina. 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MSIL</a:t>
            </a:r>
            <a:endParaRPr lang="es-AR" dirty="0"/>
          </a:p>
        </p:txBody>
      </p:sp>
      <p:pic>
        <p:nvPicPr>
          <p:cNvPr id="4" name="Picture 2" descr="https://encrypted-tbn2.google.com/images?q=tbn:ANd9GcQ2VC1U_Y1M7FC1aE3MgYGBMGwrbeendCeMZDdAtUdkQJV9-uW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36912"/>
            <a:ext cx="3949043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B400-540A-4298-A16E-19534B48BAB1}" type="datetime1">
              <a:rPr lang="es-ES" smtClean="0"/>
              <a:t>04/02/14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94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Lectura</a:t>
            </a:r>
            <a:r>
              <a:rPr lang="en-US" dirty="0" smtClean="0"/>
              <a:t> del </a:t>
            </a:r>
            <a:r>
              <a:rPr lang="en-US" dirty="0" err="1" smtClean="0"/>
              <a:t>lenguaje</a:t>
            </a:r>
            <a:r>
              <a:rPr lang="en-US" dirty="0" smtClean="0"/>
              <a:t> IL</a:t>
            </a:r>
          </a:p>
          <a:p>
            <a:endParaRPr lang="en-US" dirty="0"/>
          </a:p>
          <a:p>
            <a:r>
              <a:rPr lang="en-US" dirty="0" err="1" smtClean="0"/>
              <a:t>Ver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 smtClean="0"/>
              <a:t> de un Assembly</a:t>
            </a:r>
          </a:p>
          <a:p>
            <a:endParaRPr lang="en-US" dirty="0"/>
          </a:p>
          <a:p>
            <a:r>
              <a:rPr lang="en-US" dirty="0" err="1" smtClean="0"/>
              <a:t>Decompilador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DCC7-8544-46BA-A6C5-A48A719836D8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86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608512" cy="4301697"/>
          </a:xfrm>
        </p:spPr>
        <p:txBody>
          <a:bodyPr>
            <a:normAutofit lnSpcReduction="10000"/>
          </a:bodyPr>
          <a:lstStyle/>
          <a:p>
            <a:endParaRPr lang="es-AR" dirty="0" smtClean="0"/>
          </a:p>
          <a:p>
            <a:endParaRPr lang="es-AR" dirty="0"/>
          </a:p>
          <a:p>
            <a:r>
              <a:rPr lang="es-AR" dirty="0" smtClean="0"/>
              <a:t>CTS: 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Type</a:t>
            </a:r>
            <a:r>
              <a:rPr lang="es-AR" dirty="0" smtClean="0"/>
              <a:t> </a:t>
            </a:r>
            <a:r>
              <a:rPr lang="es-AR" dirty="0" err="1" smtClean="0"/>
              <a:t>System</a:t>
            </a:r>
            <a:endParaRPr lang="es-AR" dirty="0" smtClean="0"/>
          </a:p>
          <a:p>
            <a:r>
              <a:rPr lang="es-AR" dirty="0" smtClean="0"/>
              <a:t>CLS: </a:t>
            </a:r>
            <a:r>
              <a:rPr lang="es-AR" dirty="0" err="1" smtClean="0"/>
              <a:t>Common</a:t>
            </a:r>
            <a:r>
              <a:rPr lang="es-AR" dirty="0" smtClean="0"/>
              <a:t> </a:t>
            </a:r>
            <a:r>
              <a:rPr lang="es-AR" dirty="0" err="1" smtClean="0"/>
              <a:t>Language</a:t>
            </a:r>
            <a:r>
              <a:rPr lang="es-AR" dirty="0" smtClean="0"/>
              <a:t> </a:t>
            </a:r>
            <a:r>
              <a:rPr lang="es-AR" dirty="0" err="1" smtClean="0"/>
              <a:t>Specification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/>
              <a:t>Tanto el CTS y CLS asegurar la compatibilidad de los </a:t>
            </a:r>
            <a:r>
              <a:rPr lang="es-AR" dirty="0" smtClean="0"/>
              <a:t>lenguajes,</a:t>
            </a:r>
            <a:r>
              <a:rPr lang="es-AR" dirty="0"/>
              <a:t> la </a:t>
            </a:r>
            <a:r>
              <a:rPr lang="es-AR" dirty="0" smtClean="0"/>
              <a:t>interoperabilidad,</a:t>
            </a:r>
            <a:r>
              <a:rPr lang="es-AR" dirty="0"/>
              <a:t> y la integración.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CTS y CLS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41038"/>
            <a:ext cx="1672125" cy="174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509120"/>
            <a:ext cx="2921873" cy="180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C263-6FA5-4CD2-9738-DCA28B52AD99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98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Valor</a:t>
            </a:r>
            <a:endParaRPr lang="es-AR" dirty="0"/>
          </a:p>
        </p:txBody>
      </p:sp>
      <p:pic>
        <p:nvPicPr>
          <p:cNvPr id="6146" name="Picture 2" descr="C:\Users\Victor\AppData\Local\Temp\enhtmlclip\ScreenClip(2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46275"/>
            <a:ext cx="84772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Victor\AppData\Local\Temp\enhtmlclip\ScreenClip(25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93479"/>
            <a:ext cx="8477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Victor\AppData\Local\Temp\enhtmlclip\ScreenClip(26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533" y="2619242"/>
            <a:ext cx="8667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Victor\AppData\Local\Temp\enhtmlclip\ScreenClip(25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60563"/>
            <a:ext cx="8477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Victor\AppData\Local\Temp\enhtmlclip\ScreenClip(2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829" y="2627146"/>
            <a:ext cx="84772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1B25-F219-43F3-B61F-6C280C9B8B5B}" type="datetime1">
              <a:rPr lang="es-ES" smtClean="0"/>
              <a:t>04/02/14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367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Plataforma de desarrollo de </a:t>
            </a:r>
            <a:r>
              <a:rPr lang="es-AR" dirty="0" smtClean="0"/>
              <a:t>Microsoft.</a:t>
            </a:r>
            <a:endParaRPr lang="es-AR" dirty="0"/>
          </a:p>
          <a:p>
            <a:endParaRPr lang="es-AR" dirty="0"/>
          </a:p>
          <a:p>
            <a:r>
              <a:rPr lang="es-AR" dirty="0"/>
              <a:t>Vasta especificación: formato de componentes, lenguajes de programación, clases estándares, y herramientas.</a:t>
            </a:r>
          </a:p>
          <a:p>
            <a:endParaRPr lang="es-AR" dirty="0"/>
          </a:p>
          <a:p>
            <a:r>
              <a:rPr lang="es-AR" dirty="0"/>
              <a:t>Es una generación de software en el mundo Microsoft.</a:t>
            </a:r>
          </a:p>
          <a:p>
            <a:endParaRPr lang="es-AR" dirty="0"/>
          </a:p>
          <a:p>
            <a:r>
              <a:rPr lang="es-AR" dirty="0"/>
              <a:t>.NET a raíz de la </a:t>
            </a:r>
            <a:r>
              <a:rPr lang="es-AR" dirty="0" smtClean="0"/>
              <a:t>interconexión </a:t>
            </a:r>
            <a:r>
              <a:rPr lang="es-AR" dirty="0"/>
              <a:t>del </a:t>
            </a:r>
            <a:r>
              <a:rPr lang="es-AR" dirty="0" smtClean="0"/>
              <a:t>mundo.</a:t>
            </a:r>
            <a:endParaRPr lang="es-AR" dirty="0"/>
          </a:p>
          <a:p>
            <a:endParaRPr lang="es-AR" dirty="0"/>
          </a:p>
          <a:p>
            <a:r>
              <a:rPr lang="es-AR" dirty="0"/>
              <a:t>Provisión de </a:t>
            </a:r>
            <a:r>
              <a:rPr lang="es-AR" dirty="0" smtClean="0"/>
              <a:t>APIs.</a:t>
            </a:r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Microsoft .NET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F952-64E8-4B14-8525-FB0434CDD10E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32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Referencia</a:t>
            </a:r>
            <a:endParaRPr lang="es-AR" dirty="0"/>
          </a:p>
        </p:txBody>
      </p:sp>
      <p:pic>
        <p:nvPicPr>
          <p:cNvPr id="5122" name="Picture 2" descr="C:\Users\Victor\AppData\Local\Temp\enhtmlclip\ScreenClip(1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73" y="2807605"/>
            <a:ext cx="8477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Victor\AppData\Local\Temp\enhtmlclip\ScreenClip(19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98" y="2779258"/>
            <a:ext cx="8667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Victor\AppData\Local\Temp\enhtmlclip\ScreenClip(20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45" y="2807605"/>
            <a:ext cx="8001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Victor\AppData\Local\Temp\enhtmlclip\ScreenClip(18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70" y="2776110"/>
            <a:ext cx="8286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Victor\AppData\Local\Temp\enhtmlclip\ScreenClip(21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45" y="2804954"/>
            <a:ext cx="8286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C:\Users\Victor\AppData\Local\Temp\enhtmlclip\ScreenClip(22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112" y="2763606"/>
            <a:ext cx="838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:\Users\Victor\AppData\Local\Temp\enhtmlclip\ScreenClip(23)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782656"/>
            <a:ext cx="8477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18A8-6A3D-4EBC-9456-B838FEC084AD}" type="datetime1">
              <a:rPr lang="es-ES" smtClean="0"/>
              <a:t>04/02/14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02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Gestión de Memoria – </a:t>
            </a:r>
            <a:r>
              <a:rPr lang="es-AR" dirty="0" err="1" smtClean="0"/>
              <a:t>Garbage</a:t>
            </a:r>
            <a:r>
              <a:rPr lang="es-AR" dirty="0" smtClean="0"/>
              <a:t> </a:t>
            </a:r>
            <a:r>
              <a:rPr lang="es-AR" dirty="0" err="1" smtClean="0"/>
              <a:t>Collector</a:t>
            </a:r>
            <a:endParaRPr lang="es-AR" dirty="0"/>
          </a:p>
        </p:txBody>
      </p:sp>
      <p:pic>
        <p:nvPicPr>
          <p:cNvPr id="7172" name="Picture 4" descr="C:\Users\Victor\AppData\Local\Temp\enhtmlclip\ScreenClip(2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6"/>
            <a:ext cx="2736304" cy="305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Victor\AppData\Local\Temp\enhtmlclip\ScreenClip(28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46367"/>
            <a:ext cx="2592288" cy="276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2DBF-B96C-4DEE-87D6-D672295FB0B9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140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536503" cy="4301697"/>
          </a:xfrm>
        </p:spPr>
        <p:txBody>
          <a:bodyPr/>
          <a:lstStyle/>
          <a:p>
            <a:r>
              <a:rPr lang="es-AR" dirty="0" smtClean="0"/>
              <a:t>Es un componente de librerías se caracteriza por ser:</a:t>
            </a:r>
          </a:p>
          <a:p>
            <a:pPr lvl="1"/>
            <a:r>
              <a:rPr lang="es-AR" dirty="0" smtClean="0"/>
              <a:t>Jerárquica</a:t>
            </a:r>
          </a:p>
          <a:p>
            <a:pPr lvl="1"/>
            <a:r>
              <a:rPr lang="es-AR" dirty="0" smtClean="0"/>
              <a:t>Extensible</a:t>
            </a:r>
          </a:p>
          <a:p>
            <a:pPr lvl="1"/>
            <a:r>
              <a:rPr lang="es-AR" dirty="0" smtClean="0"/>
              <a:t>Unificada</a:t>
            </a:r>
          </a:p>
          <a:p>
            <a:pPr lvl="1"/>
            <a:r>
              <a:rPr lang="es-AR" dirty="0" err="1" smtClean="0"/>
              <a:t>Unica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Las Clases del Framework</a:t>
            </a:r>
            <a:endParaRPr lang="es-AR" dirty="0"/>
          </a:p>
        </p:txBody>
      </p:sp>
      <p:pic>
        <p:nvPicPr>
          <p:cNvPr id="2050" name="Picture 2" descr="C:\Users\Victor\AppData\Local\Temp\enhtmlclip\ScreenClip(1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068960"/>
            <a:ext cx="4532620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5E5F-4E28-4976-A920-E3BB9CF67D7B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069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3816423" cy="4301697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La </a:t>
            </a:r>
            <a:r>
              <a:rPr lang="es-AR" dirty="0" smtClean="0"/>
              <a:t>BCL </a:t>
            </a:r>
            <a:r>
              <a:rPr lang="es-AR" dirty="0"/>
              <a:t>es una </a:t>
            </a:r>
            <a:r>
              <a:rPr lang="es-AR" dirty="0" smtClean="0"/>
              <a:t>biblioteca estándar </a:t>
            </a:r>
            <a:r>
              <a:rPr lang="es-AR" dirty="0"/>
              <a:t>disponible para todos los </a:t>
            </a:r>
            <a:r>
              <a:rPr lang="es-AR" dirty="0" smtClean="0"/>
              <a:t>lenguajes</a:t>
            </a:r>
            <a:r>
              <a:rPr lang="es-AR" dirty="0"/>
              <a:t> que utilizan. NET </a:t>
            </a:r>
            <a:r>
              <a:rPr lang="es-AR" dirty="0" err="1" smtClean="0"/>
              <a:t>Framewor</a:t>
            </a:r>
            <a:r>
              <a:rPr lang="es-AR" dirty="0"/>
              <a:t> 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Encapsular y proveer gran </a:t>
            </a:r>
            <a:r>
              <a:rPr lang="es-AR" dirty="0"/>
              <a:t>número de funciones comunes, tales </a:t>
            </a:r>
            <a:r>
              <a:rPr lang="es-AR" dirty="0" smtClean="0"/>
              <a:t>como:</a:t>
            </a:r>
          </a:p>
          <a:p>
            <a:pPr lvl="1"/>
            <a:r>
              <a:rPr lang="es-AR" dirty="0" smtClean="0"/>
              <a:t>lectura</a:t>
            </a:r>
            <a:r>
              <a:rPr lang="es-AR" dirty="0"/>
              <a:t> y escritura de archivos, la </a:t>
            </a:r>
            <a:r>
              <a:rPr lang="es-AR" dirty="0" smtClean="0"/>
              <a:t>representación gráfica.</a:t>
            </a:r>
          </a:p>
          <a:p>
            <a:pPr lvl="1"/>
            <a:r>
              <a:rPr lang="es-AR" dirty="0" smtClean="0"/>
              <a:t>interacción</a:t>
            </a:r>
            <a:r>
              <a:rPr lang="es-AR" dirty="0"/>
              <a:t> de base de </a:t>
            </a:r>
            <a:r>
              <a:rPr lang="es-AR" dirty="0" smtClean="0"/>
              <a:t>datos</a:t>
            </a:r>
            <a:r>
              <a:rPr lang="es-AR" dirty="0"/>
              <a:t>.</a:t>
            </a:r>
          </a:p>
          <a:p>
            <a:pPr lvl="1"/>
            <a:r>
              <a:rPr lang="es-AR" dirty="0" smtClean="0"/>
              <a:t> manipulación</a:t>
            </a:r>
            <a:r>
              <a:rPr lang="es-AR" dirty="0"/>
              <a:t> de documentos </a:t>
            </a:r>
            <a:r>
              <a:rPr lang="es-AR" dirty="0" smtClean="0"/>
              <a:t>XML</a:t>
            </a:r>
            <a:r>
              <a:rPr lang="es-AR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</a:t>
            </a:r>
            <a:r>
              <a:rPr lang="es-AR" dirty="0" err="1" smtClean="0"/>
              <a:t>Class</a:t>
            </a:r>
            <a:r>
              <a:rPr lang="es-AR" dirty="0" smtClean="0"/>
              <a:t> Library - BCL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348880"/>
            <a:ext cx="4585508" cy="320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05FC-F388-471B-81E4-FA35FDF615E0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93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968552" cy="4519004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Es una organización jerárquica de clases, interfaces y otras estructura agrupadas en “Espacio de nombres”.</a:t>
            </a:r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Esta es la manera de proveer interoperabilidad y soporte multilenguaje.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Arquitectura del Framework de Clases</a:t>
            </a:r>
            <a:endParaRPr lang="es-AR" dirty="0"/>
          </a:p>
        </p:txBody>
      </p:sp>
      <p:pic>
        <p:nvPicPr>
          <p:cNvPr id="3074" name="Picture 2" descr="C:\Users\Victor\AppData\Local\Temp\enhtmlclip\ScreenClip(1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68560"/>
            <a:ext cx="168552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Victor\AppData\Local\Temp\enhtmlclip\ScreenClip(1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00808"/>
            <a:ext cx="2664296" cy="464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D69E-D117-463E-8329-581884E21238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66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Namespaces</a:t>
            </a:r>
            <a:endParaRPr lang="es-AR" dirty="0"/>
          </a:p>
        </p:txBody>
      </p:sp>
      <p:pic>
        <p:nvPicPr>
          <p:cNvPr id="4100" name="Picture 4" descr="C:\Users\Victor\AppData\Local\Temp\enhtmlclip\ScreenClip(1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36290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Victor\AppData\Local\Temp\enhtmlclip\ScreenClip(16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924944"/>
            <a:ext cx="23812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Elipse"/>
          <p:cNvSpPr/>
          <p:nvPr/>
        </p:nvSpPr>
        <p:spPr>
          <a:xfrm>
            <a:off x="1043608" y="2420888"/>
            <a:ext cx="1008112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051720" y="2528900"/>
            <a:ext cx="403244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1043608" y="2636912"/>
            <a:ext cx="2160240" cy="162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C34B-611C-4416-B01D-DD33C8A1B683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95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Examinador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con el </a:t>
            </a:r>
            <a:r>
              <a:rPr lang="en-US" dirty="0" err="1" smtClean="0"/>
              <a:t>ejemplo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err="1" smtClean="0"/>
              <a:t>Mostrar</a:t>
            </a:r>
            <a:r>
              <a:rPr lang="en-US" dirty="0" smtClean="0"/>
              <a:t> el </a:t>
            </a:r>
            <a:r>
              <a:rPr lang="en-US" dirty="0" err="1" smtClean="0"/>
              <a:t>componente</a:t>
            </a:r>
            <a:r>
              <a:rPr lang="en-US" dirty="0" smtClean="0"/>
              <a:t> Console 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smtClean="0"/>
              <a:t>y Namespaces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D84A-CF67-409D-914F-469975F9B1EA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19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Demo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467544" y="1772816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Edición, compilación y ejecución en diferentes entornos.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9552" y="2276872"/>
            <a:ext cx="7632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Paso 1: Desarrollo de una biblioteca de clases básica. Generación de DLL, C#, Windows. Prueba de la biblioteca y ejecución del </a:t>
            </a:r>
            <a:r>
              <a:rPr lang="es-ES" dirty="0" smtClean="0"/>
              <a:t>programa.</a:t>
            </a:r>
          </a:p>
          <a:p>
            <a:endParaRPr lang="es-ES" dirty="0"/>
          </a:p>
          <a:p>
            <a:r>
              <a:rPr lang="es-ES" dirty="0"/>
              <a:t>Paso 2: Desarrollo de una biblioteca que extiende la anterior en VB.NET y Windows. Prueba de las bibliotecas y ejecución del programa. </a:t>
            </a:r>
            <a:endParaRPr lang="es-ES" dirty="0" smtClean="0"/>
          </a:p>
          <a:p>
            <a:endParaRPr lang="es-ES" dirty="0"/>
          </a:p>
          <a:p>
            <a:r>
              <a:rPr lang="es-ES" dirty="0"/>
              <a:t>Paso 3: Ejecución de los mismos </a:t>
            </a:r>
            <a:r>
              <a:rPr lang="es-ES" dirty="0" err="1"/>
              <a:t>assemblies</a:t>
            </a:r>
            <a:r>
              <a:rPr lang="es-ES" dirty="0"/>
              <a:t> en Linux (Pasaje a </a:t>
            </a:r>
            <a:r>
              <a:rPr lang="es-ES" dirty="0" smtClean="0"/>
              <a:t>través </a:t>
            </a:r>
            <a:r>
              <a:rPr lang="es-ES" dirty="0"/>
              <a:t>del </a:t>
            </a:r>
            <a:r>
              <a:rPr lang="es-ES" dirty="0" err="1"/>
              <a:t>Dropbox</a:t>
            </a:r>
            <a:r>
              <a:rPr lang="es-ES" dirty="0" smtClean="0"/>
              <a:t>).</a:t>
            </a:r>
          </a:p>
          <a:p>
            <a:endParaRPr lang="es-ES" dirty="0"/>
          </a:p>
          <a:p>
            <a:r>
              <a:rPr lang="es-ES" dirty="0"/>
              <a:t>Paso 4: Desarrollo de una clase que extiende de </a:t>
            </a:r>
            <a:r>
              <a:rPr lang="es-ES" dirty="0" err="1"/>
              <a:t>vehiculo</a:t>
            </a:r>
            <a:r>
              <a:rPr lang="es-ES" dirty="0"/>
              <a:t> en C# y Linux. Prueba de la </a:t>
            </a:r>
            <a:r>
              <a:rPr lang="es-ES" dirty="0" err="1"/>
              <a:t>bblioteca</a:t>
            </a:r>
            <a:r>
              <a:rPr lang="es-ES" dirty="0"/>
              <a:t> y ejecución del </a:t>
            </a:r>
            <a:r>
              <a:rPr lang="es-ES" dirty="0" smtClean="0"/>
              <a:t>programa.</a:t>
            </a:r>
          </a:p>
          <a:p>
            <a:r>
              <a:rPr lang="es-ES" dirty="0"/>
              <a:t> </a:t>
            </a:r>
          </a:p>
          <a:p>
            <a:r>
              <a:rPr lang="es-ES" dirty="0"/>
              <a:t>Paso 5: Desarrollo de un programa en </a:t>
            </a:r>
            <a:r>
              <a:rPr lang="es-ES" dirty="0" err="1"/>
              <a:t>Python</a:t>
            </a:r>
            <a:r>
              <a:rPr lang="es-ES" dirty="0"/>
              <a:t> que usa los </a:t>
            </a:r>
            <a:r>
              <a:rPr lang="es-ES" dirty="0" err="1"/>
              <a:t>assemblies</a:t>
            </a:r>
            <a:r>
              <a:rPr lang="es-ES" dirty="0"/>
              <a:t> </a:t>
            </a:r>
            <a:r>
              <a:rPr lang="es-ES" dirty="0" err="1"/>
              <a:t>Vehiculo</a:t>
            </a:r>
            <a:r>
              <a:rPr lang="es-ES" dirty="0"/>
              <a:t>, Auto y </a:t>
            </a:r>
            <a:r>
              <a:rPr lang="es-ES" dirty="0" err="1"/>
              <a:t>Avion</a:t>
            </a:r>
            <a:r>
              <a:rPr lang="es-ES" dirty="0"/>
              <a:t>.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27A2-1B52-4688-A1DF-39E8A5DF0585}" type="datetime1">
              <a:rPr lang="es-ES" smtClean="0"/>
              <a:t>04/02/14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3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403648" y="1772816"/>
            <a:ext cx="3672408" cy="108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Rectángulo"/>
          <p:cNvSpPr/>
          <p:nvPr/>
        </p:nvSpPr>
        <p:spPr>
          <a:xfrm>
            <a:off x="1619671" y="3429000"/>
            <a:ext cx="3091897" cy="1080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"/>
          <p:cNvSpPr/>
          <p:nvPr/>
        </p:nvSpPr>
        <p:spPr>
          <a:xfrm>
            <a:off x="2915816" y="4941168"/>
            <a:ext cx="2808312" cy="1080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Rectángulo"/>
          <p:cNvSpPr/>
          <p:nvPr/>
        </p:nvSpPr>
        <p:spPr>
          <a:xfrm>
            <a:off x="5364088" y="3717032"/>
            <a:ext cx="1984946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824" y="1538511"/>
            <a:ext cx="6263034" cy="4597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BA9D-99E2-4936-9A28-F0B802BA4A51}" type="datetime1">
              <a:rPr lang="es-ES" smtClean="0"/>
              <a:t>04/02/14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38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Demo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768135" y="2524254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C# - Visual Studio  - Windows</a:t>
            </a:r>
            <a:endParaRPr lang="es-AR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768135" y="4128249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VB- Visual Studio  - Windows</a:t>
            </a:r>
            <a:endParaRPr lang="es-AR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492709" y="442782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C# - Mono - Linux</a:t>
            </a:r>
            <a:endParaRPr lang="es-AR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044193" y="4941793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IronPython</a:t>
            </a:r>
            <a:r>
              <a:rPr lang="es-MX" dirty="0" smtClean="0"/>
              <a:t> - VS- Windows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458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Ciclo de Compilación - Ejecución</a:t>
            </a:r>
          </a:p>
        </p:txBody>
      </p:sp>
      <p:pic>
        <p:nvPicPr>
          <p:cNvPr id="4" name="3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8" y="1900641"/>
            <a:ext cx="7128792" cy="4176464"/>
          </a:xfrm>
          <a:prstGeom prst="rect">
            <a:avLst/>
          </a:prstGeom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66A2-700D-47AE-A358-0BCA6FE3ABDA}" type="datetime1">
              <a:rPr lang="es-ES" smtClean="0"/>
              <a:t>04/02/14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95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863607"/>
            <a:ext cx="8352927" cy="4301697"/>
          </a:xfrm>
        </p:spPr>
        <p:txBody>
          <a:bodyPr/>
          <a:lstStyle/>
          <a:p>
            <a:endParaRPr lang="es-AR" dirty="0" smtClean="0"/>
          </a:p>
          <a:p>
            <a:r>
              <a:rPr lang="es-AR" dirty="0" smtClean="0"/>
              <a:t>Herramientas de desarrollo y librerías (Framework .NET)</a:t>
            </a:r>
          </a:p>
          <a:p>
            <a:endParaRPr lang="es-AR" dirty="0" smtClean="0"/>
          </a:p>
          <a:p>
            <a:r>
              <a:rPr lang="es-AR" dirty="0" smtClean="0"/>
              <a:t>Web </a:t>
            </a:r>
            <a:r>
              <a:rPr lang="es-AR" dirty="0" err="1" smtClean="0"/>
              <a:t>Services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Servidores Especializados</a:t>
            </a:r>
          </a:p>
          <a:p>
            <a:endParaRPr lang="es-AR" dirty="0"/>
          </a:p>
          <a:p>
            <a:r>
              <a:rPr lang="es-AR" dirty="0" smtClean="0"/>
              <a:t>Dispositivos</a:t>
            </a:r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Plataforma Microsoft </a:t>
            </a:r>
            <a:r>
              <a:rPr lang="es-AR" dirty="0" smtClean="0"/>
              <a:t>.NET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92C8-6300-4C5F-91F9-5F5B480E14AD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48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Ejecución del CLR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18" y="1844824"/>
            <a:ext cx="5616624" cy="435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85A-AB2C-41C0-9BC5-3D76BF2DFC69}" type="datetime1">
              <a:rPr lang="es-ES" smtClean="0"/>
              <a:t>04/02/14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16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solidFill>
                <a:srgbClr val="073E87"/>
              </a:solidFill>
              <a:latin typeface="Candara"/>
            </a:endParaRPr>
          </a:p>
          <a:p>
            <a:pPr marL="0" indent="0" algn="ctr">
              <a:buNone/>
            </a:pPr>
            <a:endParaRPr lang="en-US" dirty="0">
              <a:solidFill>
                <a:srgbClr val="073E87"/>
              </a:solidFill>
              <a:latin typeface="Candara"/>
            </a:endParaRPr>
          </a:p>
          <a:p>
            <a:pPr marL="0" indent="0" algn="ctr">
              <a:buNone/>
            </a:pPr>
            <a:endParaRPr lang="en-US" dirty="0">
              <a:solidFill>
                <a:srgbClr val="073E87"/>
              </a:solidFill>
              <a:latin typeface="Candara"/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073E87"/>
                </a:solidFill>
                <a:latin typeface="Candara"/>
              </a:rPr>
              <a:t>Fin del </a:t>
            </a:r>
            <a:r>
              <a:rPr lang="en-US" sz="3600" b="1" dirty="0" err="1">
                <a:solidFill>
                  <a:srgbClr val="073E87"/>
                </a:solidFill>
                <a:latin typeface="Candara"/>
              </a:rPr>
              <a:t>Módulo</a:t>
            </a:r>
            <a:endParaRPr lang="en-US" sz="3600" b="1" dirty="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7B1E-12AE-46B3-9BD2-AA5B852E290C}" type="datetime1">
              <a:rPr lang="es-ES" smtClean="0"/>
              <a:t>04/02/14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86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AR" sz="3600" dirty="0" err="1" smtClean="0"/>
              <a:t>SaS</a:t>
            </a:r>
            <a:r>
              <a:rPr lang="es-AR" sz="3600" dirty="0" smtClean="0"/>
              <a:t> (Software as </a:t>
            </a:r>
            <a:r>
              <a:rPr lang="es-AR" sz="3600" dirty="0" err="1" smtClean="0"/>
              <a:t>Service</a:t>
            </a:r>
            <a:r>
              <a:rPr lang="es-AR" sz="3600" dirty="0" smtClean="0"/>
              <a:t>)</a:t>
            </a:r>
          </a:p>
          <a:p>
            <a:endParaRPr lang="es-AR" dirty="0"/>
          </a:p>
          <a:p>
            <a:r>
              <a:rPr lang="es-AR" dirty="0" smtClean="0"/>
              <a:t>Computación Distribuida.</a:t>
            </a:r>
          </a:p>
          <a:p>
            <a:endParaRPr lang="es-AR" dirty="0"/>
          </a:p>
          <a:p>
            <a:r>
              <a:rPr lang="es-AR" dirty="0" err="1" smtClean="0"/>
              <a:t>Componentización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 smtClean="0"/>
              <a:t>Servicios Empresariales.</a:t>
            </a:r>
          </a:p>
          <a:p>
            <a:endParaRPr lang="es-AR" dirty="0"/>
          </a:p>
          <a:p>
            <a:r>
              <a:rPr lang="es-AR" dirty="0" smtClean="0"/>
              <a:t>Paradigma centrado en Web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 smtClean="0"/>
              <a:t>Factores de Madurez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Microsoft .NET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CE1D-C860-49A7-B1CB-1170FB507CFA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78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Plataforma .NET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729445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767A-4CAD-42A3-AC32-E7581E7ED188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136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6786324" y="4491452"/>
            <a:ext cx="1368152" cy="12961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Infraestructura de Componentes</a:t>
            </a:r>
          </a:p>
          <a:p>
            <a:endParaRPr lang="es-AR" dirty="0"/>
          </a:p>
          <a:p>
            <a:r>
              <a:rPr lang="es-AR" dirty="0" smtClean="0"/>
              <a:t>Integración de Lenguajes</a:t>
            </a:r>
          </a:p>
          <a:p>
            <a:endParaRPr lang="es-AR" dirty="0"/>
          </a:p>
          <a:p>
            <a:r>
              <a:rPr lang="es-AR" dirty="0" smtClean="0"/>
              <a:t>Interoperación en Internet</a:t>
            </a:r>
          </a:p>
          <a:p>
            <a:endParaRPr lang="es-AR" dirty="0"/>
          </a:p>
          <a:p>
            <a:r>
              <a:rPr lang="es-AR" dirty="0" smtClean="0"/>
              <a:t>Desarrollo </a:t>
            </a:r>
            <a:r>
              <a:rPr lang="es-AR" dirty="0" smtClean="0"/>
              <a:t>Simplificado</a:t>
            </a:r>
          </a:p>
          <a:p>
            <a:endParaRPr lang="es-AR" dirty="0"/>
          </a:p>
          <a:p>
            <a:r>
              <a:rPr lang="es-AR" dirty="0" smtClean="0"/>
              <a:t>Despliegue Simplificado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Confiabilidad</a:t>
            </a:r>
          </a:p>
          <a:p>
            <a:endParaRPr lang="es-AR" dirty="0"/>
          </a:p>
          <a:p>
            <a:r>
              <a:rPr lang="es-AR" dirty="0" smtClean="0"/>
              <a:t>Seguridad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Framework .NET – Objetivos de Diseño</a:t>
            </a:r>
            <a:endParaRPr lang="es-AR" dirty="0"/>
          </a:p>
        </p:txBody>
      </p:sp>
      <p:pic>
        <p:nvPicPr>
          <p:cNvPr id="2050" name="Picture 2" descr="http://t2.gstatic.com/images?q=tbn:ANd9GcRZHiGe3ZiBiM_zUJqsShuqMTJuKucRNoh88zNeiV19r6yeKzF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636912"/>
            <a:ext cx="1085850" cy="105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3.gstatic.com/images?q=tbn:ANd9GcRPbwWhlEMUq9bSW8M5xsQMIWS4JW-S_OzlNof-J1aPRY9UDaXYs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275" y="4802051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3.bp.blogspot.com/-25dlrap8lhg/TxgI52raS3I/AAAAAAAAAIk/60Ps8iRnn_I/s1600/logo_v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03" y="4239509"/>
            <a:ext cx="807498" cy="78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t3.gstatic.com/images?q=tbn:ANd9GcSBdqrc6tAUkEBbM4KlbLZ7vfEbXVtkYub34tUXfEN6KFKRkiFM1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373216"/>
            <a:ext cx="5238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blogs.microsoft.co.il/blogs/shayf/WindowsLiveWriter/GettingStartedWithDynamicLanguages_B665/280px-python_logo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690" y="480205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FE71-C419-4424-815D-3FD30837360B}" type="datetime1">
              <a:rPr lang="es-ES" smtClean="0"/>
              <a:t>04/02/14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90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7" y="1824466"/>
            <a:ext cx="4392487" cy="4301697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/>
              <a:t>Componente Central de la plataforma .</a:t>
            </a:r>
            <a:r>
              <a:rPr lang="es-AR" dirty="0" smtClean="0"/>
              <a:t>NET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/>
              <a:t>Red de clases y servicios</a:t>
            </a:r>
            <a:r>
              <a:rPr lang="es-AR" dirty="0" smtClean="0"/>
              <a:t>.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/>
              <a:t>Capa de Software entre el SO y las aplicaciones</a:t>
            </a:r>
            <a:r>
              <a:rPr lang="es-AR" dirty="0" smtClean="0"/>
              <a:t>.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/>
              <a:t>Provee la arquitectura de los productos .NET</a:t>
            </a:r>
          </a:p>
          <a:p>
            <a:pPr marL="0" indent="0" algn="ctr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Framework .NET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958" y="2420888"/>
            <a:ext cx="453204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4FFE-B843-4251-BAFD-8644186BA01A}" type="datetime1">
              <a:rPr lang="es-ES" smtClean="0"/>
              <a:t>04/02/14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6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Framework .NET</a:t>
            </a:r>
            <a:endParaRPr lang="es-A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4" y="2329675"/>
            <a:ext cx="8269257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8992-F374-4CCF-B414-5A13B0856FC3}" type="datetime1">
              <a:rPr lang="es-ES" smtClean="0"/>
              <a:t>04/02/14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Introducción a la Plataforma .NET – Introducción al Framework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87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1235</TotalTime>
  <Words>1450</Words>
  <Application>Microsoft Macintosh PowerPoint</Application>
  <PresentationFormat>Presentación en pantalla (4:3)</PresentationFormat>
  <Paragraphs>426</Paragraphs>
  <Slides>41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2" baseType="lpstr">
      <vt:lpstr>Forma de onda</vt:lpstr>
      <vt:lpstr>La Plataforma .NET</vt:lpstr>
      <vt:lpstr>Agenda</vt:lpstr>
      <vt:lpstr>Microsoft .NET</vt:lpstr>
      <vt:lpstr>Plataforma Microsoft .NET</vt:lpstr>
      <vt:lpstr>Microsoft .NET</vt:lpstr>
      <vt:lpstr>Plataforma .NET</vt:lpstr>
      <vt:lpstr>Framework .NET – Objetivos de Diseño</vt:lpstr>
      <vt:lpstr>Framework .NET</vt:lpstr>
      <vt:lpstr>Framework .NET</vt:lpstr>
      <vt:lpstr>CLR – Common Language Runtime</vt:lpstr>
      <vt:lpstr>CLR – Common Language Runtime</vt:lpstr>
      <vt:lpstr>CLR – Common Language Runtime</vt:lpstr>
      <vt:lpstr>Aplicación No Administrada</vt:lpstr>
      <vt:lpstr>Elementos del CLR</vt:lpstr>
      <vt:lpstr>Elementos del CLR</vt:lpstr>
      <vt:lpstr>Bloques del CLR</vt:lpstr>
      <vt:lpstr>Demo </vt:lpstr>
      <vt:lpstr>Archivos PE</vt:lpstr>
      <vt:lpstr>Archivos PE</vt:lpstr>
      <vt:lpstr>Demo</vt:lpstr>
      <vt:lpstr>Assemblies y Manifiestos</vt:lpstr>
      <vt:lpstr>Assemblies</vt:lpstr>
      <vt:lpstr>Assemblies</vt:lpstr>
      <vt:lpstr>Manifiesto</vt:lpstr>
      <vt:lpstr>Creando Assemblies</vt:lpstr>
      <vt:lpstr>MSIL</vt:lpstr>
      <vt:lpstr>Demo</vt:lpstr>
      <vt:lpstr>CTS y CLS</vt:lpstr>
      <vt:lpstr>Tipos Valor</vt:lpstr>
      <vt:lpstr>Tipos Referencia</vt:lpstr>
      <vt:lpstr>Gestión de Memoria – Garbage Collector</vt:lpstr>
      <vt:lpstr>Las Clases del Framework</vt:lpstr>
      <vt:lpstr>Base Class Library - BCL</vt:lpstr>
      <vt:lpstr>Arquitectura del Framework de Clases</vt:lpstr>
      <vt:lpstr>Namespaces</vt:lpstr>
      <vt:lpstr>Demo</vt:lpstr>
      <vt:lpstr>Demo</vt:lpstr>
      <vt:lpstr>Demo</vt:lpstr>
      <vt:lpstr>Ciclo de Compilación - Ejecución</vt:lpstr>
      <vt:lpstr>Ejecución del CLR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Victor Valotto</cp:lastModifiedBy>
  <cp:revision>56</cp:revision>
  <dcterms:modified xsi:type="dcterms:W3CDTF">2014-02-04T19:34:11Z</dcterms:modified>
</cp:coreProperties>
</file>