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9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74" r:id="rId13"/>
    <p:sldId id="285" r:id="rId14"/>
    <p:sldId id="272" r:id="rId15"/>
    <p:sldId id="275" r:id="rId16"/>
    <p:sldId id="281" r:id="rId17"/>
    <p:sldId id="295" r:id="rId18"/>
    <p:sldId id="265" r:id="rId19"/>
    <p:sldId id="266" r:id="rId20"/>
    <p:sldId id="296" r:id="rId21"/>
    <p:sldId id="267" r:id="rId22"/>
    <p:sldId id="268" r:id="rId23"/>
    <p:sldId id="269" r:id="rId24"/>
    <p:sldId id="270" r:id="rId25"/>
    <p:sldId id="271" r:id="rId26"/>
    <p:sldId id="276" r:id="rId27"/>
    <p:sldId id="291" r:id="rId28"/>
    <p:sldId id="277" r:id="rId29"/>
    <p:sldId id="278" r:id="rId30"/>
    <p:sldId id="279" r:id="rId31"/>
    <p:sldId id="289" r:id="rId32"/>
    <p:sldId id="286" r:id="rId33"/>
    <p:sldId id="284" r:id="rId34"/>
    <p:sldId id="287" r:id="rId35"/>
    <p:sldId id="288" r:id="rId36"/>
    <p:sldId id="293" r:id="rId37"/>
    <p:sldId id="297" r:id="rId38"/>
    <p:sldId id="298" r:id="rId39"/>
    <p:sldId id="282" r:id="rId40"/>
    <p:sldId id="283" r:id="rId41"/>
    <p:sldId id="290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217" autoAdjust="0"/>
  </p:normalViewPr>
  <p:slideViewPr>
    <p:cSldViewPr>
      <p:cViewPr varScale="1">
        <p:scale>
          <a:sx n="114" d="100"/>
          <a:sy n="114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16223-B0E7-47F8-9714-15C9ADFA6964}" type="datetimeFigureOut">
              <a:rPr lang="es-ES"/>
              <a:t>01/03/2014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0598-E393-4B62-AC97-993A0D96B0B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1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83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2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5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56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2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69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</a:t>
            </a:r>
            <a:r>
              <a:rPr lang="es-MX" baseline="0" dirty="0" smtClean="0"/>
              <a:t> PE son los ejecutables en el CLR. Son </a:t>
            </a:r>
            <a:r>
              <a:rPr lang="es-MX" baseline="0" smtClean="0"/>
              <a:t>los ensamblados .NET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6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00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1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71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58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0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19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6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6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91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7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60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2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75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51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5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632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98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40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464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1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4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2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AR" dirty="0" smtClean="0"/>
              <a:t>Un conjunto de lenguajes de desarrollo extensible. Respetar la especificación CLS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). Los tipos bases respetan la especificación CTS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Un conjunto de clases usadas desde los programas desarrollados. Es la BCL (Base </a:t>
            </a:r>
            <a:r>
              <a:rPr lang="es-AR" dirty="0" err="1" smtClean="0"/>
              <a:t>Class</a:t>
            </a:r>
            <a:r>
              <a:rPr lang="es-AR" dirty="0" smtClean="0"/>
              <a:t> Library). </a:t>
            </a:r>
          </a:p>
          <a:p>
            <a:pPr lvl="1"/>
            <a:r>
              <a:rPr lang="es-AR" dirty="0" smtClean="0"/>
              <a:t>Un capa de software denominada CLI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Infrastructure</a:t>
            </a:r>
            <a:r>
              <a:rPr lang="es-AR" dirty="0" smtClean="0"/>
              <a:t>). Responsable de la ejecución de los programas en .NET. Solo entiende un lenguaje IL, que es traducido a </a:t>
            </a:r>
            <a:r>
              <a:rPr lang="es-AR" dirty="0" err="1" smtClean="0"/>
              <a:t>codigo</a:t>
            </a:r>
            <a:r>
              <a:rPr lang="es-AR" dirty="0" smtClean="0"/>
              <a:t> máquina. La implementación del CLI se denomina CLR.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4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1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6E7A-AD15-4675-84BF-8688EF65EDC5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A7085D-92F8-4DC8-90C6-BD2736475C08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824466"/>
            <a:ext cx="8352927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473200"/>
          </a:xfrm>
        </p:spPr>
        <p:txBody>
          <a:bodyPr>
            <a:normAutofit/>
          </a:bodyPr>
          <a:lstStyle/>
          <a:p>
            <a:r>
              <a:rPr lang="es-ES" sz="2400" dirty="0"/>
              <a:t>Introducción al Framework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744416" cy="4301697"/>
          </a:xfrm>
        </p:spPr>
        <p:txBody>
          <a:bodyPr/>
          <a:lstStyle/>
          <a:p>
            <a:r>
              <a:rPr lang="es-AR" dirty="0"/>
              <a:t>Entorno de ejecución</a:t>
            </a:r>
          </a:p>
          <a:p>
            <a:r>
              <a:rPr lang="es-AR" dirty="0"/>
              <a:t>Compiladores y herramientas proveen la ejecución administrada del código.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CLR –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4728765" cy="361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Victor\AppData\Local\Temp\enhtmlclip\ScreenClip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6" y="3795341"/>
            <a:ext cx="3962953" cy="209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ictor\AppData\Local\Temp\enhtmlclip\ScreenClip(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" y="3789040"/>
            <a:ext cx="39338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CD38-954B-41BA-AEA5-E2377DD4D635}" type="datetime1">
              <a:rPr lang="es-ES" smtClean="0"/>
              <a:t>01/03/2014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1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032448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El CLR (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r>
              <a:rPr lang="es-AR" dirty="0"/>
              <a:t>) es el elemento central en la arquitectura de la plataforma. NET.</a:t>
            </a:r>
          </a:p>
          <a:p>
            <a:endParaRPr lang="es-AR" dirty="0" smtClean="0"/>
          </a:p>
          <a:p>
            <a:r>
              <a:rPr lang="es-AR" dirty="0" smtClean="0"/>
              <a:t>Capa </a:t>
            </a:r>
            <a:r>
              <a:rPr lang="es-AR" dirty="0"/>
              <a:t>de software que gestiona la ejecución del código . NET de la aplicación.</a:t>
            </a:r>
          </a:p>
          <a:p>
            <a:endParaRPr lang="es-AR" dirty="0"/>
          </a:p>
          <a:p>
            <a:r>
              <a:rPr lang="es-AR" dirty="0"/>
              <a:t>A este código se lo denomina “Administrado”.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8920"/>
            <a:ext cx="25908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AF89-B81D-426D-8249-EC82EBE68533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Qué es “administrado”:</a:t>
            </a:r>
          </a:p>
          <a:p>
            <a:pPr lvl="1"/>
            <a:r>
              <a:rPr lang="es-AR" dirty="0"/>
              <a:t>Hospedaje de múltiples aplicaciones en un único proceso de </a:t>
            </a:r>
            <a:r>
              <a:rPr lang="es-AR" dirty="0" smtClean="0"/>
              <a:t>Windows.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Compilación de código IL a código en lenguaje de </a:t>
            </a:r>
            <a:r>
              <a:rPr lang="es-AR" dirty="0" smtClean="0"/>
              <a:t>máquina.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Gestión de las </a:t>
            </a:r>
            <a:r>
              <a:rPr lang="es-AR" dirty="0" smtClean="0"/>
              <a:t>excepciones.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La destrucción de los objetos no </a:t>
            </a:r>
            <a:r>
              <a:rPr lang="es-AR" dirty="0" smtClean="0"/>
              <a:t>utilizados.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La carga de las aplicaciones y </a:t>
            </a:r>
            <a:r>
              <a:rPr lang="es-AR" dirty="0" smtClean="0"/>
              <a:t>los </a:t>
            </a:r>
            <a:r>
              <a:rPr lang="es-AR" dirty="0" err="1" smtClean="0"/>
              <a:t>assemblies</a:t>
            </a:r>
            <a:r>
              <a:rPr lang="es-AR" dirty="0" smtClean="0"/>
              <a:t>.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Resolución de </a:t>
            </a:r>
            <a:r>
              <a:rPr lang="es-AR" dirty="0" smtClean="0"/>
              <a:t>tipos.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147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87E-17CF-49B6-933F-F630EDE9918A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3638" y="6232227"/>
            <a:ext cx="3786691" cy="365125"/>
          </a:xfrm>
        </p:spPr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88431" cy="4301697"/>
          </a:xfrm>
        </p:spPr>
        <p:txBody>
          <a:bodyPr>
            <a:normAutofit lnSpcReduction="10000"/>
          </a:bodyPr>
          <a:lstStyle/>
          <a:p>
            <a:r>
              <a:rPr lang="es-AR" sz="2000" dirty="0" smtClean="0"/>
              <a:t>Aplicación no Administrada: es un programa que no es ejecutado por el CLR y no hacer referencia a la librería de Clases del Framework.</a:t>
            </a:r>
          </a:p>
          <a:p>
            <a:endParaRPr lang="es-AR" sz="2000" dirty="0" smtClean="0"/>
          </a:p>
          <a:p>
            <a:pPr lvl="1"/>
            <a:r>
              <a:rPr lang="es-AR" sz="2000" dirty="0" smtClean="0"/>
              <a:t>La interoperabilidad de lenguajes compleja.</a:t>
            </a:r>
          </a:p>
          <a:p>
            <a:pPr lvl="1"/>
            <a:endParaRPr lang="es-AR" sz="2000" dirty="0" smtClean="0"/>
          </a:p>
          <a:p>
            <a:pPr lvl="1"/>
            <a:r>
              <a:rPr lang="es-AR" sz="2000" dirty="0" smtClean="0"/>
              <a:t>Librerías desorganizadas.</a:t>
            </a:r>
          </a:p>
          <a:p>
            <a:pPr lvl="1"/>
            <a:endParaRPr lang="es-AR" sz="2000" dirty="0" smtClean="0"/>
          </a:p>
          <a:p>
            <a:pPr lvl="1"/>
            <a:r>
              <a:rPr lang="es-AR" sz="2000" dirty="0" smtClean="0"/>
              <a:t>Orientación a Objetos limitada.</a:t>
            </a:r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No Administrada</a:t>
            </a:r>
            <a:endParaRPr lang="es-AR" dirty="0"/>
          </a:p>
        </p:txBody>
      </p:sp>
      <p:pic>
        <p:nvPicPr>
          <p:cNvPr id="1026" name="Picture 2" descr="C:\Users\Victor\AppData\Local\Temp\enhtmlclip\ScreenClip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21838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8BD-83B5-424F-B613-D8CFC4B7E206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del CLR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5047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331640" y="2132856"/>
            <a:ext cx="6192688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dirty="0" smtClean="0"/>
              <a:t>CLR</a:t>
            </a:r>
            <a:endParaRPr lang="es-AR" sz="54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209-03B1-46F1-9002-27EC3B4FFF8D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del CLR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067944" y="1524000"/>
            <a:ext cx="4618856" cy="4857328"/>
          </a:xfrm>
        </p:spPr>
        <p:txBody>
          <a:bodyPr>
            <a:normAutofit lnSpcReduction="10000"/>
          </a:bodyPr>
          <a:lstStyle/>
          <a:p>
            <a:r>
              <a:rPr lang="es-AR" sz="1400" dirty="0"/>
              <a:t>Los compiladores </a:t>
            </a:r>
            <a:r>
              <a:rPr lang="es-AR" sz="1400" dirty="0" smtClean="0"/>
              <a:t>convierten código</a:t>
            </a:r>
            <a:r>
              <a:rPr lang="es-AR" sz="1400" dirty="0"/>
              <a:t>. </a:t>
            </a:r>
            <a:r>
              <a:rPr lang="es-AR" sz="1400" dirty="0" smtClean="0"/>
              <a:t> </a:t>
            </a:r>
          </a:p>
          <a:p>
            <a:endParaRPr lang="es-AR" sz="1400" dirty="0" smtClean="0"/>
          </a:p>
          <a:p>
            <a:r>
              <a:rPr lang="es-AR" sz="1400" dirty="0" smtClean="0"/>
              <a:t>Los</a:t>
            </a:r>
            <a:r>
              <a:rPr lang="es-AR" sz="1400" dirty="0"/>
              <a:t> compiladores de IL </a:t>
            </a:r>
            <a:r>
              <a:rPr lang="es-AR" sz="1400" dirty="0" smtClean="0"/>
              <a:t>convierten </a:t>
            </a:r>
            <a:r>
              <a:rPr lang="es-AR" sz="1400" dirty="0"/>
              <a:t>el código </a:t>
            </a:r>
            <a:r>
              <a:rPr lang="es-AR" sz="1400" dirty="0" smtClean="0"/>
              <a:t>fuente al IL</a:t>
            </a:r>
            <a:r>
              <a:rPr lang="es-AR" sz="1400" dirty="0"/>
              <a:t>, y los compiladores JIT </a:t>
            </a:r>
            <a:r>
              <a:rPr lang="es-AR" sz="1400" dirty="0" smtClean="0"/>
              <a:t>convierten</a:t>
            </a:r>
            <a:r>
              <a:rPr lang="es-AR" sz="1400" dirty="0"/>
              <a:t> IL </a:t>
            </a:r>
            <a:r>
              <a:rPr lang="es-AR" sz="1400" dirty="0" smtClean="0"/>
              <a:t>al </a:t>
            </a:r>
            <a:r>
              <a:rPr lang="es-AR" sz="1400" dirty="0"/>
              <a:t>código nativo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El</a:t>
            </a:r>
            <a:r>
              <a:rPr lang="es-AR" sz="1400" dirty="0"/>
              <a:t> motor de metadatos </a:t>
            </a:r>
            <a:r>
              <a:rPr lang="es-AR" sz="1400" dirty="0" smtClean="0"/>
              <a:t>toma </a:t>
            </a:r>
            <a:r>
              <a:rPr lang="es-AR" sz="1400" dirty="0"/>
              <a:t>toda la información contenida en el código, como los tipos y referencias, y la </a:t>
            </a:r>
            <a:r>
              <a:rPr lang="es-AR" sz="1400" dirty="0" smtClean="0"/>
              <a:t>almacena</a:t>
            </a:r>
            <a:r>
              <a:rPr lang="es-AR" sz="1400" dirty="0"/>
              <a:t> en forma de metadatos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Asocia los metadatos</a:t>
            </a:r>
            <a:r>
              <a:rPr lang="es-AR" sz="1400" dirty="0"/>
              <a:t> </a:t>
            </a:r>
            <a:r>
              <a:rPr lang="es-AR" sz="1400" dirty="0" smtClean="0"/>
              <a:t>con el IL</a:t>
            </a:r>
            <a:r>
              <a:rPr lang="es-AR" sz="1400" dirty="0"/>
              <a:t>, a continuación, lo relaciona con código adicional necesario para la aplicación, tales como código de C # </a:t>
            </a:r>
            <a:r>
              <a:rPr lang="es-AR" sz="1400" dirty="0" smtClean="0"/>
              <a:t> que se usa</a:t>
            </a:r>
            <a:r>
              <a:rPr lang="es-AR" sz="1400" dirty="0"/>
              <a:t> en una aplicación de Visual Basic </a:t>
            </a:r>
            <a:r>
              <a:rPr lang="es-AR" sz="1400" dirty="0" smtClean="0"/>
              <a:t>Net.</a:t>
            </a:r>
          </a:p>
          <a:p>
            <a:endParaRPr lang="es-AR" sz="1400" dirty="0"/>
          </a:p>
          <a:p>
            <a:r>
              <a:rPr lang="es-AR" sz="1400" dirty="0"/>
              <a:t>El cargador de clases utiliza la información en el manifiesto </a:t>
            </a:r>
            <a:r>
              <a:rPr lang="es-AR" sz="1400" dirty="0" smtClean="0"/>
              <a:t>y de los metadatos del </a:t>
            </a:r>
            <a:r>
              <a:rPr lang="es-AR" sz="1400" dirty="0" err="1" smtClean="0"/>
              <a:t>assembly</a:t>
            </a:r>
            <a:r>
              <a:rPr lang="es-AR" sz="1400" dirty="0" smtClean="0"/>
              <a:t> </a:t>
            </a:r>
            <a:r>
              <a:rPr lang="es-AR" sz="1400" dirty="0"/>
              <a:t>  para encontrar la versión correcta de cada componente</a:t>
            </a:r>
            <a:r>
              <a:rPr lang="es-AR" sz="1400" dirty="0" smtClean="0"/>
              <a:t>.	</a:t>
            </a:r>
            <a:endParaRPr lang="es-AR" sz="1400" dirty="0"/>
          </a:p>
          <a:p>
            <a:r>
              <a:rPr lang="es-AR" sz="1400" dirty="0"/>
              <a:t>El verificador de código examina el MSIL y determina que los tipos están bien </a:t>
            </a:r>
            <a:r>
              <a:rPr lang="es-AR" sz="1400" dirty="0" smtClean="0"/>
              <a:t>definidos y</a:t>
            </a:r>
            <a:r>
              <a:rPr lang="es-AR" sz="1400" dirty="0"/>
              <a:t> </a:t>
            </a:r>
            <a:r>
              <a:rPr lang="es-AR" sz="1400" dirty="0" smtClean="0"/>
              <a:t>también </a:t>
            </a:r>
            <a:r>
              <a:rPr lang="es-AR" sz="1400" dirty="0"/>
              <a:t>verifica que el MSIL se compila </a:t>
            </a:r>
            <a:r>
              <a:rPr lang="es-AR" sz="1400" dirty="0" smtClean="0"/>
              <a:t>correctamente.</a:t>
            </a:r>
            <a:endParaRPr lang="es-AR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556792"/>
            <a:ext cx="33123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Compiladores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546" y="2492896"/>
            <a:ext cx="3312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Motor de Metadatos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2546" y="3343461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Linker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546" y="4341162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Cargador de Clases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47031" y="5342528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Verificador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7A98-A1A1-42EF-9076-95C0AC236735}" type="datetime1">
              <a:rPr lang="es-ES" smtClean="0"/>
              <a:t>01/03/2014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2880320" cy="4301697"/>
          </a:xfrm>
        </p:spPr>
        <p:txBody>
          <a:bodyPr/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Bloques funcionales del CLR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Bloques del CLR</a:t>
            </a:r>
            <a:endParaRPr lang="es-AR" dirty="0"/>
          </a:p>
        </p:txBody>
      </p:sp>
      <p:pic>
        <p:nvPicPr>
          <p:cNvPr id="4" name="Picture 4" descr="http://upload.wikimedia.org/wikipedia/commons/thumb/d/df/Diagrama_Interno_CLR.jpg/784px-Diagrama_Interno_C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8840"/>
            <a:ext cx="4896544" cy="37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AC2-EF4E-4156-BBE2-ACD14F22D421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jecución en diferentes entornos.</a:t>
            </a:r>
          </a:p>
          <a:p>
            <a:endParaRPr lang="es-ES" dirty="0"/>
          </a:p>
          <a:p>
            <a:pPr lvl="1"/>
            <a:r>
              <a:rPr lang="es-ES" dirty="0" smtClean="0"/>
              <a:t>Ejecución de una aplicación editada en Windows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Ejecución de la misma aplicación en Linux con Mono.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C852-93A6-4B46-A52A-89FB9FB3B9C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4032447" cy="4301697"/>
          </a:xfrm>
        </p:spPr>
        <p:txBody>
          <a:bodyPr/>
          <a:lstStyle/>
          <a:p>
            <a:r>
              <a:rPr lang="es-AR" dirty="0" smtClean="0"/>
              <a:t>Archivos Portable </a:t>
            </a:r>
            <a:r>
              <a:rPr lang="es-AR" dirty="0" err="1" smtClean="0"/>
              <a:t>Executable</a:t>
            </a:r>
            <a:r>
              <a:rPr lang="es-AR" dirty="0" smtClean="0"/>
              <a:t> (PE) </a:t>
            </a:r>
            <a:r>
              <a:rPr lang="es-AR" dirty="0" err="1" smtClean="0"/>
              <a:t>Assemblies</a:t>
            </a:r>
            <a:r>
              <a:rPr lang="es-AR" dirty="0" smtClean="0"/>
              <a:t> .NET o unidades de despliegue.</a:t>
            </a:r>
          </a:p>
          <a:p>
            <a:endParaRPr lang="es-AR" dirty="0"/>
          </a:p>
          <a:p>
            <a:r>
              <a:rPr lang="es-AR" dirty="0" smtClean="0"/>
              <a:t>DLL o EXE.</a:t>
            </a:r>
          </a:p>
          <a:p>
            <a:endParaRPr lang="es-AR" dirty="0"/>
          </a:p>
          <a:p>
            <a:r>
              <a:rPr lang="es-AR" dirty="0" smtClean="0"/>
              <a:t>Datos, código y </a:t>
            </a:r>
            <a:r>
              <a:rPr lang="es-AR" dirty="0" err="1" smtClean="0"/>
              <a:t>Metadata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6627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A901-D9F7-4763-801D-AD7EA2CE63F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4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Encabezado CLR: versión del </a:t>
            </a:r>
            <a:r>
              <a:rPr lang="es-AR" dirty="0" err="1"/>
              <a:t>assembly</a:t>
            </a:r>
            <a:r>
              <a:rPr lang="es-AR" dirty="0"/>
              <a:t> </a:t>
            </a:r>
            <a:r>
              <a:rPr lang="es-AR" dirty="0" smtClean="0"/>
              <a:t>compilado.</a:t>
            </a:r>
          </a:p>
          <a:p>
            <a:endParaRPr lang="es-AR" dirty="0"/>
          </a:p>
          <a:p>
            <a:r>
              <a:rPr lang="es-AR" dirty="0"/>
              <a:t>Manifiesto: referencias a otros </a:t>
            </a:r>
            <a:r>
              <a:rPr lang="es-AR" dirty="0" smtClean="0"/>
              <a:t>módulos </a:t>
            </a:r>
            <a:r>
              <a:rPr lang="es-AR" dirty="0"/>
              <a:t>y recursos (Metadata assembly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err="1"/>
              <a:t>Metadata</a:t>
            </a:r>
            <a:r>
              <a:rPr lang="es-AR" dirty="0"/>
              <a:t>: describe el contenido del módulo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Codigo IL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Recursos.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8965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C2CE-753B-470F-A1DE-00EF38FCF8AE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Fundamentos de la plataforma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¿Qué abarca .NET?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ES" sz="2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Arquitectura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Componentes básicos del Framework .NET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Common</a:t>
            </a:r>
            <a:r>
              <a:rPr lang="es-ES" sz="2600" dirty="0"/>
              <a:t> </a:t>
            </a:r>
            <a:r>
              <a:rPr lang="es-ES" sz="2600" dirty="0" err="1"/>
              <a:t>Language</a:t>
            </a:r>
            <a:r>
              <a:rPr lang="es-ES" sz="2600" dirty="0"/>
              <a:t> </a:t>
            </a:r>
            <a:r>
              <a:rPr lang="es-ES" sz="2600" dirty="0" err="1"/>
              <a:t>Runtime</a:t>
            </a:r>
            <a:r>
              <a:rPr lang="es-ES" sz="2600" dirty="0"/>
              <a:t> (CLR)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Ejecutables y Compilado (</a:t>
            </a:r>
            <a:r>
              <a:rPr lang="es-ES" sz="2600" dirty="0" err="1"/>
              <a:t>Assemblies</a:t>
            </a:r>
            <a:r>
              <a:rPr lang="es-ES" sz="2600" dirty="0"/>
              <a:t>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Lenguaje Intermedio (IL)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Class</a:t>
            </a:r>
            <a:r>
              <a:rPr lang="es-ES" sz="2600" dirty="0"/>
              <a:t> Library </a:t>
            </a:r>
            <a:r>
              <a:rPr lang="es-ES" sz="2600" dirty="0" err="1"/>
              <a:t>Specification</a:t>
            </a:r>
            <a:r>
              <a:rPr lang="es-ES" sz="2600" dirty="0"/>
              <a:t> (CLS)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Base Library </a:t>
            </a:r>
            <a:r>
              <a:rPr lang="es-ES" sz="2600" dirty="0" err="1"/>
              <a:t>Classes</a:t>
            </a:r>
            <a:r>
              <a:rPr lang="es-ES" sz="2600" dirty="0"/>
              <a:t> (BCL)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Namespaces</a:t>
            </a:r>
            <a:endParaRPr lang="es-ES" sz="2600" dirty="0"/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Circuito de Compilación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D4A5-9B14-4C3B-8D54-EEBBC30AAC6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7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06266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Vistazo de la estructura de un Archivo PE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45F-DED0-4D47-B6DA-7CF3D7FAA587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79" cy="4301697"/>
          </a:xfrm>
        </p:spPr>
        <p:txBody>
          <a:bodyPr>
            <a:normAutofit fontScale="92500"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: Unidades desplegables</a:t>
            </a:r>
          </a:p>
          <a:p>
            <a:pPr lvl="1"/>
            <a:r>
              <a:rPr lang="es-AR" dirty="0" smtClean="0"/>
              <a:t>Plug and Play Software.</a:t>
            </a:r>
          </a:p>
          <a:p>
            <a:pPr lvl="1"/>
            <a:r>
              <a:rPr lang="es-AR" dirty="0" smtClean="0"/>
              <a:t>Es una unidad de software consistente:</a:t>
            </a:r>
          </a:p>
          <a:p>
            <a:pPr lvl="2"/>
            <a:r>
              <a:rPr lang="es-AR" dirty="0" smtClean="0"/>
              <a:t>Versionado</a:t>
            </a:r>
          </a:p>
          <a:p>
            <a:pPr lvl="2"/>
            <a:r>
              <a:rPr lang="es-AR" dirty="0" smtClean="0"/>
              <a:t>Despliegue</a:t>
            </a:r>
          </a:p>
          <a:p>
            <a:pPr lvl="2"/>
            <a:r>
              <a:rPr lang="es-AR" dirty="0" smtClean="0"/>
              <a:t>Administración de la seguridad</a:t>
            </a:r>
          </a:p>
          <a:p>
            <a:pPr lvl="2"/>
            <a:r>
              <a:rPr lang="es-AR" dirty="0" err="1" smtClean="0"/>
              <a:t>Reuso</a:t>
            </a:r>
            <a:endParaRPr lang="es-AR" dirty="0" smtClean="0"/>
          </a:p>
          <a:p>
            <a:pPr lvl="2"/>
            <a:r>
              <a:rPr lang="es-AR" dirty="0" smtClean="0"/>
              <a:t>Además de tener el IL.</a:t>
            </a:r>
          </a:p>
          <a:p>
            <a:r>
              <a:rPr lang="es-AR" dirty="0" smtClean="0"/>
              <a:t>Manifiestos: </a:t>
            </a:r>
            <a:r>
              <a:rPr lang="es-AR" dirty="0" err="1" smtClean="0"/>
              <a:t>Metadata</a:t>
            </a:r>
            <a:r>
              <a:rPr lang="es-AR" dirty="0" smtClean="0"/>
              <a:t> que describen los </a:t>
            </a:r>
            <a:r>
              <a:rPr lang="es-AR" dirty="0" err="1" smtClean="0"/>
              <a:t>assemblies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r>
              <a:rPr lang="es-AR" dirty="0" smtClean="0"/>
              <a:t> y Manifiestos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79"/>
            <a:ext cx="3933971" cy="326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A3E8-9E70-48F5-9E7B-A7EE4B66CE9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80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 err="1"/>
              <a:t>Assembly</a:t>
            </a:r>
            <a:r>
              <a:rPr lang="es-AR" dirty="0"/>
              <a:t> = .</a:t>
            </a:r>
            <a:r>
              <a:rPr lang="es-AR" dirty="0" err="1"/>
              <a:t>exe</a:t>
            </a:r>
            <a:r>
              <a:rPr lang="es-AR" dirty="0"/>
              <a:t> y .</a:t>
            </a:r>
            <a:r>
              <a:rPr lang="es-AR" dirty="0" err="1"/>
              <a:t>dll</a:t>
            </a:r>
            <a:r>
              <a:rPr lang="es-AR" dirty="0"/>
              <a:t>. Son los componentes de la plataforma .NET</a:t>
            </a:r>
          </a:p>
          <a:p>
            <a:endParaRPr lang="es-AR" dirty="0"/>
          </a:p>
          <a:p>
            <a:r>
              <a:rPr lang="es-AR" dirty="0" err="1"/>
              <a:t>Assembly</a:t>
            </a:r>
            <a:r>
              <a:rPr lang="es-AR" dirty="0"/>
              <a:t>: es una unidad lógica que está definida por múltiples archivos: </a:t>
            </a:r>
            <a:r>
              <a:rPr lang="es-AR" b="1" dirty="0"/>
              <a:t>módulos. </a:t>
            </a: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r>
              <a:rPr lang="es-AR" dirty="0"/>
              <a:t>Existe un módulo principal que:</a:t>
            </a:r>
          </a:p>
          <a:p>
            <a:pPr lvl="1"/>
            <a:r>
              <a:rPr lang="es-AR" dirty="0"/>
              <a:t>Cada </a:t>
            </a:r>
            <a:r>
              <a:rPr lang="es-AR" dirty="0" err="1"/>
              <a:t>assembly</a:t>
            </a:r>
            <a:r>
              <a:rPr lang="es-AR" dirty="0"/>
              <a:t> contiene solo uno.</a:t>
            </a:r>
          </a:p>
          <a:p>
            <a:pPr lvl="1"/>
            <a:r>
              <a:rPr lang="es-AR" dirty="0"/>
              <a:t>En caso de </a:t>
            </a:r>
            <a:r>
              <a:rPr lang="es-AR" dirty="0" err="1"/>
              <a:t>multimódulo</a:t>
            </a:r>
            <a:r>
              <a:rPr lang="es-AR" dirty="0"/>
              <a:t>, es el primero que llama el CLR y tiene la referencia a los otros módulos.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98" y="3140968"/>
            <a:ext cx="410445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65D9-44CF-495F-8427-8BCF9FD424E7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3888431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Unicidad </a:t>
            </a:r>
          </a:p>
          <a:p>
            <a:endParaRPr lang="es-AR" dirty="0"/>
          </a:p>
          <a:p>
            <a:r>
              <a:rPr lang="es-AR" dirty="0" smtClean="0"/>
              <a:t>IL</a:t>
            </a:r>
          </a:p>
          <a:p>
            <a:endParaRPr lang="es-AR" dirty="0" smtClean="0"/>
          </a:p>
          <a:p>
            <a:r>
              <a:rPr lang="es-AR" dirty="0" smtClean="0"/>
              <a:t>Versionado</a:t>
            </a:r>
          </a:p>
          <a:p>
            <a:endParaRPr lang="es-AR" dirty="0"/>
          </a:p>
          <a:p>
            <a:r>
              <a:rPr lang="es-AR" dirty="0" smtClean="0"/>
              <a:t>Despliegue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</a:p>
          <a:p>
            <a:endParaRPr lang="es-AR" dirty="0" smtClean="0"/>
          </a:p>
          <a:p>
            <a:r>
              <a:rPr lang="es-AR" dirty="0" err="1" smtClean="0"/>
              <a:t>Reuso</a:t>
            </a:r>
            <a:r>
              <a:rPr lang="es-AR" dirty="0" smtClean="0"/>
              <a:t> y Compartición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644008" y="1844824"/>
            <a:ext cx="3888431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Espacio de Nombres, Nombre, Par Clave pública/privada</a:t>
            </a:r>
          </a:p>
          <a:p>
            <a:endParaRPr lang="es-AR" sz="1800" dirty="0" smtClean="0"/>
          </a:p>
          <a:p>
            <a:r>
              <a:rPr lang="es-AR" sz="1800" dirty="0" smtClean="0"/>
              <a:t>Código ejecutable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Es la mínima unidad de versionado</a:t>
            </a:r>
          </a:p>
          <a:p>
            <a:endParaRPr lang="es-AR" sz="1800" dirty="0"/>
          </a:p>
          <a:p>
            <a:r>
              <a:rPr lang="es-AR" sz="1800" dirty="0" smtClean="0"/>
              <a:t>No es necesario una registración. Uso dinámico de los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Identidad de Código. Posibilidad que una aplicación tenga permisos de uso de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r>
              <a:rPr lang="es-AR" sz="1800" dirty="0" smtClean="0"/>
              <a:t>Nombre compartido y registración en  la GAC.</a:t>
            </a:r>
            <a:endParaRPr lang="es-AR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F57B-BB2F-4DE5-9591-D075509D1FA0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3789041"/>
            <a:ext cx="4176464" cy="1296144"/>
          </a:xfrm>
        </p:spPr>
        <p:txBody>
          <a:bodyPr>
            <a:normAutofit/>
          </a:bodyPr>
          <a:lstStyle/>
          <a:p>
            <a:r>
              <a:rPr lang="es-MX" dirty="0" smtClean="0"/>
              <a:t>Es la metada que describe todo acerca del </a:t>
            </a:r>
            <a:r>
              <a:rPr lang="es-MX" dirty="0" err="1" smtClean="0"/>
              <a:t>assembly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Manifiesto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91" y="2276872"/>
            <a:ext cx="1866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20868"/>
            <a:ext cx="3162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E0A0-9723-4DFA-902C-8F93D7133E1E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9031"/>
            <a:ext cx="2532089" cy="152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59210"/>
            <a:ext cx="3064952" cy="17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635896" y="233068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3779912" y="296181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Compilador</a:t>
            </a:r>
          </a:p>
          <a:p>
            <a:r>
              <a:rPr lang="es-AR" dirty="0" smtClean="0"/>
              <a:t>CSC.exe</a:t>
            </a:r>
            <a:endParaRPr lang="es-A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3096344" cy="193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 rot="8410610">
            <a:off x="5677893" y="362245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6416831" y="43651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generado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2A0-C44B-4093-B15B-C4971115E9AA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5040560" cy="430169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Es </a:t>
            </a:r>
            <a:r>
              <a:rPr lang="es-AR" dirty="0"/>
              <a:t>el conjunto de instrucciones </a:t>
            </a:r>
            <a:r>
              <a:rPr lang="es-AR" dirty="0" smtClean="0"/>
              <a:t>binarias que </a:t>
            </a:r>
            <a:r>
              <a:rPr lang="es-AR" dirty="0"/>
              <a:t>el código fuente se compila en el CLR y que rápidamente se puede convertir en código nativo</a:t>
            </a:r>
            <a:r>
              <a:rPr lang="es-AR" dirty="0" smtClean="0"/>
              <a:t>.</a:t>
            </a:r>
          </a:p>
          <a:p>
            <a:r>
              <a:rPr lang="es-AR" dirty="0" smtClean="0"/>
              <a:t>IL</a:t>
            </a:r>
            <a:r>
              <a:rPr lang="es-AR" dirty="0"/>
              <a:t> es CPU independiente, y puede ser considerado como un lenguaje ensamblador con comandos adicionales  para el tratamiento de objetos.</a:t>
            </a:r>
          </a:p>
          <a:p>
            <a:endParaRPr lang="es-AR" dirty="0"/>
          </a:p>
          <a:p>
            <a:r>
              <a:rPr lang="es-AR" dirty="0" smtClean="0"/>
              <a:t>Ventajas</a:t>
            </a:r>
            <a:r>
              <a:rPr lang="es-AR" dirty="0"/>
              <a:t> principales para el uso de IL en el CLR:</a:t>
            </a:r>
          </a:p>
          <a:p>
            <a:pPr lvl="1"/>
            <a:r>
              <a:rPr lang="es-AR" dirty="0"/>
              <a:t> La interoperabilidad de lenguajes </a:t>
            </a:r>
          </a:p>
          <a:p>
            <a:pPr lvl="1"/>
            <a:r>
              <a:rPr lang="es-AR" dirty="0"/>
              <a:t>Independencia de la Plataforma: IL es un formato binario, pero no es el código máquina. 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MSIL</a:t>
            </a:r>
            <a:endParaRPr lang="es-AR" dirty="0"/>
          </a:p>
        </p:txBody>
      </p:sp>
      <p:pic>
        <p:nvPicPr>
          <p:cNvPr id="4" name="Picture 2" descr="https://encrypted-tbn2.google.com/images?q=tbn:ANd9GcQ2VC1U_Y1M7FC1aE3MgYGBMGwrbeendCeMZDdAtUdkQJV9-u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94904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B400-540A-4298-A16E-19534B48BAB1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9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Lectura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IL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Assembly</a:t>
            </a:r>
          </a:p>
          <a:p>
            <a:endParaRPr lang="en-US" dirty="0"/>
          </a:p>
          <a:p>
            <a:r>
              <a:rPr lang="en-US" dirty="0" err="1" smtClean="0"/>
              <a:t>Decompilador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DCC7-8544-46BA-A6C5-A48A719836D8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CTS: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endParaRPr lang="es-AR" dirty="0" smtClean="0"/>
          </a:p>
          <a:p>
            <a:r>
              <a:rPr lang="es-AR" dirty="0" smtClean="0"/>
              <a:t>CLS: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Tanto el CTS y CLS asegurar la compatibilidad de los </a:t>
            </a:r>
            <a:r>
              <a:rPr lang="es-AR" dirty="0" smtClean="0"/>
              <a:t>lenguajes,</a:t>
            </a:r>
            <a:r>
              <a:rPr lang="es-AR" dirty="0"/>
              <a:t> la </a:t>
            </a:r>
            <a:r>
              <a:rPr lang="es-AR" dirty="0" smtClean="0"/>
              <a:t>interoperabilidad,</a:t>
            </a:r>
            <a:r>
              <a:rPr lang="es-AR" dirty="0"/>
              <a:t> y la integración.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CTS y CLS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41038"/>
            <a:ext cx="1672125" cy="17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921873" cy="18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C263-6FA5-4CD2-9738-DCA28B52AD99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Valor</a:t>
            </a:r>
            <a:endParaRPr lang="es-AR" dirty="0"/>
          </a:p>
        </p:txBody>
      </p:sp>
      <p:pic>
        <p:nvPicPr>
          <p:cNvPr id="6146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6275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3479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Victor\AppData\Local\Temp\enhtmlclip\ScreenClip(2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3" y="2619242"/>
            <a:ext cx="866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0563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29" y="2627146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1B25-F219-43F3-B61F-6C280C9B8B5B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Plataforma de desarrollo de </a:t>
            </a:r>
            <a:r>
              <a:rPr lang="es-AR" dirty="0" smtClean="0"/>
              <a:t>Microsoft.</a:t>
            </a:r>
            <a:endParaRPr lang="es-AR" dirty="0"/>
          </a:p>
          <a:p>
            <a:endParaRPr lang="es-AR" dirty="0"/>
          </a:p>
          <a:p>
            <a:r>
              <a:rPr lang="es-AR" dirty="0"/>
              <a:t>Vasta especificación: formato de componentes, lenguajes de programación, clases estándares, y herramientas.</a:t>
            </a:r>
          </a:p>
          <a:p>
            <a:endParaRPr lang="es-AR" dirty="0"/>
          </a:p>
          <a:p>
            <a:r>
              <a:rPr lang="es-AR" dirty="0"/>
              <a:t>Es una generación de software en el mundo Microsoft.</a:t>
            </a:r>
          </a:p>
          <a:p>
            <a:endParaRPr lang="es-AR" dirty="0"/>
          </a:p>
          <a:p>
            <a:r>
              <a:rPr lang="es-AR" dirty="0"/>
              <a:t>.NET a raíz de la </a:t>
            </a:r>
            <a:r>
              <a:rPr lang="es-AR" dirty="0" smtClean="0"/>
              <a:t>interconexión </a:t>
            </a:r>
            <a:r>
              <a:rPr lang="es-AR" dirty="0"/>
              <a:t>del </a:t>
            </a:r>
            <a:r>
              <a:rPr lang="es-AR" dirty="0" smtClean="0"/>
              <a:t>mundo.</a:t>
            </a:r>
            <a:endParaRPr lang="es-AR" dirty="0"/>
          </a:p>
          <a:p>
            <a:endParaRPr lang="es-AR" dirty="0"/>
          </a:p>
          <a:p>
            <a:r>
              <a:rPr lang="es-AR" dirty="0"/>
              <a:t>Provisión de </a:t>
            </a:r>
            <a:r>
              <a:rPr lang="es-AR" dirty="0" smtClean="0"/>
              <a:t>APIs.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Microsoft .NET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952-64E8-4B14-8525-FB0434CDD10E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3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Referencia</a:t>
            </a:r>
            <a:endParaRPr lang="es-AR" dirty="0"/>
          </a:p>
        </p:txBody>
      </p:sp>
      <p:pic>
        <p:nvPicPr>
          <p:cNvPr id="5122" name="Picture 2" descr="C:\Users\Victor\AppData\Local\Temp\enhtmlclip\ScreenClip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3" y="2807605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Victor\AppData\Local\Temp\enhtmlclip\ScreenClip(1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8" y="2779258"/>
            <a:ext cx="866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Victor\AppData\Local\Temp\enhtmlclip\ScreenClip(2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45" y="2807605"/>
            <a:ext cx="800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Victor\AppData\Local\Temp\enhtmlclip\ScreenClip(1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70" y="2776110"/>
            <a:ext cx="8286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Victor\AppData\Local\Temp\enhtmlclip\ScreenClip(2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45" y="2804954"/>
            <a:ext cx="8286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Victor\AppData\Local\Temp\enhtmlclip\ScreenClip(2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2" y="2763606"/>
            <a:ext cx="838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Victor\AppData\Local\Temp\enhtmlclip\ScreenClip(23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2656"/>
            <a:ext cx="8477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18A8-6A3D-4EBC-9456-B838FEC084AD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Gestión de Memoria – 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endParaRPr lang="es-AR" dirty="0"/>
          </a:p>
        </p:txBody>
      </p:sp>
      <p:pic>
        <p:nvPicPr>
          <p:cNvPr id="7172" name="Picture 4" descr="C:\Users\Victor\AppData\Local\Temp\enhtmlclip\ScreenClip(2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2736304" cy="305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ictor\AppData\Local\Temp\enhtmlclip\ScreenClip(2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6367"/>
            <a:ext cx="2592288" cy="27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2DBF-B96C-4DEE-87D6-D672295FB0B9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536503" cy="4301697"/>
          </a:xfrm>
        </p:spPr>
        <p:txBody>
          <a:bodyPr/>
          <a:lstStyle/>
          <a:p>
            <a:r>
              <a:rPr lang="es-AR" dirty="0" smtClean="0"/>
              <a:t>Es un componente de librerías que se caracteriza por ser:</a:t>
            </a:r>
          </a:p>
          <a:p>
            <a:pPr lvl="1"/>
            <a:r>
              <a:rPr lang="es-AR" dirty="0" smtClean="0"/>
              <a:t>Jerárquica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Extensible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Unificada</a:t>
            </a:r>
          </a:p>
          <a:p>
            <a:pPr lvl="1"/>
            <a:endParaRPr lang="es-AR" dirty="0" smtClean="0"/>
          </a:p>
          <a:p>
            <a:pPr lvl="1"/>
            <a:r>
              <a:rPr lang="es-AR" dirty="0" err="1" smtClean="0"/>
              <a:t>Unica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Clases del Framework</a:t>
            </a:r>
            <a:endParaRPr lang="es-AR" dirty="0"/>
          </a:p>
        </p:txBody>
      </p:sp>
      <p:pic>
        <p:nvPicPr>
          <p:cNvPr id="2050" name="Picture 2" descr="C:\Users\Victor\AppData\Local\Temp\enhtmlclip\ScreenClip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53262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5E5F-4E28-4976-A920-E3BB9CF67D7B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3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La </a:t>
            </a:r>
            <a:r>
              <a:rPr lang="es-AR" dirty="0" smtClean="0"/>
              <a:t>BCL </a:t>
            </a:r>
            <a:r>
              <a:rPr lang="es-AR" dirty="0"/>
              <a:t>es una </a:t>
            </a:r>
            <a:r>
              <a:rPr lang="es-AR" dirty="0" smtClean="0"/>
              <a:t>biblioteca estándar </a:t>
            </a:r>
            <a:r>
              <a:rPr lang="es-AR" dirty="0"/>
              <a:t>disponible para todos los </a:t>
            </a:r>
            <a:r>
              <a:rPr lang="es-AR" dirty="0" smtClean="0"/>
              <a:t>lenguajes</a:t>
            </a:r>
            <a:r>
              <a:rPr lang="es-AR" dirty="0"/>
              <a:t> que utilizan. NET </a:t>
            </a:r>
            <a:r>
              <a:rPr lang="es-AR" dirty="0" smtClean="0"/>
              <a:t>Framework</a:t>
            </a:r>
            <a:r>
              <a:rPr lang="es-AR" dirty="0"/>
              <a:t> 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Encapsular y proveer gran </a:t>
            </a:r>
            <a:r>
              <a:rPr lang="es-AR" dirty="0"/>
              <a:t>número de funciones comunes, tales </a:t>
            </a:r>
            <a:r>
              <a:rPr lang="es-AR" dirty="0" smtClean="0"/>
              <a:t>como:</a:t>
            </a:r>
          </a:p>
          <a:p>
            <a:pPr lvl="1"/>
            <a:r>
              <a:rPr lang="es-AR" dirty="0" smtClean="0"/>
              <a:t>lectura</a:t>
            </a:r>
            <a:r>
              <a:rPr lang="es-AR" dirty="0"/>
              <a:t> y escritura de archivos, la </a:t>
            </a:r>
            <a:r>
              <a:rPr lang="es-AR" dirty="0" smtClean="0"/>
              <a:t>representación gráfica.</a:t>
            </a:r>
          </a:p>
          <a:p>
            <a:pPr lvl="1"/>
            <a:r>
              <a:rPr lang="es-AR" dirty="0" smtClean="0"/>
              <a:t>interacción</a:t>
            </a:r>
            <a:r>
              <a:rPr lang="es-AR" dirty="0"/>
              <a:t> de base de </a:t>
            </a:r>
            <a:r>
              <a:rPr lang="es-AR" dirty="0" smtClean="0"/>
              <a:t>datos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 manipulación</a:t>
            </a:r>
            <a:r>
              <a:rPr lang="es-AR" dirty="0"/>
              <a:t> de documentos </a:t>
            </a:r>
            <a:r>
              <a:rPr lang="es-AR" dirty="0" smtClean="0"/>
              <a:t>XML</a:t>
            </a:r>
            <a:r>
              <a:rPr lang="es-AR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</a:t>
            </a:r>
            <a:r>
              <a:rPr lang="es-AR" dirty="0" err="1" smtClean="0"/>
              <a:t>Class</a:t>
            </a:r>
            <a:r>
              <a:rPr lang="es-AR" dirty="0" smtClean="0"/>
              <a:t> Library - BCL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4585508" cy="32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05FC-F388-471B-81E4-FA35FDF615E0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968552" cy="451900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una organización jerárquica de clases, interfaces y otras estructura agrupadas en “Espacio de nombres”.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Esta es la manera de proveer interoperabilidad y soporte multilenguaje.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del Framework de Clases</a:t>
            </a:r>
            <a:endParaRPr lang="es-AR" dirty="0"/>
          </a:p>
        </p:txBody>
      </p:sp>
      <p:pic>
        <p:nvPicPr>
          <p:cNvPr id="3074" name="Picture 2" descr="C:\Users\Victor\AppData\Local\Temp\enhtmlclip\ScreenClip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8560"/>
            <a:ext cx="16855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ictor\AppData\Local\Temp\enhtmlclip\ScreenClip(1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664296" cy="46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69E-D117-463E-8329-581884E21238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endParaRPr lang="es-AR" dirty="0"/>
          </a:p>
        </p:txBody>
      </p:sp>
      <p:pic>
        <p:nvPicPr>
          <p:cNvPr id="4100" name="Picture 4" descr="C:\Users\Victor\AppData\Local\Temp\enhtmlclip\ScreenClip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629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Victor\AppData\Local\Temp\enhtmlclip\ScreenClip(1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381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1043608" y="2420888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051720" y="2528900"/>
            <a:ext cx="40324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043608" y="2636912"/>
            <a:ext cx="2160240" cy="16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34B-611C-4416-B01D-DD33C8A1B683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Examinador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con el </a:t>
            </a:r>
            <a:r>
              <a:rPr lang="en-US" dirty="0" err="1" smtClean="0"/>
              <a:t>ejemplo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Console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smtClean="0"/>
              <a:t>y Namespaces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D84A-CF67-409D-914F-469975F9B1E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467544" y="177281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Edición, compilación y ejecución en diferentes entornos.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227687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Paso 1: Desarrollo de una biblioteca de clases básica. Generación de DLL, C#, Windows. Prueba de la biblioteca y ejecución del </a:t>
            </a:r>
            <a:r>
              <a:rPr lang="es-ES" dirty="0" smtClean="0"/>
              <a:t>programa.</a:t>
            </a:r>
          </a:p>
          <a:p>
            <a:endParaRPr lang="es-ES" dirty="0"/>
          </a:p>
          <a:p>
            <a:r>
              <a:rPr lang="es-ES" dirty="0"/>
              <a:t>Paso 2: Desarrollo de una biblioteca que extiende la anterior en VB.NET y Windows. Prueba de las bibliotecas y ejecución del programa. 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Paso 3: Ejecución de los mismos </a:t>
            </a:r>
            <a:r>
              <a:rPr lang="es-ES" dirty="0" err="1"/>
              <a:t>assemblies</a:t>
            </a:r>
            <a:r>
              <a:rPr lang="es-ES" dirty="0"/>
              <a:t> en Linux (Pasaje a </a:t>
            </a:r>
            <a:r>
              <a:rPr lang="es-ES" dirty="0" smtClean="0"/>
              <a:t>través </a:t>
            </a:r>
            <a:r>
              <a:rPr lang="es-ES" dirty="0"/>
              <a:t>del </a:t>
            </a:r>
            <a:r>
              <a:rPr lang="es-ES" dirty="0" err="1"/>
              <a:t>Dropbox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Paso 4: Desarrollo de una clase que extiende de </a:t>
            </a:r>
            <a:r>
              <a:rPr lang="es-ES" dirty="0" err="1"/>
              <a:t>vehiculo</a:t>
            </a:r>
            <a:r>
              <a:rPr lang="es-ES" dirty="0"/>
              <a:t> en C# y Linux. Prueba de </a:t>
            </a:r>
            <a:r>
              <a:rPr lang="es-ES"/>
              <a:t>la </a:t>
            </a:r>
            <a:r>
              <a:rPr lang="es-ES" smtClean="0"/>
              <a:t>biblioteca </a:t>
            </a:r>
            <a:r>
              <a:rPr lang="es-ES" dirty="0"/>
              <a:t>y ejecución del </a:t>
            </a:r>
            <a:r>
              <a:rPr lang="es-ES" dirty="0" smtClean="0"/>
              <a:t>programa.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Paso 5: Desarrollo de un programa en </a:t>
            </a:r>
            <a:r>
              <a:rPr lang="es-ES" dirty="0" err="1"/>
              <a:t>Python</a:t>
            </a:r>
            <a:r>
              <a:rPr lang="es-ES" dirty="0"/>
              <a:t> que usa los </a:t>
            </a:r>
            <a:r>
              <a:rPr lang="es-ES" dirty="0" err="1"/>
              <a:t>assemblies</a:t>
            </a:r>
            <a:r>
              <a:rPr lang="es-ES" dirty="0"/>
              <a:t> </a:t>
            </a:r>
            <a:r>
              <a:rPr lang="es-ES" dirty="0" err="1"/>
              <a:t>Vehiculo</a:t>
            </a:r>
            <a:r>
              <a:rPr lang="es-ES" dirty="0"/>
              <a:t>, Auto y </a:t>
            </a:r>
            <a:r>
              <a:rPr lang="es-ES" dirty="0" err="1"/>
              <a:t>Avion</a:t>
            </a:r>
            <a:r>
              <a:rPr lang="es-ES" dirty="0"/>
              <a:t>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7A2-1B52-4688-A1DF-39E8A5DF0585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403648" y="1772816"/>
            <a:ext cx="3672408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619671" y="3429000"/>
            <a:ext cx="3091897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915816" y="4941168"/>
            <a:ext cx="280831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5364088" y="3717032"/>
            <a:ext cx="1984946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4" y="1538511"/>
            <a:ext cx="6263034" cy="4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68135" y="2524254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Visual Studio  - Windows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8135" y="412824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VB- Visual Studio  - Windows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92709" y="442782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Mono - Linux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44193" y="494179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IronPython</a:t>
            </a:r>
            <a:r>
              <a:rPr lang="es-MX" dirty="0" smtClean="0"/>
              <a:t> - VS- Windows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5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 de Compilación - Ejecución</a:t>
            </a:r>
          </a:p>
        </p:txBody>
      </p:sp>
      <p:pic>
        <p:nvPicPr>
          <p:cNvPr id="4" name="3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900641"/>
            <a:ext cx="7128792" cy="4176464"/>
          </a:xfrm>
          <a:prstGeom prst="rect">
            <a:avLst/>
          </a:prstGeom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66A2-700D-47AE-A358-0BCA6FE3ABDA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Herramientas de desarrollo y librerías (Framework .NET)</a:t>
            </a:r>
          </a:p>
          <a:p>
            <a:endParaRPr lang="es-AR" dirty="0" smtClean="0"/>
          </a:p>
          <a:p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Servidores Especializados</a:t>
            </a:r>
          </a:p>
          <a:p>
            <a:endParaRPr lang="es-AR" dirty="0"/>
          </a:p>
          <a:p>
            <a:r>
              <a:rPr lang="es-AR" dirty="0" smtClean="0"/>
              <a:t>Dispositivos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2C8-6300-4C5F-91F9-5F5B480E14AD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del CLR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44824"/>
            <a:ext cx="5616624" cy="435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85A-AB2C-41C0-9BC5-3D76BF2DFC69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73E87"/>
                </a:solidFill>
                <a:latin typeface="Candara"/>
              </a:rPr>
              <a:t>Fin del </a:t>
            </a:r>
            <a:r>
              <a:rPr lang="en-US" sz="3600" b="1" dirty="0" err="1">
                <a:solidFill>
                  <a:srgbClr val="073E87"/>
                </a:solidFill>
                <a:latin typeface="Candara"/>
              </a:rPr>
              <a:t>Módulo</a:t>
            </a:r>
            <a:endParaRPr lang="en-US" sz="3600" b="1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B1E-12AE-46B3-9BD2-AA5B852E290C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sz="3600" dirty="0" err="1" smtClean="0"/>
              <a:t>SaS</a:t>
            </a:r>
            <a:r>
              <a:rPr lang="es-AR" sz="3600" dirty="0" smtClean="0"/>
              <a:t> (Software as </a:t>
            </a:r>
            <a:r>
              <a:rPr lang="es-AR" sz="3600" dirty="0" err="1" smtClean="0"/>
              <a:t>Service</a:t>
            </a:r>
            <a:r>
              <a:rPr lang="es-AR" sz="3600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Computación Distribuida.</a:t>
            </a:r>
          </a:p>
          <a:p>
            <a:endParaRPr lang="es-AR" dirty="0"/>
          </a:p>
          <a:p>
            <a:r>
              <a:rPr lang="es-AR" dirty="0" err="1" smtClean="0"/>
              <a:t>Componentización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Servicios Empresariales.</a:t>
            </a:r>
          </a:p>
          <a:p>
            <a:endParaRPr lang="es-AR" dirty="0"/>
          </a:p>
          <a:p>
            <a:r>
              <a:rPr lang="es-AR" dirty="0" smtClean="0"/>
              <a:t>Paradigma centrado en Web.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CE1D-C860-49A7-B1CB-1170FB507CF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.NET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944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767A-4CAD-42A3-AC32-E7581E7ED188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786324" y="4491452"/>
            <a:ext cx="1368152" cy="12961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Infraestructura de Componentes</a:t>
            </a:r>
          </a:p>
          <a:p>
            <a:endParaRPr lang="es-AR" dirty="0"/>
          </a:p>
          <a:p>
            <a:r>
              <a:rPr lang="es-AR" dirty="0" smtClean="0"/>
              <a:t>Integración de Lenguajes</a:t>
            </a:r>
          </a:p>
          <a:p>
            <a:endParaRPr lang="es-AR" dirty="0"/>
          </a:p>
          <a:p>
            <a:r>
              <a:rPr lang="es-AR" dirty="0" smtClean="0"/>
              <a:t>Interoperación en Internet</a:t>
            </a:r>
          </a:p>
          <a:p>
            <a:endParaRPr lang="es-AR" dirty="0"/>
          </a:p>
          <a:p>
            <a:r>
              <a:rPr lang="es-AR" dirty="0" smtClean="0"/>
              <a:t>Desarrollo Simplificado</a:t>
            </a:r>
          </a:p>
          <a:p>
            <a:endParaRPr lang="es-AR" dirty="0"/>
          </a:p>
          <a:p>
            <a:r>
              <a:rPr lang="es-AR" dirty="0" smtClean="0"/>
              <a:t>Confiabilidad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Framework .NET – Objetivos de Diseño</a:t>
            </a:r>
            <a:endParaRPr lang="es-AR" dirty="0"/>
          </a:p>
        </p:txBody>
      </p:sp>
      <p:pic>
        <p:nvPicPr>
          <p:cNvPr id="2050" name="Picture 2" descr="http://t2.gstatic.com/images?q=tbn:ANd9GcRZHiGe3ZiBiM_zUJqsShuqMTJuKucRNoh88zNeiV19r6yeKzF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10858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RPbwWhlEMUq9bSW8M5xsQMIWS4JW-S_OzlNof-J1aPRY9UDaXY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75" y="480205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25dlrap8lhg/TxgI52raS3I/AAAAAAAAAIk/60Ps8iRnn_I/s1600/logo_v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03" y="4239509"/>
            <a:ext cx="807498" cy="7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3.gstatic.com/images?q=tbn:ANd9GcSBdqrc6tAUkEBbM4KlbLZ7vfEbXVtkYub34tUXfEN6KFKRkiFM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37321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logs.microsoft.co.il/blogs/shayf/WindowsLiveWriter/GettingStartedWithDynamicLanguages_B665/280px-python_logo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90" y="480205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FE71-C419-4424-815D-3FD30837360B}" type="datetime1">
              <a:rPr lang="es-ES" smtClean="0"/>
              <a:t>01/03/2014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92487" cy="4301697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Componente Central de la plataforma .</a:t>
            </a:r>
            <a:r>
              <a:rPr lang="es-AR" dirty="0" smtClean="0"/>
              <a:t>NET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Red de clases y servicios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Capa de Software entre el SO y las aplicaciones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Provee la arquitectura de los productos .NET</a:t>
            </a:r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8" y="2420888"/>
            <a:ext cx="453204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FFE-B843-4251-BAFD-8644186BA01A}" type="datetime1">
              <a:rPr lang="es-ES" smtClean="0"/>
              <a:t>01/03/2014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4" y="2329675"/>
            <a:ext cx="826925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8992-F374-4CCF-B414-5A13B0856FC3}" type="datetime1">
              <a:rPr lang="es-ES" smtClean="0"/>
              <a:t>01/03/2014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8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1237</TotalTime>
  <Words>1427</Words>
  <Application>Microsoft Office PowerPoint</Application>
  <PresentationFormat>Presentación en pantalla (4:3)</PresentationFormat>
  <Paragraphs>428</Paragraphs>
  <Slides>41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Calibri</vt:lpstr>
      <vt:lpstr>Candara</vt:lpstr>
      <vt:lpstr>Symbol</vt:lpstr>
      <vt:lpstr>Wingdings</vt:lpstr>
      <vt:lpstr>Forma de onda</vt:lpstr>
      <vt:lpstr>La Plataforma .NET</vt:lpstr>
      <vt:lpstr>Agenda</vt:lpstr>
      <vt:lpstr>Microsoft .NET</vt:lpstr>
      <vt:lpstr>Microsoft .NET</vt:lpstr>
      <vt:lpstr>Microsoft .NET</vt:lpstr>
      <vt:lpstr>Plataforma .NET</vt:lpstr>
      <vt:lpstr>Framework .NET – Objetivos de Diseño</vt:lpstr>
      <vt:lpstr>Framework .NET</vt:lpstr>
      <vt:lpstr>Framework .NET</vt:lpstr>
      <vt:lpstr>CLR – Common Language Runtime</vt:lpstr>
      <vt:lpstr>CLR – Common Language Runtime</vt:lpstr>
      <vt:lpstr>CLR – Common Language Runtime</vt:lpstr>
      <vt:lpstr>Aplicación No Administrada</vt:lpstr>
      <vt:lpstr>Elementos del CLR</vt:lpstr>
      <vt:lpstr>Elementos del CLR</vt:lpstr>
      <vt:lpstr>Bloques del CLR</vt:lpstr>
      <vt:lpstr>Demo </vt:lpstr>
      <vt:lpstr>Archivos PE</vt:lpstr>
      <vt:lpstr>Archivos PE</vt:lpstr>
      <vt:lpstr>Demo</vt:lpstr>
      <vt:lpstr>Assemblies y Manifiestos</vt:lpstr>
      <vt:lpstr>Assemblies</vt:lpstr>
      <vt:lpstr>Assemblies</vt:lpstr>
      <vt:lpstr>Manifiesto</vt:lpstr>
      <vt:lpstr>Creando Assemblies</vt:lpstr>
      <vt:lpstr>MSIL</vt:lpstr>
      <vt:lpstr>Demo</vt:lpstr>
      <vt:lpstr>CTS y CLS</vt:lpstr>
      <vt:lpstr>Tipos Valor</vt:lpstr>
      <vt:lpstr>Tipos Referencia</vt:lpstr>
      <vt:lpstr>Gestión de Memoria – Garbage Collector</vt:lpstr>
      <vt:lpstr>Las Clases del Framework</vt:lpstr>
      <vt:lpstr>Base Class Library - BCL</vt:lpstr>
      <vt:lpstr>Arquitectura del Framework de Clases</vt:lpstr>
      <vt:lpstr>Namespaces</vt:lpstr>
      <vt:lpstr>Demo</vt:lpstr>
      <vt:lpstr>Demo</vt:lpstr>
      <vt:lpstr>Demo</vt:lpstr>
      <vt:lpstr>Ciclo de Compilación - Ejecución</vt:lpstr>
      <vt:lpstr>Ejecución del CLR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56</cp:revision>
  <dcterms:modified xsi:type="dcterms:W3CDTF">2014-03-01T12:22:01Z</dcterms:modified>
</cp:coreProperties>
</file>