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9" r:id="rId3"/>
    <p:sldId id="276" r:id="rId4"/>
    <p:sldId id="293" r:id="rId5"/>
    <p:sldId id="277" r:id="rId6"/>
    <p:sldId id="283" r:id="rId7"/>
    <p:sldId id="282" r:id="rId8"/>
    <p:sldId id="284" r:id="rId9"/>
    <p:sldId id="285" r:id="rId10"/>
    <p:sldId id="287" r:id="rId11"/>
    <p:sldId id="288" r:id="rId12"/>
    <p:sldId id="289" r:id="rId13"/>
    <p:sldId id="280" r:id="rId14"/>
    <p:sldId id="290" r:id="rId15"/>
    <p:sldId id="291" r:id="rId16"/>
    <p:sldId id="278" r:id="rId17"/>
    <p:sldId id="279" r:id="rId18"/>
    <p:sldId id="281" r:id="rId19"/>
    <p:sldId id="292" r:id="rId20"/>
    <p:sldId id="270" r:id="rId2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D97AB-8915-4450-BB4D-ADC3317B43DD}" type="datetimeFigureOut">
              <a:rPr lang="es-AR" smtClean="0"/>
              <a:pPr/>
              <a:t>26/10/2011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23110-B513-4D24-BD5F-69BCE4676CFE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3211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A4859-E260-4AFA-8974-05D8619D18C8}" type="datetimeFigureOut">
              <a:rPr lang="es-AR" smtClean="0"/>
              <a:pPr/>
              <a:t>26/10/2011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DC3D2-05E0-45A3-BCA8-C3C21CA5BF7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435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5295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5295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523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523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523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523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523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523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523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523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4025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83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52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523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208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523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529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752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DC3D2-05E0-45A3-BCA8-C3C21CA5BF77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529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2428860" y="0"/>
          <a:ext cx="6715172" cy="328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Bitmap Image" r:id="rId3" imgW="6935168" imgH="3390476" progId="PBrush">
                  <p:embed/>
                </p:oleObj>
              </mc:Choice>
              <mc:Fallback>
                <p:oleObj name="Bitmap Image" r:id="rId3" imgW="6935168" imgH="3390476" progId="PBrush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0"/>
                        <a:ext cx="6715172" cy="328347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786058"/>
            <a:ext cx="7772400" cy="147002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7290" y="435769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8596" y="6357958"/>
            <a:ext cx="2133600" cy="365125"/>
          </a:xfrm>
        </p:spPr>
        <p:txBody>
          <a:bodyPr/>
          <a:lstStyle/>
          <a:p>
            <a:fld id="{01D61C11-8BB3-4936-8A5E-4F346DD0D9CD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7650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175852" cy="631542"/>
          </a:xfr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055625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4F54-4C36-4B18-BD31-130A38CF6F02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4038600" cy="3768733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Ø"/>
              <a:defRPr sz="2800"/>
            </a:lvl1pPr>
            <a:lvl2pPr>
              <a:buClr>
                <a:schemeClr val="tx2">
                  <a:lumMod val="60000"/>
                  <a:lumOff val="40000"/>
                </a:schemeClr>
              </a:buClr>
              <a:defRPr sz="2400"/>
            </a:lvl2pPr>
            <a:lvl3pPr>
              <a:buClr>
                <a:schemeClr val="tx2">
                  <a:lumMod val="60000"/>
                  <a:lumOff val="40000"/>
                </a:schemeClr>
              </a:buClr>
              <a:defRPr sz="2000"/>
            </a:lvl3pPr>
            <a:lvl4pPr>
              <a:buClr>
                <a:schemeClr val="tx2">
                  <a:lumMod val="60000"/>
                  <a:lumOff val="40000"/>
                </a:schemeClr>
              </a:buClr>
              <a:defRPr sz="1800"/>
            </a:lvl4pPr>
            <a:lvl5pPr>
              <a:buClr>
                <a:schemeClr val="tx2">
                  <a:lumMod val="60000"/>
                  <a:lumOff val="40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060848"/>
            <a:ext cx="4038600" cy="3768733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defRPr lang="es-E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defRPr lang="es-E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01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defRPr lang="es-E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defRPr lang="es-E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defRPr lang="es-A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–"/>
            </a:pPr>
            <a:r>
              <a:rPr lang="es-ES" dirty="0" smtClean="0"/>
              <a:t>Segundo nivel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</a:pPr>
            <a:r>
              <a:rPr lang="es-ES" dirty="0" smtClean="0"/>
              <a:t>Tercer nivel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–"/>
            </a:pPr>
            <a:r>
              <a:rPr lang="es-ES" dirty="0" smtClean="0"/>
              <a:t>Cuarto nivel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»"/>
            </a:pPr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28596" y="1357298"/>
            <a:ext cx="8229600" cy="55953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s-AR" sz="2800" b="1" dirty="0"/>
            </a:lvl1pPr>
          </a:lstStyle>
          <a:p>
            <a:pPr lvl="0"/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72008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C175-E289-4A87-8292-E843ACBFE3B7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44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9144000" cy="129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0C175-E289-4A87-8292-E843ACBFE3B7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C38E-91F2-4113-B53A-FE7556785049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071934" y="6192765"/>
          <a:ext cx="1214446" cy="593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Bitmap Image" r:id="rId8" imgW="6935168" imgH="3390476" progId="PBrush">
                  <p:embed/>
                </p:oleObj>
              </mc:Choice>
              <mc:Fallback>
                <p:oleObj name="Bitmap Image" r:id="rId8" imgW="6935168" imgH="3390476" progId="PBrush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6192765"/>
                        <a:ext cx="1214446" cy="59382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10 Conector recto"/>
          <p:cNvCxnSpPr/>
          <p:nvPr userDrawn="1"/>
        </p:nvCxnSpPr>
        <p:spPr>
          <a:xfrm>
            <a:off x="0" y="607220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 userDrawn="1"/>
        </p:nvCxnSpPr>
        <p:spPr>
          <a:xfrm>
            <a:off x="0" y="6000768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Wingdings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816231"/>
            <a:ext cx="7772400" cy="1470025"/>
          </a:xfrm>
        </p:spPr>
        <p:txBody>
          <a:bodyPr/>
          <a:lstStyle/>
          <a:p>
            <a:r>
              <a:rPr lang="es-AR" dirty="0" smtClean="0"/>
              <a:t>Introducción a .NET y C#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605358"/>
            <a:ext cx="6400800" cy="1323972"/>
          </a:xfrm>
        </p:spPr>
        <p:txBody>
          <a:bodyPr/>
          <a:lstStyle/>
          <a:p>
            <a:r>
              <a:rPr lang="es-AR" dirty="0" smtClean="0"/>
              <a:t>La Librería de Clases de .NET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dirty="0" smtClean="0"/>
              <a:t>Dependiendo que queramos crear una colección basada en </a:t>
            </a:r>
            <a:r>
              <a:rPr lang="es-AR" dirty="0" err="1" smtClean="0"/>
              <a:t>IList</a:t>
            </a:r>
            <a:r>
              <a:rPr lang="es-AR" dirty="0" smtClean="0"/>
              <a:t>, por ejemplo para acceder a los elementos mediante un índice numérico, o bien una colección basada en </a:t>
            </a:r>
            <a:r>
              <a:rPr lang="es-AR" dirty="0" err="1" smtClean="0"/>
              <a:t>IDictionary</a:t>
            </a:r>
            <a:r>
              <a:rPr lang="es-AR" dirty="0" smtClean="0"/>
              <a:t>, para almacenar los elementos usando el par clave/valor, tendremos que usar la clase </a:t>
            </a:r>
            <a:r>
              <a:rPr lang="es-AR" dirty="0" err="1" smtClean="0"/>
              <a:t>CollectionBase</a:t>
            </a:r>
            <a:r>
              <a:rPr lang="es-AR" dirty="0" smtClean="0"/>
              <a:t> o </a:t>
            </a:r>
            <a:r>
              <a:rPr lang="es-AR" dirty="0" err="1" smtClean="0"/>
              <a:t>DictionaryBase</a:t>
            </a:r>
            <a:r>
              <a:rPr lang="es-AR" dirty="0" smtClean="0"/>
              <a:t>.</a:t>
            </a:r>
            <a:endParaRPr lang="es-AR" dirty="0"/>
          </a:p>
          <a:p>
            <a:r>
              <a:rPr lang="es-AR" dirty="0" smtClean="0"/>
              <a:t>Estas clases ya traen cierta funcionalidad para no tener que escribir demasiado código ni pensar las cosas de nuevo, lo único que tenemos que definir son nuestros métodos propios.</a:t>
            </a:r>
          </a:p>
          <a:p>
            <a:pPr>
              <a:buFont typeface="Wingdings" pitchFamily="2" charset="2"/>
              <a:buChar char="Ø"/>
            </a:pPr>
            <a:endParaRPr lang="es-AR" dirty="0" smtClean="0"/>
          </a:p>
          <a:p>
            <a:pPr>
              <a:buFont typeface="Wingdings" pitchFamily="2" charset="2"/>
              <a:buChar char="Ø"/>
            </a:pPr>
            <a:endParaRPr lang="es-AR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4644008" y="2132856"/>
            <a:ext cx="4038600" cy="3768733"/>
          </a:xfrm>
          <a:solidFill>
            <a:schemeClr val="bg2">
              <a:lumMod val="9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sz="2400" dirty="0" smtClean="0"/>
              <a:t>//Declaración</a:t>
            </a:r>
          </a:p>
          <a:p>
            <a:pPr>
              <a:buNone/>
            </a:pPr>
            <a:r>
              <a:rPr lang="es-AR" sz="2400" dirty="0" err="1" smtClean="0"/>
              <a:t>public</a:t>
            </a:r>
            <a:r>
              <a:rPr lang="es-AR" sz="2400" dirty="0" smtClean="0"/>
              <a:t> </a:t>
            </a:r>
            <a:r>
              <a:rPr lang="es-AR" sz="2400" dirty="0" err="1" smtClean="0"/>
              <a:t>class</a:t>
            </a:r>
            <a:r>
              <a:rPr lang="es-AR" sz="2400" dirty="0" smtClean="0"/>
              <a:t> </a:t>
            </a:r>
            <a:r>
              <a:rPr lang="es-AR" sz="2400" dirty="0" err="1" smtClean="0"/>
              <a:t>MiLista</a:t>
            </a:r>
            <a:r>
              <a:rPr lang="es-AR" sz="2400" dirty="0" smtClean="0"/>
              <a:t>: </a:t>
            </a:r>
            <a:r>
              <a:rPr lang="es-AR" sz="2400" dirty="0" err="1" smtClean="0"/>
              <a:t>CollectionBase</a:t>
            </a:r>
            <a:endParaRPr lang="es-AR" sz="2400" dirty="0" smtClean="0"/>
          </a:p>
          <a:p>
            <a:pPr>
              <a:buNone/>
            </a:pPr>
            <a:r>
              <a:rPr lang="es-AR" sz="2400" dirty="0" smtClean="0"/>
              <a:t>{</a:t>
            </a:r>
          </a:p>
          <a:p>
            <a:pPr>
              <a:buNone/>
            </a:pPr>
            <a:r>
              <a:rPr lang="es-AR" sz="2400" dirty="0"/>
              <a:t> </a:t>
            </a:r>
            <a:r>
              <a:rPr lang="es-AR" sz="2400" dirty="0" smtClean="0"/>
              <a:t>  </a:t>
            </a:r>
            <a:r>
              <a:rPr lang="es-AR" sz="2400" dirty="0" err="1" smtClean="0"/>
              <a:t>public</a:t>
            </a:r>
            <a:r>
              <a:rPr lang="es-AR" sz="2400" dirty="0" smtClean="0"/>
              <a:t> </a:t>
            </a:r>
            <a:r>
              <a:rPr lang="es-AR" sz="2400" dirty="0" err="1" smtClean="0"/>
              <a:t>int</a:t>
            </a:r>
            <a:r>
              <a:rPr lang="es-AR" sz="2400" dirty="0" smtClean="0"/>
              <a:t> </a:t>
            </a:r>
            <a:r>
              <a:rPr lang="es-AR" sz="2400" dirty="0" err="1" smtClean="0"/>
              <a:t>Add</a:t>
            </a:r>
            <a:r>
              <a:rPr lang="es-AR" sz="2400" dirty="0" smtClean="0"/>
              <a:t>(</a:t>
            </a:r>
            <a:r>
              <a:rPr lang="es-AR" sz="2400" dirty="0" err="1" smtClean="0"/>
              <a:t>Object</a:t>
            </a:r>
            <a:r>
              <a:rPr lang="es-AR" sz="2400" dirty="0" smtClean="0"/>
              <a:t> </a:t>
            </a:r>
            <a:r>
              <a:rPr lang="es-AR" sz="2400" dirty="0" err="1" smtClean="0"/>
              <a:t>value</a:t>
            </a:r>
            <a:r>
              <a:rPr lang="es-AR" sz="2400" dirty="0" smtClean="0"/>
              <a:t>)</a:t>
            </a:r>
          </a:p>
          <a:p>
            <a:pPr>
              <a:buNone/>
            </a:pPr>
            <a:r>
              <a:rPr lang="es-AR" sz="2400" dirty="0"/>
              <a:t> </a:t>
            </a:r>
            <a:r>
              <a:rPr lang="es-AR" sz="2400" dirty="0" smtClean="0"/>
              <a:t>  {</a:t>
            </a:r>
          </a:p>
          <a:p>
            <a:pPr>
              <a:buNone/>
            </a:pPr>
            <a:r>
              <a:rPr lang="es-AR" sz="2400" dirty="0"/>
              <a:t> </a:t>
            </a:r>
            <a:r>
              <a:rPr lang="es-AR" sz="2400" dirty="0" smtClean="0"/>
              <a:t>     </a:t>
            </a:r>
            <a:r>
              <a:rPr lang="es-AR" sz="2400" dirty="0" err="1" smtClean="0"/>
              <a:t>return</a:t>
            </a:r>
            <a:r>
              <a:rPr lang="es-AR" sz="2400" dirty="0" smtClean="0"/>
              <a:t> </a:t>
            </a:r>
            <a:r>
              <a:rPr lang="es-AR" sz="2400" dirty="0" err="1" smtClean="0"/>
              <a:t>List.Add</a:t>
            </a:r>
            <a:r>
              <a:rPr lang="es-AR" sz="2400" dirty="0" smtClean="0"/>
              <a:t>(</a:t>
            </a:r>
            <a:r>
              <a:rPr lang="es-AR" sz="2400" dirty="0" err="1" smtClean="0"/>
              <a:t>value</a:t>
            </a:r>
            <a:r>
              <a:rPr lang="es-AR" sz="2400" dirty="0" smtClean="0"/>
              <a:t>);</a:t>
            </a:r>
          </a:p>
          <a:p>
            <a:pPr>
              <a:buNone/>
            </a:pPr>
            <a:r>
              <a:rPr lang="es-AR" sz="2400" dirty="0"/>
              <a:t> </a:t>
            </a:r>
            <a:r>
              <a:rPr lang="es-AR" sz="2400" dirty="0" smtClean="0"/>
              <a:t>  }</a:t>
            </a:r>
          </a:p>
          <a:p>
            <a:pPr>
              <a:buNone/>
            </a:pPr>
            <a:r>
              <a:rPr lang="es-AR" sz="2400" dirty="0" smtClean="0"/>
              <a:t>   </a:t>
            </a:r>
            <a:r>
              <a:rPr lang="es-AR" sz="2400" dirty="0" err="1"/>
              <a:t>public</a:t>
            </a:r>
            <a:r>
              <a:rPr lang="es-AR" sz="2400" dirty="0"/>
              <a:t> </a:t>
            </a:r>
            <a:r>
              <a:rPr lang="es-AR" sz="2400" dirty="0" err="1"/>
              <a:t>int</a:t>
            </a:r>
            <a:r>
              <a:rPr lang="es-AR" sz="2400" dirty="0"/>
              <a:t> </a:t>
            </a:r>
            <a:r>
              <a:rPr lang="es-AR" sz="2400" dirty="0" err="1" smtClean="0"/>
              <a:t>Contains</a:t>
            </a:r>
            <a:r>
              <a:rPr lang="es-AR" sz="2400" dirty="0" smtClean="0"/>
              <a:t>(</a:t>
            </a:r>
            <a:r>
              <a:rPr lang="es-AR" sz="2400" dirty="0" err="1" smtClean="0"/>
              <a:t>Object</a:t>
            </a:r>
            <a:r>
              <a:rPr lang="es-AR" sz="2400" dirty="0" smtClean="0"/>
              <a:t> </a:t>
            </a:r>
            <a:r>
              <a:rPr lang="es-AR" sz="2400" dirty="0" err="1"/>
              <a:t>value</a:t>
            </a:r>
            <a:r>
              <a:rPr lang="es-AR" sz="2400" dirty="0"/>
              <a:t>)</a:t>
            </a:r>
          </a:p>
          <a:p>
            <a:pPr>
              <a:buNone/>
            </a:pPr>
            <a:r>
              <a:rPr lang="es-AR" sz="2400" dirty="0"/>
              <a:t>   {</a:t>
            </a:r>
          </a:p>
          <a:p>
            <a:pPr>
              <a:buNone/>
            </a:pPr>
            <a:r>
              <a:rPr lang="es-AR" sz="2400" dirty="0"/>
              <a:t>      </a:t>
            </a:r>
            <a:r>
              <a:rPr lang="es-AR" sz="2400" dirty="0" err="1"/>
              <a:t>return</a:t>
            </a:r>
            <a:r>
              <a:rPr lang="es-AR" sz="2400" dirty="0"/>
              <a:t> </a:t>
            </a:r>
            <a:r>
              <a:rPr lang="es-AR" sz="2400" dirty="0" err="1" smtClean="0"/>
              <a:t>List.Contains</a:t>
            </a:r>
            <a:r>
              <a:rPr lang="es-AR" sz="2400" dirty="0" smtClean="0"/>
              <a:t>(</a:t>
            </a:r>
            <a:r>
              <a:rPr lang="es-AR" sz="2400" dirty="0" err="1" smtClean="0"/>
              <a:t>value</a:t>
            </a:r>
            <a:r>
              <a:rPr lang="es-AR" sz="2400" dirty="0"/>
              <a:t>);</a:t>
            </a:r>
          </a:p>
          <a:p>
            <a:pPr>
              <a:buNone/>
            </a:pPr>
            <a:r>
              <a:rPr lang="es-AR" sz="2400" dirty="0"/>
              <a:t>   }</a:t>
            </a:r>
            <a:endParaRPr lang="en-US" sz="2400" dirty="0"/>
          </a:p>
          <a:p>
            <a:pPr marL="0" indent="0">
              <a:buNone/>
            </a:pPr>
            <a:r>
              <a:rPr lang="es-AR" sz="2400" dirty="0" smtClean="0"/>
              <a:t>}</a:t>
            </a:r>
          </a:p>
          <a:p>
            <a:pPr marL="0" indent="0">
              <a:buNone/>
            </a:pPr>
            <a:r>
              <a:rPr lang="es-AR" sz="2400" dirty="0" smtClean="0"/>
              <a:t> Nota: la clase base nos proporciona de una propiedad </a:t>
            </a:r>
            <a:r>
              <a:rPr lang="es-AR" sz="2400" dirty="0" err="1" smtClean="0"/>
              <a:t>List</a:t>
            </a:r>
            <a:r>
              <a:rPr lang="es-AR" sz="2400" dirty="0" smtClean="0"/>
              <a:t> que nos facilita las cosas.</a:t>
            </a:r>
            <a:endParaRPr lang="es-AR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Clase base para crear colecciones personalizadas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07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AR" dirty="0" smtClean="0"/>
              <a:t>Son colecciones que contienen elementos de un valor determinado por nosotros, y nos dan las funcionalidades de una colección (</a:t>
            </a:r>
            <a:r>
              <a:rPr lang="es-AR" dirty="0" err="1" smtClean="0"/>
              <a:t>Add</a:t>
            </a:r>
            <a:r>
              <a:rPr lang="es-AR" dirty="0" smtClean="0"/>
              <a:t>, </a:t>
            </a:r>
            <a:r>
              <a:rPr lang="es-AR" dirty="0" err="1" smtClean="0"/>
              <a:t>Remove</a:t>
            </a:r>
            <a:r>
              <a:rPr lang="es-AR" dirty="0" smtClean="0"/>
              <a:t>, </a:t>
            </a:r>
            <a:r>
              <a:rPr lang="es-AR" dirty="0" err="1" smtClean="0"/>
              <a:t>RemoveAt</a:t>
            </a:r>
            <a:r>
              <a:rPr lang="es-AR" dirty="0" smtClean="0"/>
              <a:t>, …).</a:t>
            </a:r>
            <a:endParaRPr lang="es-AR" dirty="0"/>
          </a:p>
          <a:p>
            <a:r>
              <a:rPr lang="es-AR" dirty="0" smtClean="0"/>
              <a:t>Necesitan saber que tipo de datos van a almacenar, por lo tanto en el constructor del objeto tenemos que especificarlo.</a:t>
            </a:r>
          </a:p>
          <a:p>
            <a:r>
              <a:rPr lang="es-AR" dirty="0" smtClean="0"/>
              <a:t>Las colecciones basadas en </a:t>
            </a:r>
            <a:r>
              <a:rPr lang="es-AR" dirty="0" err="1" smtClean="0"/>
              <a:t>IList</a:t>
            </a:r>
            <a:r>
              <a:rPr lang="es-AR" dirty="0" smtClean="0"/>
              <a:t> y en </a:t>
            </a:r>
            <a:r>
              <a:rPr lang="es-AR" dirty="0" err="1" smtClean="0"/>
              <a:t>IDictionary</a:t>
            </a:r>
            <a:r>
              <a:rPr lang="es-AR" dirty="0" smtClean="0"/>
              <a:t> aceptan el uso de </a:t>
            </a:r>
            <a:r>
              <a:rPr lang="es-AR" dirty="0" err="1" smtClean="0"/>
              <a:t>Generic</a:t>
            </a:r>
            <a:r>
              <a:rPr lang="es-AR" dirty="0" smtClean="0"/>
              <a:t>.</a:t>
            </a:r>
          </a:p>
          <a:p>
            <a:r>
              <a:rPr lang="es-AR" dirty="0" smtClean="0"/>
              <a:t>Para usarlas debemos agregar el espacio de nombres </a:t>
            </a:r>
            <a:r>
              <a:rPr lang="es-AR" dirty="0" err="1" smtClean="0"/>
              <a:t>System.Collections.Generic</a:t>
            </a:r>
            <a:r>
              <a:rPr lang="es-AR" dirty="0" smtClean="0"/>
              <a:t>;</a:t>
            </a:r>
          </a:p>
          <a:p>
            <a:endParaRPr lang="es-AR" dirty="0" smtClean="0"/>
          </a:p>
          <a:p>
            <a:pPr>
              <a:buFont typeface="Wingdings" pitchFamily="2" charset="2"/>
              <a:buChar char="Ø"/>
            </a:pPr>
            <a:endParaRPr lang="es-AR" dirty="0" smtClean="0"/>
          </a:p>
          <a:p>
            <a:pPr>
              <a:buFont typeface="Wingdings" pitchFamily="2" charset="2"/>
              <a:buChar char="Ø"/>
            </a:pPr>
            <a:endParaRPr lang="es-AR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4644008" y="2132856"/>
            <a:ext cx="4038600" cy="3768733"/>
          </a:xfrm>
          <a:solidFill>
            <a:schemeClr val="bg2">
              <a:lumMod val="9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sz="2400" dirty="0" smtClean="0"/>
              <a:t>//Declaración</a:t>
            </a:r>
          </a:p>
          <a:p>
            <a:pPr>
              <a:buNone/>
            </a:pPr>
            <a:r>
              <a:rPr lang="es-AR" sz="2400" dirty="0" err="1" smtClean="0"/>
              <a:t>List</a:t>
            </a:r>
            <a:r>
              <a:rPr lang="es-AR" sz="2400" dirty="0" smtClean="0"/>
              <a:t>&lt;</a:t>
            </a:r>
            <a:r>
              <a:rPr lang="es-AR" sz="2400" dirty="0" err="1" smtClean="0"/>
              <a:t>MiClase</a:t>
            </a:r>
            <a:r>
              <a:rPr lang="es-AR" sz="2400" dirty="0" smtClean="0"/>
              <a:t>&gt; lista = new </a:t>
            </a:r>
            <a:r>
              <a:rPr lang="es-AR" sz="2400" dirty="0" err="1" smtClean="0"/>
              <a:t>List</a:t>
            </a:r>
            <a:r>
              <a:rPr lang="es-AR" sz="2400" dirty="0" smtClean="0"/>
              <a:t>&lt;</a:t>
            </a:r>
            <a:r>
              <a:rPr lang="es-AR" sz="2400" dirty="0" err="1" smtClean="0"/>
              <a:t>MiClase</a:t>
            </a:r>
            <a:r>
              <a:rPr lang="es-AR" sz="2400" dirty="0" smtClean="0"/>
              <a:t>&gt;();</a:t>
            </a:r>
          </a:p>
          <a:p>
            <a:pPr>
              <a:buNone/>
            </a:pPr>
            <a:r>
              <a:rPr lang="es-AR" sz="2400" dirty="0" smtClean="0"/>
              <a:t>//Agregar elementos</a:t>
            </a:r>
          </a:p>
          <a:p>
            <a:pPr>
              <a:buNone/>
            </a:pPr>
            <a:r>
              <a:rPr lang="es-AR" sz="2400" dirty="0" err="1" smtClean="0"/>
              <a:t>lista.Add</a:t>
            </a:r>
            <a:r>
              <a:rPr lang="es-AR" sz="2400" dirty="0" smtClean="0"/>
              <a:t>(new </a:t>
            </a:r>
            <a:r>
              <a:rPr lang="es-AR" sz="2400" dirty="0" err="1" smtClean="0"/>
              <a:t>MiClase</a:t>
            </a:r>
            <a:r>
              <a:rPr lang="es-AR" sz="2400" dirty="0" smtClean="0"/>
              <a:t>(…));</a:t>
            </a:r>
          </a:p>
          <a:p>
            <a:pPr>
              <a:buNone/>
            </a:pPr>
            <a:r>
              <a:rPr lang="es-AR" sz="2400" dirty="0" smtClean="0"/>
              <a:t>//Eliminar elementos</a:t>
            </a:r>
          </a:p>
          <a:p>
            <a:pPr>
              <a:buNone/>
            </a:pPr>
            <a:r>
              <a:rPr lang="es-AR" sz="2400" dirty="0" err="1" smtClean="0"/>
              <a:t>lista.Remove</a:t>
            </a:r>
            <a:r>
              <a:rPr lang="es-AR" sz="2400" dirty="0" smtClean="0"/>
              <a:t>(valor);</a:t>
            </a:r>
          </a:p>
          <a:p>
            <a:pPr>
              <a:buNone/>
            </a:pPr>
            <a:r>
              <a:rPr lang="es-AR" sz="2400" dirty="0" err="1" smtClean="0"/>
              <a:t>lista.RemoveAt</a:t>
            </a:r>
            <a:r>
              <a:rPr lang="es-AR" sz="2400" dirty="0" smtClean="0"/>
              <a:t>(</a:t>
            </a:r>
            <a:r>
              <a:rPr lang="es-AR" sz="2400" dirty="0" err="1" smtClean="0"/>
              <a:t>indice</a:t>
            </a:r>
            <a:r>
              <a:rPr lang="es-AR" sz="2400" dirty="0" smtClean="0"/>
              <a:t>);</a:t>
            </a:r>
          </a:p>
          <a:p>
            <a:pPr>
              <a:buNone/>
            </a:pPr>
            <a:r>
              <a:rPr lang="es-AR" sz="2400" dirty="0" smtClean="0"/>
              <a:t>//Recorrer elementos</a:t>
            </a:r>
          </a:p>
          <a:p>
            <a:pPr>
              <a:buNone/>
            </a:pPr>
            <a:r>
              <a:rPr lang="es-AR" sz="2400" dirty="0" err="1"/>
              <a:t>f</a:t>
            </a:r>
            <a:r>
              <a:rPr lang="es-AR" sz="2400" dirty="0" err="1" smtClean="0"/>
              <a:t>oreach</a:t>
            </a:r>
            <a:r>
              <a:rPr lang="es-AR" sz="2400" dirty="0" smtClean="0"/>
              <a:t>(</a:t>
            </a:r>
            <a:r>
              <a:rPr lang="es-AR" sz="2400" dirty="0" err="1" smtClean="0"/>
              <a:t>MiClase</a:t>
            </a:r>
            <a:r>
              <a:rPr lang="es-AR" sz="2400" dirty="0" smtClean="0"/>
              <a:t> </a:t>
            </a:r>
            <a:r>
              <a:rPr lang="es-AR" sz="2400" dirty="0" err="1" smtClean="0"/>
              <a:t>item</a:t>
            </a:r>
            <a:r>
              <a:rPr lang="es-AR" sz="2400" dirty="0" smtClean="0"/>
              <a:t> in lista)</a:t>
            </a:r>
          </a:p>
          <a:p>
            <a:pPr>
              <a:buNone/>
            </a:pPr>
            <a:r>
              <a:rPr lang="es-AR" sz="2400" dirty="0" smtClean="0"/>
              <a:t>{</a:t>
            </a:r>
          </a:p>
          <a:p>
            <a:pPr>
              <a:buNone/>
            </a:pPr>
            <a:r>
              <a:rPr lang="es-AR" sz="2400" dirty="0"/>
              <a:t>	</a:t>
            </a:r>
            <a:r>
              <a:rPr lang="es-AR" sz="2400" dirty="0" err="1" smtClean="0"/>
              <a:t>Console.WriteLine</a:t>
            </a:r>
            <a:r>
              <a:rPr lang="es-AR" sz="2400" dirty="0" smtClean="0"/>
              <a:t>(</a:t>
            </a:r>
            <a:r>
              <a:rPr lang="es-AR" sz="2400" dirty="0" err="1" smtClean="0"/>
              <a:t>item</a:t>
            </a:r>
            <a:r>
              <a:rPr lang="es-AR" sz="2400" dirty="0" smtClean="0"/>
              <a:t>);</a:t>
            </a:r>
          </a:p>
          <a:p>
            <a:pPr>
              <a:buNone/>
            </a:pPr>
            <a:r>
              <a:rPr lang="es-AR" sz="2400" dirty="0" smtClean="0"/>
              <a:t>}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Colecciones personalizadas usando </a:t>
            </a:r>
            <a:r>
              <a:rPr lang="es-AR" dirty="0" err="1" smtClean="0"/>
              <a:t>Generic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07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462042" cy="37687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400" dirty="0" smtClean="0"/>
              <a:t>Con los </a:t>
            </a:r>
            <a:r>
              <a:rPr lang="es-AR" sz="2400" dirty="0" err="1" smtClean="0"/>
              <a:t>streams</a:t>
            </a:r>
            <a:r>
              <a:rPr lang="es-AR" sz="2400" dirty="0" smtClean="0"/>
              <a:t> no solo podemos acceder a los ficheros de disco, sino que también podemos acceder a otros tipos de “secuencias” o flujos de datos, desde </a:t>
            </a:r>
            <a:r>
              <a:rPr lang="es-AR" sz="2400" dirty="0" err="1" smtClean="0"/>
              <a:t>streams</a:t>
            </a:r>
            <a:r>
              <a:rPr lang="es-AR" sz="2400" dirty="0" smtClean="0"/>
              <a:t> en memoria hasta </a:t>
            </a:r>
            <a:r>
              <a:rPr lang="es-AR" sz="2400" dirty="0" err="1" smtClean="0"/>
              <a:t>streams</a:t>
            </a:r>
            <a:r>
              <a:rPr lang="es-AR" sz="2400" dirty="0" smtClean="0"/>
              <a:t> para enviar información a través de internet</a:t>
            </a:r>
            <a:r>
              <a:rPr lang="es-AR" sz="24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4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400" dirty="0" smtClean="0"/>
              <a:t>Todas las operaciones que se hagan sobre </a:t>
            </a:r>
            <a:r>
              <a:rPr lang="es-AR" sz="2400" dirty="0" err="1" smtClean="0"/>
              <a:t>streams</a:t>
            </a:r>
            <a:r>
              <a:rPr lang="es-AR" sz="2400" dirty="0" smtClean="0"/>
              <a:t> están encapsulados en la clase abstracta </a:t>
            </a:r>
            <a:r>
              <a:rPr lang="es-AR" sz="2400" dirty="0" err="1" smtClean="0"/>
              <a:t>Stream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Streams</a:t>
            </a:r>
            <a:r>
              <a:rPr lang="es-AR" dirty="0" smtClean="0"/>
              <a:t> en .NET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5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462042" cy="3768733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Clases para crear </a:t>
            </a:r>
            <a:r>
              <a:rPr lang="es-AR" sz="2000" dirty="0" err="1" smtClean="0"/>
              <a:t>Streams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BufferedStream</a:t>
            </a:r>
            <a:r>
              <a:rPr lang="es-AR" sz="2000" dirty="0" smtClean="0"/>
              <a:t>, clase abstracta que representa un buffer de almacenamiento para operaciones de lectura escritura de otro </a:t>
            </a:r>
            <a:r>
              <a:rPr lang="es-AR" sz="2000" dirty="0" err="1" smtClean="0"/>
              <a:t>stream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DeflateStream</a:t>
            </a:r>
            <a:r>
              <a:rPr lang="es-AR" sz="2000" dirty="0" smtClean="0"/>
              <a:t>, permite la compresión y descompresión de </a:t>
            </a:r>
            <a:r>
              <a:rPr lang="es-AR" sz="2000" dirty="0" err="1" smtClean="0"/>
              <a:t>streams</a:t>
            </a:r>
            <a:r>
              <a:rPr lang="es-AR" sz="2000" dirty="0" smtClean="0"/>
              <a:t> usando el algoritmo </a:t>
            </a:r>
            <a:r>
              <a:rPr lang="es-AR" sz="2000" dirty="0" err="1" smtClean="0"/>
              <a:t>Deflat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GZipStream</a:t>
            </a:r>
            <a:r>
              <a:rPr lang="es-AR" sz="2000" dirty="0" smtClean="0"/>
              <a:t>, usada para comprimir y descomprimir </a:t>
            </a:r>
            <a:r>
              <a:rPr lang="es-AR" sz="2000" dirty="0" err="1" smtClean="0"/>
              <a:t>streams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MemoryStream</a:t>
            </a:r>
            <a:r>
              <a:rPr lang="es-AR" sz="2000" dirty="0" smtClean="0"/>
              <a:t>, crear un </a:t>
            </a:r>
            <a:r>
              <a:rPr lang="es-AR" sz="2000" dirty="0" err="1" smtClean="0"/>
              <a:t>stream</a:t>
            </a:r>
            <a:r>
              <a:rPr lang="es-AR" sz="2000" dirty="0" smtClean="0"/>
              <a:t> que se almacena en la memoria como una secuencia de bytes.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NetworkStream</a:t>
            </a:r>
            <a:r>
              <a:rPr lang="es-AR" sz="2000" dirty="0" smtClean="0"/>
              <a:t>, proporciona una secuencia de datos para el acceso a la red.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CryptoStream</a:t>
            </a:r>
            <a:r>
              <a:rPr lang="es-AR" sz="2000" dirty="0" smtClean="0"/>
              <a:t>, un </a:t>
            </a:r>
            <a:r>
              <a:rPr lang="es-AR" sz="2000" dirty="0" err="1" smtClean="0"/>
              <a:t>stream</a:t>
            </a:r>
            <a:r>
              <a:rPr lang="es-AR" sz="2000" dirty="0" smtClean="0"/>
              <a:t> usado para </a:t>
            </a:r>
            <a:r>
              <a:rPr lang="es-AR" sz="2000" dirty="0" err="1" smtClean="0"/>
              <a:t>encriptar</a:t>
            </a:r>
            <a:r>
              <a:rPr lang="es-AR" sz="2000" dirty="0" smtClean="0"/>
              <a:t> otros </a:t>
            </a:r>
            <a:r>
              <a:rPr lang="es-AR" sz="2000" dirty="0" err="1" smtClean="0"/>
              <a:t>streams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13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Streams en .NET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5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462042" cy="37687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Además de las mencionadas existen otras clases para acceder a las 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secuencias de datos de una forma mas directa.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BinaryReader</a:t>
            </a:r>
            <a:r>
              <a:rPr lang="es-AR" sz="2000" dirty="0" smtClean="0"/>
              <a:t> / </a:t>
            </a:r>
            <a:r>
              <a:rPr lang="es-AR" sz="2000" dirty="0" err="1" smtClean="0"/>
              <a:t>BinaryWriter</a:t>
            </a:r>
            <a:r>
              <a:rPr lang="es-AR" sz="2000" dirty="0" smtClean="0"/>
              <a:t>, lee o escribe tipos primitivos como valores binarios utilizando una codificación específica.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StreamReader</a:t>
            </a:r>
            <a:r>
              <a:rPr lang="es-AR" sz="2000" dirty="0" smtClean="0"/>
              <a:t> / </a:t>
            </a:r>
            <a:r>
              <a:rPr lang="es-AR" sz="2000" dirty="0" err="1" smtClean="0"/>
              <a:t>StreamWriter</a:t>
            </a:r>
            <a:r>
              <a:rPr lang="es-AR" sz="2000" dirty="0" smtClean="0"/>
              <a:t>, clases para leer y escribir caracteres en ficheros utilizando una codificación determinada.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StringReader</a:t>
            </a:r>
            <a:r>
              <a:rPr lang="es-AR" sz="2000" dirty="0" smtClean="0"/>
              <a:t> / </a:t>
            </a:r>
            <a:r>
              <a:rPr lang="es-AR" sz="2000" dirty="0" err="1" smtClean="0"/>
              <a:t>StringWriter</a:t>
            </a:r>
            <a:r>
              <a:rPr lang="es-AR" sz="2000" dirty="0" smtClean="0"/>
              <a:t>, implementa </a:t>
            </a:r>
            <a:r>
              <a:rPr lang="es-AR" sz="2000" dirty="0" err="1" smtClean="0"/>
              <a:t>TextReader</a:t>
            </a:r>
            <a:r>
              <a:rPr lang="es-AR" sz="2000" dirty="0" smtClean="0"/>
              <a:t> o </a:t>
            </a:r>
            <a:r>
              <a:rPr lang="es-AR" sz="2000" dirty="0" err="1" smtClean="0"/>
              <a:t>TextWriteer</a:t>
            </a:r>
            <a:r>
              <a:rPr lang="es-AR" sz="2000" dirty="0" smtClean="0"/>
              <a:t> para leer o escribir en una cadena.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TextReader</a:t>
            </a:r>
            <a:r>
              <a:rPr lang="es-AR" sz="2000" dirty="0" smtClean="0"/>
              <a:t> / </a:t>
            </a:r>
            <a:r>
              <a:rPr lang="es-AR" sz="2000" dirty="0" err="1" smtClean="0"/>
              <a:t>TextWriter</a:t>
            </a:r>
            <a:r>
              <a:rPr lang="es-AR" sz="2000" dirty="0" smtClean="0"/>
              <a:t>, clases abstractas para leer o escribir en una secuencia de caracteres.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14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Streams en .NET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5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462042" cy="37687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smtClean="0"/>
              <a:t>Son las clases que .NET pone a nuestra </a:t>
            </a:r>
            <a:r>
              <a:rPr lang="es-AR" sz="2000" dirty="0" err="1" smtClean="0"/>
              <a:t>dispoción</a:t>
            </a:r>
            <a:r>
              <a:rPr lang="es-AR" sz="2000" dirty="0" smtClean="0"/>
              <a:t> para que podamos manejar tanto ficheros como directorios.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s-AR" sz="2000" dirty="0" smtClean="0"/>
              <a:t>El espacio de nombres System.IO es el que contiene todas las clases relacionadas con ficheros y directorios.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smtClean="0"/>
              <a:t>Las clases que podemos encontrar en el espacio de nombres System.IO se pueden agrupar en: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1600" dirty="0" smtClean="0"/>
              <a:t>Las clases para manipular unidades, directorios y ficheros.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1600" dirty="0" smtClean="0"/>
              <a:t>Las clases para crear </a:t>
            </a:r>
            <a:r>
              <a:rPr lang="es-AR" sz="1600" dirty="0" err="1" smtClean="0"/>
              <a:t>streams</a:t>
            </a:r>
            <a:r>
              <a:rPr lang="es-AR" sz="1600" dirty="0" smtClean="0"/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1600" dirty="0" smtClean="0"/>
              <a:t>Las clases para leer o escribir en los </a:t>
            </a:r>
            <a:r>
              <a:rPr lang="es-AR" sz="1600" dirty="0" err="1" smtClean="0"/>
              <a:t>streams</a:t>
            </a:r>
            <a:endParaRPr lang="es-AR" sz="1600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Acceso al sistema de Archivos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5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462042" cy="376873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Clases para manipular unidades, directorios y ficheros.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Directory</a:t>
            </a:r>
            <a:r>
              <a:rPr lang="es-AR" sz="2000" dirty="0" smtClean="0"/>
              <a:t>, proporciona métodos estáticos para crear, mover y enumerar los ficheros de directorios y subdirectorios.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DirectoryInfo</a:t>
            </a:r>
            <a:r>
              <a:rPr lang="es-AR" sz="2000" dirty="0" smtClean="0"/>
              <a:t>, </a:t>
            </a:r>
            <a:r>
              <a:rPr lang="es-AR" sz="2000" dirty="0" err="1" smtClean="0"/>
              <a:t>idem</a:t>
            </a:r>
            <a:r>
              <a:rPr lang="es-AR" sz="2000" dirty="0" smtClean="0"/>
              <a:t> </a:t>
            </a:r>
            <a:r>
              <a:rPr lang="es-AR" sz="2000" dirty="0" err="1" smtClean="0"/>
              <a:t>Directory</a:t>
            </a:r>
            <a:r>
              <a:rPr lang="es-AR" sz="2000" dirty="0" smtClean="0"/>
              <a:t>, métodos de instancia, dicha instancia se creará a partir de un directorio determinado.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DriveInfo</a:t>
            </a:r>
            <a:r>
              <a:rPr lang="es-AR" sz="2000" dirty="0" smtClean="0"/>
              <a:t>, proporciona métodos de instancia para crear, mover y enumerar el contenido de unidades.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File</a:t>
            </a:r>
            <a:r>
              <a:rPr lang="es-AR" sz="2000" dirty="0" smtClean="0"/>
              <a:t>, proporciona métodos estáticos para crear, copiar, eliminar, mover y abrir ficheros, además de ayudar a la creación de objetos </a:t>
            </a:r>
            <a:r>
              <a:rPr lang="es-AR" sz="2000" dirty="0" err="1" smtClean="0"/>
              <a:t>FileStream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FileInfo</a:t>
            </a:r>
            <a:r>
              <a:rPr lang="es-AR" sz="2000" dirty="0" smtClean="0"/>
              <a:t>, igual que la clase </a:t>
            </a:r>
            <a:r>
              <a:rPr lang="es-AR" sz="2000" dirty="0" err="1" smtClean="0"/>
              <a:t>File</a:t>
            </a:r>
            <a:r>
              <a:rPr lang="es-AR" sz="2000" dirty="0" smtClean="0"/>
              <a:t>, pero los métodos son de instancia, dicha instancia se creará a partir de un fichero determinado.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Path</a:t>
            </a:r>
            <a:r>
              <a:rPr lang="es-AR" sz="2000" dirty="0" smtClean="0"/>
              <a:t>, proporciona métodos y propiedades para procesar cadenas relacionadas con los directorios.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Acceso al Sistema de Archivos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5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462042" cy="37687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Enumeraciones.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FileAccess</a:t>
            </a:r>
            <a:r>
              <a:rPr lang="es-AR" sz="2000" dirty="0" smtClean="0"/>
              <a:t>, define constantes para el tipo de acceso a los ficheros: lectura, escritura o lectura/escritura.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FileAttributes</a:t>
            </a:r>
            <a:r>
              <a:rPr lang="es-AR" sz="2000" dirty="0" smtClean="0"/>
              <a:t>, define constantes para el atributo de los ficheros y directorios: archivo, oculto, solo lectura, etc.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FileMode</a:t>
            </a:r>
            <a:r>
              <a:rPr lang="es-AR" sz="2000" dirty="0" smtClean="0"/>
              <a:t>, define las constantes que podemos usar para controlar como abrimos un fichero.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FileShare</a:t>
            </a:r>
            <a:r>
              <a:rPr lang="es-AR" sz="2000" dirty="0" smtClean="0"/>
              <a:t>, define las constantes para controlar el tipo de acceso que otros objetos </a:t>
            </a:r>
            <a:r>
              <a:rPr lang="es-AR" sz="2000" dirty="0" err="1" smtClean="0"/>
              <a:t>FileStream</a:t>
            </a:r>
            <a:r>
              <a:rPr lang="es-AR" sz="2000" dirty="0" smtClean="0"/>
              <a:t> pueden tener al mismo fichero.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17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Acceso al Sistema de Archivos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5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462042" cy="3768733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Clases para leer o escribir en los </a:t>
            </a:r>
            <a:r>
              <a:rPr lang="es-AR" sz="2000" dirty="0" err="1" smtClean="0"/>
              <a:t>streams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BinaryReader</a:t>
            </a:r>
            <a:r>
              <a:rPr lang="es-AR" sz="2000" dirty="0" smtClean="0"/>
              <a:t>, lee tipos primitivos o cadenas codificadas desde un </a:t>
            </a:r>
            <a:r>
              <a:rPr lang="es-AR" sz="2000" dirty="0" err="1" smtClean="0"/>
              <a:t>FileStream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BinaryWriter</a:t>
            </a:r>
            <a:r>
              <a:rPr lang="es-AR" sz="2000" dirty="0" smtClean="0"/>
              <a:t>, escribe tipos primitivos o cadenas codificadas en un </a:t>
            </a:r>
            <a:r>
              <a:rPr lang="es-AR" sz="2000" dirty="0" err="1" smtClean="0"/>
              <a:t>Filestream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StreamReader</a:t>
            </a:r>
            <a:r>
              <a:rPr lang="es-AR" sz="2000" dirty="0" smtClean="0"/>
              <a:t>, lee caracteres desde un </a:t>
            </a:r>
            <a:r>
              <a:rPr lang="es-AR" sz="2000" dirty="0" err="1" smtClean="0"/>
              <a:t>FileStream</a:t>
            </a:r>
            <a:r>
              <a:rPr lang="es-AR" sz="2000" dirty="0" smtClean="0"/>
              <a:t>, usando codificación para convertir los caracteres a/desde bytes.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StreamWriter</a:t>
            </a:r>
            <a:r>
              <a:rPr lang="es-AR" sz="2000" dirty="0" smtClean="0"/>
              <a:t>, escribe caracteres a un </a:t>
            </a:r>
            <a:r>
              <a:rPr lang="es-AR" sz="2000" dirty="0" err="1" smtClean="0"/>
              <a:t>FileStream</a:t>
            </a:r>
            <a:r>
              <a:rPr lang="es-AR" sz="2000" dirty="0" smtClean="0"/>
              <a:t>, usando codificación para convertir los caracteres en bytes.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StringReader</a:t>
            </a:r>
            <a:r>
              <a:rPr lang="es-AR" sz="2000" dirty="0" smtClean="0"/>
              <a:t>, lee caracteres desde un </a:t>
            </a:r>
            <a:r>
              <a:rPr lang="es-AR" sz="2000" dirty="0" err="1" smtClean="0"/>
              <a:t>String</a:t>
            </a:r>
            <a:r>
              <a:rPr lang="es-AR" sz="2000" dirty="0" smtClean="0"/>
              <a:t>. La salida puede ser a un </a:t>
            </a:r>
            <a:r>
              <a:rPr lang="es-AR" sz="2000" dirty="0" err="1" smtClean="0"/>
              <a:t>stream</a:t>
            </a:r>
            <a:r>
              <a:rPr lang="es-AR" sz="2000" dirty="0" smtClean="0"/>
              <a:t> en cualquier codificación o cadena.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StringWriter</a:t>
            </a:r>
            <a:r>
              <a:rPr lang="es-AR" sz="2000" dirty="0" smtClean="0"/>
              <a:t>, escribe caracteres a un </a:t>
            </a:r>
            <a:r>
              <a:rPr lang="es-AR" sz="2000" dirty="0" err="1" smtClean="0"/>
              <a:t>String</a:t>
            </a:r>
            <a:r>
              <a:rPr lang="es-AR" sz="2000" dirty="0" smtClean="0"/>
              <a:t>. Al igual que </a:t>
            </a:r>
            <a:r>
              <a:rPr lang="es-AR" sz="2000" dirty="0" err="1" smtClean="0"/>
              <a:t>StringReader</a:t>
            </a:r>
            <a:r>
              <a:rPr lang="es-AR" sz="2000" dirty="0" smtClean="0"/>
              <a:t>, la salida puede ser a un </a:t>
            </a:r>
            <a:r>
              <a:rPr lang="es-AR" sz="2000" dirty="0" err="1" smtClean="0"/>
              <a:t>stream</a:t>
            </a:r>
            <a:r>
              <a:rPr lang="es-AR" sz="2000" dirty="0" smtClean="0"/>
              <a:t> usando cualquier codificación o a una cadena.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TextReader</a:t>
            </a:r>
            <a:r>
              <a:rPr lang="es-AR" sz="2000" dirty="0" smtClean="0"/>
              <a:t>, es la clase abstracta base para </a:t>
            </a:r>
            <a:r>
              <a:rPr lang="es-AR" sz="2000" dirty="0" err="1" smtClean="0"/>
              <a:t>StreamReader</a:t>
            </a:r>
            <a:r>
              <a:rPr lang="es-AR" sz="2000" dirty="0" smtClean="0"/>
              <a:t> y </a:t>
            </a:r>
            <a:r>
              <a:rPr lang="es-AR" sz="2000" dirty="0" err="1" smtClean="0"/>
              <a:t>StringReader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TextWriter</a:t>
            </a:r>
            <a:r>
              <a:rPr lang="es-AR" sz="2000" dirty="0" smtClean="0"/>
              <a:t>, es la clase abstracta para </a:t>
            </a:r>
            <a:r>
              <a:rPr lang="es-AR" sz="2000" dirty="0" err="1" smtClean="0"/>
              <a:t>StreamWriter</a:t>
            </a:r>
            <a:r>
              <a:rPr lang="es-AR" sz="2000" dirty="0" smtClean="0"/>
              <a:t> y </a:t>
            </a:r>
            <a:r>
              <a:rPr lang="es-AR" sz="2000" dirty="0" err="1" smtClean="0"/>
              <a:t>StringWriter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18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Acceso al Sistema de Archivos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5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1928802"/>
            <a:ext cx="7462042" cy="4044795"/>
          </a:xfrm>
        </p:spPr>
        <p:txBody>
          <a:bodyPr>
            <a:normAutofit fontScale="6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400" dirty="0" smtClean="0"/>
              <a:t>En el espacio de nombres </a:t>
            </a:r>
            <a:r>
              <a:rPr lang="es-AR" sz="2400" dirty="0" err="1" smtClean="0"/>
              <a:t>System.Net</a:t>
            </a:r>
            <a:r>
              <a:rPr lang="es-AR" sz="2400" dirty="0" smtClean="0"/>
              <a:t> tenemos todo lo que necesitamos para acceder a Internet y/o recursos que estén en una red local. Se destacan las siguientes: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FileWebRequest</a:t>
            </a:r>
            <a:r>
              <a:rPr lang="es-AR" sz="2200" dirty="0" smtClean="0"/>
              <a:t>, proporciona una implementación del sistema de archivos de la clase </a:t>
            </a:r>
            <a:r>
              <a:rPr lang="es-AR" sz="2200" dirty="0" err="1" smtClean="0"/>
              <a:t>WebRequest</a:t>
            </a:r>
            <a:r>
              <a:rPr lang="es-AR" sz="2200" dirty="0" smtClean="0"/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FileWebResponse</a:t>
            </a:r>
            <a:r>
              <a:rPr lang="es-AR" sz="2200" dirty="0" smtClean="0"/>
              <a:t>, proporciona una implementación del sistema de archivos de la clase </a:t>
            </a:r>
            <a:r>
              <a:rPr lang="es-AR" sz="2200" dirty="0" err="1" smtClean="0"/>
              <a:t>WebResponse</a:t>
            </a:r>
            <a:r>
              <a:rPr lang="es-AR" sz="2200" dirty="0" smtClean="0"/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FtpWebRequest</a:t>
            </a:r>
            <a:r>
              <a:rPr lang="es-AR" sz="2200" dirty="0" smtClean="0"/>
              <a:t>, implementa un cliente FTP.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FtpWebResponse</a:t>
            </a:r>
            <a:r>
              <a:rPr lang="es-AR" sz="2200" dirty="0" smtClean="0"/>
              <a:t>, encapsula una respuesta desde una petición a un servidor FTP.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HttpVersion</a:t>
            </a:r>
            <a:r>
              <a:rPr lang="es-AR" sz="2200" dirty="0" smtClean="0"/>
              <a:t>, define las versiones HTTP soportadas por clases </a:t>
            </a:r>
            <a:r>
              <a:rPr lang="es-AR" sz="2200" dirty="0" err="1" smtClean="0"/>
              <a:t>HttpWebRequest</a:t>
            </a:r>
            <a:r>
              <a:rPr lang="es-AR" sz="2200" dirty="0" smtClean="0"/>
              <a:t> y </a:t>
            </a:r>
            <a:r>
              <a:rPr lang="es-AR" sz="2200" dirty="0" err="1" smtClean="0"/>
              <a:t>HttpWebResponse</a:t>
            </a:r>
            <a:r>
              <a:rPr lang="es-AR" sz="2200" dirty="0" smtClean="0"/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HttpWebRequest</a:t>
            </a:r>
            <a:r>
              <a:rPr lang="es-AR" sz="2200" dirty="0" smtClean="0"/>
              <a:t>, proporciona una implementación HTTP específica de la clase </a:t>
            </a:r>
            <a:r>
              <a:rPr lang="es-AR" sz="2200" dirty="0" err="1" smtClean="0"/>
              <a:t>WebRequest</a:t>
            </a:r>
            <a:r>
              <a:rPr lang="es-AR" sz="2200" dirty="0" smtClean="0"/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HttpWebResponse</a:t>
            </a:r>
            <a:r>
              <a:rPr lang="es-AR" sz="2200" dirty="0" smtClean="0"/>
              <a:t>, proporciona una implementación HTTP específica de la clase </a:t>
            </a:r>
            <a:r>
              <a:rPr lang="es-AR" sz="2200" dirty="0" err="1" smtClean="0"/>
              <a:t>WebResponse</a:t>
            </a:r>
            <a:r>
              <a:rPr lang="es-AR" sz="2200" dirty="0" smtClean="0"/>
              <a:t>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IPAddress</a:t>
            </a:r>
            <a:r>
              <a:rPr lang="es-AR" sz="2200" dirty="0" smtClean="0"/>
              <a:t>, proporciona una dirección IP.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NetworkCredential</a:t>
            </a:r>
            <a:r>
              <a:rPr lang="es-AR" sz="2200" dirty="0" smtClean="0"/>
              <a:t>, proporciona credenciales para autenticación basada en contraseña.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WebRequest</a:t>
            </a:r>
            <a:r>
              <a:rPr lang="es-AR" sz="2200" dirty="0" smtClean="0"/>
              <a:t>, petición URI. </a:t>
            </a:r>
            <a:r>
              <a:rPr lang="es-AR" sz="2200" dirty="0" err="1" smtClean="0"/>
              <a:t>WebResponse</a:t>
            </a:r>
            <a:r>
              <a:rPr lang="es-AR" sz="2200" dirty="0" smtClean="0"/>
              <a:t>, respuesta a esa petición.</a:t>
            </a:r>
          </a:p>
          <a:p>
            <a:pPr lvl="1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200" dirty="0" err="1" smtClean="0"/>
              <a:t>WebRequestMethods</a:t>
            </a:r>
            <a:r>
              <a:rPr lang="es-AR" sz="2200" dirty="0" smtClean="0"/>
              <a:t>, clase contenedora de clases que especifican tipos de protocolo de diferentes peticiones: </a:t>
            </a:r>
            <a:r>
              <a:rPr lang="es-AR" sz="2200" dirty="0" err="1" smtClean="0"/>
              <a:t>File</a:t>
            </a:r>
            <a:r>
              <a:rPr lang="es-AR" sz="2200" dirty="0" smtClean="0"/>
              <a:t>, Ftp o HTTP.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19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Acceso a Internet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5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060848"/>
            <a:ext cx="5544616" cy="4055625"/>
          </a:xfrm>
        </p:spPr>
        <p:txBody>
          <a:bodyPr>
            <a:normAutofit fontScale="925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AR" dirty="0"/>
              <a:t> </a:t>
            </a:r>
            <a:r>
              <a:rPr lang="es-AR" dirty="0" smtClean="0"/>
              <a:t>Colecciones de Datos</a:t>
            </a: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AR" dirty="0" err="1" smtClean="0"/>
              <a:t>Streams</a:t>
            </a:r>
            <a:r>
              <a:rPr lang="es-AR" dirty="0" smtClean="0"/>
              <a:t> en .NET</a:t>
            </a: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AR" dirty="0" smtClean="0"/>
              <a:t>Acceso al Sistema de Archivos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r>
              <a:rPr lang="es-AR" dirty="0" smtClean="0"/>
              <a:t>Acceso a Internet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&amp;"/>
            </a:pPr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4F54-4C36-4B18-BD31-130A38CF6F02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2</a:t>
            </a:fld>
            <a:endParaRPr lang="es-AR"/>
          </a:p>
        </p:txBody>
      </p:sp>
      <p:pic>
        <p:nvPicPr>
          <p:cNvPr id="28674" name="Picture 2" descr="C:\Users\Victor\AppData\Local\Microsoft\Windows\Temporary Internet Files\Content.IE5\1YX1XCQC\MC90041040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0" y="3143248"/>
            <a:ext cx="2548903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7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59681"/>
          </a:xfrm>
        </p:spPr>
        <p:txBody>
          <a:bodyPr/>
          <a:lstStyle/>
          <a:p>
            <a:pPr marL="0" indent="0" algn="ctr">
              <a:buNone/>
            </a:pPr>
            <a:endParaRPr lang="es-AR" dirty="0" smtClean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sz="5400" b="1" dirty="0" smtClean="0">
                <a:solidFill>
                  <a:schemeClr val="accent1">
                    <a:lumMod val="75000"/>
                  </a:schemeClr>
                </a:solidFill>
              </a:rPr>
              <a:t>Fin Módulo </a:t>
            </a:r>
            <a:endParaRPr lang="es-AR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4F54-4C36-4B18-BD31-130A38CF6F02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222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4546848" cy="3768733"/>
          </a:xfrm>
        </p:spPr>
        <p:txBody>
          <a:bodyPr>
            <a:norm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s-ES" sz="1600" dirty="0" smtClean="0"/>
              <a:t>La Librería de Clase Base (BCL) es una librería incluida en el </a:t>
            </a:r>
            <a:r>
              <a:rPr lang="es-ES" sz="1600" i="1" dirty="0" smtClean="0"/>
              <a:t>.NET Framework</a:t>
            </a:r>
            <a:r>
              <a:rPr lang="es-ES" sz="1600" dirty="0" smtClean="0"/>
              <a:t> formada por cientos de tipos de datos que permiten acceder a los servicios ofrecidos por el CLR y a las funcionalidades más frecuentemente usadas a la hora de escribir programas. Además, a partir de estas clases prefabricadas el programador puede crear nuevas clases que mediante herencia extiendan su funcionalidad y se integren a la perfección con el resto de clases de la BCL</a:t>
            </a:r>
            <a:r>
              <a:rPr lang="es-AR" sz="1600" dirty="0" smtClean="0"/>
              <a:t>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3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Librería de Clases de .NET</a:t>
            </a:r>
            <a:endParaRPr lang="es-A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29190" y="2357430"/>
            <a:ext cx="3857652" cy="328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4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Librería de Clases de .NET</a:t>
            </a:r>
            <a:endParaRPr lang="es-AR" dirty="0"/>
          </a:p>
        </p:txBody>
      </p:sp>
      <p:pic>
        <p:nvPicPr>
          <p:cNvPr id="8" name="Picture 2" descr="http://www.learn-silverlight-tutorial.com/Images/ASPNETBC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00" y="1857364"/>
            <a:ext cx="6643734" cy="39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57200" y="2060848"/>
            <a:ext cx="2900354" cy="3768733"/>
          </a:xfrm>
        </p:spPr>
        <p:txBody>
          <a:bodyPr>
            <a:normAutofit/>
          </a:bodyPr>
          <a:lstStyle/>
          <a:p>
            <a:r>
              <a:rPr lang="es-AR" sz="1800" dirty="0" smtClean="0"/>
              <a:t>Cuando necesitamos agrupar una serie de datos que de alguna forma están relacionados, en .NET (y en otros "marcos" de desarrollo) tenemos dos formas de hacerlo: usando los </a:t>
            </a:r>
            <a:r>
              <a:rPr lang="es-AR" sz="1800" dirty="0" err="1" smtClean="0"/>
              <a:t>arrays</a:t>
            </a:r>
            <a:r>
              <a:rPr lang="es-AR" sz="1800" dirty="0" smtClean="0"/>
              <a:t> (matrices) o usando las colecciones.</a:t>
            </a:r>
            <a:endParaRPr lang="es-AR" sz="1800" b="1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Colecciones de Datos</a:t>
            </a:r>
            <a:endParaRPr lang="es-A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43306" y="2000240"/>
            <a:ext cx="5140343" cy="328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9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462042" cy="3768733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Existen 3 tipos principales que implementan esta interfaz.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smtClean="0"/>
              <a:t>Las de solo lectura, colecciones que no se pueden modificar. Este tipo de colecciones suelen basarse en la clase abstracta </a:t>
            </a:r>
            <a:r>
              <a:rPr lang="es-AR" sz="2000" dirty="0" err="1" smtClean="0"/>
              <a:t>ReadOnlyCollectionBase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smtClean="0"/>
              <a:t>Las colecciones de tamaño fijo, no se pueden quitar ni añadir elementos, pero si modificarlos. Por ejemplo, las colecciones basadas en </a:t>
            </a:r>
            <a:r>
              <a:rPr lang="es-AR" sz="2000" dirty="0" err="1" smtClean="0"/>
              <a:t>Array</a:t>
            </a:r>
            <a:r>
              <a:rPr lang="es-AR" sz="2000" dirty="0" smtClean="0"/>
              <a:t> son de tamaño fijo.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smtClean="0"/>
              <a:t>Las de tamaño variable, permiten cualquier tipo de adición, eliminación, y modificación. La mayoría de las colecciones suelen ser de este tipo, nos permiten dinámicamente añadir o eliminar elementos.</a:t>
            </a:r>
          </a:p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Colecciones destacadas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ArrayList</a:t>
            </a:r>
            <a:r>
              <a:rPr lang="es-AR" sz="2000" dirty="0" smtClean="0"/>
              <a:t>, la colección “clásica” para este tipo de interfaz. Contiene todos los miembros habituales en este tipo de colecciones.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CollectionBase</a:t>
            </a:r>
            <a:r>
              <a:rPr lang="es-AR" sz="2000" dirty="0" smtClean="0"/>
              <a:t>, una clase abstracta para poder crear nuestras propias colecciones.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StringCollection</a:t>
            </a:r>
            <a:r>
              <a:rPr lang="es-AR" sz="2000" dirty="0" smtClean="0"/>
              <a:t>, una colección especializada que solo puede contener valores de tipo cadena.</a:t>
            </a: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6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Colecciones basadas en </a:t>
            </a:r>
            <a:r>
              <a:rPr lang="es-AR" dirty="0" err="1" smtClean="0"/>
              <a:t>IList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5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s-AR" dirty="0" smtClean="0"/>
              <a:t>Esta colección es de tamaño dinámico, nos permite añadir y eliminar los elementos que contiene.</a:t>
            </a:r>
            <a:endParaRPr lang="es-AR" dirty="0"/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Al igual que los </a:t>
            </a:r>
            <a:r>
              <a:rPr lang="es-AR" dirty="0" err="1" smtClean="0"/>
              <a:t>arrays</a:t>
            </a:r>
            <a:r>
              <a:rPr lang="es-AR" dirty="0" smtClean="0"/>
              <a:t> el índice inferior es siempre cero y los elementos se almacenan de forma </a:t>
            </a:r>
            <a:r>
              <a:rPr lang="es-AR" dirty="0" smtClean="0"/>
              <a:t>consecutiva</a:t>
            </a:r>
            <a:r>
              <a:rPr lang="es-AR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Dentro de este tipo de lista se almacenan valores de tipo </a:t>
            </a:r>
            <a:r>
              <a:rPr lang="es-AR" dirty="0" err="1" smtClean="0"/>
              <a:t>Object</a:t>
            </a:r>
            <a:r>
              <a:rPr lang="es-AR" dirty="0" smtClean="0"/>
              <a:t>, por lo tanto podemos agregar cualquier tipo de dato.</a:t>
            </a:r>
          </a:p>
          <a:p>
            <a:r>
              <a:rPr lang="es-AR" dirty="0" smtClean="0"/>
              <a:t>El problema con este tipo de colecciones es que siempre que </a:t>
            </a:r>
            <a:r>
              <a:rPr lang="es-AR" dirty="0" err="1" smtClean="0"/>
              <a:t>querramos</a:t>
            </a:r>
            <a:r>
              <a:rPr lang="es-AR" dirty="0" smtClean="0"/>
              <a:t> acceder a uno de los elementos que contiene debemos realizar la conversión al tipo adecuado.</a:t>
            </a:r>
          </a:p>
          <a:p>
            <a:r>
              <a:rPr lang="es-AR" dirty="0" smtClean="0"/>
              <a:t>Otro de los problemas es que cuando almacenamos tipos por “valor”, el CLR de .NET tiene que convertir un tipo por valor a tipo por referencia cuando guardamos datos en la lista y lo inverso cuando recuperamos datos.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4644008" y="2132856"/>
            <a:ext cx="4038600" cy="3768733"/>
          </a:xfrm>
          <a:solidFill>
            <a:schemeClr val="bg2">
              <a:lumMod val="9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2400" dirty="0" smtClean="0"/>
              <a:t>//Declaración</a:t>
            </a:r>
          </a:p>
          <a:p>
            <a:pPr marL="0" indent="0">
              <a:buNone/>
            </a:pPr>
            <a:r>
              <a:rPr lang="es-AR" sz="2400" dirty="0" err="1" smtClean="0"/>
              <a:t>ArrayList</a:t>
            </a:r>
            <a:r>
              <a:rPr lang="es-AR" sz="2400" dirty="0" smtClean="0"/>
              <a:t> lista = new </a:t>
            </a:r>
            <a:r>
              <a:rPr lang="es-AR" sz="2400" dirty="0" err="1" smtClean="0"/>
              <a:t>ArrayList</a:t>
            </a:r>
            <a:r>
              <a:rPr lang="es-AR" sz="2400" dirty="0" smtClean="0"/>
              <a:t>();</a:t>
            </a:r>
          </a:p>
          <a:p>
            <a:pPr marL="0" indent="0">
              <a:buNone/>
            </a:pPr>
            <a:r>
              <a:rPr lang="es-AR" sz="2400" dirty="0" smtClean="0"/>
              <a:t>//Almacenar un elemento</a:t>
            </a:r>
          </a:p>
          <a:p>
            <a:pPr marL="0" indent="0">
              <a:buNone/>
            </a:pPr>
            <a:r>
              <a:rPr lang="es-AR" sz="2400" dirty="0" err="1" smtClean="0"/>
              <a:t>lista.Add</a:t>
            </a:r>
            <a:r>
              <a:rPr lang="es-AR" sz="2400" dirty="0" smtClean="0"/>
              <a:t>(3);</a:t>
            </a:r>
          </a:p>
          <a:p>
            <a:pPr marL="0" indent="0">
              <a:buNone/>
            </a:pPr>
            <a:r>
              <a:rPr lang="es-AR" sz="2400" dirty="0" smtClean="0"/>
              <a:t>//Remover elemento</a:t>
            </a:r>
          </a:p>
          <a:p>
            <a:pPr marL="0" indent="0">
              <a:buNone/>
            </a:pPr>
            <a:r>
              <a:rPr lang="es-AR" sz="2400" dirty="0" err="1" smtClean="0"/>
              <a:t>lista.RemoveAt</a:t>
            </a:r>
            <a:r>
              <a:rPr lang="es-AR" sz="2400" dirty="0" smtClean="0"/>
              <a:t>(0); //Por índice</a:t>
            </a:r>
          </a:p>
          <a:p>
            <a:pPr marL="0" indent="0">
              <a:buNone/>
            </a:pPr>
            <a:r>
              <a:rPr lang="es-AR" sz="2400" dirty="0" err="1" smtClean="0"/>
              <a:t>lista.Remove</a:t>
            </a:r>
            <a:r>
              <a:rPr lang="es-AR" sz="2400" dirty="0" smtClean="0"/>
              <a:t>(3); //Por elemento</a:t>
            </a:r>
            <a:endParaRPr lang="es-AR" sz="2400" dirty="0"/>
          </a:p>
          <a:p>
            <a:pPr marL="0" indent="0">
              <a:buNone/>
            </a:pPr>
            <a:r>
              <a:rPr lang="es-AR" sz="2400" dirty="0" smtClean="0"/>
              <a:t>//Acceder a un elemento</a:t>
            </a:r>
          </a:p>
          <a:p>
            <a:pPr marL="0" indent="0">
              <a:buNone/>
            </a:pPr>
            <a:r>
              <a:rPr lang="es-AR" sz="2400" dirty="0" err="1" smtClean="0"/>
              <a:t>int</a:t>
            </a:r>
            <a:r>
              <a:rPr lang="es-AR" sz="2400" dirty="0" smtClean="0"/>
              <a:t> valor = (</a:t>
            </a:r>
            <a:r>
              <a:rPr lang="es-AR" sz="2400" dirty="0" err="1" smtClean="0"/>
              <a:t>int</a:t>
            </a:r>
            <a:r>
              <a:rPr lang="es-AR" sz="2400" dirty="0" smtClean="0"/>
              <a:t>)lista[0];</a:t>
            </a:r>
          </a:p>
          <a:p>
            <a:pPr marL="0" indent="0">
              <a:buNone/>
            </a:pPr>
            <a:r>
              <a:rPr lang="es-AR" sz="2400" dirty="0" smtClean="0"/>
              <a:t> </a:t>
            </a:r>
            <a:endParaRPr lang="es-AR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7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Coleccio</a:t>
            </a:r>
            <a:r>
              <a:rPr smtClean="0"/>
              <a:t>nes</a:t>
            </a:r>
            <a:r>
              <a:rPr lang="es-AR" dirty="0" smtClean="0"/>
              <a:t> basadas en </a:t>
            </a:r>
            <a:r>
              <a:rPr lang="es-AR" dirty="0" err="1" smtClean="0"/>
              <a:t>IList</a:t>
            </a:r>
            <a:r>
              <a:rPr lang="es-AR" dirty="0" smtClean="0"/>
              <a:t>: </a:t>
            </a:r>
            <a:r>
              <a:rPr lang="es-AR" dirty="0" err="1" smtClean="0"/>
              <a:t>ArrayList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07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>
          <a:xfrm>
            <a:off x="467544" y="2204864"/>
            <a:ext cx="7462042" cy="376873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buNone/>
            </a:pPr>
            <a:r>
              <a:rPr lang="es-AR" sz="2000" dirty="0" smtClean="0"/>
              <a:t>Se pueden destacar: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Hashtable</a:t>
            </a:r>
            <a:r>
              <a:rPr lang="es-AR" sz="2000" dirty="0" smtClean="0"/>
              <a:t>, es la colección por excelencia de las basadas en </a:t>
            </a:r>
            <a:r>
              <a:rPr lang="es-AR" sz="2000" dirty="0" err="1" smtClean="0"/>
              <a:t>IDictionary</a:t>
            </a:r>
            <a:r>
              <a:rPr lang="es-AR" sz="2000" dirty="0" smtClean="0"/>
              <a:t>. Los elementos se organizan basándose en el código hash de las claves.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DictionaryBase</a:t>
            </a:r>
            <a:r>
              <a:rPr lang="es-AR" sz="2000" dirty="0" smtClean="0"/>
              <a:t>, es una clase abstracta que podemos usar como base de nuestras propias colecciones de tipo diccionario.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ListDictionary</a:t>
            </a:r>
            <a:r>
              <a:rPr lang="es-AR" sz="2000" dirty="0" smtClean="0"/>
              <a:t>, es una colección con mayor rendimiento que </a:t>
            </a:r>
            <a:r>
              <a:rPr lang="es-AR" sz="2000" dirty="0" err="1" smtClean="0"/>
              <a:t>Hashtable</a:t>
            </a:r>
            <a:r>
              <a:rPr lang="es-AR" sz="2000" dirty="0" smtClean="0"/>
              <a:t> pensada para trabajar con 10 o menos elementos.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HybridDictionary</a:t>
            </a:r>
            <a:r>
              <a:rPr lang="es-AR" sz="2000" dirty="0" smtClean="0"/>
              <a:t>, es una colección especial en la que si hay 10 o menos elementos, se utiliza una colección </a:t>
            </a:r>
            <a:r>
              <a:rPr lang="es-AR" sz="2000" dirty="0" err="1" smtClean="0"/>
              <a:t>ListDictionary</a:t>
            </a:r>
            <a:r>
              <a:rPr lang="es-AR" sz="2000" dirty="0" smtClean="0"/>
              <a:t> y si contiene más elementos se utiliza una colección </a:t>
            </a:r>
            <a:r>
              <a:rPr lang="es-AR" sz="2000" dirty="0" err="1" smtClean="0"/>
              <a:t>Hashtable</a:t>
            </a:r>
            <a:r>
              <a:rPr lang="es-AR" sz="2000" dirty="0" smtClean="0"/>
              <a:t>.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es-AR" sz="2000" dirty="0" err="1" smtClean="0"/>
              <a:t>SortedList</a:t>
            </a:r>
            <a:r>
              <a:rPr lang="es-AR" sz="2000" dirty="0" smtClean="0"/>
              <a:t>, es una colección en la que los elementos están clasificados por las claves. Internamente utiliza una mezcla entre </a:t>
            </a:r>
            <a:r>
              <a:rPr lang="es-AR" sz="2000" dirty="0" err="1" smtClean="0"/>
              <a:t>Hashtable</a:t>
            </a:r>
            <a:r>
              <a:rPr lang="es-AR" sz="2000" dirty="0" smtClean="0"/>
              <a:t> y </a:t>
            </a:r>
            <a:r>
              <a:rPr lang="es-AR" sz="2000" dirty="0" err="1" smtClean="0"/>
              <a:t>Array</a:t>
            </a:r>
            <a:r>
              <a:rPr lang="es-AR" sz="2000" dirty="0" smtClean="0"/>
              <a:t>, según la forma en que se accedan a esos elementos.</a:t>
            </a:r>
            <a:endParaRPr lang="es-AR" sz="2000" dirty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Colecciones basadas en </a:t>
            </a:r>
            <a:r>
              <a:rPr lang="es-AR" dirty="0" err="1" smtClean="0"/>
              <a:t>IDictionary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546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s-AR" dirty="0" smtClean="0"/>
              <a:t>Las </a:t>
            </a:r>
            <a:r>
              <a:rPr lang="es-AR" dirty="0" smtClean="0"/>
              <a:t>colecciones </a:t>
            </a:r>
            <a:r>
              <a:rPr lang="es-AR" dirty="0" smtClean="0"/>
              <a:t>que implementan esta interfaz siempre almacenan un par de datos: la clave y el valor propiamente dicho.</a:t>
            </a:r>
            <a:endParaRPr lang="es-AR" dirty="0"/>
          </a:p>
          <a:p>
            <a:pPr>
              <a:buFont typeface="Wingdings" pitchFamily="2" charset="2"/>
              <a:buChar char="Ø"/>
            </a:pPr>
            <a:r>
              <a:rPr lang="es-AR" dirty="0" smtClean="0"/>
              <a:t>Independientemente que podamos recorrer los valores contenidos, habrá ocasiones en las que sólo nos interesen las claves o los valores. Para estos casos la interfaz nos provee de </a:t>
            </a:r>
            <a:r>
              <a:rPr lang="es-AR" dirty="0" err="1" smtClean="0"/>
              <a:t>Keys</a:t>
            </a:r>
            <a:r>
              <a:rPr lang="es-AR" dirty="0" smtClean="0"/>
              <a:t> y </a:t>
            </a:r>
            <a:r>
              <a:rPr lang="es-AR" dirty="0" err="1" smtClean="0"/>
              <a:t>Values</a:t>
            </a:r>
            <a:r>
              <a:rPr lang="es-AR" dirty="0" smtClean="0"/>
              <a:t>, estas propiedades devuelven un objeto </a:t>
            </a:r>
            <a:r>
              <a:rPr lang="es-AR" dirty="0" err="1" smtClean="0"/>
              <a:t>ICollection</a:t>
            </a:r>
            <a:r>
              <a:rPr lang="es-AR" dirty="0" smtClean="0"/>
              <a:t> </a:t>
            </a:r>
            <a:r>
              <a:rPr lang="es-AR" dirty="0" smtClean="0"/>
              <a:t>con las claves y valores respectivamente. Al ser derivados de </a:t>
            </a:r>
            <a:r>
              <a:rPr lang="es-AR" dirty="0" err="1" smtClean="0"/>
              <a:t>ICollection</a:t>
            </a:r>
            <a:r>
              <a:rPr lang="es-AR" dirty="0" smtClean="0"/>
              <a:t> </a:t>
            </a:r>
            <a:r>
              <a:rPr lang="es-AR" dirty="0" smtClean="0"/>
              <a:t>los podemos recorrer con un bucle </a:t>
            </a:r>
            <a:r>
              <a:rPr lang="es-AR" dirty="0" err="1" smtClean="0"/>
              <a:t>for</a:t>
            </a:r>
            <a:r>
              <a:rPr lang="es-AR" dirty="0" smtClean="0"/>
              <a:t> o </a:t>
            </a:r>
            <a:r>
              <a:rPr lang="es-AR" dirty="0" err="1" smtClean="0"/>
              <a:t>foreach</a:t>
            </a:r>
            <a:r>
              <a:rPr lang="es-AR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s-AR" dirty="0" smtClean="0"/>
          </a:p>
          <a:p>
            <a:pPr>
              <a:buFont typeface="Wingdings" pitchFamily="2" charset="2"/>
              <a:buChar char="Ø"/>
            </a:pPr>
            <a:endParaRPr lang="es-AR" dirty="0" smtClean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2"/>
          </p:nvPr>
        </p:nvSpPr>
        <p:spPr>
          <a:xfrm>
            <a:off x="4644008" y="2132856"/>
            <a:ext cx="4038600" cy="3768733"/>
          </a:xfrm>
          <a:solidFill>
            <a:schemeClr val="bg2">
              <a:lumMod val="9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sz="2400" dirty="0" smtClean="0"/>
              <a:t>//Declaración</a:t>
            </a:r>
          </a:p>
          <a:p>
            <a:pPr>
              <a:buNone/>
            </a:pPr>
            <a:r>
              <a:rPr lang="en-US" sz="2400" dirty="0" err="1"/>
              <a:t>IDictionary</a:t>
            </a:r>
            <a:r>
              <a:rPr lang="en-US" sz="2400" dirty="0"/>
              <a:t>&lt;</a:t>
            </a:r>
            <a:r>
              <a:rPr lang="en-US" sz="2400" dirty="0" err="1"/>
              <a:t>int</a:t>
            </a:r>
            <a:r>
              <a:rPr lang="en-US" sz="2400" dirty="0"/>
              <a:t>, string&gt; </a:t>
            </a:r>
            <a:r>
              <a:rPr lang="es-AR" sz="2400" dirty="0" err="1"/>
              <a:t>dic</a:t>
            </a:r>
            <a:r>
              <a:rPr lang="en-US" sz="2400" dirty="0" smtClean="0"/>
              <a:t>= </a:t>
            </a:r>
            <a:r>
              <a:rPr lang="en-US" sz="2400" dirty="0"/>
              <a:t>new Dictionary&lt;</a:t>
            </a:r>
            <a:r>
              <a:rPr lang="en-US" sz="2400" dirty="0" err="1"/>
              <a:t>int</a:t>
            </a:r>
            <a:r>
              <a:rPr lang="en-US" sz="2400" dirty="0"/>
              <a:t>, string&gt;();</a:t>
            </a:r>
          </a:p>
          <a:p>
            <a:pPr marL="0" indent="0">
              <a:buNone/>
            </a:pPr>
            <a:r>
              <a:rPr lang="es-AR" sz="2400" dirty="0" smtClean="0"/>
              <a:t>//Almacenar un elemento</a:t>
            </a:r>
          </a:p>
          <a:p>
            <a:pPr marL="0" indent="0">
              <a:buNone/>
            </a:pPr>
            <a:r>
              <a:rPr lang="es-AR" sz="2000" dirty="0" err="1"/>
              <a:t>dic</a:t>
            </a:r>
            <a:r>
              <a:rPr lang="es-AR" sz="2000" dirty="0" err="1" smtClean="0"/>
              <a:t>.Add</a:t>
            </a:r>
            <a:r>
              <a:rPr lang="es-AR" sz="2000" dirty="0" smtClean="0"/>
              <a:t>(1, </a:t>
            </a:r>
            <a:r>
              <a:rPr lang="es-AR" sz="2000" dirty="0"/>
              <a:t>"Juan</a:t>
            </a:r>
            <a:r>
              <a:rPr lang="es-AR" sz="2000" dirty="0" smtClean="0"/>
              <a:t>");</a:t>
            </a:r>
            <a:endParaRPr lang="es-AR" sz="2400" dirty="0" smtClean="0"/>
          </a:p>
          <a:p>
            <a:pPr marL="0" indent="0">
              <a:buNone/>
            </a:pPr>
            <a:r>
              <a:rPr lang="es-AR" sz="2400" dirty="0" smtClean="0"/>
              <a:t>//Remover elemento, por clave</a:t>
            </a:r>
          </a:p>
          <a:p>
            <a:pPr>
              <a:buNone/>
            </a:pPr>
            <a:r>
              <a:rPr lang="es-AR" sz="2000" dirty="0" err="1" smtClean="0"/>
              <a:t>dic.Remove</a:t>
            </a:r>
            <a:r>
              <a:rPr lang="es-AR" sz="2000" dirty="0" smtClean="0"/>
              <a:t>(1</a:t>
            </a:r>
            <a:r>
              <a:rPr lang="es-AR" sz="2000" dirty="0"/>
              <a:t>);</a:t>
            </a:r>
          </a:p>
          <a:p>
            <a:pPr marL="0" indent="0">
              <a:buNone/>
            </a:pPr>
            <a:r>
              <a:rPr lang="es-AR" sz="2400" dirty="0" smtClean="0"/>
              <a:t>//Recorrer claves</a:t>
            </a:r>
          </a:p>
          <a:p>
            <a:pPr marL="0" indent="0">
              <a:buNone/>
            </a:pPr>
            <a:r>
              <a:rPr lang="es-AR" sz="2400" dirty="0" err="1"/>
              <a:t>f</a:t>
            </a:r>
            <a:r>
              <a:rPr lang="es-AR" sz="2400" dirty="0" err="1" smtClean="0"/>
              <a:t>oreach</a:t>
            </a:r>
            <a:r>
              <a:rPr lang="es-AR" sz="2400" dirty="0" smtClean="0"/>
              <a:t>(</a:t>
            </a:r>
            <a:r>
              <a:rPr lang="es-AR" sz="2400" dirty="0" err="1" smtClean="0"/>
              <a:t>int</a:t>
            </a:r>
            <a:r>
              <a:rPr lang="es-AR" sz="2400" dirty="0" smtClean="0"/>
              <a:t> </a:t>
            </a:r>
            <a:r>
              <a:rPr lang="es-AR" sz="2400" dirty="0" err="1" smtClean="0"/>
              <a:t>item</a:t>
            </a:r>
            <a:r>
              <a:rPr lang="es-AR" sz="2400" dirty="0" smtClean="0"/>
              <a:t> in </a:t>
            </a:r>
            <a:r>
              <a:rPr lang="es-AR" sz="2400" dirty="0" err="1"/>
              <a:t>dic</a:t>
            </a:r>
            <a:r>
              <a:rPr lang="es-AR" sz="2400" dirty="0" err="1" smtClean="0"/>
              <a:t>.Keys</a:t>
            </a:r>
            <a:r>
              <a:rPr lang="es-AR" sz="2400" dirty="0" smtClean="0"/>
              <a:t>)</a:t>
            </a:r>
          </a:p>
          <a:p>
            <a:pPr marL="0" indent="0">
              <a:buNone/>
            </a:pPr>
            <a:r>
              <a:rPr lang="es-AR" sz="2400" dirty="0" smtClean="0"/>
              <a:t>{</a:t>
            </a:r>
          </a:p>
          <a:p>
            <a:pPr marL="0" indent="0">
              <a:buNone/>
            </a:pPr>
            <a:r>
              <a:rPr lang="es-AR" sz="2400" dirty="0"/>
              <a:t> </a:t>
            </a:r>
            <a:r>
              <a:rPr lang="es-AR" sz="2400" dirty="0" smtClean="0"/>
              <a:t>   </a:t>
            </a:r>
            <a:r>
              <a:rPr lang="es-AR" sz="2400" dirty="0" err="1" smtClean="0"/>
              <a:t>Console.WriteLine</a:t>
            </a:r>
            <a:r>
              <a:rPr lang="es-AR" sz="2400" dirty="0" smtClean="0"/>
              <a:t>(</a:t>
            </a:r>
            <a:r>
              <a:rPr lang="es-AR" sz="2400" dirty="0" err="1" smtClean="0"/>
              <a:t>item</a:t>
            </a:r>
            <a:r>
              <a:rPr lang="es-AR" sz="2400" dirty="0" smtClean="0"/>
              <a:t>);</a:t>
            </a:r>
          </a:p>
          <a:p>
            <a:pPr marL="0" indent="0">
              <a:buNone/>
            </a:pPr>
            <a:r>
              <a:rPr lang="es-AR" sz="2400" dirty="0"/>
              <a:t>}</a:t>
            </a:r>
            <a:endParaRPr lang="es-AR" sz="2400" dirty="0" smtClean="0"/>
          </a:p>
          <a:p>
            <a:pPr marL="0" indent="0">
              <a:buNone/>
            </a:pPr>
            <a:r>
              <a:rPr lang="es-AR" sz="2400" dirty="0" smtClean="0"/>
              <a:t> </a:t>
            </a:r>
            <a:endParaRPr lang="es-AR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FDFE-D18C-4268-8977-5D6B7920BEA3}" type="datetime1">
              <a:rPr lang="es-AR" smtClean="0"/>
              <a:pPr/>
              <a:t>26/10/2011</a:t>
            </a:fld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C38E-91F2-4113-B53A-FE7556785049}" type="slidenum">
              <a:rPr lang="es-AR" smtClean="0"/>
              <a:pPr/>
              <a:t>9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Coleccio</a:t>
            </a:r>
            <a:r>
              <a:rPr smtClean="0"/>
              <a:t>nes</a:t>
            </a:r>
            <a:r>
              <a:rPr lang="es-AR" dirty="0" smtClean="0"/>
              <a:t> basadas en </a:t>
            </a:r>
            <a:r>
              <a:rPr lang="es-AR" dirty="0" err="1" smtClean="0"/>
              <a:t>IDictionary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079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7435</TotalTime>
  <Words>1945</Words>
  <Application>Microsoft Office PowerPoint</Application>
  <PresentationFormat>Presentación en pantalla (4:3)</PresentationFormat>
  <Paragraphs>230</Paragraphs>
  <Slides>20</Slides>
  <Notes>20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Tema de Office</vt:lpstr>
      <vt:lpstr>Bitmap Image</vt:lpstr>
      <vt:lpstr>Introducción a .NET y C#</vt:lpstr>
      <vt:lpstr>Agenda</vt:lpstr>
      <vt:lpstr>Librería de Clases de .NET</vt:lpstr>
      <vt:lpstr>Librería de Clases de .NET</vt:lpstr>
      <vt:lpstr>Colecciones de Datos</vt:lpstr>
      <vt:lpstr>Colecciones basadas en IList</vt:lpstr>
      <vt:lpstr>Colecciones basadas en IList: ArrayList</vt:lpstr>
      <vt:lpstr>Colecciones basadas en IDictionary</vt:lpstr>
      <vt:lpstr>Colecciones basadas en IDictionary</vt:lpstr>
      <vt:lpstr>Clase base para crear colecciones personalizadas</vt:lpstr>
      <vt:lpstr>Colecciones personalizadas usando Generic</vt:lpstr>
      <vt:lpstr>Streams en .NET</vt:lpstr>
      <vt:lpstr>Streams en .NET</vt:lpstr>
      <vt:lpstr>Streams en .NET</vt:lpstr>
      <vt:lpstr>Acceso al sistema de Archivos</vt:lpstr>
      <vt:lpstr>Acceso al Sistema de Archivos</vt:lpstr>
      <vt:lpstr>Acceso al Sistema de Archivos</vt:lpstr>
      <vt:lpstr>Acceso al Sistema de Archivos</vt:lpstr>
      <vt:lpstr>Acceso a Internet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Desarrollo</dc:title>
  <dc:creator>Victor</dc:creator>
  <cp:lastModifiedBy>Victor</cp:lastModifiedBy>
  <cp:revision>454</cp:revision>
  <dcterms:created xsi:type="dcterms:W3CDTF">2009-12-28T12:18:24Z</dcterms:created>
  <dcterms:modified xsi:type="dcterms:W3CDTF">2011-10-26T20:41:26Z</dcterms:modified>
</cp:coreProperties>
</file>