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sldIdLst>
    <p:sldId id="256" r:id="rId2"/>
    <p:sldId id="295" r:id="rId3"/>
    <p:sldId id="298" r:id="rId4"/>
    <p:sldId id="299" r:id="rId5"/>
    <p:sldId id="300" r:id="rId6"/>
    <p:sldId id="301" r:id="rId7"/>
    <p:sldId id="302" r:id="rId8"/>
    <p:sldId id="303" r:id="rId9"/>
    <p:sldId id="304" r:id="rId10"/>
    <p:sldId id="257" r:id="rId11"/>
    <p:sldId id="265" r:id="rId12"/>
    <p:sldId id="258" r:id="rId13"/>
    <p:sldId id="266" r:id="rId14"/>
    <p:sldId id="259" r:id="rId15"/>
    <p:sldId id="260" r:id="rId16"/>
    <p:sldId id="261" r:id="rId17"/>
    <p:sldId id="267" r:id="rId18"/>
    <p:sldId id="268" r:id="rId19"/>
    <p:sldId id="269" r:id="rId20"/>
    <p:sldId id="270" r:id="rId21"/>
    <p:sldId id="296" r:id="rId22"/>
    <p:sldId id="271" r:id="rId23"/>
    <p:sldId id="274" r:id="rId24"/>
    <p:sldId id="275" r:id="rId25"/>
    <p:sldId id="262" r:id="rId26"/>
    <p:sldId id="276" r:id="rId27"/>
    <p:sldId id="263" r:id="rId28"/>
    <p:sldId id="264" r:id="rId29"/>
    <p:sldId id="277" r:id="rId30"/>
    <p:sldId id="278" r:id="rId31"/>
    <p:sldId id="279" r:id="rId32"/>
    <p:sldId id="281" r:id="rId33"/>
    <p:sldId id="280" r:id="rId34"/>
    <p:sldId id="282" r:id="rId35"/>
    <p:sldId id="283" r:id="rId36"/>
    <p:sldId id="284" r:id="rId37"/>
    <p:sldId id="286" r:id="rId38"/>
    <p:sldId id="287" r:id="rId39"/>
    <p:sldId id="285" r:id="rId40"/>
    <p:sldId id="288" r:id="rId41"/>
    <p:sldId id="289" r:id="rId42"/>
    <p:sldId id="290" r:id="rId43"/>
    <p:sldId id="291" r:id="rId44"/>
    <p:sldId id="292" r:id="rId45"/>
    <p:sldId id="294" r:id="rId46"/>
    <p:sldId id="297" r:id="rId4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23" autoAdjust="0"/>
  </p:normalViewPr>
  <p:slideViewPr>
    <p:cSldViewPr>
      <p:cViewPr varScale="1">
        <p:scale>
          <a:sx n="110" d="100"/>
          <a:sy n="110" d="100"/>
        </p:scale>
        <p:origin x="39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D85863-6637-4524-A6D3-EB16AF32BB30}" type="datetimeFigureOut">
              <a:rPr lang="es-ES"/>
              <a:t>22/05/2014</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24C8D4-B0E7-4C71-8965-6F9CFFA6F3EA}" type="slidenum">
              <a:rPr lang="es-ES"/>
              <a:t>‹Nº›</a:t>
            </a:fld>
            <a:endParaRPr lang="es-ES"/>
          </a:p>
        </p:txBody>
      </p:sp>
    </p:spTree>
    <p:extLst>
      <p:ext uri="{BB962C8B-B14F-4D97-AF65-F5344CB8AC3E}">
        <p14:creationId xmlns:p14="http://schemas.microsoft.com/office/powerpoint/2010/main" val="303953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024C8D4-B0E7-4C71-8965-6F9CFFA6F3EA}" type="slidenum">
              <a:rPr lang="es-ES"/>
              <a:t>1</a:t>
            </a:fld>
            <a:endParaRPr lang="es-ES"/>
          </a:p>
        </p:txBody>
      </p:sp>
    </p:spTree>
    <p:extLst>
      <p:ext uri="{BB962C8B-B14F-4D97-AF65-F5344CB8AC3E}">
        <p14:creationId xmlns:p14="http://schemas.microsoft.com/office/powerpoint/2010/main" val="3098101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18</a:t>
            </a:fld>
            <a:endParaRPr lang="es-ES"/>
          </a:p>
        </p:txBody>
      </p:sp>
    </p:spTree>
    <p:extLst>
      <p:ext uri="{BB962C8B-B14F-4D97-AF65-F5344CB8AC3E}">
        <p14:creationId xmlns:p14="http://schemas.microsoft.com/office/powerpoint/2010/main" val="1104467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19</a:t>
            </a:fld>
            <a:endParaRPr lang="es-ES"/>
          </a:p>
        </p:txBody>
      </p:sp>
    </p:spTree>
    <p:extLst>
      <p:ext uri="{BB962C8B-B14F-4D97-AF65-F5344CB8AC3E}">
        <p14:creationId xmlns:p14="http://schemas.microsoft.com/office/powerpoint/2010/main" val="422892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20</a:t>
            </a:fld>
            <a:endParaRPr lang="es-ES"/>
          </a:p>
        </p:txBody>
      </p:sp>
    </p:spTree>
    <p:extLst>
      <p:ext uri="{BB962C8B-B14F-4D97-AF65-F5344CB8AC3E}">
        <p14:creationId xmlns:p14="http://schemas.microsoft.com/office/powerpoint/2010/main" val="1259371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22</a:t>
            </a:fld>
            <a:endParaRPr lang="es-ES"/>
          </a:p>
        </p:txBody>
      </p:sp>
    </p:spTree>
    <p:extLst>
      <p:ext uri="{BB962C8B-B14F-4D97-AF65-F5344CB8AC3E}">
        <p14:creationId xmlns:p14="http://schemas.microsoft.com/office/powerpoint/2010/main" val="3494365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23</a:t>
            </a:fld>
            <a:endParaRPr lang="es-ES"/>
          </a:p>
        </p:txBody>
      </p:sp>
    </p:spTree>
    <p:extLst>
      <p:ext uri="{BB962C8B-B14F-4D97-AF65-F5344CB8AC3E}">
        <p14:creationId xmlns:p14="http://schemas.microsoft.com/office/powerpoint/2010/main" val="2347526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24</a:t>
            </a:fld>
            <a:endParaRPr lang="es-ES"/>
          </a:p>
        </p:txBody>
      </p:sp>
    </p:spTree>
    <p:extLst>
      <p:ext uri="{BB962C8B-B14F-4D97-AF65-F5344CB8AC3E}">
        <p14:creationId xmlns:p14="http://schemas.microsoft.com/office/powerpoint/2010/main" val="2796520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25</a:t>
            </a:fld>
            <a:endParaRPr lang="es-ES"/>
          </a:p>
        </p:txBody>
      </p:sp>
    </p:spTree>
    <p:extLst>
      <p:ext uri="{BB962C8B-B14F-4D97-AF65-F5344CB8AC3E}">
        <p14:creationId xmlns:p14="http://schemas.microsoft.com/office/powerpoint/2010/main" val="30868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26</a:t>
            </a:fld>
            <a:endParaRPr lang="es-ES"/>
          </a:p>
        </p:txBody>
      </p:sp>
    </p:spTree>
    <p:extLst>
      <p:ext uri="{BB962C8B-B14F-4D97-AF65-F5344CB8AC3E}">
        <p14:creationId xmlns:p14="http://schemas.microsoft.com/office/powerpoint/2010/main" val="1499922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27</a:t>
            </a:fld>
            <a:endParaRPr lang="es-ES"/>
          </a:p>
        </p:txBody>
      </p:sp>
    </p:spTree>
    <p:extLst>
      <p:ext uri="{BB962C8B-B14F-4D97-AF65-F5344CB8AC3E}">
        <p14:creationId xmlns:p14="http://schemas.microsoft.com/office/powerpoint/2010/main" val="3060218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28</a:t>
            </a:fld>
            <a:endParaRPr lang="es-ES"/>
          </a:p>
        </p:txBody>
      </p:sp>
    </p:spTree>
    <p:extLst>
      <p:ext uri="{BB962C8B-B14F-4D97-AF65-F5344CB8AC3E}">
        <p14:creationId xmlns:p14="http://schemas.microsoft.com/office/powerpoint/2010/main" val="792978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024C8D4-B0E7-4C71-8965-6F9CFFA6F3EA}" type="slidenum">
              <a:rPr lang="es-ES"/>
              <a:t>10</a:t>
            </a:fld>
            <a:endParaRPr lang="es-ES"/>
          </a:p>
        </p:txBody>
      </p:sp>
    </p:spTree>
    <p:extLst>
      <p:ext uri="{BB962C8B-B14F-4D97-AF65-F5344CB8AC3E}">
        <p14:creationId xmlns:p14="http://schemas.microsoft.com/office/powerpoint/2010/main" val="4095505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29</a:t>
            </a:fld>
            <a:endParaRPr lang="es-ES"/>
          </a:p>
        </p:txBody>
      </p:sp>
    </p:spTree>
    <p:extLst>
      <p:ext uri="{BB962C8B-B14F-4D97-AF65-F5344CB8AC3E}">
        <p14:creationId xmlns:p14="http://schemas.microsoft.com/office/powerpoint/2010/main" val="1317466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30</a:t>
            </a:fld>
            <a:endParaRPr lang="es-ES"/>
          </a:p>
        </p:txBody>
      </p:sp>
    </p:spTree>
    <p:extLst>
      <p:ext uri="{BB962C8B-B14F-4D97-AF65-F5344CB8AC3E}">
        <p14:creationId xmlns:p14="http://schemas.microsoft.com/office/powerpoint/2010/main" val="2040266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31</a:t>
            </a:fld>
            <a:endParaRPr lang="es-ES"/>
          </a:p>
        </p:txBody>
      </p:sp>
    </p:spTree>
    <p:extLst>
      <p:ext uri="{BB962C8B-B14F-4D97-AF65-F5344CB8AC3E}">
        <p14:creationId xmlns:p14="http://schemas.microsoft.com/office/powerpoint/2010/main" val="2432024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32</a:t>
            </a:fld>
            <a:endParaRPr lang="es-ES"/>
          </a:p>
        </p:txBody>
      </p:sp>
    </p:spTree>
    <p:extLst>
      <p:ext uri="{BB962C8B-B14F-4D97-AF65-F5344CB8AC3E}">
        <p14:creationId xmlns:p14="http://schemas.microsoft.com/office/powerpoint/2010/main" val="2242940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Para toda la vida de ASP.NET se ha visto como un marco único que incluye tanto los aspectos de ejecución y de presentación. Esto incluye </a:t>
            </a:r>
            <a:r>
              <a:rPr lang="es-AR" sz="1200" b="0" i="0" kern="1200" dirty="0" err="1" smtClean="0">
                <a:solidFill>
                  <a:schemeClr val="tx1"/>
                </a:solidFill>
                <a:effectLst/>
                <a:latin typeface="+mn-lt"/>
                <a:ea typeface="+mn-ea"/>
                <a:cs typeface="+mn-cs"/>
              </a:rPr>
              <a:t>característicasfundamentales</a:t>
            </a:r>
            <a:r>
              <a:rPr lang="es-AR" sz="1200" b="0" i="0" kern="1200" dirty="0" smtClean="0">
                <a:solidFill>
                  <a:schemeClr val="tx1"/>
                </a:solidFill>
                <a:effectLst/>
                <a:latin typeface="+mn-lt"/>
                <a:ea typeface="+mn-ea"/>
                <a:cs typeface="+mn-cs"/>
              </a:rPr>
              <a:t> tales como las funciones y la globalización, así como las características </a:t>
            </a:r>
            <a:r>
              <a:rPr lang="es-AR" sz="1200" b="0" i="0" kern="1200" dirty="0" err="1" smtClean="0">
                <a:solidFill>
                  <a:schemeClr val="tx1"/>
                </a:solidFill>
                <a:effectLst/>
                <a:latin typeface="+mn-lt"/>
                <a:ea typeface="+mn-ea"/>
                <a:cs typeface="+mn-cs"/>
              </a:rPr>
              <a:t>WebForms</a:t>
            </a:r>
            <a:r>
              <a:rPr lang="es-AR" sz="1200" b="0" i="0" kern="1200" dirty="0" smtClean="0">
                <a:solidFill>
                  <a:schemeClr val="tx1"/>
                </a:solidFill>
                <a:effectLst/>
                <a:latin typeface="+mn-lt"/>
                <a:ea typeface="+mn-ea"/>
                <a:cs typeface="+mn-cs"/>
              </a:rPr>
              <a:t> como las páginas principales y controles de usuario</a:t>
            </a:r>
            <a:endParaRPr lang="es-AR" dirty="0"/>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33</a:t>
            </a:fld>
            <a:endParaRPr lang="es-ES"/>
          </a:p>
        </p:txBody>
      </p:sp>
    </p:spTree>
    <p:extLst>
      <p:ext uri="{BB962C8B-B14F-4D97-AF65-F5344CB8AC3E}">
        <p14:creationId xmlns:p14="http://schemas.microsoft.com/office/powerpoint/2010/main" val="1709899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Con el lanzamiento de. NET Framework 3.5 SP1, ASP.NET comenzó a ser visto como más modular. ASP.NET </a:t>
            </a:r>
            <a:r>
              <a:rPr lang="es-AR" sz="1200" b="0" i="0" kern="1200" dirty="0" err="1" smtClean="0">
                <a:solidFill>
                  <a:schemeClr val="tx1"/>
                </a:solidFill>
                <a:effectLst/>
                <a:latin typeface="+mn-lt"/>
                <a:ea typeface="+mn-ea"/>
                <a:cs typeface="+mn-cs"/>
              </a:rPr>
              <a:t>Core</a:t>
            </a:r>
            <a:r>
              <a:rPr lang="es-AR" sz="1200" b="0" i="0" kern="1200" dirty="0" smtClean="0">
                <a:solidFill>
                  <a:schemeClr val="tx1"/>
                </a:solidFill>
                <a:effectLst/>
                <a:latin typeface="+mn-lt"/>
                <a:ea typeface="+mn-ea"/>
                <a:cs typeface="+mn-cs"/>
              </a:rPr>
              <a:t> representa en la actualidad sólo los aspectos de tiempo de ejecución de ASP.NET y ASP.NET </a:t>
            </a:r>
            <a:r>
              <a:rPr lang="es-AR" sz="1200" b="0" i="0" kern="1200" dirty="0" err="1" smtClean="0">
                <a:solidFill>
                  <a:schemeClr val="tx1"/>
                </a:solidFill>
                <a:effectLst/>
                <a:latin typeface="+mn-lt"/>
                <a:ea typeface="+mn-ea"/>
                <a:cs typeface="+mn-cs"/>
              </a:rPr>
              <a:t>WebForms</a:t>
            </a:r>
            <a:r>
              <a:rPr lang="es-AR" sz="1200" b="0" i="0" kern="1200" dirty="0" smtClean="0">
                <a:solidFill>
                  <a:schemeClr val="tx1"/>
                </a:solidFill>
                <a:effectLst/>
                <a:latin typeface="+mn-lt"/>
                <a:ea typeface="+mn-ea"/>
                <a:cs typeface="+mn-cs"/>
              </a:rPr>
              <a:t> es simplemente una opción de presentación que se encuentra en la parte superior de ese tiempo de ejecución. Con esto, se hace posible la introducción de otras implementaciones de la capa de presentación en la parte superior de ASP.NET, como el nuevo marco de ASP.NET MVC.</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Si bien muchos de los que están empezando a investigar en ASP.NET MVC creo que es el </a:t>
            </a:r>
            <a:r>
              <a:rPr lang="es-AR" sz="1200" b="0" i="0" kern="1200" dirty="0" err="1" smtClean="0">
                <a:solidFill>
                  <a:schemeClr val="tx1"/>
                </a:solidFill>
                <a:effectLst/>
                <a:latin typeface="+mn-lt"/>
                <a:ea typeface="+mn-ea"/>
                <a:cs typeface="+mn-cs"/>
              </a:rPr>
              <a:t>reemplazo</a:t>
            </a:r>
            <a:r>
              <a:rPr lang="es-AR" sz="1200" b="0" i="0" kern="1200" dirty="0" smtClean="0">
                <a:solidFill>
                  <a:schemeClr val="tx1"/>
                </a:solidFill>
                <a:effectLst/>
                <a:latin typeface="+mn-lt"/>
                <a:ea typeface="+mn-ea"/>
                <a:cs typeface="+mn-cs"/>
              </a:rPr>
              <a:t> para </a:t>
            </a:r>
            <a:r>
              <a:rPr lang="es-AR" sz="1200" b="0" i="0" kern="1200" dirty="0" err="1" smtClean="0">
                <a:solidFill>
                  <a:schemeClr val="tx1"/>
                </a:solidFill>
                <a:effectLst/>
                <a:latin typeface="+mn-lt"/>
                <a:ea typeface="+mn-ea"/>
                <a:cs typeface="+mn-cs"/>
              </a:rPr>
              <a:t>WebForms</a:t>
            </a:r>
            <a:r>
              <a:rPr lang="es-AR" sz="1200" b="0" i="0" kern="1200" dirty="0" smtClean="0">
                <a:solidFill>
                  <a:schemeClr val="tx1"/>
                </a:solidFill>
                <a:effectLst/>
                <a:latin typeface="+mn-lt"/>
                <a:ea typeface="+mn-ea"/>
                <a:cs typeface="+mn-cs"/>
              </a:rPr>
              <a:t>, como se puede ver, es simplemente otra opción para el desarrollo de aplicaciones web utilizando el motor de ejecución de ASP.NET.</a:t>
            </a:r>
            <a:endParaRPr lang="es-AR" dirty="0"/>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34</a:t>
            </a:fld>
            <a:endParaRPr lang="es-ES"/>
          </a:p>
        </p:txBody>
      </p:sp>
    </p:spTree>
    <p:extLst>
      <p:ext uri="{BB962C8B-B14F-4D97-AF65-F5344CB8AC3E}">
        <p14:creationId xmlns:p14="http://schemas.microsoft.com/office/powerpoint/2010/main" val="3497512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MVC es un patrón de diseño que se destaca para el Modelo-Vista-</a:t>
            </a:r>
            <a:r>
              <a:rPr lang="es-AR" sz="1200" b="0" i="0" kern="1200" dirty="0" err="1" smtClean="0">
                <a:solidFill>
                  <a:schemeClr val="tx1"/>
                </a:solidFill>
                <a:effectLst/>
                <a:latin typeface="+mn-lt"/>
                <a:ea typeface="+mn-ea"/>
                <a:cs typeface="+mn-cs"/>
              </a:rPr>
              <a:t>Controlador.Lo</a:t>
            </a:r>
            <a:r>
              <a:rPr lang="es-AR" sz="1200" b="0" i="0" kern="1200" dirty="0" smtClean="0">
                <a:solidFill>
                  <a:schemeClr val="tx1"/>
                </a:solidFill>
                <a:effectLst/>
                <a:latin typeface="+mn-lt"/>
                <a:ea typeface="+mn-ea"/>
                <a:cs typeface="+mn-cs"/>
              </a:rPr>
              <a:t> que se esfuerza por hacer es separar las preocupaciones de la capa de presentación de una aplicación mediante la asignación de funciones específicas a los tres componentes diferentes.</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El Contralor es responsable de manejar toda la información del usuario. Una vez que la entrada ha sido recibido, el controlador realiza las operaciones y </a:t>
            </a:r>
            <a:r>
              <a:rPr lang="es-AR" sz="1200" b="0" i="0" kern="1200" dirty="0" err="1" smtClean="0">
                <a:solidFill>
                  <a:schemeClr val="tx1"/>
                </a:solidFill>
                <a:effectLst/>
                <a:latin typeface="+mn-lt"/>
                <a:ea typeface="+mn-ea"/>
                <a:cs typeface="+mn-cs"/>
              </a:rPr>
              <a:t>accionesque</a:t>
            </a:r>
            <a:r>
              <a:rPr lang="es-AR" sz="1200" b="0" i="0" kern="1200" dirty="0" smtClean="0">
                <a:solidFill>
                  <a:schemeClr val="tx1"/>
                </a:solidFill>
                <a:effectLst/>
                <a:latin typeface="+mn-lt"/>
                <a:ea typeface="+mn-ea"/>
                <a:cs typeface="+mn-cs"/>
              </a:rPr>
              <a:t> necesita para, que pueden incluir la interacción con el modelo.</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El modelo representa la preocupación central / lógica de la aplicación. Una vez que el controlador recupera algunos datos del modelo y realiza cualquier trabajo con el modelo de / </a:t>
            </a:r>
            <a:r>
              <a:rPr lang="es-AR" sz="1200" b="0" i="0" kern="1200" dirty="0" err="1" smtClean="0">
                <a:solidFill>
                  <a:schemeClr val="tx1"/>
                </a:solidFill>
                <a:effectLst/>
                <a:latin typeface="+mn-lt"/>
                <a:ea typeface="+mn-ea"/>
                <a:cs typeface="+mn-cs"/>
              </a:rPr>
              <a:t>etc</a:t>
            </a:r>
            <a:r>
              <a:rPr lang="es-AR" sz="1200" b="0" i="0" kern="1200" dirty="0" smtClean="0">
                <a:solidFill>
                  <a:schemeClr val="tx1"/>
                </a:solidFill>
                <a:effectLst/>
                <a:latin typeface="+mn-lt"/>
                <a:ea typeface="+mn-ea"/>
                <a:cs typeface="+mn-cs"/>
              </a:rPr>
              <a:t> que necesita para que construya un modelo de presentación que describe el modelo en términos de la vista puede entender.</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La vista es la representación visual del modelo. Se presentan los datos del modelo para el usuario real de una manera que sea significativo. En una aplicación web, esto normalmente sería HTML.</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Con estas tres piezas en su lugar, la capa de presentación se convierte limpiamente separados de tal manera que cada componente se puede desarrollar/ probado de forma independiente.</a:t>
            </a:r>
            <a:endParaRPr lang="es-AR" dirty="0"/>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35</a:t>
            </a:fld>
            <a:endParaRPr lang="es-ES"/>
          </a:p>
        </p:txBody>
      </p:sp>
    </p:spTree>
    <p:extLst>
      <p:ext uri="{BB962C8B-B14F-4D97-AF65-F5344CB8AC3E}">
        <p14:creationId xmlns:p14="http://schemas.microsoft.com/office/powerpoint/2010/main" val="3783721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36</a:t>
            </a:fld>
            <a:endParaRPr lang="es-ES"/>
          </a:p>
        </p:txBody>
      </p:sp>
    </p:spTree>
    <p:extLst>
      <p:ext uri="{BB962C8B-B14F-4D97-AF65-F5344CB8AC3E}">
        <p14:creationId xmlns:p14="http://schemas.microsoft.com/office/powerpoint/2010/main" val="353850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37</a:t>
            </a:fld>
            <a:endParaRPr lang="es-ES"/>
          </a:p>
        </p:txBody>
      </p:sp>
    </p:spTree>
    <p:extLst>
      <p:ext uri="{BB962C8B-B14F-4D97-AF65-F5344CB8AC3E}">
        <p14:creationId xmlns:p14="http://schemas.microsoft.com/office/powerpoint/2010/main" val="3729159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38</a:t>
            </a:fld>
            <a:endParaRPr lang="es-ES"/>
          </a:p>
        </p:txBody>
      </p:sp>
    </p:spTree>
    <p:extLst>
      <p:ext uri="{BB962C8B-B14F-4D97-AF65-F5344CB8AC3E}">
        <p14:creationId xmlns:p14="http://schemas.microsoft.com/office/powerpoint/2010/main" val="144329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11</a:t>
            </a:fld>
            <a:endParaRPr lang="es-ES"/>
          </a:p>
        </p:txBody>
      </p:sp>
    </p:spTree>
    <p:extLst>
      <p:ext uri="{BB962C8B-B14F-4D97-AF65-F5344CB8AC3E}">
        <p14:creationId xmlns:p14="http://schemas.microsoft.com/office/powerpoint/2010/main" val="353169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39</a:t>
            </a:fld>
            <a:endParaRPr lang="es-ES"/>
          </a:p>
        </p:txBody>
      </p:sp>
    </p:spTree>
    <p:extLst>
      <p:ext uri="{BB962C8B-B14F-4D97-AF65-F5344CB8AC3E}">
        <p14:creationId xmlns:p14="http://schemas.microsoft.com/office/powerpoint/2010/main" val="3879125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40</a:t>
            </a:fld>
            <a:endParaRPr lang="es-ES"/>
          </a:p>
        </p:txBody>
      </p:sp>
    </p:spTree>
    <p:extLst>
      <p:ext uri="{BB962C8B-B14F-4D97-AF65-F5344CB8AC3E}">
        <p14:creationId xmlns:p14="http://schemas.microsoft.com/office/powerpoint/2010/main" val="189492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41</a:t>
            </a:fld>
            <a:endParaRPr lang="es-ES"/>
          </a:p>
        </p:txBody>
      </p:sp>
    </p:spTree>
    <p:extLst>
      <p:ext uri="{BB962C8B-B14F-4D97-AF65-F5344CB8AC3E}">
        <p14:creationId xmlns:p14="http://schemas.microsoft.com/office/powerpoint/2010/main" val="786131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42</a:t>
            </a:fld>
            <a:endParaRPr lang="es-ES"/>
          </a:p>
        </p:txBody>
      </p:sp>
    </p:spTree>
    <p:extLst>
      <p:ext uri="{BB962C8B-B14F-4D97-AF65-F5344CB8AC3E}">
        <p14:creationId xmlns:p14="http://schemas.microsoft.com/office/powerpoint/2010/main" val="2597033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43</a:t>
            </a:fld>
            <a:endParaRPr lang="es-ES"/>
          </a:p>
        </p:txBody>
      </p:sp>
    </p:spTree>
    <p:extLst>
      <p:ext uri="{BB962C8B-B14F-4D97-AF65-F5344CB8AC3E}">
        <p14:creationId xmlns:p14="http://schemas.microsoft.com/office/powerpoint/2010/main" val="3409991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44</a:t>
            </a:fld>
            <a:endParaRPr lang="es-ES"/>
          </a:p>
        </p:txBody>
      </p:sp>
    </p:spTree>
    <p:extLst>
      <p:ext uri="{BB962C8B-B14F-4D97-AF65-F5344CB8AC3E}">
        <p14:creationId xmlns:p14="http://schemas.microsoft.com/office/powerpoint/2010/main" val="1075824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45</a:t>
            </a:fld>
            <a:endParaRPr lang="es-ES"/>
          </a:p>
        </p:txBody>
      </p:sp>
    </p:spTree>
    <p:extLst>
      <p:ext uri="{BB962C8B-B14F-4D97-AF65-F5344CB8AC3E}">
        <p14:creationId xmlns:p14="http://schemas.microsoft.com/office/powerpoint/2010/main" val="3396624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12</a:t>
            </a:fld>
            <a:endParaRPr lang="es-ES"/>
          </a:p>
        </p:txBody>
      </p:sp>
    </p:spTree>
    <p:extLst>
      <p:ext uri="{BB962C8B-B14F-4D97-AF65-F5344CB8AC3E}">
        <p14:creationId xmlns:p14="http://schemas.microsoft.com/office/powerpoint/2010/main" val="18446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13</a:t>
            </a:fld>
            <a:endParaRPr lang="es-ES"/>
          </a:p>
        </p:txBody>
      </p:sp>
    </p:spTree>
    <p:extLst>
      <p:ext uri="{BB962C8B-B14F-4D97-AF65-F5344CB8AC3E}">
        <p14:creationId xmlns:p14="http://schemas.microsoft.com/office/powerpoint/2010/main" val="3865662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14</a:t>
            </a:fld>
            <a:endParaRPr lang="es-ES"/>
          </a:p>
        </p:txBody>
      </p:sp>
    </p:spTree>
    <p:extLst>
      <p:ext uri="{BB962C8B-B14F-4D97-AF65-F5344CB8AC3E}">
        <p14:creationId xmlns:p14="http://schemas.microsoft.com/office/powerpoint/2010/main" val="61022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15</a:t>
            </a:fld>
            <a:endParaRPr lang="es-ES"/>
          </a:p>
        </p:txBody>
      </p:sp>
    </p:spTree>
    <p:extLst>
      <p:ext uri="{BB962C8B-B14F-4D97-AF65-F5344CB8AC3E}">
        <p14:creationId xmlns:p14="http://schemas.microsoft.com/office/powerpoint/2010/main" val="405035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16</a:t>
            </a:fld>
            <a:endParaRPr lang="es-ES"/>
          </a:p>
        </p:txBody>
      </p:sp>
    </p:spTree>
    <p:extLst>
      <p:ext uri="{BB962C8B-B14F-4D97-AF65-F5344CB8AC3E}">
        <p14:creationId xmlns:p14="http://schemas.microsoft.com/office/powerpoint/2010/main" val="167114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024C8D4-B0E7-4C71-8965-6F9CFFA6F3EA}" type="slidenum">
              <a:rPr lang="es-ES" smtClean="0"/>
              <a:t>17</a:t>
            </a:fld>
            <a:endParaRPr lang="es-ES"/>
          </a:p>
        </p:txBody>
      </p:sp>
    </p:spTree>
    <p:extLst>
      <p:ext uri="{BB962C8B-B14F-4D97-AF65-F5344CB8AC3E}">
        <p14:creationId xmlns:p14="http://schemas.microsoft.com/office/powerpoint/2010/main" val="345446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04C6AF4-F79F-437B-B506-10B36C537217}" type="datetime1">
              <a:rPr lang="es-ES" smtClean="0"/>
              <a:t>22/05/2014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23338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656C694-7582-426F-8C61-FD3E0B611955}" type="datetime1">
              <a:rPr lang="es-ES" smtClean="0"/>
              <a:t>22/05/2014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5210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B5DC75-3B26-41DC-A97B-DE9516ED76FE}" type="datetime1">
              <a:rPr lang="es-ES" smtClean="0"/>
              <a:t>22/05/2014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26576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9F5032E-2175-444E-9EC8-0A131EA1CD7F}" type="datetime1">
              <a:rPr lang="es-ES" smtClean="0"/>
              <a:t>22/05/2014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274414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A1C177A-53FA-458A-91C2-325D3A0C1BF4}" type="datetime1">
              <a:rPr lang="es-ES" smtClean="0"/>
              <a:t>22/05/2014</a:t>
            </a:fld>
            <a:endParaRPr lang="es-ES"/>
          </a:p>
        </p:txBody>
      </p:sp>
      <p:sp>
        <p:nvSpPr>
          <p:cNvPr id="5" name="Footer Placeholder 4"/>
          <p:cNvSpPr>
            <a:spLocks noGrp="1"/>
          </p:cNvSpPr>
          <p:nvPr>
            <p:ph type="ftr" sz="quarter" idx="11"/>
          </p:nvPr>
        </p:nvSpPr>
        <p:spPr/>
        <p:txBody>
          <a:bodyPr/>
          <a:lstStyle/>
          <a:p>
            <a:r>
              <a:rPr lang="es-AR" smtClean="0"/>
              <a:t>Introducción a la Plataforma .NET – Capa de Presentacion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56113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6B42998C-2F1D-4F99-952D-3EC5CA8B157B}" type="datetime1">
              <a:rPr lang="es-ES" smtClean="0"/>
              <a:t>22/05/2014</a:t>
            </a:fld>
            <a:endParaRPr lang="es-ES"/>
          </a:p>
        </p:txBody>
      </p:sp>
      <p:sp>
        <p:nvSpPr>
          <p:cNvPr id="6" name="Footer Placeholder 5"/>
          <p:cNvSpPr>
            <a:spLocks noGrp="1"/>
          </p:cNvSpPr>
          <p:nvPr>
            <p:ph type="ftr" sz="quarter" idx="11"/>
          </p:nvPr>
        </p:nvSpPr>
        <p:spPr/>
        <p:txBody>
          <a:bodyPr/>
          <a:lstStyle/>
          <a:p>
            <a:r>
              <a:rPr lang="es-AR" smtClean="0"/>
              <a:t>Introducción a la Plataforma .NET – Capa de Presentacion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9" name="Content Placeholder 8"/>
          <p:cNvSpPr>
            <a:spLocks noGrp="1"/>
          </p:cNvSpPr>
          <p:nvPr>
            <p:ph sz="quarter" idx="13"/>
          </p:nvPr>
        </p:nvSpPr>
        <p:spPr>
          <a:xfrm>
            <a:off x="467544" y="1772816"/>
            <a:ext cx="4031303" cy="4353664"/>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1" name="Content Placeholder 10"/>
          <p:cNvSpPr>
            <a:spLocks noGrp="1"/>
          </p:cNvSpPr>
          <p:nvPr>
            <p:ph sz="quarter" idx="14"/>
          </p:nvPr>
        </p:nvSpPr>
        <p:spPr>
          <a:xfrm>
            <a:off x="4645152" y="1844824"/>
            <a:ext cx="4031304" cy="42816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83588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4E8736F-E68D-4AEA-B6AA-A1BC21ACB61E}" type="datetime1">
              <a:rPr lang="es-ES" smtClean="0"/>
              <a:t>22/05/2014</a:t>
            </a:fld>
            <a:endParaRPr lang="es-ES"/>
          </a:p>
        </p:txBody>
      </p:sp>
      <p:sp>
        <p:nvSpPr>
          <p:cNvPr id="8" name="Footer Placeholder 7"/>
          <p:cNvSpPr>
            <a:spLocks noGrp="1"/>
          </p:cNvSpPr>
          <p:nvPr>
            <p:ph type="ftr" sz="quarter" idx="11"/>
          </p:nvPr>
        </p:nvSpPr>
        <p:spPr/>
        <p:txBody>
          <a:bodyPr/>
          <a:lstStyle/>
          <a:p>
            <a:r>
              <a:rPr lang="es-AR" smtClean="0"/>
              <a:t>Introducción a la Plataforma .NET – Capa de Presentacion</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81668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C050857F-C0E8-4D2B-B178-5E59321913A3}" type="datetime1">
              <a:rPr lang="es-ES" smtClean="0"/>
              <a:t>22/05/2014</a:t>
            </a:fld>
            <a:endParaRPr lang="es-ES"/>
          </a:p>
        </p:txBody>
      </p:sp>
      <p:sp>
        <p:nvSpPr>
          <p:cNvPr id="4" name="Footer Placeholder 3"/>
          <p:cNvSpPr>
            <a:spLocks noGrp="1"/>
          </p:cNvSpPr>
          <p:nvPr>
            <p:ph type="ftr" sz="quarter" idx="11"/>
          </p:nvPr>
        </p:nvSpPr>
        <p:spPr/>
        <p:txBody>
          <a:bodyPr/>
          <a:lstStyle/>
          <a:p>
            <a:r>
              <a:rPr lang="es-AR" smtClean="0"/>
              <a:t>Introducción a la Plataforma .NET – Capa de Presentacion</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42086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230C67D-FFE6-4AA8-B82A-A82B52AF4C22}" type="datetime1">
              <a:rPr lang="es-ES" smtClean="0"/>
              <a:t>22/05/2014</a:t>
            </a:fld>
            <a:endParaRPr lang="es-ES"/>
          </a:p>
        </p:txBody>
      </p:sp>
      <p:sp>
        <p:nvSpPr>
          <p:cNvPr id="3" name="Footer Placeholder 2"/>
          <p:cNvSpPr>
            <a:spLocks noGrp="1"/>
          </p:cNvSpPr>
          <p:nvPr>
            <p:ph type="ftr" sz="quarter" idx="11"/>
          </p:nvPr>
        </p:nvSpPr>
        <p:spPr/>
        <p:txBody>
          <a:bodyPr/>
          <a:lstStyle/>
          <a:p>
            <a:r>
              <a:rPr lang="es-AR" smtClean="0"/>
              <a:t>Introducción a la Plataforma .NET – Capa de Presentacion</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16157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2C84EA7-4396-4853-9001-86387F94B609}" type="datetime1">
              <a:rPr lang="es-ES" smtClean="0"/>
              <a:t>22/05/2014</a:t>
            </a:fld>
            <a:endParaRPr lang="es-ES"/>
          </a:p>
        </p:txBody>
      </p:sp>
      <p:sp>
        <p:nvSpPr>
          <p:cNvPr id="6" name="Footer Placeholder 5"/>
          <p:cNvSpPr>
            <a:spLocks noGrp="1"/>
          </p:cNvSpPr>
          <p:nvPr>
            <p:ph type="ftr" sz="quarter" idx="11"/>
          </p:nvPr>
        </p:nvSpPr>
        <p:spPr/>
        <p:txBody>
          <a:bodyPr/>
          <a:lstStyle/>
          <a:p>
            <a:r>
              <a:rPr lang="es-AR" smtClean="0"/>
              <a:t>Introducción a la Plataforma .NET – Capa de Presentacion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149673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826A76-5670-4D87-8282-FFDEC44087F8}" type="datetime1">
              <a:rPr lang="es-ES" smtClean="0"/>
              <a:t>22/05/2014</a:t>
            </a:fld>
            <a:endParaRPr lang="es-ES"/>
          </a:p>
        </p:txBody>
      </p:sp>
      <p:sp>
        <p:nvSpPr>
          <p:cNvPr id="6" name="Footer Placeholder 5"/>
          <p:cNvSpPr>
            <a:spLocks noGrp="1"/>
          </p:cNvSpPr>
          <p:nvPr>
            <p:ph type="ftr" sz="quarter" idx="11"/>
          </p:nvPr>
        </p:nvSpPr>
        <p:spPr/>
        <p:txBody>
          <a:bodyPr/>
          <a:lstStyle/>
          <a:p>
            <a:r>
              <a:rPr lang="es-AR" smtClean="0"/>
              <a:t>Introducción a la Plataforma .NET – Capa de Presentacion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118332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C2BF56A-76E3-4200-A091-D5FCDD6100F7}" type="datetime1">
              <a:rPr lang="es-ES" smtClean="0"/>
              <a:t>22/05/2014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ES" dirty="0" smtClean="0"/>
              <a:t>Introducción a la Plataforma .NET – Capa de </a:t>
            </a:r>
            <a:r>
              <a:rPr lang="es-ES" dirty="0" err="1" smtClean="0"/>
              <a:t>Presentacion</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a:p>
        </p:txBody>
      </p:sp>
      <p:sp>
        <p:nvSpPr>
          <p:cNvPr id="3" name="Text Placeholder 2"/>
          <p:cNvSpPr>
            <a:spLocks noGrp="1"/>
          </p:cNvSpPr>
          <p:nvPr>
            <p:ph type="body" idx="1"/>
          </p:nvPr>
        </p:nvSpPr>
        <p:spPr>
          <a:xfrm>
            <a:off x="467544" y="1708436"/>
            <a:ext cx="8208911" cy="44177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2402591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jpe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gif"/><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2.gif"/></Relationships>
</file>

<file path=ppt/slides/_rels/slide37.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60.jpeg"/></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La Plataforma .NET</a:t>
            </a:r>
          </a:p>
        </p:txBody>
      </p:sp>
      <p:sp>
        <p:nvSpPr>
          <p:cNvPr id="3" name="2 Subtítulo"/>
          <p:cNvSpPr>
            <a:spLocks noGrp="1"/>
          </p:cNvSpPr>
          <p:nvPr>
            <p:ph type="subTitle" idx="1"/>
          </p:nvPr>
        </p:nvSpPr>
        <p:spPr/>
        <p:txBody>
          <a:bodyPr/>
          <a:lstStyle/>
          <a:p>
            <a:r>
              <a:rPr lang="es-ES"/>
              <a:t>Capa de Presentación</a:t>
            </a:r>
          </a:p>
          <a:p>
            <a:endParaRPr lang="es-E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85000" lnSpcReduction="20000"/>
          </a:bodyPr>
          <a:lstStyle/>
          <a:p>
            <a:r>
              <a:rPr lang="es-ES" dirty="0" smtClean="0"/>
              <a:t>Windows </a:t>
            </a:r>
            <a:r>
              <a:rPr lang="es-ES" dirty="0" err="1" smtClean="0"/>
              <a:t>Presentation</a:t>
            </a:r>
            <a:r>
              <a:rPr lang="es-ES" dirty="0" smtClean="0"/>
              <a:t> </a:t>
            </a:r>
            <a:r>
              <a:rPr lang="es-ES" dirty="0" err="1" smtClean="0"/>
              <a:t>Foundation</a:t>
            </a:r>
            <a:endParaRPr lang="es-ES" dirty="0" smtClean="0"/>
          </a:p>
          <a:p>
            <a:endParaRPr lang="es-ES" dirty="0" smtClean="0"/>
          </a:p>
          <a:p>
            <a:r>
              <a:rPr lang="es-ES" dirty="0" smtClean="0"/>
              <a:t>Nueva tecnología de Microsoft para aplicaciones desktop.</a:t>
            </a:r>
          </a:p>
          <a:p>
            <a:endParaRPr lang="es-ES" dirty="0"/>
          </a:p>
          <a:p>
            <a:r>
              <a:rPr lang="es-ES" dirty="0" smtClean="0"/>
              <a:t>Evolución de Windows </a:t>
            </a:r>
            <a:r>
              <a:rPr lang="es-ES" dirty="0" err="1" smtClean="0"/>
              <a:t>Forms</a:t>
            </a:r>
            <a:r>
              <a:rPr lang="es-ES" dirty="0" smtClean="0"/>
              <a:t>.</a:t>
            </a:r>
          </a:p>
          <a:p>
            <a:endParaRPr lang="es-ES" dirty="0" smtClean="0"/>
          </a:p>
          <a:p>
            <a:r>
              <a:rPr lang="es-AR" dirty="0" smtClean="0"/>
              <a:t>Mejor aprovechamiento del </a:t>
            </a:r>
            <a:r>
              <a:rPr lang="es-AR" dirty="0"/>
              <a:t>poder </a:t>
            </a:r>
            <a:r>
              <a:rPr lang="es-AR" dirty="0" smtClean="0"/>
              <a:t>del</a:t>
            </a:r>
            <a:r>
              <a:rPr lang="es-AR" dirty="0"/>
              <a:t> </a:t>
            </a:r>
            <a:r>
              <a:rPr lang="es-AR" dirty="0" smtClean="0"/>
              <a:t>hardware </a:t>
            </a:r>
            <a:r>
              <a:rPr lang="es-AR" dirty="0"/>
              <a:t>de </a:t>
            </a:r>
            <a:r>
              <a:rPr lang="es-AR" dirty="0" smtClean="0"/>
              <a:t>gráficos</a:t>
            </a:r>
          </a:p>
          <a:p>
            <a:endParaRPr lang="es-AR" dirty="0"/>
          </a:p>
          <a:p>
            <a:r>
              <a:rPr lang="es-AR" dirty="0" smtClean="0"/>
              <a:t>Proporcionar </a:t>
            </a:r>
            <a:r>
              <a:rPr lang="es-AR" dirty="0"/>
              <a:t>a los diseñadores de entrada directa en el desarrollo de proyectos</a:t>
            </a:r>
            <a:endParaRPr lang="es-ES" dirty="0" smtClean="0"/>
          </a:p>
          <a:p>
            <a:endParaRPr lang="es-ES" dirty="0"/>
          </a:p>
          <a:p>
            <a:r>
              <a:rPr lang="es-ES" dirty="0" smtClean="0"/>
              <a:t>Principal diferencia:</a:t>
            </a:r>
          </a:p>
          <a:p>
            <a:pPr lvl="1"/>
            <a:r>
              <a:rPr lang="es-ES" dirty="0" smtClean="0"/>
              <a:t>El código para la interfaz de usuario está separado del código de la funcionalidad de la aplicación.</a:t>
            </a:r>
            <a:endParaRPr lang="es-ES" dirty="0"/>
          </a:p>
        </p:txBody>
      </p:sp>
      <p:sp>
        <p:nvSpPr>
          <p:cNvPr id="3" name="Título 2"/>
          <p:cNvSpPr>
            <a:spLocks noGrp="1"/>
          </p:cNvSpPr>
          <p:nvPr>
            <p:ph type="title"/>
          </p:nvPr>
        </p:nvSpPr>
        <p:spPr/>
        <p:txBody>
          <a:bodyPr/>
          <a:lstStyle/>
          <a:p>
            <a:r>
              <a:rPr lang="es-ES" dirty="0" smtClean="0"/>
              <a:t>¿Qué es WPF?</a:t>
            </a:r>
            <a:endParaRPr lang="es-ES" dirty="0"/>
          </a:p>
        </p:txBody>
      </p:sp>
      <p:sp>
        <p:nvSpPr>
          <p:cNvPr id="4" name="3 Marcador de fecha"/>
          <p:cNvSpPr>
            <a:spLocks noGrp="1"/>
          </p:cNvSpPr>
          <p:nvPr>
            <p:ph type="dt" sz="half" idx="10"/>
          </p:nvPr>
        </p:nvSpPr>
        <p:spPr/>
        <p:txBody>
          <a:bodyPr/>
          <a:lstStyle/>
          <a:p>
            <a:fld id="{E9E6B562-E743-4265-97AA-EDE2F289E966}"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a:p>
        </p:txBody>
      </p:sp>
    </p:spTree>
    <p:extLst>
      <p:ext uri="{BB962C8B-B14F-4D97-AF65-F5344CB8AC3E}">
        <p14:creationId xmlns:p14="http://schemas.microsoft.com/office/powerpoint/2010/main" val="3501694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Modelo de diseño declarativo vincula a los diseñadores y desarrolladores</a:t>
            </a:r>
            <a:endParaRPr lang="es-AR" dirty="0"/>
          </a:p>
        </p:txBody>
      </p:sp>
      <p:sp>
        <p:nvSpPr>
          <p:cNvPr id="3" name="2 Título"/>
          <p:cNvSpPr>
            <a:spLocks noGrp="1"/>
          </p:cNvSpPr>
          <p:nvPr>
            <p:ph type="title"/>
          </p:nvPr>
        </p:nvSpPr>
        <p:spPr/>
        <p:txBody>
          <a:bodyPr/>
          <a:lstStyle/>
          <a:p>
            <a:r>
              <a:rPr lang="es-AR" dirty="0" smtClean="0"/>
              <a:t>WPF: Lenguaje de Diseño Común</a:t>
            </a:r>
            <a:endParaRPr lang="es-AR" dirty="0"/>
          </a:p>
        </p:txBody>
      </p:sp>
      <p:grpSp>
        <p:nvGrpSpPr>
          <p:cNvPr id="4" name="Group 4"/>
          <p:cNvGrpSpPr>
            <a:grpSpLocks/>
          </p:cNvGrpSpPr>
          <p:nvPr/>
        </p:nvGrpSpPr>
        <p:grpSpPr bwMode="auto">
          <a:xfrm>
            <a:off x="250825" y="2825750"/>
            <a:ext cx="3962400" cy="3124200"/>
            <a:chOff x="0" y="1728"/>
            <a:chExt cx="2784" cy="2198"/>
          </a:xfrm>
        </p:grpSpPr>
        <p:pic>
          <p:nvPicPr>
            <p:cNvPr id="5" name="Picture 5" descr="rivag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 y="2592"/>
              <a:ext cx="2160" cy="133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descr="du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28"/>
              <a:ext cx="1584" cy="15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7"/>
          <p:cNvGrpSpPr>
            <a:grpSpLocks/>
          </p:cNvGrpSpPr>
          <p:nvPr/>
        </p:nvGrpSpPr>
        <p:grpSpPr bwMode="auto">
          <a:xfrm>
            <a:off x="4017963" y="2743200"/>
            <a:ext cx="4592637" cy="3228975"/>
            <a:chOff x="2531" y="1728"/>
            <a:chExt cx="2893" cy="2034"/>
          </a:xfrm>
        </p:grpSpPr>
        <p:pic>
          <p:nvPicPr>
            <p:cNvPr id="8" name="Picture 8" descr="zaz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1728"/>
              <a:ext cx="1824" cy="121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AutoShape 9"/>
            <p:cNvSpPr>
              <a:spLocks noChangeArrowheads="1"/>
            </p:cNvSpPr>
            <p:nvPr/>
          </p:nvSpPr>
          <p:spPr bwMode="auto">
            <a:xfrm rot="-1120659">
              <a:off x="2531" y="3282"/>
              <a:ext cx="1824" cy="480"/>
            </a:xfrm>
            <a:prstGeom prst="curvedUpArrow">
              <a:avLst>
                <a:gd name="adj1" fmla="val 76000"/>
                <a:gd name="adj2" fmla="val 152000"/>
                <a:gd name="adj3" fmla="val 33333"/>
              </a:avLst>
            </a:prstGeom>
            <a:gradFill rotWithShape="1">
              <a:gsLst>
                <a:gs pos="0">
                  <a:schemeClr val="accent2"/>
                </a:gs>
                <a:gs pos="100000">
                  <a:schemeClr val="accent1"/>
                </a:gs>
              </a:gsLst>
              <a:lin ang="2700000" scaled="1"/>
            </a:gra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
        <p:nvSpPr>
          <p:cNvPr id="10" name="9 Marcador de fecha"/>
          <p:cNvSpPr>
            <a:spLocks noGrp="1"/>
          </p:cNvSpPr>
          <p:nvPr>
            <p:ph type="dt" sz="half" idx="10"/>
          </p:nvPr>
        </p:nvSpPr>
        <p:spPr/>
        <p:txBody>
          <a:bodyPr/>
          <a:lstStyle/>
          <a:p>
            <a:fld id="{729CC930-99A4-40E9-A273-06D00E6EF8AA}" type="datetime1">
              <a:rPr lang="es-ES" smtClean="0"/>
              <a:t>22/05/2014</a:t>
            </a:fld>
            <a:endParaRPr lang="es-ES"/>
          </a:p>
        </p:txBody>
      </p:sp>
      <p:sp>
        <p:nvSpPr>
          <p:cNvPr id="11" name="10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2" name="11 Marcador de número de diapositiva"/>
          <p:cNvSpPr>
            <a:spLocks noGrp="1"/>
          </p:cNvSpPr>
          <p:nvPr>
            <p:ph type="sldNum" sz="quarter" idx="12"/>
          </p:nvPr>
        </p:nvSpPr>
        <p:spPr/>
        <p:txBody>
          <a:bodyPr/>
          <a:lstStyle/>
          <a:p>
            <a:fld id="{132FADFE-3B8F-471C-ABF0-DBC7717ECBBC}" type="slidenum">
              <a:rPr lang="es-ES" smtClean="0"/>
              <a:pPr/>
              <a:t>11</a:t>
            </a:fld>
            <a:endParaRPr lang="es-ES"/>
          </a:p>
        </p:txBody>
      </p:sp>
    </p:spTree>
    <p:extLst>
      <p:ext uri="{BB962C8B-B14F-4D97-AF65-F5344CB8AC3E}">
        <p14:creationId xmlns:p14="http://schemas.microsoft.com/office/powerpoint/2010/main" val="247233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AR" sz="3900" dirty="0" smtClean="0"/>
              <a:t>Aplicaciones Windows: </a:t>
            </a:r>
            <a:r>
              <a:rPr lang="es-AR" dirty="0" smtClean="0"/>
              <a:t>aplicaciones Microsoft </a:t>
            </a:r>
            <a:r>
              <a:rPr lang="es-AR" dirty="0"/>
              <a:t>Windows </a:t>
            </a:r>
            <a:r>
              <a:rPr lang="es-AR" dirty="0" smtClean="0"/>
              <a:t>clásicas ​​</a:t>
            </a:r>
            <a:r>
              <a:rPr lang="es-AR" dirty="0"/>
              <a:t>y </a:t>
            </a:r>
            <a:r>
              <a:rPr lang="es-AR" dirty="0" smtClean="0"/>
              <a:t>proporciona una </a:t>
            </a:r>
            <a:r>
              <a:rPr lang="es-AR" dirty="0"/>
              <a:t>experiencia de usuario que es familiar para los usuarios  y </a:t>
            </a:r>
            <a:r>
              <a:rPr lang="es-AR" dirty="0" smtClean="0"/>
              <a:t>desarrolladores de Windows.</a:t>
            </a:r>
          </a:p>
          <a:p>
            <a:endParaRPr lang="es-AR" dirty="0"/>
          </a:p>
          <a:p>
            <a:r>
              <a:rPr lang="es-AR" sz="3900" dirty="0" smtClean="0"/>
              <a:t>Aplicaciones de Navegación</a:t>
            </a:r>
            <a:r>
              <a:rPr lang="es-AR" dirty="0" smtClean="0"/>
              <a:t>: </a:t>
            </a:r>
            <a:r>
              <a:rPr lang="es-AR" dirty="0"/>
              <a:t> proporcionan una experiencia de usuario basada en páginas, similar a la experiencia de usar un sitio Web</a:t>
            </a:r>
            <a:r>
              <a:rPr lang="es-AR" dirty="0" smtClean="0"/>
              <a:t>. No es una aplicación web.</a:t>
            </a:r>
          </a:p>
          <a:p>
            <a:endParaRPr lang="es-AR" dirty="0"/>
          </a:p>
          <a:p>
            <a:r>
              <a:rPr lang="es-AR" sz="3900" dirty="0" smtClean="0"/>
              <a:t>Aplicaciones XAML Browser: </a:t>
            </a:r>
            <a:r>
              <a:rPr lang="es-AR" dirty="0" err="1"/>
              <a:t>XBAPs</a:t>
            </a:r>
            <a:r>
              <a:rPr lang="es-AR" dirty="0"/>
              <a:t> son similares a las aplicaciones de navegación, </a:t>
            </a:r>
            <a:r>
              <a:rPr lang="es-AR" dirty="0" smtClean="0"/>
              <a:t>pero</a:t>
            </a:r>
            <a:r>
              <a:rPr lang="es-AR" dirty="0"/>
              <a:t> están diseñados para funcionar en Windows Internet Explorer</a:t>
            </a:r>
            <a:r>
              <a:rPr lang="es-AR" dirty="0" smtClean="0"/>
              <a:t>. Son desplegadas en un servidor o web </a:t>
            </a:r>
            <a:r>
              <a:rPr lang="es-AR" dirty="0" err="1" smtClean="0"/>
              <a:t>site</a:t>
            </a:r>
            <a:r>
              <a:rPr lang="es-AR" dirty="0"/>
              <a:t>.</a:t>
            </a:r>
            <a:endParaRPr lang="es-AR" dirty="0" smtClean="0"/>
          </a:p>
        </p:txBody>
      </p:sp>
      <p:sp>
        <p:nvSpPr>
          <p:cNvPr id="3" name="2 Título"/>
          <p:cNvSpPr>
            <a:spLocks noGrp="1"/>
          </p:cNvSpPr>
          <p:nvPr>
            <p:ph type="title"/>
          </p:nvPr>
        </p:nvSpPr>
        <p:spPr/>
        <p:txBody>
          <a:bodyPr/>
          <a:lstStyle/>
          <a:p>
            <a:r>
              <a:rPr lang="es-AR" dirty="0" smtClean="0"/>
              <a:t>Tipos de Aplicaciones WPF</a:t>
            </a:r>
            <a:endParaRPr lang="es-AR" dirty="0"/>
          </a:p>
        </p:txBody>
      </p:sp>
      <p:sp>
        <p:nvSpPr>
          <p:cNvPr id="4" name="3 Marcador de fecha"/>
          <p:cNvSpPr>
            <a:spLocks noGrp="1"/>
          </p:cNvSpPr>
          <p:nvPr>
            <p:ph type="dt" sz="half" idx="10"/>
          </p:nvPr>
        </p:nvSpPr>
        <p:spPr/>
        <p:txBody>
          <a:bodyPr/>
          <a:lstStyle/>
          <a:p>
            <a:fld id="{06B71802-3F5D-445F-8A39-883F4B01A845}"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Tree>
    <p:extLst>
      <p:ext uri="{BB962C8B-B14F-4D97-AF65-F5344CB8AC3E}">
        <p14:creationId xmlns:p14="http://schemas.microsoft.com/office/powerpoint/2010/main" val="2315220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708436"/>
            <a:ext cx="8208911" cy="4672892"/>
          </a:xfrm>
        </p:spPr>
        <p:txBody>
          <a:bodyPr>
            <a:normAutofit fontScale="85000" lnSpcReduction="20000"/>
          </a:bodyPr>
          <a:lstStyle/>
          <a:p>
            <a:pPr>
              <a:lnSpc>
                <a:spcPct val="90000"/>
              </a:lnSpc>
            </a:pPr>
            <a:endParaRPr lang="es-AR" dirty="0" smtClean="0"/>
          </a:p>
          <a:p>
            <a:pPr>
              <a:lnSpc>
                <a:spcPct val="90000"/>
              </a:lnSpc>
            </a:pPr>
            <a:r>
              <a:rPr lang="es-AR" sz="3200" dirty="0" smtClean="0"/>
              <a:t>Aplicaciones </a:t>
            </a:r>
            <a:r>
              <a:rPr lang="es-AR" sz="3200" dirty="0"/>
              <a:t>de Escritorio</a:t>
            </a:r>
          </a:p>
          <a:p>
            <a:pPr>
              <a:lnSpc>
                <a:spcPct val="90000"/>
              </a:lnSpc>
            </a:pPr>
            <a:endParaRPr lang="es-AR" sz="3200" dirty="0" smtClean="0"/>
          </a:p>
          <a:p>
            <a:pPr>
              <a:lnSpc>
                <a:spcPct val="90000"/>
              </a:lnSpc>
            </a:pPr>
            <a:r>
              <a:rPr lang="es-AR" sz="3200" dirty="0" smtClean="0"/>
              <a:t>Web</a:t>
            </a:r>
            <a:endParaRPr lang="es-AR" sz="3200" dirty="0"/>
          </a:p>
          <a:p>
            <a:pPr lvl="1">
              <a:lnSpc>
                <a:spcPct val="90000"/>
              </a:lnSpc>
            </a:pPr>
            <a:r>
              <a:rPr lang="es-AR" sz="2800" dirty="0"/>
              <a:t>Estilos</a:t>
            </a:r>
          </a:p>
          <a:p>
            <a:pPr lvl="1">
              <a:lnSpc>
                <a:spcPct val="90000"/>
              </a:lnSpc>
            </a:pPr>
            <a:r>
              <a:rPr lang="es-AR" sz="2800" dirty="0"/>
              <a:t>Modelo de Navegación</a:t>
            </a:r>
          </a:p>
          <a:p>
            <a:pPr lvl="1">
              <a:lnSpc>
                <a:spcPct val="90000"/>
              </a:lnSpc>
            </a:pPr>
            <a:r>
              <a:rPr lang="es-AR" sz="2800" dirty="0"/>
              <a:t>Contenedores</a:t>
            </a:r>
          </a:p>
          <a:p>
            <a:pPr>
              <a:lnSpc>
                <a:spcPct val="90000"/>
              </a:lnSpc>
            </a:pPr>
            <a:endParaRPr lang="es-AR" sz="3200" dirty="0" smtClean="0"/>
          </a:p>
          <a:p>
            <a:pPr>
              <a:lnSpc>
                <a:spcPct val="90000"/>
              </a:lnSpc>
            </a:pPr>
            <a:r>
              <a:rPr lang="es-AR" sz="3200" dirty="0" smtClean="0"/>
              <a:t>Lo </a:t>
            </a:r>
            <a:r>
              <a:rPr lang="es-AR" sz="3200" dirty="0"/>
              <a:t>nuevo</a:t>
            </a:r>
          </a:p>
          <a:p>
            <a:pPr lvl="1"/>
            <a:r>
              <a:rPr lang="es-AR" dirty="0"/>
              <a:t>Gráficos independientes de la resolución y el dispositivo</a:t>
            </a:r>
          </a:p>
          <a:p>
            <a:pPr lvl="1"/>
            <a:r>
              <a:rPr lang="es-AR" dirty="0"/>
              <a:t>Soporte para gráficos y animaciones avanzadas</a:t>
            </a:r>
          </a:p>
          <a:p>
            <a:pPr lvl="1"/>
            <a:r>
              <a:rPr lang="es-AR" dirty="0"/>
              <a:t>Aceleración por Hardware</a:t>
            </a:r>
          </a:p>
          <a:p>
            <a:pPr lvl="1"/>
            <a:r>
              <a:rPr lang="es-AR" dirty="0"/>
              <a:t>API para manejo de documentos</a:t>
            </a:r>
          </a:p>
          <a:p>
            <a:endParaRPr lang="es-AR" dirty="0"/>
          </a:p>
        </p:txBody>
      </p:sp>
      <p:sp>
        <p:nvSpPr>
          <p:cNvPr id="3" name="2 Título"/>
          <p:cNvSpPr>
            <a:spLocks noGrp="1"/>
          </p:cNvSpPr>
          <p:nvPr>
            <p:ph type="title"/>
          </p:nvPr>
        </p:nvSpPr>
        <p:spPr/>
        <p:txBody>
          <a:bodyPr/>
          <a:lstStyle/>
          <a:p>
            <a:r>
              <a:rPr lang="en-US" dirty="0"/>
              <a:t>Lo </a:t>
            </a:r>
            <a:r>
              <a:rPr lang="en-US" dirty="0" err="1"/>
              <a:t>mejor</a:t>
            </a:r>
            <a:r>
              <a:rPr lang="en-US" dirty="0"/>
              <a:t> de 2 </a:t>
            </a:r>
            <a:r>
              <a:rPr lang="en-US" dirty="0" err="1"/>
              <a:t>mundos</a:t>
            </a:r>
            <a:endParaRPr lang="es-AR" dirty="0"/>
          </a:p>
        </p:txBody>
      </p:sp>
      <p:sp>
        <p:nvSpPr>
          <p:cNvPr id="4" name="3 Marcador de fecha"/>
          <p:cNvSpPr>
            <a:spLocks noGrp="1"/>
          </p:cNvSpPr>
          <p:nvPr>
            <p:ph type="dt" sz="half" idx="10"/>
          </p:nvPr>
        </p:nvSpPr>
        <p:spPr/>
        <p:txBody>
          <a:bodyPr/>
          <a:lstStyle/>
          <a:p>
            <a:fld id="{96EFCF0E-5A75-41AA-A440-D40447FE4C2E}"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spTree>
    <p:extLst>
      <p:ext uri="{BB962C8B-B14F-4D97-AF65-F5344CB8AC3E}">
        <p14:creationId xmlns:p14="http://schemas.microsoft.com/office/powerpoint/2010/main" val="2228343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5400599" cy="4417727"/>
          </a:xfrm>
        </p:spPr>
        <p:txBody>
          <a:bodyPr>
            <a:normAutofit fontScale="92500" lnSpcReduction="10000"/>
          </a:bodyPr>
          <a:lstStyle/>
          <a:p>
            <a:r>
              <a:rPr lang="es-AR" dirty="0" smtClean="0"/>
              <a:t>Consiste de una o mas ventanas y la lógica asociada.</a:t>
            </a:r>
          </a:p>
          <a:p>
            <a:endParaRPr lang="es-AR" dirty="0"/>
          </a:p>
          <a:p>
            <a:r>
              <a:rPr lang="es-AR" dirty="0" smtClean="0"/>
              <a:t>Compuesto de la clase Windows, que contiene otro elemento (</a:t>
            </a:r>
            <a:r>
              <a:rPr lang="es-AR" dirty="0" err="1" smtClean="0"/>
              <a:t>Grid</a:t>
            </a:r>
            <a:r>
              <a:rPr lang="es-AR" dirty="0" smtClean="0"/>
              <a:t>, </a:t>
            </a:r>
            <a:r>
              <a:rPr lang="es-AR" dirty="0" err="1" smtClean="0"/>
              <a:t>Canvas</a:t>
            </a:r>
            <a:r>
              <a:rPr lang="es-AR" dirty="0" smtClean="0"/>
              <a:t>, </a:t>
            </a:r>
            <a:r>
              <a:rPr lang="es-AR" dirty="0" err="1" smtClean="0"/>
              <a:t>etc</a:t>
            </a:r>
            <a:r>
              <a:rPr lang="es-AR" dirty="0" smtClean="0"/>
              <a:t>), que también tiene elementos que componen el </a:t>
            </a:r>
            <a:r>
              <a:rPr lang="es-AR" dirty="0" err="1" smtClean="0"/>
              <a:t>layout</a:t>
            </a:r>
            <a:r>
              <a:rPr lang="es-AR" dirty="0" smtClean="0"/>
              <a:t> y la interacción con el usuario.</a:t>
            </a:r>
            <a:endParaRPr lang="es-AR" dirty="0"/>
          </a:p>
          <a:p>
            <a:endParaRPr lang="es-AR" dirty="0" smtClean="0"/>
          </a:p>
          <a:p>
            <a:r>
              <a:rPr lang="es-AR" dirty="0" smtClean="0"/>
              <a:t>Propiedades</a:t>
            </a:r>
          </a:p>
          <a:p>
            <a:pPr lvl="1"/>
            <a:r>
              <a:rPr lang="es-AR" dirty="0" smtClean="0"/>
              <a:t>Modificación en el código de la interfaz</a:t>
            </a:r>
          </a:p>
          <a:p>
            <a:pPr lvl="1"/>
            <a:r>
              <a:rPr lang="es-AR" dirty="0" smtClean="0"/>
              <a:t>Modificación en la ventana de propiedades</a:t>
            </a:r>
            <a:endParaRPr lang="es-AR" dirty="0"/>
          </a:p>
          <a:p>
            <a:pPr marL="301943" lvl="1" indent="0">
              <a:buNone/>
            </a:pPr>
            <a:endParaRPr lang="es-AR" dirty="0"/>
          </a:p>
        </p:txBody>
      </p:sp>
      <p:sp>
        <p:nvSpPr>
          <p:cNvPr id="3" name="2 Título"/>
          <p:cNvSpPr>
            <a:spLocks noGrp="1"/>
          </p:cNvSpPr>
          <p:nvPr>
            <p:ph type="title"/>
          </p:nvPr>
        </p:nvSpPr>
        <p:spPr/>
        <p:txBody>
          <a:bodyPr/>
          <a:lstStyle/>
          <a:p>
            <a:r>
              <a:rPr lang="es-AR" dirty="0" smtClean="0"/>
              <a:t>Aplicaciones Windows</a:t>
            </a:r>
            <a:endParaRPr lang="es-AR"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9534" y="2780928"/>
            <a:ext cx="3213552" cy="2496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62E7C7A0-B1CA-46B6-AFD3-6C5F031BA9F5}"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spTree>
    <p:extLst>
      <p:ext uri="{BB962C8B-B14F-4D97-AF65-F5344CB8AC3E}">
        <p14:creationId xmlns:p14="http://schemas.microsoft.com/office/powerpoint/2010/main" val="3430714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4464495" cy="4816908"/>
          </a:xfrm>
        </p:spPr>
        <p:txBody>
          <a:bodyPr>
            <a:normAutofit fontScale="92500" lnSpcReduction="10000"/>
          </a:bodyPr>
          <a:lstStyle/>
          <a:p>
            <a:r>
              <a:rPr lang="es-AR" dirty="0" smtClean="0"/>
              <a:t>Es una aplicación de escritorio que usa objetos Page y tiene una apariencia similar a un sitio Web.</a:t>
            </a:r>
          </a:p>
          <a:p>
            <a:endParaRPr lang="es-AR" dirty="0"/>
          </a:p>
          <a:p>
            <a:r>
              <a:rPr lang="es-AR" dirty="0" smtClean="0"/>
              <a:t>Contienen a objetos tipo </a:t>
            </a:r>
            <a:r>
              <a:rPr lang="es-AR" dirty="0" err="1" smtClean="0"/>
              <a:t>Grid</a:t>
            </a:r>
            <a:r>
              <a:rPr lang="es-AR" dirty="0" smtClean="0"/>
              <a:t>, que a su vez contiene otros controles para crear al IU.</a:t>
            </a:r>
          </a:p>
          <a:p>
            <a:endParaRPr lang="es-AR" dirty="0"/>
          </a:p>
          <a:p>
            <a:r>
              <a:rPr lang="es-AR" dirty="0" smtClean="0"/>
              <a:t>Son hospedadas en una Ventana de navegación que “funciona” como un browser.</a:t>
            </a:r>
          </a:p>
          <a:p>
            <a:endParaRPr lang="es-AR" dirty="0"/>
          </a:p>
          <a:p>
            <a:r>
              <a:rPr lang="es-AR" dirty="0" smtClean="0"/>
              <a:t>Tiene acceso a todos los recursos del sistema </a:t>
            </a:r>
          </a:p>
          <a:p>
            <a:endParaRPr lang="es-AR" dirty="0"/>
          </a:p>
          <a:p>
            <a:endParaRPr lang="es-AR" dirty="0"/>
          </a:p>
        </p:txBody>
      </p:sp>
      <p:sp>
        <p:nvSpPr>
          <p:cNvPr id="3" name="2 Título"/>
          <p:cNvSpPr>
            <a:spLocks noGrp="1"/>
          </p:cNvSpPr>
          <p:nvPr>
            <p:ph type="title"/>
          </p:nvPr>
        </p:nvSpPr>
        <p:spPr/>
        <p:txBody>
          <a:bodyPr/>
          <a:lstStyle/>
          <a:p>
            <a:r>
              <a:rPr lang="es-AR" dirty="0" smtClean="0"/>
              <a:t>Aplicaciones de Navegación</a:t>
            </a:r>
            <a:endParaRPr lang="es-AR"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2852936"/>
            <a:ext cx="3990395" cy="253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0B37C077-F060-464F-B32E-5A027CAA7EE5}"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spTree>
    <p:extLst>
      <p:ext uri="{BB962C8B-B14F-4D97-AF65-F5344CB8AC3E}">
        <p14:creationId xmlns:p14="http://schemas.microsoft.com/office/powerpoint/2010/main" val="3260793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5807996" cy="4417727"/>
          </a:xfrm>
        </p:spPr>
        <p:txBody>
          <a:bodyPr>
            <a:normAutofit lnSpcReduction="10000"/>
          </a:bodyPr>
          <a:lstStyle/>
          <a:p>
            <a:r>
              <a:rPr lang="es-AR" dirty="0" smtClean="0"/>
              <a:t>Son similares a las aplicaciones de navegación.</a:t>
            </a:r>
          </a:p>
          <a:p>
            <a:endParaRPr lang="es-AR" dirty="0"/>
          </a:p>
          <a:p>
            <a:r>
              <a:rPr lang="es-AR" dirty="0" smtClean="0"/>
              <a:t>No se instalan y corren el Internet Explorer (6.0 en adelante).</a:t>
            </a:r>
          </a:p>
          <a:p>
            <a:endParaRPr lang="es-AR" dirty="0"/>
          </a:p>
          <a:p>
            <a:r>
              <a:rPr lang="es-AR" dirty="0" smtClean="0"/>
              <a:t>Son desplegadas en servidores Web.</a:t>
            </a:r>
          </a:p>
          <a:p>
            <a:endParaRPr lang="es-AR" dirty="0"/>
          </a:p>
          <a:p>
            <a:r>
              <a:rPr lang="es-AR" dirty="0" smtClean="0"/>
              <a:t>No tiene acceso a los recursos del sistema y está restringida a las políticas de seguridad de un App Web.</a:t>
            </a:r>
            <a:endParaRPr lang="es-AR" dirty="0"/>
          </a:p>
        </p:txBody>
      </p:sp>
      <p:sp>
        <p:nvSpPr>
          <p:cNvPr id="3" name="2 Título"/>
          <p:cNvSpPr>
            <a:spLocks noGrp="1"/>
          </p:cNvSpPr>
          <p:nvPr>
            <p:ph type="title"/>
          </p:nvPr>
        </p:nvSpPr>
        <p:spPr/>
        <p:txBody>
          <a:bodyPr/>
          <a:lstStyle/>
          <a:p>
            <a:r>
              <a:rPr lang="es-AR" dirty="0" smtClean="0"/>
              <a:t>Aplicaciones de Exploración</a:t>
            </a:r>
            <a:endParaRPr lang="es-AR" dirty="0"/>
          </a:p>
        </p:txBody>
      </p:sp>
      <p:sp>
        <p:nvSpPr>
          <p:cNvPr id="4" name="3 Marcador de fecha"/>
          <p:cNvSpPr>
            <a:spLocks noGrp="1"/>
          </p:cNvSpPr>
          <p:nvPr>
            <p:ph type="dt" sz="half" idx="10"/>
          </p:nvPr>
        </p:nvSpPr>
        <p:spPr/>
        <p:txBody>
          <a:bodyPr/>
          <a:lstStyle/>
          <a:p>
            <a:fld id="{044796D8-2CFE-424D-95B5-C02F117F4DA7}"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spTree>
    <p:extLst>
      <p:ext uri="{BB962C8B-B14F-4D97-AF65-F5344CB8AC3E}">
        <p14:creationId xmlns:p14="http://schemas.microsoft.com/office/powerpoint/2010/main" val="2946852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907704" y="2276872"/>
            <a:ext cx="5976663" cy="3744416"/>
          </a:xfrm>
        </p:spPr>
        <p:txBody>
          <a:bodyPr/>
          <a:lstStyle/>
          <a:p>
            <a:pPr>
              <a:lnSpc>
                <a:spcPct val="80000"/>
              </a:lnSpc>
              <a:buNone/>
            </a:pPr>
            <a:r>
              <a:rPr lang="en-US" sz="6000" dirty="0">
                <a:solidFill>
                  <a:srgbClr val="0070C0"/>
                </a:solidFill>
                <a:latin typeface="Times New Roman" pitchFamily="18" charset="0"/>
                <a:cs typeface="Times New Roman" pitchFamily="18" charset="0"/>
              </a:rPr>
              <a:t>WPF = </a:t>
            </a:r>
          </a:p>
          <a:p>
            <a:pPr>
              <a:lnSpc>
                <a:spcPct val="80000"/>
              </a:lnSpc>
              <a:buNone/>
            </a:pPr>
            <a:r>
              <a:rPr lang="en-US" sz="6000" dirty="0">
                <a:solidFill>
                  <a:srgbClr val="0070C0"/>
                </a:solidFill>
                <a:latin typeface="Times New Roman" pitchFamily="18" charset="0"/>
                <a:cs typeface="Times New Roman" pitchFamily="18" charset="0"/>
              </a:rPr>
              <a:t>	XAML</a:t>
            </a:r>
          </a:p>
          <a:p>
            <a:pPr>
              <a:lnSpc>
                <a:spcPct val="80000"/>
              </a:lnSpc>
              <a:buNone/>
            </a:pPr>
            <a:r>
              <a:rPr lang="en-US" sz="6000" dirty="0">
                <a:solidFill>
                  <a:srgbClr val="0070C0"/>
                </a:solidFill>
                <a:latin typeface="Times New Roman" pitchFamily="18" charset="0"/>
                <a:cs typeface="Times New Roman" pitchFamily="18" charset="0"/>
              </a:rPr>
              <a:t>		+ Data Binding</a:t>
            </a:r>
          </a:p>
          <a:p>
            <a:pPr>
              <a:lnSpc>
                <a:spcPct val="80000"/>
              </a:lnSpc>
              <a:buNone/>
            </a:pPr>
            <a:r>
              <a:rPr lang="en-US" sz="6000" dirty="0">
                <a:solidFill>
                  <a:srgbClr val="0070C0"/>
                </a:solidFill>
                <a:latin typeface="Times New Roman" pitchFamily="18" charset="0"/>
                <a:cs typeface="Times New Roman" pitchFamily="18" charset="0"/>
              </a:rPr>
              <a:t>			+ Styles</a:t>
            </a:r>
          </a:p>
          <a:p>
            <a:endParaRPr lang="es-AR" dirty="0"/>
          </a:p>
        </p:txBody>
      </p:sp>
      <p:sp>
        <p:nvSpPr>
          <p:cNvPr id="3" name="2 Título"/>
          <p:cNvSpPr>
            <a:spLocks noGrp="1"/>
          </p:cNvSpPr>
          <p:nvPr>
            <p:ph type="title"/>
          </p:nvPr>
        </p:nvSpPr>
        <p:spPr/>
        <p:txBody>
          <a:bodyPr/>
          <a:lstStyle/>
          <a:p>
            <a:r>
              <a:rPr lang="es-AR" dirty="0" smtClean="0"/>
              <a:t>Una manera de Definir WPF</a:t>
            </a:r>
            <a:endParaRPr lang="es-AR" dirty="0"/>
          </a:p>
        </p:txBody>
      </p:sp>
      <p:sp>
        <p:nvSpPr>
          <p:cNvPr id="4" name="3 Marcador de fecha"/>
          <p:cNvSpPr>
            <a:spLocks noGrp="1"/>
          </p:cNvSpPr>
          <p:nvPr>
            <p:ph type="dt" sz="half" idx="10"/>
          </p:nvPr>
        </p:nvSpPr>
        <p:spPr/>
        <p:txBody>
          <a:bodyPr/>
          <a:lstStyle/>
          <a:p>
            <a:fld id="{C6301DF5-4C32-4FD2-9F1E-7803347A8368}"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a:p>
        </p:txBody>
      </p:sp>
    </p:spTree>
    <p:extLst>
      <p:ext uri="{BB962C8B-B14F-4D97-AF65-F5344CB8AC3E}">
        <p14:creationId xmlns:p14="http://schemas.microsoft.com/office/powerpoint/2010/main" val="2600576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AR" i="1" dirty="0" err="1"/>
              <a:t>e</a:t>
            </a:r>
            <a:r>
              <a:rPr lang="es-AR" b="1" i="1" dirty="0" err="1"/>
              <a:t>X</a:t>
            </a:r>
            <a:r>
              <a:rPr lang="es-AR" i="1" dirty="0" err="1"/>
              <a:t>tensible</a:t>
            </a:r>
            <a:r>
              <a:rPr lang="es-AR" i="1" dirty="0"/>
              <a:t> </a:t>
            </a:r>
            <a:r>
              <a:rPr lang="es-AR" b="1" i="1" dirty="0" err="1"/>
              <a:t>A</a:t>
            </a:r>
            <a:r>
              <a:rPr lang="es-AR" i="1" dirty="0" err="1"/>
              <a:t>pplication</a:t>
            </a:r>
            <a:r>
              <a:rPr lang="es-AR" i="1" dirty="0"/>
              <a:t> </a:t>
            </a:r>
            <a:r>
              <a:rPr lang="es-AR" b="1" i="1" dirty="0" err="1"/>
              <a:t>M</a:t>
            </a:r>
            <a:r>
              <a:rPr lang="es-AR" i="1" dirty="0" err="1"/>
              <a:t>arkup</a:t>
            </a:r>
            <a:r>
              <a:rPr lang="es-AR" i="1" dirty="0"/>
              <a:t> </a:t>
            </a:r>
            <a:r>
              <a:rPr lang="es-AR" b="1" i="1" dirty="0" err="1" smtClean="0"/>
              <a:t>L</a:t>
            </a:r>
            <a:r>
              <a:rPr lang="es-AR" i="1" dirty="0" err="1" smtClean="0"/>
              <a:t>anguage</a:t>
            </a:r>
            <a:r>
              <a:rPr lang="es-AR" i="1" dirty="0" smtClean="0"/>
              <a:t>.</a:t>
            </a:r>
          </a:p>
          <a:p>
            <a:endParaRPr lang="es-AR" i="1" dirty="0" smtClean="0"/>
          </a:p>
          <a:p>
            <a:r>
              <a:rPr lang="es-AR" dirty="0"/>
              <a:t>Basado en </a:t>
            </a:r>
            <a:r>
              <a:rPr lang="es-AR" dirty="0" smtClean="0"/>
              <a:t>el </a:t>
            </a:r>
            <a:r>
              <a:rPr lang="es-AR" dirty="0"/>
              <a:t> lenguaje de definición </a:t>
            </a:r>
            <a:r>
              <a:rPr lang="es-AR" dirty="0" smtClean="0"/>
              <a:t>de objetos XML.</a:t>
            </a:r>
          </a:p>
          <a:p>
            <a:endParaRPr lang="es-AR" dirty="0" smtClean="0"/>
          </a:p>
          <a:p>
            <a:r>
              <a:rPr lang="es-AR" dirty="0" smtClean="0"/>
              <a:t>Define</a:t>
            </a:r>
            <a:r>
              <a:rPr lang="es-AR" dirty="0"/>
              <a:t> los objetos y sus </a:t>
            </a:r>
            <a:r>
              <a:rPr lang="es-AR" dirty="0" smtClean="0"/>
              <a:t>propiedades.</a:t>
            </a:r>
            <a:r>
              <a:rPr lang="es-AR" dirty="0"/>
              <a:t/>
            </a:r>
            <a:br>
              <a:rPr lang="es-AR" dirty="0"/>
            </a:br>
            <a:endParaRPr lang="es-AR" dirty="0" smtClean="0"/>
          </a:p>
          <a:p>
            <a:r>
              <a:rPr lang="es-AR" dirty="0" smtClean="0"/>
              <a:t>Principalmente</a:t>
            </a:r>
            <a:r>
              <a:rPr lang="es-AR" dirty="0"/>
              <a:t> se utiliza para describir los artefactos de interfaz de </a:t>
            </a:r>
            <a:r>
              <a:rPr lang="es-AR" dirty="0" smtClean="0"/>
              <a:t>usuario.</a:t>
            </a:r>
          </a:p>
          <a:p>
            <a:endParaRPr lang="es-AR" dirty="0"/>
          </a:p>
          <a:p>
            <a:r>
              <a:rPr lang="es-AR" dirty="0" smtClean="0"/>
              <a:t>Puede </a:t>
            </a:r>
            <a:r>
              <a:rPr lang="es-AR" dirty="0"/>
              <a:t>describir casi cualquier </a:t>
            </a:r>
            <a:r>
              <a:rPr lang="es-AR" dirty="0" smtClean="0"/>
              <a:t>tipo .NET</a:t>
            </a:r>
            <a:r>
              <a:rPr lang="es-AR" dirty="0"/>
              <a:t/>
            </a:r>
            <a:br>
              <a:rPr lang="es-AR" dirty="0"/>
            </a:br>
            <a:endParaRPr lang="es-AR" dirty="0"/>
          </a:p>
        </p:txBody>
      </p:sp>
      <p:sp>
        <p:nvSpPr>
          <p:cNvPr id="3" name="2 Título"/>
          <p:cNvSpPr>
            <a:spLocks noGrp="1"/>
          </p:cNvSpPr>
          <p:nvPr>
            <p:ph type="title"/>
          </p:nvPr>
        </p:nvSpPr>
        <p:spPr/>
        <p:txBody>
          <a:bodyPr>
            <a:normAutofit/>
          </a:bodyPr>
          <a:lstStyle/>
          <a:p>
            <a:r>
              <a:rPr lang="en-US" b="1" dirty="0" smtClean="0">
                <a:latin typeface="Times New Roman" pitchFamily="18" charset="0"/>
                <a:cs typeface="Times New Roman" pitchFamily="18" charset="0"/>
              </a:rPr>
              <a:t>XAML</a:t>
            </a:r>
            <a:endParaRPr lang="es-AR" dirty="0"/>
          </a:p>
        </p:txBody>
      </p:sp>
      <p:sp>
        <p:nvSpPr>
          <p:cNvPr id="4" name="3 Marcador de fecha"/>
          <p:cNvSpPr>
            <a:spLocks noGrp="1"/>
          </p:cNvSpPr>
          <p:nvPr>
            <p:ph type="dt" sz="half" idx="10"/>
          </p:nvPr>
        </p:nvSpPr>
        <p:spPr/>
        <p:txBody>
          <a:bodyPr/>
          <a:lstStyle/>
          <a:p>
            <a:fld id="{8F4C3E1B-E0F3-413D-8C72-2BCF77A3DFE3}"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a:p>
        </p:txBody>
      </p:sp>
    </p:spTree>
    <p:extLst>
      <p:ext uri="{BB962C8B-B14F-4D97-AF65-F5344CB8AC3E}">
        <p14:creationId xmlns:p14="http://schemas.microsoft.com/office/powerpoint/2010/main" val="328459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XAML o </a:t>
            </a:r>
            <a:r>
              <a:rPr lang="es-AR" dirty="0" err="1" smtClean="0"/>
              <a:t>Codigo</a:t>
            </a:r>
            <a:endParaRPr lang="es-AR" dirty="0"/>
          </a:p>
        </p:txBody>
      </p:sp>
      <p:grpSp>
        <p:nvGrpSpPr>
          <p:cNvPr id="4" name="Group 3"/>
          <p:cNvGrpSpPr>
            <a:grpSpLocks/>
          </p:cNvGrpSpPr>
          <p:nvPr/>
        </p:nvGrpSpPr>
        <p:grpSpPr bwMode="auto">
          <a:xfrm>
            <a:off x="801885" y="1484784"/>
            <a:ext cx="7802563" cy="2238375"/>
            <a:chOff x="240" y="623"/>
            <a:chExt cx="4915" cy="1410"/>
          </a:xfrm>
        </p:grpSpPr>
        <p:grpSp>
          <p:nvGrpSpPr>
            <p:cNvPr id="5" name="Group 4"/>
            <p:cNvGrpSpPr>
              <a:grpSpLocks/>
            </p:cNvGrpSpPr>
            <p:nvPr/>
          </p:nvGrpSpPr>
          <p:grpSpPr bwMode="auto">
            <a:xfrm>
              <a:off x="240" y="623"/>
              <a:ext cx="1718" cy="1410"/>
              <a:chOff x="1958" y="2977"/>
              <a:chExt cx="2021" cy="1667"/>
            </a:xfrm>
          </p:grpSpPr>
          <p:grpSp>
            <p:nvGrpSpPr>
              <p:cNvPr id="9" name="Group 5"/>
              <p:cNvGrpSpPr>
                <a:grpSpLocks/>
              </p:cNvGrpSpPr>
              <p:nvPr/>
            </p:nvGrpSpPr>
            <p:grpSpPr bwMode="auto">
              <a:xfrm>
                <a:off x="1958" y="2977"/>
                <a:ext cx="2021" cy="1667"/>
                <a:chOff x="1958" y="2977"/>
                <a:chExt cx="2021" cy="1667"/>
              </a:xfrm>
            </p:grpSpPr>
            <p:pic>
              <p:nvPicPr>
                <p:cNvPr id="11" name="Picture 6" descr="screen"/>
                <p:cNvPicPr>
                  <a:picLocks noChangeAspect="1" noChangeArrowheads="1"/>
                </p:cNvPicPr>
                <p:nvPr/>
              </p:nvPicPr>
              <p:blipFill>
                <a:blip r:embed="rId3">
                  <a:extLst>
                    <a:ext uri="{28A0092B-C50C-407E-A947-70E740481C1C}">
                      <a14:useLocalDpi xmlns:a14="http://schemas.microsoft.com/office/drawing/2010/main" val="0"/>
                    </a:ext>
                  </a:extLst>
                </a:blip>
                <a:srcRect b="28320"/>
                <a:stretch>
                  <a:fillRect/>
                </a:stretch>
              </p:blipFill>
              <p:spPr bwMode="blackGray">
                <a:xfrm>
                  <a:off x="1958" y="2977"/>
                  <a:ext cx="2021" cy="166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7"/>
                <p:cNvSpPr>
                  <a:spLocks noChangeArrowheads="1"/>
                </p:cNvSpPr>
                <p:nvPr/>
              </p:nvSpPr>
              <p:spPr bwMode="blackGray">
                <a:xfrm>
                  <a:off x="1990" y="3475"/>
                  <a:ext cx="1797" cy="1169"/>
                </a:xfrm>
                <a:prstGeom prst="rect">
                  <a:avLst/>
                </a:prstGeom>
                <a:noFill/>
                <a:ln>
                  <a:noFill/>
                </a:ln>
                <a:effectLst/>
                <a:extLst>
                  <a:ext uri="{909E8E84-426E-40DD-AFC4-6F175D3DCCD1}">
                    <a14:hiddenFill xmlns:a14="http://schemas.microsoft.com/office/drawing/2010/main">
                      <a:gradFill rotWithShape="0">
                        <a:gsLst>
                          <a:gs pos="0">
                            <a:schemeClr val="hlink">
                              <a:gamma/>
                              <a:tint val="48627"/>
                              <a:invGamma/>
                            </a:schemeClr>
                          </a:gs>
                          <a:gs pos="50000">
                            <a:schemeClr val="hlink"/>
                          </a:gs>
                          <a:gs pos="100000">
                            <a:schemeClr val="hlink">
                              <a:gamma/>
                              <a:tint val="48627"/>
                              <a:invGamma/>
                            </a:schemeClr>
                          </a:gs>
                        </a:gsLst>
                        <a:lin ang="2700000" scaled="1"/>
                      </a:gradFill>
                    </a14:hiddenFill>
                  </a:ext>
                  <a:ext uri="{91240B29-F687-4F45-9708-019B960494DF}">
                    <a14:hiddenLine xmlns:a14="http://schemas.microsoft.com/office/drawing/2010/main" w="127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AR" sz="1200" dirty="0"/>
                    <a:t> </a:t>
                  </a:r>
                  <a:r>
                    <a:rPr lang="es-AR" sz="1200" dirty="0" err="1"/>
                    <a:t>Button</a:t>
                  </a:r>
                  <a:r>
                    <a:rPr lang="es-AR" sz="1200" dirty="0"/>
                    <a:t> b1 = new </a:t>
                  </a:r>
                  <a:r>
                    <a:rPr lang="es-AR" sz="1200" dirty="0" err="1"/>
                    <a:t>Button</a:t>
                  </a:r>
                  <a:r>
                    <a:rPr lang="es-AR" sz="1200" dirty="0"/>
                    <a:t>();</a:t>
                  </a:r>
                </a:p>
                <a:p>
                  <a:r>
                    <a:rPr lang="es-AR" sz="1200" dirty="0" smtClean="0"/>
                    <a:t>b1.Content </a:t>
                  </a:r>
                  <a:r>
                    <a:rPr lang="es-AR" sz="1200" dirty="0"/>
                    <a:t>= "OK";</a:t>
                  </a:r>
                </a:p>
                <a:p>
                  <a:r>
                    <a:rPr lang="es-AR" sz="1200" dirty="0" smtClean="0"/>
                    <a:t>b1.Background </a:t>
                  </a:r>
                  <a:r>
                    <a:rPr lang="es-AR" sz="1200" dirty="0"/>
                    <a:t>= new </a:t>
                  </a:r>
                  <a:r>
                    <a:rPr lang="es-AR" sz="1200" dirty="0" err="1"/>
                    <a:t>SolidColorBrush</a:t>
                  </a:r>
                  <a:r>
                    <a:rPr lang="es-AR" sz="1200" dirty="0"/>
                    <a:t>(</a:t>
                  </a:r>
                  <a:r>
                    <a:rPr lang="es-AR" sz="1200" dirty="0" err="1"/>
                    <a:t>Colors.LightBlue</a:t>
                  </a:r>
                  <a:r>
                    <a:rPr lang="es-AR" sz="1200" dirty="0"/>
                    <a:t>);</a:t>
                  </a:r>
                </a:p>
                <a:p>
                  <a:r>
                    <a:rPr lang="es-AR" sz="1200" dirty="0" smtClean="0"/>
                    <a:t>b1.Width </a:t>
                  </a:r>
                  <a:r>
                    <a:rPr lang="es-AR" sz="1200" dirty="0"/>
                    <a:t>= 100;</a:t>
                  </a:r>
                </a:p>
                <a:p>
                  <a:r>
                    <a:rPr lang="es-AR" sz="1200" dirty="0" smtClean="0"/>
                    <a:t>b1.Height </a:t>
                  </a:r>
                  <a:r>
                    <a:rPr lang="es-AR" sz="1200" dirty="0"/>
                    <a:t>= 50;</a:t>
                  </a:r>
                </a:p>
                <a:p>
                  <a:r>
                    <a:rPr lang="es-AR" sz="1200" dirty="0" smtClean="0"/>
                    <a:t>grid1.Children.Add(b1</a:t>
                  </a:r>
                  <a:r>
                    <a:rPr lang="es-AR" sz="1200" dirty="0"/>
                    <a:t>);</a:t>
                  </a:r>
                </a:p>
                <a:p>
                  <a:r>
                    <a:rPr lang="es-AR" sz="1200" dirty="0"/>
                    <a:t>        </a:t>
                  </a:r>
                  <a:endParaRPr lang="en-US" sz="1200" b="1" dirty="0">
                    <a:solidFill>
                      <a:schemeClr val="bg2"/>
                    </a:solidFill>
                    <a:latin typeface="Segoe" pitchFamily="34" charset="0"/>
                  </a:endParaRPr>
                </a:p>
              </p:txBody>
            </p:sp>
          </p:grpSp>
          <p:pic>
            <p:nvPicPr>
              <p:cNvPr id="10" name="Picture 8" descr="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Gray">
              <a:xfrm>
                <a:off x="2035" y="3036"/>
                <a:ext cx="474"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9" descr="ok butt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912"/>
              <a:ext cx="1363" cy="63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p:cNvSpPr>
              <a:spLocks noChangeArrowheads="1"/>
            </p:cNvSpPr>
            <p:nvPr/>
          </p:nvSpPr>
          <p:spPr bwMode="auto">
            <a:xfrm>
              <a:off x="1968" y="1152"/>
              <a:ext cx="1536" cy="288"/>
            </a:xfrm>
            <a:prstGeom prst="rightArrow">
              <a:avLst>
                <a:gd name="adj1" fmla="val 50000"/>
                <a:gd name="adj2" fmla="val 133333"/>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8" name="Text Box 11"/>
            <p:cNvSpPr txBox="1">
              <a:spLocks noChangeArrowheads="1"/>
            </p:cNvSpPr>
            <p:nvPr/>
          </p:nvSpPr>
          <p:spPr bwMode="auto">
            <a:xfrm>
              <a:off x="1958" y="890"/>
              <a:ext cx="1785"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err="1" smtClean="0">
                  <a:latin typeface="Lucida Console" pitchFamily="49" charset="0"/>
                </a:rPr>
                <a:t>Compilar</a:t>
              </a:r>
              <a:r>
                <a:rPr lang="en-GB" sz="1800" dirty="0" smtClean="0">
                  <a:latin typeface="Lucida Console" pitchFamily="49" charset="0"/>
                </a:rPr>
                <a:t> y </a:t>
              </a:r>
              <a:r>
                <a:rPr lang="en-GB" sz="1800" dirty="0" err="1" smtClean="0">
                  <a:latin typeface="Lucida Console" pitchFamily="49" charset="0"/>
                </a:rPr>
                <a:t>Ejecutar</a:t>
              </a:r>
              <a:endParaRPr lang="en-US" sz="1800" dirty="0">
                <a:latin typeface="Lucida Console" pitchFamily="49" charset="0"/>
              </a:endParaRPr>
            </a:p>
          </p:txBody>
        </p:sp>
      </p:grpSp>
      <p:grpSp>
        <p:nvGrpSpPr>
          <p:cNvPr id="13" name="Group 12"/>
          <p:cNvGrpSpPr>
            <a:grpSpLocks/>
          </p:cNvGrpSpPr>
          <p:nvPr/>
        </p:nvGrpSpPr>
        <p:grpSpPr bwMode="auto">
          <a:xfrm>
            <a:off x="801885" y="3905722"/>
            <a:ext cx="7802563" cy="2197100"/>
            <a:chOff x="240" y="1635"/>
            <a:chExt cx="4915" cy="1384"/>
          </a:xfrm>
        </p:grpSpPr>
        <p:grpSp>
          <p:nvGrpSpPr>
            <p:cNvPr id="14" name="Group 13"/>
            <p:cNvGrpSpPr>
              <a:grpSpLocks/>
            </p:cNvGrpSpPr>
            <p:nvPr/>
          </p:nvGrpSpPr>
          <p:grpSpPr bwMode="auto">
            <a:xfrm>
              <a:off x="240" y="1635"/>
              <a:ext cx="1680" cy="1384"/>
              <a:chOff x="88" y="2844"/>
              <a:chExt cx="1977" cy="1708"/>
            </a:xfrm>
          </p:grpSpPr>
          <p:grpSp>
            <p:nvGrpSpPr>
              <p:cNvPr id="16" name="Group 14"/>
              <p:cNvGrpSpPr>
                <a:grpSpLocks/>
              </p:cNvGrpSpPr>
              <p:nvPr/>
            </p:nvGrpSpPr>
            <p:grpSpPr bwMode="auto">
              <a:xfrm>
                <a:off x="88" y="2844"/>
                <a:ext cx="1977" cy="1708"/>
                <a:chOff x="88" y="2844"/>
                <a:chExt cx="1977" cy="1708"/>
              </a:xfrm>
            </p:grpSpPr>
            <p:pic>
              <p:nvPicPr>
                <p:cNvPr id="18" name="Picture 15" descr="screen"/>
                <p:cNvPicPr>
                  <a:picLocks noChangeAspect="1" noChangeArrowheads="1"/>
                </p:cNvPicPr>
                <p:nvPr/>
              </p:nvPicPr>
              <p:blipFill>
                <a:blip r:embed="rId3">
                  <a:extLst>
                    <a:ext uri="{28A0092B-C50C-407E-A947-70E740481C1C}">
                      <a14:useLocalDpi xmlns:a14="http://schemas.microsoft.com/office/drawing/2010/main" val="0"/>
                    </a:ext>
                  </a:extLst>
                </a:blip>
                <a:srcRect b="28320"/>
                <a:stretch>
                  <a:fillRect/>
                </a:stretch>
              </p:blipFill>
              <p:spPr bwMode="blackGray">
                <a:xfrm>
                  <a:off x="88" y="2844"/>
                  <a:ext cx="1977" cy="170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6"/>
                <p:cNvSpPr>
                  <a:spLocks noChangeArrowheads="1"/>
                </p:cNvSpPr>
                <p:nvPr/>
              </p:nvSpPr>
              <p:spPr bwMode="blackGray">
                <a:xfrm>
                  <a:off x="216" y="3475"/>
                  <a:ext cx="1702" cy="1077"/>
                </a:xfrm>
                <a:prstGeom prst="rect">
                  <a:avLst/>
                </a:prstGeom>
                <a:noFill/>
                <a:ln>
                  <a:noFill/>
                </a:ln>
                <a:effectLst/>
                <a:extLst>
                  <a:ext uri="{909E8E84-426E-40DD-AFC4-6F175D3DCCD1}">
                    <a14:hiddenFill xmlns:a14="http://schemas.microsoft.com/office/drawing/2010/main">
                      <a:gradFill rotWithShape="0">
                        <a:gsLst>
                          <a:gs pos="0">
                            <a:schemeClr val="hlink">
                              <a:gamma/>
                              <a:tint val="48627"/>
                              <a:invGamma/>
                            </a:schemeClr>
                          </a:gs>
                          <a:gs pos="50000">
                            <a:schemeClr val="hlink"/>
                          </a:gs>
                          <a:gs pos="100000">
                            <a:schemeClr val="hlink">
                              <a:gamma/>
                              <a:tint val="48627"/>
                              <a:invGamma/>
                            </a:schemeClr>
                          </a:gs>
                        </a:gsLst>
                        <a:lin ang="2700000" scaled="1"/>
                      </a:gradFill>
                    </a14:hiddenFill>
                  </a:ext>
                  <a:ext uri="{91240B29-F687-4F45-9708-019B960494DF}">
                    <a14:hiddenLine xmlns:a14="http://schemas.microsoft.com/office/drawing/2010/main" w="127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en-US" sz="1200" dirty="0"/>
                    <a:t> &lt;Button Content="Ok"  </a:t>
                  </a:r>
                  <a:r>
                    <a:rPr lang="en-US" sz="1200" dirty="0" smtClean="0"/>
                    <a:t>   Height</a:t>
                  </a:r>
                  <a:r>
                    <a:rPr lang="en-US" sz="1200" dirty="0"/>
                    <a:t>="50" </a:t>
                  </a:r>
                  <a:r>
                    <a:rPr lang="en-US" sz="1200" dirty="0" err="1"/>
                    <a:t>HorizontalAlignment</a:t>
                  </a:r>
                  <a:r>
                    <a:rPr lang="en-US" sz="1200" dirty="0"/>
                    <a:t>="Left" Margin="88,100,0,0" Name="button1" </a:t>
                  </a:r>
                  <a:r>
                    <a:rPr lang="en-US" sz="1200" dirty="0" err="1"/>
                    <a:t>VerticalAlignment</a:t>
                  </a:r>
                  <a:r>
                    <a:rPr lang="en-US" sz="1200" dirty="0"/>
                    <a:t>="Top" Width="100" /&gt;</a:t>
                  </a:r>
                  <a:endParaRPr lang="en-US" sz="1200" b="1" dirty="0">
                    <a:solidFill>
                      <a:schemeClr val="bg2"/>
                    </a:solidFill>
                    <a:latin typeface="Segoe" pitchFamily="34" charset="0"/>
                  </a:endParaRPr>
                </a:p>
              </p:txBody>
            </p:sp>
          </p:grpSp>
          <p:pic>
            <p:nvPicPr>
              <p:cNvPr id="17" name="Picture 17" descr="XAM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Gray">
              <a:xfrm>
                <a:off x="142" y="3017"/>
                <a:ext cx="1016" cy="316"/>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8" descr="ok butt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1968"/>
              <a:ext cx="1363" cy="6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p:cNvGrpSpPr>
            <a:grpSpLocks/>
          </p:cNvGrpSpPr>
          <p:nvPr/>
        </p:nvGrpSpPr>
        <p:grpSpPr bwMode="auto">
          <a:xfrm>
            <a:off x="3529211" y="3723159"/>
            <a:ext cx="3671888" cy="838200"/>
            <a:chOff x="1958" y="1680"/>
            <a:chExt cx="2313" cy="528"/>
          </a:xfrm>
        </p:grpSpPr>
        <p:sp>
          <p:nvSpPr>
            <p:cNvPr id="21" name="AutoShape 20"/>
            <p:cNvSpPr>
              <a:spLocks noChangeArrowheads="1"/>
            </p:cNvSpPr>
            <p:nvPr/>
          </p:nvSpPr>
          <p:spPr bwMode="auto">
            <a:xfrm>
              <a:off x="1968" y="1920"/>
              <a:ext cx="1536" cy="288"/>
            </a:xfrm>
            <a:prstGeom prst="rightArrow">
              <a:avLst>
                <a:gd name="adj1" fmla="val 50000"/>
                <a:gd name="adj2" fmla="val 133333"/>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2" name="Text Box 21"/>
            <p:cNvSpPr txBox="1">
              <a:spLocks noChangeArrowheads="1"/>
            </p:cNvSpPr>
            <p:nvPr/>
          </p:nvSpPr>
          <p:spPr bwMode="auto">
            <a:xfrm>
              <a:off x="1958" y="1680"/>
              <a:ext cx="2313"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err="1" smtClean="0">
                  <a:latin typeface="Lucida Console" pitchFamily="49" charset="0"/>
                </a:rPr>
                <a:t>Cargar</a:t>
              </a:r>
              <a:r>
                <a:rPr lang="en-GB" sz="1800" dirty="0" smtClean="0">
                  <a:latin typeface="Lucida Console" pitchFamily="49" charset="0"/>
                </a:rPr>
                <a:t>, </a:t>
              </a:r>
              <a:r>
                <a:rPr lang="en-GB" sz="1800" dirty="0" err="1" smtClean="0">
                  <a:latin typeface="Lucida Console" pitchFamily="49" charset="0"/>
                </a:rPr>
                <a:t>Parsear</a:t>
              </a:r>
              <a:r>
                <a:rPr lang="en-GB" sz="1800" dirty="0" smtClean="0">
                  <a:latin typeface="Lucida Console" pitchFamily="49" charset="0"/>
                </a:rPr>
                <a:t> y </a:t>
              </a:r>
              <a:r>
                <a:rPr lang="en-GB" sz="1800" dirty="0" err="1" smtClean="0">
                  <a:latin typeface="Lucida Console" pitchFamily="49" charset="0"/>
                </a:rPr>
                <a:t>Mostrar</a:t>
              </a:r>
              <a:endParaRPr lang="en-US" sz="1800" dirty="0">
                <a:latin typeface="Lucida Console" pitchFamily="49" charset="0"/>
              </a:endParaRPr>
            </a:p>
          </p:txBody>
        </p:sp>
      </p:grpSp>
      <p:grpSp>
        <p:nvGrpSpPr>
          <p:cNvPr id="23" name="Group 22"/>
          <p:cNvGrpSpPr>
            <a:grpSpLocks/>
          </p:cNvGrpSpPr>
          <p:nvPr/>
        </p:nvGrpSpPr>
        <p:grpSpPr bwMode="auto">
          <a:xfrm>
            <a:off x="3468885" y="4713759"/>
            <a:ext cx="4333876" cy="1055688"/>
            <a:chOff x="1920" y="2304"/>
            <a:chExt cx="2730" cy="665"/>
          </a:xfrm>
        </p:grpSpPr>
        <p:sp>
          <p:nvSpPr>
            <p:cNvPr id="24" name="AutoShape 23"/>
            <p:cNvSpPr>
              <a:spLocks noChangeArrowheads="1"/>
            </p:cNvSpPr>
            <p:nvPr/>
          </p:nvSpPr>
          <p:spPr bwMode="auto">
            <a:xfrm>
              <a:off x="1968" y="2400"/>
              <a:ext cx="528" cy="288"/>
            </a:xfrm>
            <a:prstGeom prst="rightArrow">
              <a:avLst>
                <a:gd name="adj1" fmla="val 50000"/>
                <a:gd name="adj2" fmla="val 45833"/>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5" name="AutoShape 24"/>
            <p:cNvSpPr>
              <a:spLocks noChangeArrowheads="1"/>
            </p:cNvSpPr>
            <p:nvPr/>
          </p:nvSpPr>
          <p:spPr bwMode="auto">
            <a:xfrm rot="10800000">
              <a:off x="2592" y="2304"/>
              <a:ext cx="528" cy="576"/>
            </a:xfrm>
            <a:prstGeom prst="foldedCorner">
              <a:avLst>
                <a:gd name="adj" fmla="val 12500"/>
              </a:avLst>
            </a:prstGeom>
            <a:gradFill rotWithShape="1">
              <a:gsLst>
                <a:gs pos="0">
                  <a:schemeClr val="accent2"/>
                </a:gs>
                <a:gs pos="100000">
                  <a:schemeClr val="accent1"/>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l">
                <a:spcBef>
                  <a:spcPct val="0"/>
                </a:spcBef>
              </a:pPr>
              <a:r>
                <a:rPr lang="en-GB" sz="1200">
                  <a:solidFill>
                    <a:schemeClr val="bg1"/>
                  </a:solidFill>
                  <a:latin typeface="Lucida Console" pitchFamily="49" charset="0"/>
                </a:rPr>
                <a:t>0101010</a:t>
              </a:r>
            </a:p>
            <a:p>
              <a:pPr algn="l">
                <a:spcBef>
                  <a:spcPct val="0"/>
                </a:spcBef>
              </a:pPr>
              <a:r>
                <a:rPr lang="en-GB" sz="1200">
                  <a:solidFill>
                    <a:schemeClr val="bg1"/>
                  </a:solidFill>
                  <a:latin typeface="Lucida Console" pitchFamily="49" charset="0"/>
                </a:rPr>
                <a:t>0101010</a:t>
              </a:r>
            </a:p>
            <a:p>
              <a:pPr algn="l">
                <a:spcBef>
                  <a:spcPct val="0"/>
                </a:spcBef>
              </a:pPr>
              <a:endParaRPr lang="en-GB" sz="1200">
                <a:solidFill>
                  <a:schemeClr val="bg1"/>
                </a:solidFill>
                <a:latin typeface="Lucida Console" pitchFamily="49" charset="0"/>
              </a:endParaRPr>
            </a:p>
            <a:p>
              <a:pPr algn="l">
                <a:spcBef>
                  <a:spcPct val="0"/>
                </a:spcBef>
              </a:pPr>
              <a:r>
                <a:rPr lang="en-GB" sz="1200">
                  <a:solidFill>
                    <a:schemeClr val="bg1"/>
                  </a:solidFill>
                  <a:latin typeface="Lucida Console" pitchFamily="49" charset="0"/>
                </a:rPr>
                <a:t>BAML</a:t>
              </a:r>
              <a:endParaRPr lang="en-US" sz="1200">
                <a:solidFill>
                  <a:schemeClr val="bg1"/>
                </a:solidFill>
                <a:latin typeface="Lucida Console" pitchFamily="49" charset="0"/>
              </a:endParaRPr>
            </a:p>
          </p:txBody>
        </p:sp>
        <p:sp>
          <p:nvSpPr>
            <p:cNvPr id="26" name="AutoShape 25"/>
            <p:cNvSpPr>
              <a:spLocks noChangeArrowheads="1"/>
            </p:cNvSpPr>
            <p:nvPr/>
          </p:nvSpPr>
          <p:spPr bwMode="auto">
            <a:xfrm>
              <a:off x="3216" y="2400"/>
              <a:ext cx="528" cy="288"/>
            </a:xfrm>
            <a:prstGeom prst="rightArrow">
              <a:avLst>
                <a:gd name="adj1" fmla="val 50000"/>
                <a:gd name="adj2" fmla="val 45833"/>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7" name="Text Box 26"/>
            <p:cNvSpPr txBox="1">
              <a:spLocks noChangeArrowheads="1"/>
            </p:cNvSpPr>
            <p:nvPr/>
          </p:nvSpPr>
          <p:spPr bwMode="auto">
            <a:xfrm>
              <a:off x="1920" y="2736"/>
              <a:ext cx="492" cy="231"/>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a:latin typeface="Lucida Console" pitchFamily="49" charset="0"/>
                </a:rPr>
                <a:t>Parse</a:t>
              </a:r>
              <a:endParaRPr lang="en-US" sz="1800" dirty="0">
                <a:latin typeface="Lucida Console" pitchFamily="49" charset="0"/>
              </a:endParaRPr>
            </a:p>
          </p:txBody>
        </p:sp>
        <p:sp>
          <p:nvSpPr>
            <p:cNvPr id="28" name="Text Box 27"/>
            <p:cNvSpPr txBox="1">
              <a:spLocks noChangeArrowheads="1"/>
            </p:cNvSpPr>
            <p:nvPr/>
          </p:nvSpPr>
          <p:spPr bwMode="auto">
            <a:xfrm>
              <a:off x="3216" y="2736"/>
              <a:ext cx="1434"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err="1" smtClean="0">
                  <a:latin typeface="Lucida Console" pitchFamily="49" charset="0"/>
                </a:rPr>
                <a:t>Cargar</a:t>
              </a:r>
              <a:r>
                <a:rPr lang="en-GB" sz="1800" dirty="0" smtClean="0">
                  <a:latin typeface="Lucida Console" pitchFamily="49" charset="0"/>
                </a:rPr>
                <a:t>, </a:t>
              </a:r>
              <a:r>
                <a:rPr lang="en-GB" sz="1800" dirty="0" err="1" smtClean="0">
                  <a:latin typeface="Lucida Console" pitchFamily="49" charset="0"/>
                </a:rPr>
                <a:t>Mostrar</a:t>
              </a:r>
              <a:endParaRPr lang="en-US" sz="1800" dirty="0">
                <a:latin typeface="Lucida Console" pitchFamily="49" charset="0"/>
              </a:endParaRPr>
            </a:p>
          </p:txBody>
        </p:sp>
      </p:grpSp>
      <p:sp>
        <p:nvSpPr>
          <p:cNvPr id="2" name="1 Marcador de fecha"/>
          <p:cNvSpPr>
            <a:spLocks noGrp="1"/>
          </p:cNvSpPr>
          <p:nvPr>
            <p:ph type="dt" sz="half" idx="10"/>
          </p:nvPr>
        </p:nvSpPr>
        <p:spPr/>
        <p:txBody>
          <a:bodyPr/>
          <a:lstStyle/>
          <a:p>
            <a:fld id="{70B1507C-A8D8-4D47-A58E-ED01E3345AC0}" type="datetime1">
              <a:rPr lang="es-ES" smtClean="0"/>
              <a:t>22/05/2014</a:t>
            </a:fld>
            <a:endParaRPr lang="es-ES" dirty="0"/>
          </a:p>
        </p:txBody>
      </p:sp>
      <p:sp>
        <p:nvSpPr>
          <p:cNvPr id="29" name="28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30" name="29 Marcador de número de diapositiva"/>
          <p:cNvSpPr>
            <a:spLocks noGrp="1"/>
          </p:cNvSpPr>
          <p:nvPr>
            <p:ph type="sldNum" sz="quarter" idx="12"/>
          </p:nvPr>
        </p:nvSpPr>
        <p:spPr/>
        <p:txBody>
          <a:bodyPr/>
          <a:lstStyle/>
          <a:p>
            <a:fld id="{132FADFE-3B8F-471C-ABF0-DBC7717ECBBC}" type="slidenum">
              <a:rPr lang="es-ES" smtClean="0"/>
              <a:pPr/>
              <a:t>19</a:t>
            </a:fld>
            <a:endParaRPr lang="es-ES"/>
          </a:p>
        </p:txBody>
      </p:sp>
    </p:spTree>
    <p:extLst>
      <p:ext uri="{BB962C8B-B14F-4D97-AF65-F5344CB8AC3E}">
        <p14:creationId xmlns:p14="http://schemas.microsoft.com/office/powerpoint/2010/main" val="112265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4"/>
                                        </p:tgtEl>
                                        <p:attrNameLst>
                                          <p:attrName>style.opacity</p:attrName>
                                        </p:attrNameLst>
                                      </p:cBhvr>
                                      <p:to>
                                        <p:strVal val="0.5"/>
                                      </p:to>
                                    </p:set>
                                    <p:animEffect filter="image" prLst="opacity: 0.5">
                                      <p:cBhvr rctx="IE">
                                        <p:cTn id="12" dur="indefinite"/>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smtClean="0"/>
              <a:t>Agenda</a:t>
            </a:r>
            <a:endParaRPr lang="es-AR" dirty="0"/>
          </a:p>
        </p:txBody>
      </p:sp>
      <p:sp>
        <p:nvSpPr>
          <p:cNvPr id="4" name="1 Marcador de contenido"/>
          <p:cNvSpPr>
            <a:spLocks noGrp="1"/>
          </p:cNvSpPr>
          <p:nvPr>
            <p:ph idx="1"/>
          </p:nvPr>
        </p:nvSpPr>
        <p:spPr>
          <a:xfrm>
            <a:off x="467545" y="1708436"/>
            <a:ext cx="5544616" cy="4456868"/>
          </a:xfrm>
        </p:spPr>
        <p:txBody>
          <a:bodyPr/>
          <a:lstStyle/>
          <a:p>
            <a:pPr>
              <a:buClr>
                <a:schemeClr val="accent1">
                  <a:lumMod val="75000"/>
                </a:schemeClr>
              </a:buClr>
              <a:buFont typeface="Wingdings" pitchFamily="2" charset="2"/>
              <a:buChar char="&amp;"/>
            </a:pPr>
            <a:r>
              <a:rPr lang="es-ES_tradnl" dirty="0" smtClean="0"/>
              <a:t>Patrones de Arquitectura de IU</a:t>
            </a:r>
            <a:endParaRPr lang="es-AR" dirty="0" smtClean="0"/>
          </a:p>
          <a:p>
            <a:pPr>
              <a:buClr>
                <a:schemeClr val="accent1">
                  <a:lumMod val="75000"/>
                </a:schemeClr>
              </a:buClr>
              <a:buFont typeface="Wingdings" pitchFamily="2" charset="2"/>
              <a:buChar char="&amp;"/>
            </a:pPr>
            <a:r>
              <a:rPr lang="es-AR" dirty="0" smtClean="0"/>
              <a:t>Windows </a:t>
            </a:r>
            <a:r>
              <a:rPr lang="es-AR" dirty="0" err="1" smtClean="0"/>
              <a:t>Presentation</a:t>
            </a:r>
            <a:r>
              <a:rPr lang="es-AR" dirty="0" smtClean="0"/>
              <a:t> </a:t>
            </a:r>
            <a:r>
              <a:rPr lang="es-AR" dirty="0" err="1" smtClean="0"/>
              <a:t>Foundation</a:t>
            </a:r>
            <a:r>
              <a:rPr lang="es-AR" dirty="0" smtClean="0"/>
              <a:t> (WPF)</a:t>
            </a:r>
          </a:p>
          <a:p>
            <a:pPr lvl="1">
              <a:buClr>
                <a:schemeClr val="accent1">
                  <a:lumMod val="75000"/>
                </a:schemeClr>
              </a:buClr>
              <a:buFont typeface="Wingdings" pitchFamily="2" charset="2"/>
              <a:buChar char="&amp;"/>
            </a:pPr>
            <a:r>
              <a:rPr lang="es-MX" dirty="0" smtClean="0"/>
              <a:t>Qué es y tipos de aplicaciones.</a:t>
            </a:r>
          </a:p>
          <a:p>
            <a:pPr lvl="1">
              <a:buClr>
                <a:schemeClr val="accent1">
                  <a:lumMod val="75000"/>
                </a:schemeClr>
              </a:buClr>
              <a:buFont typeface="Wingdings" pitchFamily="2" charset="2"/>
              <a:buChar char="&amp;"/>
            </a:pPr>
            <a:r>
              <a:rPr lang="es-MX" dirty="0" smtClean="0"/>
              <a:t>Separación de Diseño y Código</a:t>
            </a:r>
          </a:p>
          <a:p>
            <a:pPr lvl="1">
              <a:buClr>
                <a:schemeClr val="accent1">
                  <a:lumMod val="75000"/>
                </a:schemeClr>
              </a:buClr>
              <a:buFont typeface="Wingdings" pitchFamily="2" charset="2"/>
              <a:buChar char="&amp;"/>
            </a:pPr>
            <a:r>
              <a:rPr lang="es-MX" dirty="0" smtClean="0"/>
              <a:t>XALM </a:t>
            </a:r>
          </a:p>
          <a:p>
            <a:pPr lvl="1">
              <a:buClr>
                <a:schemeClr val="accent1">
                  <a:lumMod val="75000"/>
                </a:schemeClr>
              </a:buClr>
              <a:buFont typeface="Wingdings" pitchFamily="2" charset="2"/>
              <a:buChar char="&amp;"/>
            </a:pPr>
            <a:r>
              <a:rPr lang="es-MX" dirty="0" err="1" smtClean="0"/>
              <a:t>Databinding</a:t>
            </a:r>
            <a:endParaRPr lang="es-MX" dirty="0" smtClean="0"/>
          </a:p>
          <a:p>
            <a:pPr lvl="1">
              <a:buClr>
                <a:schemeClr val="accent1">
                  <a:lumMod val="75000"/>
                </a:schemeClr>
              </a:buClr>
              <a:buFont typeface="Wingdings" pitchFamily="2" charset="2"/>
              <a:buChar char="&amp;"/>
            </a:pPr>
            <a:r>
              <a:rPr lang="es-MX" dirty="0" smtClean="0"/>
              <a:t>Estilos</a:t>
            </a:r>
          </a:p>
          <a:p>
            <a:pPr>
              <a:buClr>
                <a:schemeClr val="accent1">
                  <a:lumMod val="75000"/>
                </a:schemeClr>
              </a:buClr>
              <a:buFont typeface="Wingdings" pitchFamily="2" charset="2"/>
              <a:buChar char="&amp;"/>
            </a:pPr>
            <a:r>
              <a:rPr lang="es-MX" dirty="0" err="1" smtClean="0"/>
              <a:t>ASP.Net</a:t>
            </a:r>
            <a:r>
              <a:rPr lang="es-MX" dirty="0" smtClean="0"/>
              <a:t> MVC (</a:t>
            </a:r>
            <a:r>
              <a:rPr lang="es-MX" dirty="0" err="1" smtClean="0"/>
              <a:t>Model</a:t>
            </a:r>
            <a:r>
              <a:rPr lang="es-MX" dirty="0" smtClean="0"/>
              <a:t>-View-</a:t>
            </a:r>
            <a:r>
              <a:rPr lang="es-MX" dirty="0" err="1" smtClean="0"/>
              <a:t>Controller</a:t>
            </a:r>
            <a:r>
              <a:rPr lang="es-MX" dirty="0" smtClean="0"/>
              <a:t>)</a:t>
            </a:r>
          </a:p>
          <a:p>
            <a:pPr>
              <a:buClr>
                <a:schemeClr val="accent1">
                  <a:lumMod val="75000"/>
                </a:schemeClr>
              </a:buClr>
              <a:buFont typeface="Wingdings" pitchFamily="2" charset="2"/>
              <a:buChar char="&amp;"/>
            </a:pPr>
            <a:r>
              <a:rPr lang="es-MX" dirty="0" err="1" smtClean="0"/>
              <a:t>Silverligth</a:t>
            </a:r>
            <a:endParaRPr lang="es-AR" dirty="0" smtClean="0"/>
          </a:p>
          <a:p>
            <a:pPr lvl="1">
              <a:buClr>
                <a:schemeClr val="accent1">
                  <a:lumMod val="75000"/>
                </a:schemeClr>
              </a:buClr>
              <a:buFont typeface="Wingdings" pitchFamily="2" charset="2"/>
              <a:buChar char="&amp;"/>
            </a:pPr>
            <a:endParaRPr lang="es-AR" dirty="0"/>
          </a:p>
        </p:txBody>
      </p:sp>
      <p:pic>
        <p:nvPicPr>
          <p:cNvPr id="5" name="Picture 2" descr="C:\Users\Victor\AppData\Local\Microsoft\Windows\Temporary Internet Files\Content.IE5\1YX1XCQC\MC90041040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2924944"/>
            <a:ext cx="2548903" cy="2160240"/>
          </a:xfrm>
          <a:prstGeom prst="rect">
            <a:avLst/>
          </a:prstGeom>
          <a:noFill/>
          <a:extLst>
            <a:ext uri="{909E8E84-426E-40DD-AFC4-6F175D3DCCD1}">
              <a14:hiddenFill xmlns:a14="http://schemas.microsoft.com/office/drawing/2010/main">
                <a:solidFill>
                  <a:srgbClr val="FFFFFF"/>
                </a:solidFill>
              </a14:hiddenFill>
            </a:ext>
          </a:extLst>
        </p:spPr>
      </p:pic>
      <p:sp>
        <p:nvSpPr>
          <p:cNvPr id="6" name="5 Marcador de fecha"/>
          <p:cNvSpPr>
            <a:spLocks noGrp="1"/>
          </p:cNvSpPr>
          <p:nvPr>
            <p:ph type="dt" sz="half" idx="10"/>
          </p:nvPr>
        </p:nvSpPr>
        <p:spPr/>
        <p:txBody>
          <a:bodyPr/>
          <a:lstStyle/>
          <a:p>
            <a:fld id="{F1FE8424-974D-49C6-BF35-FA4785DADBBB}" type="datetime1">
              <a:rPr lang="es-ES" smtClean="0"/>
              <a:t>22/05/2014</a:t>
            </a:fld>
            <a:endParaRPr lang="es-ES"/>
          </a:p>
        </p:txBody>
      </p:sp>
      <p:sp>
        <p:nvSpPr>
          <p:cNvPr id="7" name="6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spTree>
    <p:extLst>
      <p:ext uri="{BB962C8B-B14F-4D97-AF65-F5344CB8AC3E}">
        <p14:creationId xmlns:p14="http://schemas.microsoft.com/office/powerpoint/2010/main" val="107570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XAML o Código</a:t>
            </a:r>
            <a:endParaRPr lang="es-AR" dirty="0"/>
          </a:p>
        </p:txBody>
      </p:sp>
      <p:grpSp>
        <p:nvGrpSpPr>
          <p:cNvPr id="4" name="Group 3"/>
          <p:cNvGrpSpPr>
            <a:grpSpLocks/>
          </p:cNvGrpSpPr>
          <p:nvPr/>
        </p:nvGrpSpPr>
        <p:grpSpPr bwMode="auto">
          <a:xfrm>
            <a:off x="306957" y="1861592"/>
            <a:ext cx="2468563" cy="1722745"/>
            <a:chOff x="1958" y="3036"/>
            <a:chExt cx="1829" cy="1284"/>
          </a:xfrm>
        </p:grpSpPr>
        <p:grpSp>
          <p:nvGrpSpPr>
            <p:cNvPr id="5" name="Group 4"/>
            <p:cNvGrpSpPr>
              <a:grpSpLocks/>
            </p:cNvGrpSpPr>
            <p:nvPr/>
          </p:nvGrpSpPr>
          <p:grpSpPr bwMode="auto">
            <a:xfrm>
              <a:off x="1958" y="3219"/>
              <a:ext cx="1829" cy="1101"/>
              <a:chOff x="1958" y="3219"/>
              <a:chExt cx="1829" cy="1101"/>
            </a:xfrm>
          </p:grpSpPr>
          <p:pic>
            <p:nvPicPr>
              <p:cNvPr id="7" name="Picture 5" descr="screen"/>
              <p:cNvPicPr>
                <a:picLocks noChangeAspect="1" noChangeArrowheads="1"/>
              </p:cNvPicPr>
              <p:nvPr/>
            </p:nvPicPr>
            <p:blipFill>
              <a:blip r:embed="rId3">
                <a:extLst>
                  <a:ext uri="{28A0092B-C50C-407E-A947-70E740481C1C}">
                    <a14:useLocalDpi xmlns:a14="http://schemas.microsoft.com/office/drawing/2010/main" val="0"/>
                  </a:ext>
                </a:extLst>
              </a:blip>
              <a:srcRect b="28320"/>
              <a:stretch>
                <a:fillRect/>
              </a:stretch>
            </p:blipFill>
            <p:spPr bwMode="blackGray">
              <a:xfrm>
                <a:off x="1958" y="3219"/>
                <a:ext cx="1807" cy="11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blackGray">
              <a:xfrm>
                <a:off x="1990" y="3475"/>
                <a:ext cx="1797" cy="206"/>
              </a:xfrm>
              <a:prstGeom prst="rect">
                <a:avLst/>
              </a:prstGeom>
              <a:noFill/>
              <a:ln>
                <a:noFill/>
              </a:ln>
              <a:effectLst/>
              <a:extLst>
                <a:ext uri="{909E8E84-426E-40DD-AFC4-6F175D3DCCD1}">
                  <a14:hiddenFill xmlns:a14="http://schemas.microsoft.com/office/drawing/2010/main">
                    <a:gradFill rotWithShape="0">
                      <a:gsLst>
                        <a:gs pos="0">
                          <a:schemeClr val="hlink">
                            <a:gamma/>
                            <a:tint val="48627"/>
                            <a:invGamma/>
                          </a:schemeClr>
                        </a:gs>
                        <a:gs pos="50000">
                          <a:schemeClr val="hlink"/>
                        </a:gs>
                        <a:gs pos="100000">
                          <a:schemeClr val="hlink">
                            <a:gamma/>
                            <a:tint val="48627"/>
                            <a:invGamma/>
                          </a:schemeClr>
                        </a:gs>
                      </a:gsLst>
                      <a:lin ang="2700000" scaled="1"/>
                    </a:gradFill>
                  </a14:hiddenFill>
                </a:ext>
                <a:ext uri="{91240B29-F687-4F45-9708-019B960494DF}">
                  <a14:hiddenLine xmlns:a14="http://schemas.microsoft.com/office/drawing/2010/main" w="127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endParaRPr lang="en-US" sz="1200" b="1" dirty="0">
                  <a:solidFill>
                    <a:schemeClr val="bg2"/>
                  </a:solidFill>
                  <a:latin typeface="Segoe" pitchFamily="34" charset="0"/>
                </a:endParaRPr>
              </a:p>
            </p:txBody>
          </p:sp>
        </p:grpSp>
        <p:pic>
          <p:nvPicPr>
            <p:cNvPr id="6" name="Picture 7" descr="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Gray">
            <a:xfrm>
              <a:off x="2035" y="3036"/>
              <a:ext cx="474" cy="3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a:grpSpLocks/>
          </p:cNvGrpSpPr>
          <p:nvPr/>
        </p:nvGrpSpPr>
        <p:grpSpPr bwMode="auto">
          <a:xfrm>
            <a:off x="687957" y="2623592"/>
            <a:ext cx="2438400" cy="1676400"/>
            <a:chOff x="88" y="3017"/>
            <a:chExt cx="1807" cy="1303"/>
          </a:xfrm>
        </p:grpSpPr>
        <p:grpSp>
          <p:nvGrpSpPr>
            <p:cNvPr id="10" name="Group 9"/>
            <p:cNvGrpSpPr>
              <a:grpSpLocks/>
            </p:cNvGrpSpPr>
            <p:nvPr/>
          </p:nvGrpSpPr>
          <p:grpSpPr bwMode="auto">
            <a:xfrm>
              <a:off x="88" y="3219"/>
              <a:ext cx="1807" cy="1101"/>
              <a:chOff x="88" y="3219"/>
              <a:chExt cx="1807" cy="1101"/>
            </a:xfrm>
          </p:grpSpPr>
          <p:pic>
            <p:nvPicPr>
              <p:cNvPr id="12" name="Picture 10" descr="screen"/>
              <p:cNvPicPr>
                <a:picLocks noChangeAspect="1" noChangeArrowheads="1"/>
              </p:cNvPicPr>
              <p:nvPr/>
            </p:nvPicPr>
            <p:blipFill>
              <a:blip r:embed="rId3">
                <a:extLst>
                  <a:ext uri="{28A0092B-C50C-407E-A947-70E740481C1C}">
                    <a14:useLocalDpi xmlns:a14="http://schemas.microsoft.com/office/drawing/2010/main" val="0"/>
                  </a:ext>
                </a:extLst>
              </a:blip>
              <a:srcRect b="28320"/>
              <a:stretch>
                <a:fillRect/>
              </a:stretch>
            </p:blipFill>
            <p:spPr bwMode="blackGray">
              <a:xfrm>
                <a:off x="88" y="3219"/>
                <a:ext cx="1807" cy="110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1"/>
              <p:cNvSpPr>
                <a:spLocks noChangeArrowheads="1"/>
              </p:cNvSpPr>
              <p:nvPr/>
            </p:nvSpPr>
            <p:spPr bwMode="blackGray">
              <a:xfrm>
                <a:off x="216" y="3475"/>
                <a:ext cx="1668" cy="215"/>
              </a:xfrm>
              <a:prstGeom prst="rect">
                <a:avLst/>
              </a:prstGeom>
              <a:noFill/>
              <a:ln>
                <a:noFill/>
              </a:ln>
              <a:effectLst/>
              <a:extLst>
                <a:ext uri="{909E8E84-426E-40DD-AFC4-6F175D3DCCD1}">
                  <a14:hiddenFill xmlns:a14="http://schemas.microsoft.com/office/drawing/2010/main">
                    <a:gradFill rotWithShape="0">
                      <a:gsLst>
                        <a:gs pos="0">
                          <a:schemeClr val="hlink">
                            <a:gamma/>
                            <a:tint val="48627"/>
                            <a:invGamma/>
                          </a:schemeClr>
                        </a:gs>
                        <a:gs pos="50000">
                          <a:schemeClr val="hlink"/>
                        </a:gs>
                        <a:gs pos="100000">
                          <a:schemeClr val="hlink">
                            <a:gamma/>
                            <a:tint val="48627"/>
                            <a:invGamma/>
                          </a:schemeClr>
                        </a:gs>
                      </a:gsLst>
                      <a:lin ang="2700000" scaled="1"/>
                    </a:gradFill>
                  </a14:hiddenFill>
                </a:ext>
                <a:ext uri="{91240B29-F687-4F45-9708-019B960494DF}">
                  <a14:hiddenLine xmlns:a14="http://schemas.microsoft.com/office/drawing/2010/main" w="127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sz="1200" b="1" dirty="0" smtClean="0">
                    <a:solidFill>
                      <a:schemeClr val="bg2"/>
                    </a:solidFill>
                    <a:latin typeface="Segoe" pitchFamily="34" charset="0"/>
                  </a:rPr>
                  <a:t>&lt;</a:t>
                </a:r>
                <a:endParaRPr lang="en-US" sz="1200" b="1" dirty="0">
                  <a:solidFill>
                    <a:schemeClr val="bg2"/>
                  </a:solidFill>
                  <a:latin typeface="Segoe" pitchFamily="34" charset="0"/>
                </a:endParaRPr>
              </a:p>
            </p:txBody>
          </p:sp>
        </p:grpSp>
        <p:pic>
          <p:nvPicPr>
            <p:cNvPr id="11" name="Picture 12" descr="XAM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Gray">
            <a:xfrm>
              <a:off x="142" y="3017"/>
              <a:ext cx="1016" cy="316"/>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 Box 13"/>
          <p:cNvSpPr txBox="1">
            <a:spLocks noChangeArrowheads="1"/>
          </p:cNvSpPr>
          <p:nvPr/>
        </p:nvSpPr>
        <p:spPr bwMode="auto">
          <a:xfrm>
            <a:off x="535557" y="1556792"/>
            <a:ext cx="1608138" cy="36671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a:latin typeface="Lucida Console" pitchFamily="49" charset="0"/>
              </a:rPr>
              <a:t>‘Code Behind’</a:t>
            </a:r>
            <a:endParaRPr lang="en-US" sz="1800">
              <a:latin typeface="Lucida Console" pitchFamily="49" charset="0"/>
            </a:endParaRPr>
          </a:p>
        </p:txBody>
      </p:sp>
      <p:sp>
        <p:nvSpPr>
          <p:cNvPr id="15" name="AutoShape 14"/>
          <p:cNvSpPr>
            <a:spLocks noChangeArrowheads="1"/>
          </p:cNvSpPr>
          <p:nvPr/>
        </p:nvSpPr>
        <p:spPr bwMode="auto">
          <a:xfrm rot="16200000">
            <a:off x="4383657" y="3804692"/>
            <a:ext cx="1143000" cy="457200"/>
          </a:xfrm>
          <a:prstGeom prst="rightArrow">
            <a:avLst>
              <a:gd name="adj1" fmla="val 50000"/>
              <a:gd name="adj2" fmla="val 62500"/>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nvGrpSpPr>
          <p:cNvPr id="16" name="Group 15"/>
          <p:cNvGrpSpPr>
            <a:grpSpLocks/>
          </p:cNvGrpSpPr>
          <p:nvPr/>
        </p:nvGrpSpPr>
        <p:grpSpPr bwMode="auto">
          <a:xfrm>
            <a:off x="2897757" y="2090192"/>
            <a:ext cx="2514600" cy="1066800"/>
            <a:chOff x="1632" y="1440"/>
            <a:chExt cx="1584" cy="672"/>
          </a:xfrm>
        </p:grpSpPr>
        <p:sp>
          <p:nvSpPr>
            <p:cNvPr id="17" name="AutoShape 16"/>
            <p:cNvSpPr>
              <a:spLocks noChangeArrowheads="1"/>
            </p:cNvSpPr>
            <p:nvPr/>
          </p:nvSpPr>
          <p:spPr bwMode="auto">
            <a:xfrm>
              <a:off x="1632" y="1632"/>
              <a:ext cx="912" cy="288"/>
            </a:xfrm>
            <a:prstGeom prst="rightArrow">
              <a:avLst>
                <a:gd name="adj1" fmla="val 50000"/>
                <a:gd name="adj2" fmla="val 79167"/>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8" name="AutoShape 17"/>
            <p:cNvSpPr>
              <a:spLocks noChangeArrowheads="1"/>
            </p:cNvSpPr>
            <p:nvPr/>
          </p:nvSpPr>
          <p:spPr bwMode="auto">
            <a:xfrm rot="10800000">
              <a:off x="2640" y="1440"/>
              <a:ext cx="576" cy="672"/>
            </a:xfrm>
            <a:prstGeom prst="foldedCorner">
              <a:avLst>
                <a:gd name="adj" fmla="val 12500"/>
              </a:avLst>
            </a:prstGeom>
            <a:gradFill rotWithShape="1">
              <a:gsLst>
                <a:gs pos="0">
                  <a:schemeClr val="tx2"/>
                </a:gs>
                <a:gs pos="100000">
                  <a:schemeClr val="bg2"/>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spcBef>
                  <a:spcPct val="0"/>
                </a:spcBef>
              </a:pPr>
              <a:r>
                <a:rPr lang="en-GB" sz="1600">
                  <a:solidFill>
                    <a:schemeClr val="bg1"/>
                  </a:solidFill>
                  <a:latin typeface="Lucida Console" pitchFamily="49" charset="0"/>
                </a:rPr>
                <a:t>Class</a:t>
              </a:r>
              <a:endParaRPr lang="en-US" sz="1600">
                <a:solidFill>
                  <a:schemeClr val="bg1"/>
                </a:solidFill>
                <a:latin typeface="Lucida Console" pitchFamily="49" charset="0"/>
              </a:endParaRPr>
            </a:p>
          </p:txBody>
        </p:sp>
      </p:grpSp>
      <p:grpSp>
        <p:nvGrpSpPr>
          <p:cNvPr id="19" name="Group 18"/>
          <p:cNvGrpSpPr>
            <a:grpSpLocks/>
          </p:cNvGrpSpPr>
          <p:nvPr/>
        </p:nvGrpSpPr>
        <p:grpSpPr bwMode="auto">
          <a:xfrm>
            <a:off x="840357" y="4581128"/>
            <a:ext cx="5257800" cy="1447800"/>
            <a:chOff x="336" y="3072"/>
            <a:chExt cx="3312" cy="912"/>
          </a:xfrm>
        </p:grpSpPr>
        <p:sp>
          <p:nvSpPr>
            <p:cNvPr id="20" name="AutoShape 19"/>
            <p:cNvSpPr>
              <a:spLocks noChangeArrowheads="1"/>
            </p:cNvSpPr>
            <p:nvPr/>
          </p:nvSpPr>
          <p:spPr bwMode="auto">
            <a:xfrm rot="10800000">
              <a:off x="2352" y="3216"/>
              <a:ext cx="1296" cy="672"/>
            </a:xfrm>
            <a:prstGeom prst="foldedCorner">
              <a:avLst>
                <a:gd name="adj" fmla="val 12500"/>
              </a:avLst>
            </a:prstGeom>
            <a:gradFill rotWithShape="1">
              <a:gsLst>
                <a:gs pos="0">
                  <a:schemeClr val="tx2"/>
                </a:gs>
                <a:gs pos="100000">
                  <a:schemeClr val="bg2"/>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l">
                <a:spcBef>
                  <a:spcPct val="0"/>
                </a:spcBef>
              </a:pPr>
              <a:r>
                <a:rPr lang="en-GB" sz="1200" dirty="0">
                  <a:solidFill>
                    <a:schemeClr val="bg1"/>
                  </a:solidFill>
                  <a:latin typeface="Lucida Console" pitchFamily="49" charset="0"/>
                </a:rPr>
                <a:t>Partial Class</a:t>
              </a:r>
            </a:p>
            <a:p>
              <a:pPr algn="l">
                <a:spcBef>
                  <a:spcPct val="0"/>
                </a:spcBef>
              </a:pPr>
              <a:r>
                <a:rPr lang="en-GB" sz="1200" dirty="0">
                  <a:solidFill>
                    <a:schemeClr val="bg1"/>
                  </a:solidFill>
                  <a:latin typeface="Lucida Console" pitchFamily="49" charset="0"/>
                </a:rPr>
                <a:t>	</a:t>
              </a:r>
            </a:p>
            <a:p>
              <a:pPr algn="l">
                <a:spcBef>
                  <a:spcPct val="0"/>
                </a:spcBef>
              </a:pPr>
              <a:r>
                <a:rPr lang="en-GB" sz="1200" dirty="0">
                  <a:solidFill>
                    <a:schemeClr val="bg1"/>
                  </a:solidFill>
                  <a:latin typeface="Lucida Console" pitchFamily="49" charset="0"/>
                </a:rPr>
                <a:t>  Load (“</a:t>
              </a:r>
              <a:r>
                <a:rPr lang="en-GB" sz="1200" dirty="0" err="1">
                  <a:solidFill>
                    <a:schemeClr val="bg1"/>
                  </a:solidFill>
                  <a:latin typeface="Lucida Console" pitchFamily="49" charset="0"/>
                </a:rPr>
                <a:t>My.Baml</a:t>
              </a:r>
              <a:r>
                <a:rPr lang="en-GB" sz="1200" dirty="0">
                  <a:solidFill>
                    <a:schemeClr val="bg1"/>
                  </a:solidFill>
                  <a:latin typeface="Lucida Console" pitchFamily="49" charset="0"/>
                </a:rPr>
                <a:t>”)</a:t>
              </a:r>
              <a:endParaRPr lang="en-US" sz="1200" dirty="0">
                <a:solidFill>
                  <a:schemeClr val="bg1"/>
                </a:solidFill>
                <a:latin typeface="Lucida Console" pitchFamily="49" charset="0"/>
              </a:endParaRPr>
            </a:p>
          </p:txBody>
        </p:sp>
        <p:sp>
          <p:nvSpPr>
            <p:cNvPr id="21" name="AutoShape 20"/>
            <p:cNvSpPr>
              <a:spLocks noChangeArrowheads="1"/>
            </p:cNvSpPr>
            <p:nvPr/>
          </p:nvSpPr>
          <p:spPr bwMode="auto">
            <a:xfrm rot="10800000">
              <a:off x="1872" y="3408"/>
              <a:ext cx="528" cy="576"/>
            </a:xfrm>
            <a:prstGeom prst="foldedCorner">
              <a:avLst>
                <a:gd name="adj" fmla="val 12500"/>
              </a:avLst>
            </a:prstGeom>
            <a:gradFill rotWithShape="1">
              <a:gsLst>
                <a:gs pos="0">
                  <a:schemeClr val="tx2"/>
                </a:gs>
                <a:gs pos="100000">
                  <a:schemeClr val="bg2"/>
                </a:gs>
              </a:gsLst>
              <a:lin ang="2700000" scaled="1"/>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l">
                <a:spcBef>
                  <a:spcPct val="0"/>
                </a:spcBef>
              </a:pPr>
              <a:r>
                <a:rPr lang="en-GB" sz="1200" dirty="0">
                  <a:solidFill>
                    <a:schemeClr val="bg1"/>
                  </a:solidFill>
                  <a:latin typeface="Lucida Console" pitchFamily="49" charset="0"/>
                </a:rPr>
                <a:t>0101010</a:t>
              </a:r>
            </a:p>
            <a:p>
              <a:pPr algn="l">
                <a:spcBef>
                  <a:spcPct val="0"/>
                </a:spcBef>
              </a:pPr>
              <a:r>
                <a:rPr lang="en-GB" sz="1200" dirty="0">
                  <a:solidFill>
                    <a:schemeClr val="bg1"/>
                  </a:solidFill>
                  <a:latin typeface="Lucida Console" pitchFamily="49" charset="0"/>
                </a:rPr>
                <a:t>0101010</a:t>
              </a:r>
            </a:p>
            <a:p>
              <a:pPr algn="l">
                <a:spcBef>
                  <a:spcPct val="0"/>
                </a:spcBef>
              </a:pPr>
              <a:endParaRPr lang="en-GB" sz="1200" dirty="0">
                <a:solidFill>
                  <a:schemeClr val="bg1"/>
                </a:solidFill>
                <a:latin typeface="Lucida Console" pitchFamily="49" charset="0"/>
              </a:endParaRPr>
            </a:p>
            <a:p>
              <a:pPr algn="l">
                <a:spcBef>
                  <a:spcPct val="0"/>
                </a:spcBef>
              </a:pPr>
              <a:r>
                <a:rPr lang="en-GB" sz="1200" dirty="0" err="1">
                  <a:solidFill>
                    <a:schemeClr val="bg1"/>
                  </a:solidFill>
                  <a:latin typeface="Lucida Console" pitchFamily="49" charset="0"/>
                </a:rPr>
                <a:t>My.Baml</a:t>
              </a:r>
              <a:endParaRPr lang="en-US" sz="1200" dirty="0">
                <a:solidFill>
                  <a:schemeClr val="bg1"/>
                </a:solidFill>
                <a:latin typeface="Lucida Console" pitchFamily="49" charset="0"/>
              </a:endParaRPr>
            </a:p>
          </p:txBody>
        </p:sp>
        <p:sp>
          <p:nvSpPr>
            <p:cNvPr id="22" name="AutoShape 21"/>
            <p:cNvSpPr>
              <a:spLocks noChangeArrowheads="1"/>
            </p:cNvSpPr>
            <p:nvPr/>
          </p:nvSpPr>
          <p:spPr bwMode="auto">
            <a:xfrm flipV="1">
              <a:off x="1056" y="3072"/>
              <a:ext cx="624" cy="67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3" name="Text Box 22"/>
            <p:cNvSpPr txBox="1">
              <a:spLocks noChangeArrowheads="1"/>
            </p:cNvSpPr>
            <p:nvPr/>
          </p:nvSpPr>
          <p:spPr bwMode="auto">
            <a:xfrm>
              <a:off x="336" y="3696"/>
              <a:ext cx="1434"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a:latin typeface="Lucida Console" pitchFamily="49" charset="0"/>
                </a:rPr>
                <a:t>Parse &amp; </a:t>
              </a:r>
              <a:r>
                <a:rPr lang="en-GB" sz="1800" dirty="0" err="1" smtClean="0">
                  <a:latin typeface="Lucida Console" pitchFamily="49" charset="0"/>
                </a:rPr>
                <a:t>Generar</a:t>
              </a:r>
              <a:endParaRPr lang="en-US" sz="1800" dirty="0">
                <a:latin typeface="Lucida Console" pitchFamily="49" charset="0"/>
              </a:endParaRPr>
            </a:p>
          </p:txBody>
        </p:sp>
      </p:grpSp>
      <p:grpSp>
        <p:nvGrpSpPr>
          <p:cNvPr id="24" name="Group 23"/>
          <p:cNvGrpSpPr>
            <a:grpSpLocks/>
          </p:cNvGrpSpPr>
          <p:nvPr/>
        </p:nvGrpSpPr>
        <p:grpSpPr bwMode="auto">
          <a:xfrm>
            <a:off x="5412357" y="2060848"/>
            <a:ext cx="3840163" cy="1208088"/>
            <a:chOff x="3216" y="1440"/>
            <a:chExt cx="2419" cy="761"/>
          </a:xfrm>
        </p:grpSpPr>
        <p:pic>
          <p:nvPicPr>
            <p:cNvPr id="25" name="Picture 24" descr="ok butt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 y="1440"/>
              <a:ext cx="1363" cy="637"/>
            </a:xfrm>
            <a:prstGeom prst="rect">
              <a:avLst/>
            </a:prstGeom>
            <a:noFill/>
            <a:extLst>
              <a:ext uri="{909E8E84-426E-40DD-AFC4-6F175D3DCCD1}">
                <a14:hiddenFill xmlns:a14="http://schemas.microsoft.com/office/drawing/2010/main">
                  <a:solidFill>
                    <a:srgbClr val="FFFFFF"/>
                  </a:solidFill>
                </a14:hiddenFill>
              </a:ext>
            </a:extLst>
          </p:spPr>
        </p:pic>
        <p:sp>
          <p:nvSpPr>
            <p:cNvPr id="26" name="AutoShape 25"/>
            <p:cNvSpPr>
              <a:spLocks noChangeArrowheads="1"/>
            </p:cNvSpPr>
            <p:nvPr/>
          </p:nvSpPr>
          <p:spPr bwMode="auto">
            <a:xfrm>
              <a:off x="3360" y="1632"/>
              <a:ext cx="912" cy="288"/>
            </a:xfrm>
            <a:prstGeom prst="rightArrow">
              <a:avLst>
                <a:gd name="adj1" fmla="val 50000"/>
                <a:gd name="adj2" fmla="val 79167"/>
              </a:avLst>
            </a:prstGeom>
            <a:gradFill rotWithShape="1">
              <a:gsLst>
                <a:gs pos="0">
                  <a:schemeClr val="accent2"/>
                </a:gs>
                <a:gs pos="100000">
                  <a:schemeClr val="accent1"/>
                </a:gs>
              </a:gsLst>
              <a:lin ang="27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7" name="Text Box 26"/>
            <p:cNvSpPr txBox="1">
              <a:spLocks noChangeArrowheads="1"/>
            </p:cNvSpPr>
            <p:nvPr/>
          </p:nvSpPr>
          <p:spPr bwMode="auto">
            <a:xfrm>
              <a:off x="3216" y="1968"/>
              <a:ext cx="1785" cy="23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1"/>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1800" dirty="0" err="1" smtClean="0">
                  <a:latin typeface="Lucida Console" pitchFamily="49" charset="0"/>
                </a:rPr>
                <a:t>Compilar</a:t>
              </a:r>
              <a:r>
                <a:rPr lang="en-GB" sz="1800" dirty="0" smtClean="0">
                  <a:latin typeface="Lucida Console" pitchFamily="49" charset="0"/>
                </a:rPr>
                <a:t> y </a:t>
              </a:r>
              <a:r>
                <a:rPr lang="en-GB" sz="1800" dirty="0" err="1" smtClean="0">
                  <a:latin typeface="Lucida Console" pitchFamily="49" charset="0"/>
                </a:rPr>
                <a:t>ejecutar</a:t>
              </a:r>
              <a:endParaRPr lang="en-US" sz="1800" dirty="0">
                <a:latin typeface="Lucida Console" pitchFamily="49" charset="0"/>
              </a:endParaRPr>
            </a:p>
          </p:txBody>
        </p:sp>
      </p:grpSp>
      <p:sp>
        <p:nvSpPr>
          <p:cNvPr id="2" name="1 Marcador de fecha"/>
          <p:cNvSpPr>
            <a:spLocks noGrp="1"/>
          </p:cNvSpPr>
          <p:nvPr>
            <p:ph type="dt" sz="half" idx="10"/>
          </p:nvPr>
        </p:nvSpPr>
        <p:spPr/>
        <p:txBody>
          <a:bodyPr/>
          <a:lstStyle/>
          <a:p>
            <a:fld id="{013DBFBD-FEB9-4E9A-A228-9A84DDF78783}" type="datetime1">
              <a:rPr lang="es-ES" smtClean="0"/>
              <a:t>22/05/2014</a:t>
            </a:fld>
            <a:endParaRPr lang="es-ES"/>
          </a:p>
        </p:txBody>
      </p:sp>
      <p:sp>
        <p:nvSpPr>
          <p:cNvPr id="28" name="27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29" name="28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Tree>
    <p:extLst>
      <p:ext uri="{BB962C8B-B14F-4D97-AF65-F5344CB8AC3E}">
        <p14:creationId xmlns:p14="http://schemas.microsoft.com/office/powerpoint/2010/main" val="106790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WPF Básico</a:t>
            </a:r>
          </a:p>
          <a:p>
            <a:endParaRPr lang="es-MX" dirty="0"/>
          </a:p>
          <a:p>
            <a:r>
              <a:rPr lang="es-MX" dirty="0" smtClean="0"/>
              <a:t>Mostrar con código</a:t>
            </a:r>
          </a:p>
          <a:p>
            <a:endParaRPr lang="es-MX" dirty="0"/>
          </a:p>
          <a:p>
            <a:r>
              <a:rPr lang="es-MX" dirty="0" smtClean="0"/>
              <a:t>Mostrar con XAML</a:t>
            </a:r>
          </a:p>
          <a:p>
            <a:endParaRPr lang="es-MX" dirty="0"/>
          </a:p>
          <a:p>
            <a:r>
              <a:rPr lang="es-MX" dirty="0" smtClean="0"/>
              <a:t>Mostrar con </a:t>
            </a:r>
            <a:r>
              <a:rPr lang="es-MX" dirty="0" err="1" smtClean="0"/>
              <a:t>Code</a:t>
            </a:r>
            <a:r>
              <a:rPr lang="es-MX" dirty="0" smtClean="0"/>
              <a:t> </a:t>
            </a:r>
            <a:r>
              <a:rPr lang="es-MX" dirty="0" err="1" smtClean="0"/>
              <a:t>Behind</a:t>
            </a:r>
            <a:endParaRPr lang="es-AR" dirty="0"/>
          </a:p>
        </p:txBody>
      </p:sp>
      <p:sp>
        <p:nvSpPr>
          <p:cNvPr id="3" name="2 Marcador de fecha"/>
          <p:cNvSpPr>
            <a:spLocks noGrp="1"/>
          </p:cNvSpPr>
          <p:nvPr>
            <p:ph type="dt" sz="half" idx="10"/>
          </p:nvPr>
        </p:nvSpPr>
        <p:spPr/>
        <p:txBody>
          <a:bodyPr/>
          <a:lstStyle/>
          <a:p>
            <a:fld id="{89F5032E-2175-444E-9EC8-0A131EA1CD7F}" type="datetime1">
              <a:rPr lang="es-ES" smtClean="0"/>
              <a:t>22/05/2014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
        <p:nvSpPr>
          <p:cNvPr id="6" name="5 Título"/>
          <p:cNvSpPr>
            <a:spLocks noGrp="1"/>
          </p:cNvSpPr>
          <p:nvPr>
            <p:ph type="title"/>
          </p:nvPr>
        </p:nvSpPr>
        <p:spPr/>
        <p:txBody>
          <a:bodyPr/>
          <a:lstStyle/>
          <a:p>
            <a:r>
              <a:rPr lang="es-MX" dirty="0" smtClean="0"/>
              <a:t>Demo</a:t>
            </a:r>
            <a:endParaRPr lang="es-AR" dirty="0"/>
          </a:p>
        </p:txBody>
      </p:sp>
    </p:spTree>
    <p:extLst>
      <p:ext uri="{BB962C8B-B14F-4D97-AF65-F5344CB8AC3E}">
        <p14:creationId xmlns:p14="http://schemas.microsoft.com/office/powerpoint/2010/main" val="326090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a:t>Separación del Diseño y la Lógica</a:t>
            </a:r>
          </a:p>
        </p:txBody>
      </p:sp>
      <p:grpSp>
        <p:nvGrpSpPr>
          <p:cNvPr id="4" name="Group 4"/>
          <p:cNvGrpSpPr>
            <a:grpSpLocks/>
          </p:cNvGrpSpPr>
          <p:nvPr/>
        </p:nvGrpSpPr>
        <p:grpSpPr bwMode="auto">
          <a:xfrm>
            <a:off x="681038" y="4002088"/>
            <a:ext cx="7504112" cy="2493962"/>
            <a:chOff x="429" y="2713"/>
            <a:chExt cx="4727" cy="1571"/>
          </a:xfrm>
        </p:grpSpPr>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 y="2713"/>
              <a:ext cx="994"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 y="2730"/>
              <a:ext cx="1072" cy="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WinFX_WPF__12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1" y="2826"/>
              <a:ext cx="558" cy="11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2" y="2889"/>
              <a:ext cx="70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7" y="2889"/>
              <a:ext cx="702"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WinFX_WPF__12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5" y="2826"/>
              <a:ext cx="558" cy="11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1" descr="WinFX_WPF__12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0" y="2826"/>
              <a:ext cx="558" cy="11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2"/>
          <p:cNvGrpSpPr>
            <a:grpSpLocks/>
          </p:cNvGrpSpPr>
          <p:nvPr/>
        </p:nvGrpSpPr>
        <p:grpSpPr bwMode="auto">
          <a:xfrm>
            <a:off x="650181" y="4040753"/>
            <a:ext cx="7594600" cy="2466975"/>
            <a:chOff x="429" y="2535"/>
            <a:chExt cx="4784" cy="1554"/>
          </a:xfrm>
        </p:grpSpPr>
        <p:pic>
          <p:nvPicPr>
            <p:cNvPr id="13"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 y="2535"/>
              <a:ext cx="1072" cy="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descr="WinFX_WPF__12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 y="2787"/>
              <a:ext cx="402" cy="80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5" descr="WinFX_WPF__12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30" y="2787"/>
              <a:ext cx="402" cy="8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1" y="2535"/>
              <a:ext cx="1072" cy="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7" descr="WinFX_WPF__12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1524" y="2787"/>
              <a:ext cx="402" cy="80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WinFX_WPF__12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3345" y="2787"/>
              <a:ext cx="402" cy="8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6" y="2663"/>
              <a:ext cx="992"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Rectangle 4"/>
          <p:cNvSpPr>
            <a:spLocks noChangeArrowheads="1"/>
          </p:cNvSpPr>
          <p:nvPr/>
        </p:nvSpPr>
        <p:spPr bwMode="auto">
          <a:xfrm>
            <a:off x="228600" y="1828800"/>
            <a:ext cx="22860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r">
              <a:lnSpc>
                <a:spcPct val="90000"/>
              </a:lnSpc>
            </a:pPr>
            <a:r>
              <a:rPr lang="es-AR" sz="2800" b="0" dirty="0">
                <a:latin typeface="Segoe" pitchFamily="34" charset="0"/>
              </a:rPr>
              <a:t>Diseñador</a:t>
            </a:r>
            <a:r>
              <a:rPr lang="es-AR" sz="2400" b="0" dirty="0">
                <a:latin typeface="Segoe" pitchFamily="34" charset="0"/>
              </a:rPr>
              <a:t/>
            </a:r>
            <a:br>
              <a:rPr lang="es-AR" sz="2400" b="0" dirty="0">
                <a:latin typeface="Segoe" pitchFamily="34" charset="0"/>
              </a:rPr>
            </a:br>
            <a:r>
              <a:rPr lang="es-AR" sz="2400" b="0" dirty="0">
                <a:latin typeface="Segoe" pitchFamily="34" charset="0"/>
              </a:rPr>
              <a:t/>
            </a:r>
            <a:br>
              <a:rPr lang="es-AR" sz="2400" b="0" dirty="0">
                <a:latin typeface="Segoe" pitchFamily="34" charset="0"/>
              </a:rPr>
            </a:br>
            <a:r>
              <a:rPr lang="es-AR" sz="2400" b="0" dirty="0">
                <a:latin typeface="Segoe" pitchFamily="34" charset="0"/>
              </a:rPr>
              <a:t> </a:t>
            </a:r>
            <a:r>
              <a:rPr lang="es-AR" b="0" dirty="0">
                <a:latin typeface="Segoe" pitchFamily="34" charset="0"/>
              </a:rPr>
              <a:t>Conexión Emocional</a:t>
            </a:r>
            <a:br>
              <a:rPr lang="es-AR" b="0" dirty="0">
                <a:latin typeface="Segoe" pitchFamily="34" charset="0"/>
              </a:rPr>
            </a:br>
            <a:r>
              <a:rPr lang="es-AR" sz="1200" b="0" dirty="0">
                <a:latin typeface="Segoe" pitchFamily="34" charset="0"/>
              </a:rPr>
              <a:t>Vista, comportamiento, visualización de datos, usabilidad, impacto de marca</a:t>
            </a:r>
            <a:endParaRPr lang="es-AR" sz="1600" b="0" dirty="0">
              <a:latin typeface="Segoe" pitchFamily="34" charset="0"/>
            </a:endParaRPr>
          </a:p>
        </p:txBody>
      </p:sp>
      <p:grpSp>
        <p:nvGrpSpPr>
          <p:cNvPr id="27" name="Group 5"/>
          <p:cNvGrpSpPr>
            <a:grpSpLocks/>
          </p:cNvGrpSpPr>
          <p:nvPr/>
        </p:nvGrpSpPr>
        <p:grpSpPr bwMode="auto">
          <a:xfrm>
            <a:off x="2667000" y="1828800"/>
            <a:ext cx="1250950" cy="1265238"/>
            <a:chOff x="231" y="474"/>
            <a:chExt cx="788" cy="797"/>
          </a:xfrm>
        </p:grpSpPr>
        <p:pic>
          <p:nvPicPr>
            <p:cNvPr id="28" name="Rectangle 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ltGray">
            <a:xfrm>
              <a:off x="231" y="474"/>
              <a:ext cx="787" cy="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7"/>
            <p:cNvSpPr>
              <a:spLocks noChangeArrowheads="1"/>
            </p:cNvSpPr>
            <p:nvPr/>
          </p:nvSpPr>
          <p:spPr bwMode="ltGray">
            <a:xfrm>
              <a:off x="233" y="475"/>
              <a:ext cx="786" cy="79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b="0">
                <a:latin typeface="Calibri" pitchFamily="34" charset="0"/>
              </a:endParaRPr>
            </a:p>
          </p:txBody>
        </p:sp>
      </p:grpSp>
      <p:sp>
        <p:nvSpPr>
          <p:cNvPr id="30" name="Rectangle 8"/>
          <p:cNvSpPr>
            <a:spLocks noChangeArrowheads="1"/>
          </p:cNvSpPr>
          <p:nvPr/>
        </p:nvSpPr>
        <p:spPr bwMode="auto">
          <a:xfrm>
            <a:off x="6477000" y="1676400"/>
            <a:ext cx="23812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nSpc>
                <a:spcPct val="90000"/>
              </a:lnSpc>
            </a:pPr>
            <a:r>
              <a:rPr lang="es-AR" sz="2800" b="0">
                <a:latin typeface="Segoe" pitchFamily="34" charset="0"/>
              </a:rPr>
              <a:t>Desarrollador</a:t>
            </a:r>
            <a:r>
              <a:rPr lang="es-AR" sz="2400" b="0">
                <a:latin typeface="Segoe" pitchFamily="34" charset="0"/>
              </a:rPr>
              <a:t/>
            </a:r>
            <a:br>
              <a:rPr lang="es-AR" sz="2400" b="0">
                <a:latin typeface="Segoe" pitchFamily="34" charset="0"/>
              </a:rPr>
            </a:br>
            <a:r>
              <a:rPr lang="es-AR" sz="2400" b="0">
                <a:latin typeface="Segoe" pitchFamily="34" charset="0"/>
              </a:rPr>
              <a:t/>
            </a:r>
            <a:br>
              <a:rPr lang="es-AR" sz="2400" b="0">
                <a:latin typeface="Segoe" pitchFamily="34" charset="0"/>
              </a:rPr>
            </a:br>
            <a:r>
              <a:rPr lang="es-AR" b="0">
                <a:latin typeface="Segoe" pitchFamily="34" charset="0"/>
              </a:rPr>
              <a:t>Capacidad Funcional</a:t>
            </a:r>
            <a:r>
              <a:rPr lang="es-AR" sz="2400" b="0">
                <a:latin typeface="Segoe" pitchFamily="34" charset="0"/>
              </a:rPr>
              <a:t>, </a:t>
            </a:r>
            <a:r>
              <a:rPr lang="es-AR" b="0">
                <a:latin typeface="Segoe" pitchFamily="34" charset="0"/>
              </a:rPr>
              <a:t/>
            </a:r>
            <a:br>
              <a:rPr lang="es-AR" b="0">
                <a:latin typeface="Segoe" pitchFamily="34" charset="0"/>
              </a:rPr>
            </a:br>
            <a:r>
              <a:rPr lang="es-AR" sz="1200" b="0">
                <a:latin typeface="Segoe" pitchFamily="34" charset="0"/>
              </a:rPr>
              <a:t>instalacion, funciones, conexión a datos e integridad, Procesos de IT, seguridad</a:t>
            </a:r>
          </a:p>
        </p:txBody>
      </p:sp>
      <p:pic>
        <p:nvPicPr>
          <p:cNvPr id="31" name="Picture 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7288" y="1749425"/>
            <a:ext cx="1255712" cy="1246188"/>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rgbClr val="F9551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descr="https://encrypted-tbn3.google.com/images?q=tbn:ANd9GcS3NTieYagvsB4PAhVeV00Wz6UY6njD86vGNQ5nPDf2HgHt30UhR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475" y="40290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0.google.com/images?q=tbn:ANd9GcQbh9VfEm684Mxig8FGtQcb-851Ut73qRpDnECeDiOMeCSaf3-yM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07175" y="4040753"/>
            <a:ext cx="2155825" cy="2224284"/>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fecha"/>
          <p:cNvSpPr>
            <a:spLocks noGrp="1"/>
          </p:cNvSpPr>
          <p:nvPr>
            <p:ph type="dt" sz="half" idx="10"/>
          </p:nvPr>
        </p:nvSpPr>
        <p:spPr/>
        <p:txBody>
          <a:bodyPr/>
          <a:lstStyle/>
          <a:p>
            <a:fld id="{22B5F016-6FD1-449E-B0CD-6DE259AD8B4D}" type="datetime1">
              <a:rPr lang="es-ES" smtClean="0"/>
              <a:t>22/05/2014</a:t>
            </a:fld>
            <a:endParaRPr lang="es-ES"/>
          </a:p>
        </p:txBody>
      </p:sp>
      <p:sp>
        <p:nvSpPr>
          <p:cNvPr id="1024" name="102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025" name="1024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Tree>
    <p:extLst>
      <p:ext uri="{BB962C8B-B14F-4D97-AF65-F5344CB8AC3E}">
        <p14:creationId xmlns:p14="http://schemas.microsoft.com/office/powerpoint/2010/main" val="12399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xit" presetSubtype="8" fill="hold" nodeType="withEffect">
                                  <p:stCondLst>
                                    <p:cond delay="0"/>
                                  </p:stCondLst>
                                  <p:childTnLst>
                                    <p:animEffect transition="out" filter="wipe(left)">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6" presetClass="exit" presetSubtype="37" fill="hold" nodeType="clickEffect">
                                  <p:stCondLst>
                                    <p:cond delay="0"/>
                                  </p:stCondLst>
                                  <p:childTnLst>
                                    <p:animEffect transition="out" filter="barn(outVertical)">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¿Qué se puede hacer?</a:t>
            </a:r>
          </a:p>
        </p:txBody>
      </p:sp>
      <p:sp>
        <p:nvSpPr>
          <p:cNvPr id="3" name="2 Marcador de contenido"/>
          <p:cNvSpPr>
            <a:spLocks noGrp="1"/>
          </p:cNvSpPr>
          <p:nvPr>
            <p:ph sz="quarter" idx="13"/>
          </p:nvPr>
        </p:nvSpPr>
        <p:spPr/>
        <p:txBody>
          <a:bodyPr/>
          <a:lstStyle/>
          <a:p>
            <a:r>
              <a:rPr lang="es-AR" dirty="0" smtClean="0"/>
              <a:t>Dibujar</a:t>
            </a:r>
          </a:p>
          <a:p>
            <a:pPr marL="0" indent="0">
              <a:buNone/>
            </a:pPr>
            <a:endParaRPr lang="es-AR" dirty="0"/>
          </a:p>
          <a:p>
            <a:r>
              <a:rPr lang="es-AR" dirty="0" smtClean="0"/>
              <a:t>Pintar</a:t>
            </a:r>
          </a:p>
          <a:p>
            <a:endParaRPr lang="es-AR" dirty="0"/>
          </a:p>
          <a:p>
            <a:r>
              <a:rPr lang="es-AR" dirty="0" smtClean="0"/>
              <a:t>Controles</a:t>
            </a:r>
          </a:p>
          <a:p>
            <a:endParaRPr lang="es-AR" dirty="0"/>
          </a:p>
          <a:p>
            <a:r>
              <a:rPr lang="es-AR" dirty="0" err="1" smtClean="0"/>
              <a:t>Layout</a:t>
            </a:r>
            <a:endParaRPr lang="es-AR" dirty="0" smtClean="0"/>
          </a:p>
          <a:p>
            <a:endParaRPr lang="es-AR" dirty="0"/>
          </a:p>
          <a:p>
            <a:r>
              <a:rPr lang="es-AR" dirty="0" smtClean="0"/>
              <a:t>Interfaz de Documentos</a:t>
            </a:r>
            <a:endParaRPr lang="es-AR" dirty="0"/>
          </a:p>
        </p:txBody>
      </p:sp>
      <p:sp>
        <p:nvSpPr>
          <p:cNvPr id="4" name="3 Marcador de contenido"/>
          <p:cNvSpPr>
            <a:spLocks noGrp="1"/>
          </p:cNvSpPr>
          <p:nvPr>
            <p:ph sz="quarter" idx="14"/>
          </p:nvPr>
        </p:nvSpPr>
        <p:spPr/>
        <p:txBody>
          <a:bodyPr/>
          <a:lstStyle/>
          <a:p>
            <a:r>
              <a:rPr lang="es-AR" dirty="0" smtClean="0"/>
              <a:t>Texto</a:t>
            </a:r>
          </a:p>
          <a:p>
            <a:endParaRPr lang="es-AR" dirty="0"/>
          </a:p>
          <a:p>
            <a:r>
              <a:rPr lang="es-AR" dirty="0" smtClean="0"/>
              <a:t>Animación</a:t>
            </a:r>
          </a:p>
          <a:p>
            <a:endParaRPr lang="es-AR" dirty="0"/>
          </a:p>
          <a:p>
            <a:r>
              <a:rPr lang="es-AR" dirty="0" smtClean="0"/>
              <a:t>3D</a:t>
            </a:r>
          </a:p>
          <a:p>
            <a:endParaRPr lang="es-AR" dirty="0"/>
          </a:p>
          <a:p>
            <a:r>
              <a:rPr lang="es-AR" dirty="0" smtClean="0"/>
              <a:t>Multimedia</a:t>
            </a:r>
          </a:p>
          <a:p>
            <a:endParaRPr lang="es-AR" dirty="0"/>
          </a:p>
          <a:p>
            <a:r>
              <a:rPr lang="es-AR" dirty="0" err="1" smtClean="0"/>
              <a:t>DataBinding</a:t>
            </a:r>
            <a:endParaRPr lang="es-AR" dirty="0"/>
          </a:p>
        </p:txBody>
      </p:sp>
      <p:sp>
        <p:nvSpPr>
          <p:cNvPr id="5" name="4 Marcador de fecha"/>
          <p:cNvSpPr>
            <a:spLocks noGrp="1"/>
          </p:cNvSpPr>
          <p:nvPr>
            <p:ph type="dt" sz="half" idx="10"/>
          </p:nvPr>
        </p:nvSpPr>
        <p:spPr/>
        <p:txBody>
          <a:bodyPr/>
          <a:lstStyle/>
          <a:p>
            <a:fld id="{763B8448-EE42-420E-9C52-AC755E0C7F00}"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23</a:t>
            </a:fld>
            <a:endParaRPr lang="es-ES"/>
          </a:p>
        </p:txBody>
      </p:sp>
    </p:spTree>
    <p:extLst>
      <p:ext uri="{BB962C8B-B14F-4D97-AF65-F5344CB8AC3E}">
        <p14:creationId xmlns:p14="http://schemas.microsoft.com/office/powerpoint/2010/main" val="2235870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8912" y="5301208"/>
            <a:ext cx="703751" cy="708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contenido"/>
          <p:cNvSpPr>
            <a:spLocks noGrp="1"/>
          </p:cNvSpPr>
          <p:nvPr>
            <p:ph idx="1"/>
          </p:nvPr>
        </p:nvSpPr>
        <p:spPr>
          <a:xfrm>
            <a:off x="467544" y="1484784"/>
            <a:ext cx="4752527" cy="4417727"/>
          </a:xfrm>
        </p:spPr>
        <p:txBody>
          <a:bodyPr>
            <a:normAutofit/>
          </a:bodyPr>
          <a:lstStyle/>
          <a:p>
            <a:pPr marL="0" indent="0" algn="ctr">
              <a:buNone/>
            </a:pPr>
            <a:r>
              <a:rPr lang="es-AR" dirty="0" err="1" smtClean="0"/>
              <a:t>Layout</a:t>
            </a:r>
            <a:r>
              <a:rPr lang="es-AR" dirty="0" smtClean="0"/>
              <a:t> (Demo)</a:t>
            </a:r>
          </a:p>
          <a:p>
            <a:pPr lvl="1"/>
            <a:r>
              <a:rPr lang="es-AR" dirty="0" err="1" smtClean="0"/>
              <a:t>Grid</a:t>
            </a:r>
            <a:r>
              <a:rPr lang="es-AR" dirty="0" smtClean="0"/>
              <a:t> </a:t>
            </a:r>
          </a:p>
          <a:p>
            <a:pPr lvl="1"/>
            <a:endParaRPr lang="es-AR" dirty="0"/>
          </a:p>
          <a:p>
            <a:pPr lvl="1"/>
            <a:r>
              <a:rPr lang="es-AR" dirty="0" err="1" smtClean="0"/>
              <a:t>StackPanel</a:t>
            </a:r>
            <a:endParaRPr lang="es-AR" dirty="0" smtClean="0"/>
          </a:p>
          <a:p>
            <a:pPr lvl="1"/>
            <a:endParaRPr lang="es-AR" dirty="0" smtClean="0"/>
          </a:p>
          <a:p>
            <a:pPr lvl="1"/>
            <a:r>
              <a:rPr lang="es-AR" dirty="0" err="1" smtClean="0"/>
              <a:t>DockPanel</a:t>
            </a:r>
            <a:endParaRPr lang="es-AR" dirty="0" smtClean="0"/>
          </a:p>
          <a:p>
            <a:pPr lvl="1"/>
            <a:endParaRPr lang="es-AR" dirty="0" smtClean="0"/>
          </a:p>
          <a:p>
            <a:pPr lvl="1"/>
            <a:r>
              <a:rPr lang="es-AR" dirty="0" err="1" smtClean="0"/>
              <a:t>WrapPanel</a:t>
            </a:r>
            <a:endParaRPr lang="es-AR" dirty="0" smtClean="0"/>
          </a:p>
          <a:p>
            <a:pPr lvl="1"/>
            <a:endParaRPr lang="es-AR" dirty="0" smtClean="0"/>
          </a:p>
          <a:p>
            <a:pPr lvl="1"/>
            <a:r>
              <a:rPr lang="es-AR" dirty="0" err="1" smtClean="0"/>
              <a:t>Canvas</a:t>
            </a:r>
            <a:endParaRPr lang="es-AR" dirty="0"/>
          </a:p>
        </p:txBody>
      </p:sp>
      <p:sp>
        <p:nvSpPr>
          <p:cNvPr id="3" name="2 Título"/>
          <p:cNvSpPr>
            <a:spLocks noGrp="1"/>
          </p:cNvSpPr>
          <p:nvPr>
            <p:ph type="title"/>
          </p:nvPr>
        </p:nvSpPr>
        <p:spPr/>
        <p:txBody>
          <a:bodyPr/>
          <a:lstStyle/>
          <a:p>
            <a:r>
              <a:rPr lang="es-AR" dirty="0" smtClean="0"/>
              <a:t>Diseño de la IU</a:t>
            </a:r>
            <a:endParaRPr lang="es-AR" dirty="0"/>
          </a:p>
        </p:txBody>
      </p:sp>
      <p:sp>
        <p:nvSpPr>
          <p:cNvPr id="4" name="1 Marcador de contenido"/>
          <p:cNvSpPr txBox="1">
            <a:spLocks/>
          </p:cNvSpPr>
          <p:nvPr/>
        </p:nvSpPr>
        <p:spPr>
          <a:xfrm>
            <a:off x="5076056" y="1700808"/>
            <a:ext cx="3672408" cy="4417727"/>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gn="ctr"/>
            <a:r>
              <a:rPr lang="es-AR" dirty="0" smtClean="0"/>
              <a:t>Controles</a:t>
            </a:r>
            <a:endParaRPr lang="es-AR"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425" y="2204864"/>
            <a:ext cx="3360180" cy="2863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944" y="2007334"/>
            <a:ext cx="958563"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36168" y="2793032"/>
            <a:ext cx="630113" cy="81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89786" y="3717032"/>
            <a:ext cx="722877" cy="71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89733" y="4605925"/>
            <a:ext cx="942107" cy="572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8E3BCEFF-812D-4B55-9628-294AB5A6F171}"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Tree>
    <p:extLst>
      <p:ext uri="{BB962C8B-B14F-4D97-AF65-F5344CB8AC3E}">
        <p14:creationId xmlns:p14="http://schemas.microsoft.com/office/powerpoint/2010/main" val="1000275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4608512" cy="4417727"/>
          </a:xfrm>
        </p:spPr>
        <p:txBody>
          <a:bodyPr>
            <a:normAutofit fontScale="92500" lnSpcReduction="20000"/>
          </a:bodyPr>
          <a:lstStyle/>
          <a:p>
            <a:r>
              <a:rPr lang="es-AR" dirty="0" smtClean="0"/>
              <a:t>Es </a:t>
            </a:r>
            <a:r>
              <a:rPr lang="es-AR" dirty="0"/>
              <a:t>el mecanismo por el cual se asocia la información contenida en un objeto con elementos de la interfaz de usuario</a:t>
            </a:r>
            <a:r>
              <a:rPr lang="es-AR" dirty="0" smtClean="0"/>
              <a:t>.</a:t>
            </a:r>
          </a:p>
          <a:p>
            <a:pPr lvl="1"/>
            <a:r>
              <a:rPr lang="es-AR" dirty="0" smtClean="0"/>
              <a:t>Ejemplo: se </a:t>
            </a:r>
            <a:r>
              <a:rPr lang="es-AR" dirty="0"/>
              <a:t>enlaza un control en la interfaz de usuario a un registro en una base de </a:t>
            </a:r>
            <a:r>
              <a:rPr lang="es-AR" dirty="0" smtClean="0"/>
              <a:t>datos.</a:t>
            </a:r>
          </a:p>
          <a:p>
            <a:pPr lvl="1"/>
            <a:endParaRPr lang="es-AR" dirty="0"/>
          </a:p>
          <a:p>
            <a:r>
              <a:rPr lang="es-AR" dirty="0"/>
              <a:t>Gracias a la tecnología WPF enlace de datos, cualquier propiedad se puede enlazar </a:t>
            </a:r>
            <a:r>
              <a:rPr lang="es-AR" dirty="0" smtClean="0"/>
              <a:t>a cualquier </a:t>
            </a:r>
            <a:r>
              <a:rPr lang="es-AR" dirty="0"/>
              <a:t>otro objeto o fuente</a:t>
            </a:r>
            <a:r>
              <a:rPr lang="es-AR" dirty="0" smtClean="0"/>
              <a:t>.</a:t>
            </a:r>
          </a:p>
          <a:p>
            <a:endParaRPr lang="es-AR" dirty="0"/>
          </a:p>
          <a:p>
            <a:r>
              <a:rPr lang="es-AR" dirty="0" smtClean="0"/>
              <a:t>Eliminación de una gran cantidad de código.</a:t>
            </a:r>
            <a:endParaRPr lang="es-AR" dirty="0"/>
          </a:p>
        </p:txBody>
      </p:sp>
      <p:sp>
        <p:nvSpPr>
          <p:cNvPr id="3" name="2 Título"/>
          <p:cNvSpPr>
            <a:spLocks noGrp="1"/>
          </p:cNvSpPr>
          <p:nvPr>
            <p:ph type="title"/>
          </p:nvPr>
        </p:nvSpPr>
        <p:spPr/>
        <p:txBody>
          <a:bodyPr/>
          <a:lstStyle/>
          <a:p>
            <a:r>
              <a:rPr lang="es-AR" dirty="0" err="1" smtClean="0"/>
              <a:t>DataBinding</a:t>
            </a:r>
            <a:endParaRPr lang="es-AR" dirty="0"/>
          </a:p>
        </p:txBody>
      </p:sp>
      <p:pic>
        <p:nvPicPr>
          <p:cNvPr id="1026" name="Picture 2" descr="http://www.dotnet-guide.com/images/data-binding-over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074" y="3212976"/>
            <a:ext cx="3564396"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3 Elipse"/>
          <p:cNvSpPr/>
          <p:nvPr/>
        </p:nvSpPr>
        <p:spPr>
          <a:xfrm>
            <a:off x="6444208" y="3212976"/>
            <a:ext cx="1152128" cy="237626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Marcador de fecha"/>
          <p:cNvSpPr>
            <a:spLocks noGrp="1"/>
          </p:cNvSpPr>
          <p:nvPr>
            <p:ph type="dt" sz="half" idx="10"/>
          </p:nvPr>
        </p:nvSpPr>
        <p:spPr/>
        <p:txBody>
          <a:bodyPr/>
          <a:lstStyle/>
          <a:p>
            <a:fld id="{973877CB-F549-4229-BBFA-B951CA674B98}"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Tree>
    <p:extLst>
      <p:ext uri="{BB962C8B-B14F-4D97-AF65-F5344CB8AC3E}">
        <p14:creationId xmlns:p14="http://schemas.microsoft.com/office/powerpoint/2010/main" val="2269564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Mecanismo de </a:t>
            </a:r>
            <a:r>
              <a:rPr lang="es-AR" dirty="0" err="1" smtClean="0"/>
              <a:t>DataBindig</a:t>
            </a:r>
            <a:endParaRPr lang="es-AR" dirty="0"/>
          </a:p>
        </p:txBody>
      </p:sp>
      <p:pic>
        <p:nvPicPr>
          <p:cNvPr id="7170" name="Picture 2" descr="Basic data binding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60" y="2204864"/>
            <a:ext cx="4157508" cy="12096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ata binding data f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4725144"/>
            <a:ext cx="4171950" cy="120967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1871714" y="1832581"/>
            <a:ext cx="1928733" cy="400110"/>
          </a:xfrm>
          <a:prstGeom prst="rect">
            <a:avLst/>
          </a:prstGeom>
          <a:noFill/>
        </p:spPr>
        <p:txBody>
          <a:bodyPr wrap="none" rtlCol="0">
            <a:spAutoFit/>
          </a:bodyPr>
          <a:lstStyle/>
          <a:p>
            <a:r>
              <a:rPr lang="es-AR" sz="2000" b="1" dirty="0" smtClean="0">
                <a:solidFill>
                  <a:schemeClr val="accent1">
                    <a:lumMod val="75000"/>
                  </a:schemeClr>
                </a:solidFill>
              </a:rPr>
              <a:t>Esquema Básico</a:t>
            </a:r>
            <a:endParaRPr lang="es-AR" sz="2000" b="1" dirty="0">
              <a:solidFill>
                <a:schemeClr val="accent1">
                  <a:lumMod val="75000"/>
                </a:schemeClr>
              </a:solidFill>
            </a:endParaRPr>
          </a:p>
        </p:txBody>
      </p:sp>
      <p:sp>
        <p:nvSpPr>
          <p:cNvPr id="8" name="7 CuadroTexto"/>
          <p:cNvSpPr txBox="1"/>
          <p:nvPr/>
        </p:nvSpPr>
        <p:spPr>
          <a:xfrm>
            <a:off x="5173688" y="4005064"/>
            <a:ext cx="2680542" cy="400110"/>
          </a:xfrm>
          <a:prstGeom prst="rect">
            <a:avLst/>
          </a:prstGeom>
          <a:noFill/>
        </p:spPr>
        <p:txBody>
          <a:bodyPr wrap="none" rtlCol="0">
            <a:spAutoFit/>
          </a:bodyPr>
          <a:lstStyle/>
          <a:p>
            <a:r>
              <a:rPr lang="es-AR" sz="2000" b="1" dirty="0" smtClean="0">
                <a:solidFill>
                  <a:schemeClr val="accent1">
                    <a:lumMod val="75000"/>
                  </a:schemeClr>
                </a:solidFill>
              </a:rPr>
              <a:t>Modo de Actualización</a:t>
            </a:r>
            <a:endParaRPr lang="es-AR" sz="2000" b="1" dirty="0">
              <a:solidFill>
                <a:schemeClr val="accent1">
                  <a:lumMod val="75000"/>
                </a:schemeClr>
              </a:solidFill>
            </a:endParaRPr>
          </a:p>
        </p:txBody>
      </p:sp>
      <p:sp>
        <p:nvSpPr>
          <p:cNvPr id="2" name="1 Marcador de fecha"/>
          <p:cNvSpPr>
            <a:spLocks noGrp="1"/>
          </p:cNvSpPr>
          <p:nvPr>
            <p:ph type="dt" sz="half" idx="10"/>
          </p:nvPr>
        </p:nvSpPr>
        <p:spPr/>
        <p:txBody>
          <a:bodyPr/>
          <a:lstStyle/>
          <a:p>
            <a:fld id="{0F0EC6FB-8467-4740-A5E4-D12619A04D43}" type="datetime1">
              <a:rPr lang="es-ES" smtClean="0"/>
              <a:t>22/05/2014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a:p>
        </p:txBody>
      </p:sp>
    </p:spTree>
    <p:extLst>
      <p:ext uri="{BB962C8B-B14F-4D97-AF65-F5344CB8AC3E}">
        <p14:creationId xmlns:p14="http://schemas.microsoft.com/office/powerpoint/2010/main" val="522573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err="1" smtClean="0"/>
              <a:t>DataBinding</a:t>
            </a:r>
            <a:r>
              <a:rPr lang="es-AR" dirty="0" smtClean="0"/>
              <a:t> con objetos</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3037731"/>
            <a:ext cx="18288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041909"/>
            <a:ext cx="5346700" cy="419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1115616" y="5445224"/>
            <a:ext cx="4176464"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1087482" y="5604398"/>
            <a:ext cx="4176464"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Marcador de fecha"/>
          <p:cNvSpPr>
            <a:spLocks noGrp="1"/>
          </p:cNvSpPr>
          <p:nvPr>
            <p:ph type="dt" sz="half" idx="10"/>
          </p:nvPr>
        </p:nvSpPr>
        <p:spPr/>
        <p:txBody>
          <a:bodyPr/>
          <a:lstStyle/>
          <a:p>
            <a:fld id="{187CEC56-DEDA-4435-8A63-BA8138C61B37}"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
        <p:nvSpPr>
          <p:cNvPr id="9" name="8 CuadroTexto"/>
          <p:cNvSpPr txBox="1"/>
          <p:nvPr/>
        </p:nvSpPr>
        <p:spPr>
          <a:xfrm>
            <a:off x="7045734" y="5079057"/>
            <a:ext cx="769763" cy="369332"/>
          </a:xfrm>
          <a:prstGeom prst="rect">
            <a:avLst/>
          </a:prstGeom>
          <a:noFill/>
        </p:spPr>
        <p:txBody>
          <a:bodyPr wrap="none" rtlCol="0">
            <a:spAutoFit/>
          </a:bodyPr>
          <a:lstStyle/>
          <a:p>
            <a:r>
              <a:rPr lang="es-MX" dirty="0" smtClean="0"/>
              <a:t>Demo</a:t>
            </a:r>
            <a:endParaRPr lang="es-AR" dirty="0"/>
          </a:p>
        </p:txBody>
      </p:sp>
    </p:spTree>
    <p:extLst>
      <p:ext uri="{BB962C8B-B14F-4D97-AF65-F5344CB8AC3E}">
        <p14:creationId xmlns:p14="http://schemas.microsoft.com/office/powerpoint/2010/main" val="3551313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7"/>
            <a:ext cx="4824536" cy="2152612"/>
          </a:xfrm>
        </p:spPr>
        <p:txBody>
          <a:bodyPr/>
          <a:lstStyle/>
          <a:p>
            <a:r>
              <a:rPr lang="es-AR" dirty="0" smtClean="0"/>
              <a:t>Elementos de un </a:t>
            </a:r>
            <a:r>
              <a:rPr lang="es-AR" dirty="0" err="1" smtClean="0"/>
              <a:t>binding</a:t>
            </a:r>
            <a:r>
              <a:rPr lang="es-AR" dirty="0" smtClean="0"/>
              <a:t>:</a:t>
            </a:r>
          </a:p>
          <a:p>
            <a:pPr lvl="1"/>
            <a:r>
              <a:rPr lang="es-AR" dirty="0" smtClean="0"/>
              <a:t>Fuente del </a:t>
            </a:r>
            <a:r>
              <a:rPr lang="es-AR" dirty="0" err="1" smtClean="0"/>
              <a:t>Binding</a:t>
            </a:r>
            <a:endParaRPr lang="es-AR" dirty="0" smtClean="0"/>
          </a:p>
          <a:p>
            <a:pPr lvl="1"/>
            <a:r>
              <a:rPr lang="es-AR" dirty="0" smtClean="0"/>
              <a:t>Objetivo del </a:t>
            </a:r>
            <a:r>
              <a:rPr lang="es-AR" dirty="0" err="1" smtClean="0"/>
              <a:t>Binding</a:t>
            </a:r>
            <a:endParaRPr lang="es-AR" dirty="0" smtClean="0"/>
          </a:p>
          <a:p>
            <a:pPr lvl="1"/>
            <a:r>
              <a:rPr lang="es-AR" dirty="0" smtClean="0"/>
              <a:t>Propiedad del Objetivo</a:t>
            </a:r>
          </a:p>
          <a:p>
            <a:pPr lvl="1"/>
            <a:r>
              <a:rPr lang="es-AR" dirty="0" smtClean="0"/>
              <a:t>Camino del valor de la fuente</a:t>
            </a:r>
            <a:endParaRPr lang="es-AR" dirty="0"/>
          </a:p>
        </p:txBody>
      </p:sp>
      <p:sp>
        <p:nvSpPr>
          <p:cNvPr id="3" name="2 Título"/>
          <p:cNvSpPr>
            <a:spLocks noGrp="1"/>
          </p:cNvSpPr>
          <p:nvPr>
            <p:ph type="title"/>
          </p:nvPr>
        </p:nvSpPr>
        <p:spPr/>
        <p:txBody>
          <a:bodyPr/>
          <a:lstStyle/>
          <a:p>
            <a:r>
              <a:rPr lang="es-AR" dirty="0" err="1" smtClean="0"/>
              <a:t>Binding</a:t>
            </a:r>
            <a:r>
              <a:rPr lang="es-AR" dirty="0" smtClean="0"/>
              <a:t> con Listas</a:t>
            </a:r>
            <a:endParaRPr lang="es-AR" dirty="0"/>
          </a:p>
        </p:txBody>
      </p:sp>
      <p:sp>
        <p:nvSpPr>
          <p:cNvPr id="4" name="3 Rectángulo"/>
          <p:cNvSpPr/>
          <p:nvPr/>
        </p:nvSpPr>
        <p:spPr>
          <a:xfrm>
            <a:off x="2286000" y="3105835"/>
            <a:ext cx="4572000" cy="369332"/>
          </a:xfrm>
          <a:prstGeom prst="rect">
            <a:avLst/>
          </a:prstGeom>
        </p:spPr>
        <p:txBody>
          <a:bodyPr>
            <a:spAutoFit/>
          </a:bodyPr>
          <a:lstStyle/>
          <a:p>
            <a:endParaRPr lang="es-AR" dirty="0"/>
          </a:p>
        </p:txBody>
      </p:sp>
      <p:sp>
        <p:nvSpPr>
          <p:cNvPr id="5" name="4 Rectángulo"/>
          <p:cNvSpPr/>
          <p:nvPr/>
        </p:nvSpPr>
        <p:spPr>
          <a:xfrm>
            <a:off x="3491880" y="4437112"/>
            <a:ext cx="158417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27584" y="4437112"/>
            <a:ext cx="1584176" cy="1204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8 Rectángulo"/>
          <p:cNvSpPr/>
          <p:nvPr/>
        </p:nvSpPr>
        <p:spPr>
          <a:xfrm>
            <a:off x="978496" y="4797152"/>
            <a:ext cx="13144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3626768" y="4797152"/>
            <a:ext cx="13144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CuadroTexto"/>
          <p:cNvSpPr txBox="1"/>
          <p:nvPr/>
        </p:nvSpPr>
        <p:spPr>
          <a:xfrm>
            <a:off x="1128986" y="4067780"/>
            <a:ext cx="1013419" cy="369332"/>
          </a:xfrm>
          <a:prstGeom prst="rect">
            <a:avLst/>
          </a:prstGeom>
          <a:noFill/>
        </p:spPr>
        <p:txBody>
          <a:bodyPr wrap="none" rtlCol="0">
            <a:spAutoFit/>
          </a:bodyPr>
          <a:lstStyle/>
          <a:p>
            <a:r>
              <a:rPr lang="es-AR" dirty="0" smtClean="0"/>
              <a:t>Objetivo</a:t>
            </a:r>
            <a:endParaRPr lang="es-AR" dirty="0"/>
          </a:p>
        </p:txBody>
      </p:sp>
      <p:sp>
        <p:nvSpPr>
          <p:cNvPr id="12" name="11 CuadroTexto"/>
          <p:cNvSpPr txBox="1"/>
          <p:nvPr/>
        </p:nvSpPr>
        <p:spPr>
          <a:xfrm>
            <a:off x="3777258" y="4089653"/>
            <a:ext cx="865943" cy="369332"/>
          </a:xfrm>
          <a:prstGeom prst="rect">
            <a:avLst/>
          </a:prstGeom>
          <a:noFill/>
        </p:spPr>
        <p:txBody>
          <a:bodyPr wrap="none" rtlCol="0">
            <a:spAutoFit/>
          </a:bodyPr>
          <a:lstStyle/>
          <a:p>
            <a:r>
              <a:rPr lang="es-AR" dirty="0" smtClean="0"/>
              <a:t>Fuente</a:t>
            </a:r>
            <a:endParaRPr lang="es-AR" dirty="0"/>
          </a:p>
        </p:txBody>
      </p:sp>
      <p:sp>
        <p:nvSpPr>
          <p:cNvPr id="13" name="12 Rectángulo"/>
          <p:cNvSpPr/>
          <p:nvPr/>
        </p:nvSpPr>
        <p:spPr>
          <a:xfrm>
            <a:off x="2411760" y="4797152"/>
            <a:ext cx="1080120"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5" name="14 Conector recto de flecha"/>
          <p:cNvCxnSpPr>
            <a:stCxn id="10" idx="1"/>
          </p:cNvCxnSpPr>
          <p:nvPr/>
        </p:nvCxnSpPr>
        <p:spPr>
          <a:xfrm flipH="1">
            <a:off x="2292896" y="5157192"/>
            <a:ext cx="1333872" cy="0"/>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908990" y="4464698"/>
            <a:ext cx="1029962" cy="276999"/>
          </a:xfrm>
          <a:prstGeom prst="rect">
            <a:avLst/>
          </a:prstGeom>
          <a:noFill/>
        </p:spPr>
        <p:txBody>
          <a:bodyPr wrap="none" rtlCol="0">
            <a:spAutoFit/>
          </a:bodyPr>
          <a:lstStyle/>
          <a:p>
            <a:r>
              <a:rPr lang="es-AR" sz="1200" dirty="0" smtClean="0"/>
              <a:t>Objeto Texto</a:t>
            </a:r>
            <a:endParaRPr lang="es-AR" sz="1200" dirty="0"/>
          </a:p>
        </p:txBody>
      </p:sp>
      <p:sp>
        <p:nvSpPr>
          <p:cNvPr id="17" name="16 CuadroTexto"/>
          <p:cNvSpPr txBox="1"/>
          <p:nvPr/>
        </p:nvSpPr>
        <p:spPr>
          <a:xfrm>
            <a:off x="3626768" y="4471557"/>
            <a:ext cx="1144865" cy="276999"/>
          </a:xfrm>
          <a:prstGeom prst="rect">
            <a:avLst/>
          </a:prstGeom>
          <a:noFill/>
        </p:spPr>
        <p:txBody>
          <a:bodyPr wrap="none" rtlCol="0">
            <a:spAutoFit/>
          </a:bodyPr>
          <a:lstStyle/>
          <a:p>
            <a:r>
              <a:rPr lang="es-AR" sz="1200" dirty="0" smtClean="0"/>
              <a:t>Objeto </a:t>
            </a:r>
            <a:r>
              <a:rPr lang="es-AR" sz="1200" dirty="0" err="1" smtClean="0"/>
              <a:t>ListBox</a:t>
            </a:r>
            <a:endParaRPr lang="es-AR" sz="1200" dirty="0"/>
          </a:p>
        </p:txBody>
      </p:sp>
      <p:sp>
        <p:nvSpPr>
          <p:cNvPr id="18" name="17 CuadroTexto"/>
          <p:cNvSpPr txBox="1"/>
          <p:nvPr/>
        </p:nvSpPr>
        <p:spPr>
          <a:xfrm>
            <a:off x="1192305" y="4926359"/>
            <a:ext cx="886781" cy="461665"/>
          </a:xfrm>
          <a:prstGeom prst="rect">
            <a:avLst/>
          </a:prstGeom>
          <a:noFill/>
        </p:spPr>
        <p:txBody>
          <a:bodyPr wrap="none" rtlCol="0">
            <a:spAutoFit/>
          </a:bodyPr>
          <a:lstStyle/>
          <a:p>
            <a:pPr algn="ctr"/>
            <a:r>
              <a:rPr lang="es-AR" sz="1200" dirty="0" smtClean="0"/>
              <a:t>Propiedad </a:t>
            </a:r>
          </a:p>
          <a:p>
            <a:pPr algn="ctr"/>
            <a:r>
              <a:rPr lang="es-AR" sz="1200" dirty="0" smtClean="0"/>
              <a:t>(Text)</a:t>
            </a:r>
            <a:endParaRPr lang="es-AR" sz="1200" dirty="0"/>
          </a:p>
        </p:txBody>
      </p:sp>
      <p:sp>
        <p:nvSpPr>
          <p:cNvPr id="19" name="18 CuadroTexto"/>
          <p:cNvSpPr txBox="1"/>
          <p:nvPr/>
        </p:nvSpPr>
        <p:spPr>
          <a:xfrm>
            <a:off x="3783009" y="4926359"/>
            <a:ext cx="1045479" cy="461665"/>
          </a:xfrm>
          <a:prstGeom prst="rect">
            <a:avLst/>
          </a:prstGeom>
          <a:noFill/>
        </p:spPr>
        <p:txBody>
          <a:bodyPr wrap="none" rtlCol="0">
            <a:spAutoFit/>
          </a:bodyPr>
          <a:lstStyle/>
          <a:p>
            <a:pPr algn="ctr"/>
            <a:r>
              <a:rPr lang="es-AR" sz="1200" dirty="0" smtClean="0"/>
              <a:t>Propiedad </a:t>
            </a:r>
          </a:p>
          <a:p>
            <a:pPr algn="ctr"/>
            <a:r>
              <a:rPr lang="es-AR" sz="1200" dirty="0" err="1" smtClean="0"/>
              <a:t>SelectedIte</a:t>
            </a:r>
            <a:r>
              <a:rPr lang="es-AR" sz="1200" dirty="0" err="1"/>
              <a:t>m</a:t>
            </a:r>
            <a:endParaRPr lang="es-AR" sz="1200" dirty="0"/>
          </a:p>
        </p:txBody>
      </p:sp>
      <p:sp>
        <p:nvSpPr>
          <p:cNvPr id="20" name="19 CuadroTexto"/>
          <p:cNvSpPr txBox="1"/>
          <p:nvPr/>
        </p:nvSpPr>
        <p:spPr>
          <a:xfrm>
            <a:off x="2499609" y="4443280"/>
            <a:ext cx="920445" cy="369332"/>
          </a:xfrm>
          <a:prstGeom prst="rect">
            <a:avLst/>
          </a:prstGeom>
          <a:noFill/>
        </p:spPr>
        <p:txBody>
          <a:bodyPr wrap="none" rtlCol="0">
            <a:spAutoFit/>
          </a:bodyPr>
          <a:lstStyle/>
          <a:p>
            <a:r>
              <a:rPr lang="es-AR" dirty="0" err="1" smtClean="0"/>
              <a:t>Binding</a:t>
            </a:r>
            <a:endParaRPr lang="es-AR" dirty="0"/>
          </a:p>
        </p:txBody>
      </p:sp>
      <p:sp>
        <p:nvSpPr>
          <p:cNvPr id="21" name="20 Rectángulo"/>
          <p:cNvSpPr/>
          <p:nvPr/>
        </p:nvSpPr>
        <p:spPr>
          <a:xfrm>
            <a:off x="2048071" y="5811943"/>
            <a:ext cx="1984839" cy="276999"/>
          </a:xfrm>
          <a:prstGeom prst="rect">
            <a:avLst/>
          </a:prstGeom>
        </p:spPr>
        <p:txBody>
          <a:bodyPr wrap="none">
            <a:spAutoFit/>
          </a:bodyPr>
          <a:lstStyle/>
          <a:p>
            <a:r>
              <a:rPr lang="es-AR" sz="1200" dirty="0" err="1"/>
              <a:t>Path</a:t>
            </a:r>
            <a:r>
              <a:rPr lang="es-AR" sz="1200" dirty="0"/>
              <a:t>=</a:t>
            </a:r>
            <a:r>
              <a:rPr lang="es-AR" sz="1200" dirty="0" err="1"/>
              <a:t>SelectedItem.Content</a:t>
            </a:r>
            <a:endParaRPr lang="es-AR" sz="12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381366"/>
            <a:ext cx="3260192" cy="21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22 Conector recto de flecha"/>
          <p:cNvCxnSpPr/>
          <p:nvPr/>
        </p:nvCxnSpPr>
        <p:spPr>
          <a:xfrm flipV="1">
            <a:off x="6012160" y="2708920"/>
            <a:ext cx="1126040" cy="76624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5 Marcador de fecha"/>
          <p:cNvSpPr>
            <a:spLocks noGrp="1"/>
          </p:cNvSpPr>
          <p:nvPr>
            <p:ph type="dt" sz="half" idx="10"/>
          </p:nvPr>
        </p:nvSpPr>
        <p:spPr/>
        <p:txBody>
          <a:bodyPr/>
          <a:lstStyle/>
          <a:p>
            <a:fld id="{D427DFA0-97FA-4314-96B0-77899F4E7289}" type="datetime1">
              <a:rPr lang="es-ES" smtClean="0"/>
              <a:t>22/05/2014</a:t>
            </a:fld>
            <a:endParaRPr lang="es-ES"/>
          </a:p>
        </p:txBody>
      </p:sp>
      <p:sp>
        <p:nvSpPr>
          <p:cNvPr id="7" name="6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4" name="13 Marcador de número de diapositiva"/>
          <p:cNvSpPr>
            <a:spLocks noGrp="1"/>
          </p:cNvSpPr>
          <p:nvPr>
            <p:ph type="sldNum" sz="quarter" idx="12"/>
          </p:nvPr>
        </p:nvSpPr>
        <p:spPr/>
        <p:txBody>
          <a:bodyPr/>
          <a:lstStyle/>
          <a:p>
            <a:fld id="{132FADFE-3B8F-471C-ABF0-DBC7717ECBBC}" type="slidenum">
              <a:rPr lang="es-ES" smtClean="0"/>
              <a:pPr/>
              <a:t>28</a:t>
            </a:fld>
            <a:endParaRPr lang="es-ES"/>
          </a:p>
        </p:txBody>
      </p:sp>
    </p:spTree>
    <p:extLst>
      <p:ext uri="{BB962C8B-B14F-4D97-AF65-F5344CB8AC3E}">
        <p14:creationId xmlns:p14="http://schemas.microsoft.com/office/powerpoint/2010/main" val="63031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err="1"/>
              <a:t>DataBinding</a:t>
            </a:r>
            <a:r>
              <a:rPr lang="es-AR" dirty="0"/>
              <a:t> con </a:t>
            </a:r>
            <a:r>
              <a:rPr lang="es-AR" dirty="0" smtClean="0"/>
              <a:t>Listas</a:t>
            </a:r>
            <a:endParaRPr lang="es-AR"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23528"/>
            <a:ext cx="3778713" cy="2502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178" y="2852936"/>
            <a:ext cx="4846144" cy="111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3529" y="5301208"/>
            <a:ext cx="5943600" cy="6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4499992" y="3284984"/>
            <a:ext cx="4392488" cy="12478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4470992" y="3574636"/>
            <a:ext cx="4392488" cy="286411"/>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3275856" y="5301208"/>
            <a:ext cx="3424394" cy="13560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3294278" y="5634140"/>
            <a:ext cx="4662097" cy="13560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Marcador de fecha"/>
          <p:cNvSpPr>
            <a:spLocks noGrp="1"/>
          </p:cNvSpPr>
          <p:nvPr>
            <p:ph type="dt" sz="half" idx="10"/>
          </p:nvPr>
        </p:nvSpPr>
        <p:spPr/>
        <p:txBody>
          <a:bodyPr/>
          <a:lstStyle/>
          <a:p>
            <a:fld id="{3FAA51DB-FA91-4C0A-B79D-18B45298E8CA}"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a:p>
        </p:txBody>
      </p:sp>
    </p:spTree>
    <p:extLst>
      <p:ext uri="{BB962C8B-B14F-4D97-AF65-F5344CB8AC3E}">
        <p14:creationId xmlns:p14="http://schemas.microsoft.com/office/powerpoint/2010/main" val="3348786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marL="0" indent="0" algn="ctr">
              <a:buNone/>
            </a:pPr>
            <a:r>
              <a:rPr lang="es-ES_tradnl" sz="5400" dirty="0" smtClean="0"/>
              <a:t>MV*</a:t>
            </a:r>
          </a:p>
          <a:p>
            <a:pPr marL="0" indent="0" algn="ctr">
              <a:buNone/>
            </a:pPr>
            <a:endParaRPr lang="es-ES_tradnl" sz="5400" dirty="0" smtClean="0"/>
          </a:p>
          <a:p>
            <a:pPr marL="0" indent="0" algn="ctr">
              <a:buNone/>
            </a:pPr>
            <a:r>
              <a:rPr lang="es-ES_tradnl" sz="4000" dirty="0" smtClean="0"/>
              <a:t>MVC – </a:t>
            </a:r>
            <a:r>
              <a:rPr lang="es-ES_tradnl" sz="4000" dirty="0" err="1" smtClean="0"/>
              <a:t>Model</a:t>
            </a:r>
            <a:r>
              <a:rPr lang="es-ES_tradnl" sz="4000" dirty="0" smtClean="0"/>
              <a:t> View </a:t>
            </a:r>
            <a:r>
              <a:rPr lang="es-ES_tradnl" sz="4000" dirty="0" err="1" smtClean="0"/>
              <a:t>Controller</a:t>
            </a:r>
            <a:endParaRPr lang="es-ES_tradnl" sz="4000" dirty="0" smtClean="0"/>
          </a:p>
          <a:p>
            <a:pPr marL="0" indent="0" algn="ctr">
              <a:buNone/>
            </a:pPr>
            <a:r>
              <a:rPr lang="es-ES_tradnl" sz="4000" dirty="0" smtClean="0"/>
              <a:t>MVP – </a:t>
            </a:r>
            <a:r>
              <a:rPr lang="es-ES_tradnl" sz="4000" dirty="0" err="1" smtClean="0"/>
              <a:t>Model</a:t>
            </a:r>
            <a:r>
              <a:rPr lang="es-ES_tradnl" sz="4000" dirty="0" smtClean="0"/>
              <a:t> View </a:t>
            </a:r>
            <a:r>
              <a:rPr lang="es-ES_tradnl" sz="4000" dirty="0" err="1" smtClean="0"/>
              <a:t>Presenter</a:t>
            </a:r>
            <a:endParaRPr lang="es-ES_tradnl" sz="4000" dirty="0" smtClean="0"/>
          </a:p>
          <a:p>
            <a:pPr marL="0" indent="0" algn="ctr">
              <a:buNone/>
            </a:pPr>
            <a:r>
              <a:rPr lang="es-ES_tradnl" sz="4000" dirty="0" smtClean="0"/>
              <a:t>MVVM – </a:t>
            </a:r>
            <a:r>
              <a:rPr lang="es-ES_tradnl" sz="4000" dirty="0" err="1" smtClean="0"/>
              <a:t>Model</a:t>
            </a:r>
            <a:r>
              <a:rPr lang="es-ES_tradnl" sz="4000" dirty="0" smtClean="0"/>
              <a:t> View </a:t>
            </a:r>
            <a:r>
              <a:rPr lang="es-ES_tradnl" sz="4000" dirty="0" err="1" smtClean="0"/>
              <a:t>ViewModel</a:t>
            </a:r>
            <a:endParaRPr lang="es-AR" sz="4000" dirty="0"/>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a:t>
            </a:fld>
            <a:endParaRPr lang="es-ES"/>
          </a:p>
        </p:txBody>
      </p:sp>
      <p:sp>
        <p:nvSpPr>
          <p:cNvPr id="6" name="Título 5"/>
          <p:cNvSpPr>
            <a:spLocks noGrp="1"/>
          </p:cNvSpPr>
          <p:nvPr>
            <p:ph type="title"/>
          </p:nvPr>
        </p:nvSpPr>
        <p:spPr/>
        <p:txBody>
          <a:bodyPr/>
          <a:lstStyle/>
          <a:p>
            <a:r>
              <a:rPr lang="es-ES_tradnl" dirty="0" smtClean="0"/>
              <a:t>Patrones de Arquitectura</a:t>
            </a:r>
            <a:endParaRPr lang="es-AR" dirty="0"/>
          </a:p>
        </p:txBody>
      </p:sp>
    </p:spTree>
    <p:extLst>
      <p:ext uri="{BB962C8B-B14F-4D97-AF65-F5344CB8AC3E}">
        <p14:creationId xmlns:p14="http://schemas.microsoft.com/office/powerpoint/2010/main" val="267352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err="1" smtClean="0"/>
              <a:t>Binding</a:t>
            </a:r>
            <a:r>
              <a:rPr lang="es-AR" dirty="0" smtClean="0"/>
              <a:t> con </a:t>
            </a:r>
            <a:r>
              <a:rPr lang="es-AR" dirty="0" err="1" smtClean="0"/>
              <a:t>DataSource</a:t>
            </a:r>
            <a:endParaRPr lang="es-AR" dirty="0"/>
          </a:p>
        </p:txBody>
      </p:sp>
      <p:sp>
        <p:nvSpPr>
          <p:cNvPr id="4" name="AutoShape 2" descr="data:image/jpeg;base64,/9j/4AAQSkZJRgABAQAAAQABAAD/2wCEAAkGBhQREBUUEhQUFRUUFBUQEBQVFxEWFRYSFBQVFBUWFRYaHCYeGBklHBUUHy8gIycuLCwsFx41NzAqNiYrLCkBCQoKDQwOFAwPFCkYFBwpKSkpKSkpKSkpKSkpKSkpKSkpKSkpKSkpKSkpKSkpKSkpKSkpKSkpKSkpKSkpKSkpKf/AABEIAGsAawMBIgACEQEDEQH/xAAbAAABBQEBAAAAAAAAAAAAAAAEAAIDBQYBB//EAD0QAAEDAQUEBggFAgcAAAAAAAEAAgMRBAUSITEGQVFxEyIyYYGxBxRCYnKRocEVIzNS0UPSU4KDkrLh8f/EABcBAQEBAQAAAAAAAAAAAAAAAAABAgP/xAAbEQEBAQACAwAAAAAAAAAAAAAAAREhMQISUf/aAAwDAQACEQMRAD8A9xSSSQJJcc6mZ01Ko3326Y0s9AzTpnCodx6JntfEer8SC8LgMyhPxaLc/F8Ac8eJaDRV7LIw5vrK7WshxZ9zey3wCPbMrgeLeDoyQ/5SPNNN5NGoeOccn2BTulXelQOgt0bzRj2uI1AIJHMajxU6BtFnZIKPa11NKgGneDuPeEI+zSx5wvLgP6UpLmnua/NzT358ioLlJV923w2YltCyRvbjdTEBxFMnN94easECSSSQJcK6uOKDKbR3h00/q4/TjAfaPfc7NkR92gxOG/IcavikVLE+tqtVdfWHV5YGYfpRXNmat4g2JyIYoomIlkalV0Jy6GJrmKDjpQN6gfbgOKdJGg52KivveUyEPj6ksdXRP979ruLDoRw5LR3LeYtEDJQKYh1m/teDhe08nAjwWYtQRuwb/wAqYbvWZcPI4a08cSt6GoSSSWAk2TQpya8ZIMLfMHQzesD9N4DJ/dc00ZIe6hwnhQK3sYqAqWw35itVphl7JmLIa0pkxoLDzNT496MghMBpGep+w6N+E7h3LoNDCxEtYq+xXixw4fUfTTxVnE8HQg8iCsULAuOYpqLhUAkjEDO1HT2ho1IrwGZ+QzVLbryrUMA5mmXgFqCqvq1FgwsGKR/VjbxPE8GjUlX2yljEMQjBrTNx/c45uceZJKojggDpXmrjq49o7w1vAdwVhsDbXzRSufmWzyMHw5OA8A4DwVvSNWkkksKSbJonJkuhQeZXzdmG1vB0n/OjO4vADZG88g6nCqms94vYMMgLgND7Q/lWbrRHbDPC6odBLRrh2gQARIzkSR/6mRRU6s4Fd0jR1Xcx7JXXUAy2iubSRw1BQc1/zs0fX4g13mKrQO2frm015ISbZ4nVoKbBmbRt/am5As/2/wAFGWba+0SdpzPBjfM1R0mxzHaxD5lTQ7M4ezGB804Ecdue/tPJHDQfIZKR14hoyGI/T5o2PZ5x3UT5LsZF2jU8BmfkmwZ21uc+skpo1orTcBwAWw2DsZis/WFHPc6V44F5qBzAACpm3f0jw+WgYw4mR7qj2pDvpuCvdkLzE7ZHNFA2V8XPDSh8QQVny6GjSSSWFJQWmagKleclTXlaMigwdpjfFbJXMNHOd6wzvY8AEd4q0gq5gvdsoz6rt4Oh5H7J01kFphBYQJoS4NJ0zzLXj9rhTxHchY7EJMiMEg7TDx4g7x3rpKgr8SdGcvuPqCpBtwG9tjvDA7+0oJ93PbkQaIC03SXbyPBXILs+kyzt7TXD/TP9xT2ekCJ3Za7u6gHm/wCyxVo2Ue49tvycjbHcJZq6vIFPWDUP2ldJoCOZ+zQB5qP1igxOIH0VfDY3DQFTfhDjm85cSpwA7yvMygtZUM9o7yPsFeejwYIHE5dLI6YD3TRrfmGgqoF29McIFIf6jjkZPcbwbxcrewWwGUhtMLaMFNMuHcnl0Nm11V1B2SWoRa5qbLoqK8Y9VfkIO12WqDzu0Wx9lmxtFWnJ7dxH8jcreG8I7Q3Ewg01HtNPAjd5Iq9bnxA5LE3hckkTsUZc0jQtyVlGyjvjBk6pHz+9fqp233Zj2i0c8Q8x9154dpZmZSsD+8dV3juP0Q0+0kbtQ9p7xXyW+EenfiNj/wAWIc5IR5uCQvOyDR7Dyc0/8arxq1XgwnJ2/g7+EfY77iZq4nkHJk+j1R99xewAeQPm6iGfL0hq7PuOf/SwrNrgP043OPFxDR9M0jbLTacicLT7LBhHidSpsitHeu0QH5UBq45OeNG8jvPkjrgspa0KuuPZzDQkLZWG76LNoOsLckeo4oqBSqBLhC6kghkswKAtNztduVqkgyFs2OY/cqS1ejlp0XpNEsKDyh3oxUkXozAXqeEJYUGBsewDW7le2PZpjNy0NF1AFDd4CKbGAnpIEkkkg//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250" y="2060848"/>
            <a:ext cx="1493851" cy="1493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184952"/>
            <a:ext cx="1296144" cy="124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descr="http://www.large-icons.com/stock-icons/large-education/web_form-icon.gif"/>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660232" y="2303717"/>
            <a:ext cx="1008112" cy="1008112"/>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828250" y="3867969"/>
            <a:ext cx="1781257" cy="369332"/>
          </a:xfrm>
          <a:prstGeom prst="rect">
            <a:avLst/>
          </a:prstGeom>
          <a:noFill/>
        </p:spPr>
        <p:txBody>
          <a:bodyPr wrap="none" rtlCol="0">
            <a:spAutoFit/>
          </a:bodyPr>
          <a:lstStyle/>
          <a:p>
            <a:r>
              <a:rPr lang="es-AR" dirty="0" smtClean="0"/>
              <a:t>Fuente de Datos</a:t>
            </a:r>
            <a:endParaRPr lang="es-AR" dirty="0"/>
          </a:p>
        </p:txBody>
      </p:sp>
      <p:cxnSp>
        <p:nvCxnSpPr>
          <p:cNvPr id="7" name="6 Conector recto de flecha"/>
          <p:cNvCxnSpPr>
            <a:stCxn id="10243" idx="3"/>
            <a:endCxn id="10244" idx="1"/>
          </p:cNvCxnSpPr>
          <p:nvPr/>
        </p:nvCxnSpPr>
        <p:spPr>
          <a:xfrm>
            <a:off x="2322101" y="2807774"/>
            <a:ext cx="1529819" cy="1"/>
          </a:xfrm>
          <a:prstGeom prst="straightConnector1">
            <a:avLst/>
          </a:prstGeom>
          <a:ln w="28575">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3786848" y="3867510"/>
            <a:ext cx="1426994" cy="646331"/>
          </a:xfrm>
          <a:prstGeom prst="rect">
            <a:avLst/>
          </a:prstGeom>
          <a:noFill/>
        </p:spPr>
        <p:txBody>
          <a:bodyPr wrap="none" rtlCol="0">
            <a:spAutoFit/>
          </a:bodyPr>
          <a:lstStyle/>
          <a:p>
            <a:pPr algn="ctr"/>
            <a:r>
              <a:rPr lang="es-AR" dirty="0" err="1" smtClean="0"/>
              <a:t>DataContext</a:t>
            </a:r>
            <a:endParaRPr lang="es-AR" dirty="0" smtClean="0"/>
          </a:p>
          <a:p>
            <a:pPr algn="ctr"/>
            <a:r>
              <a:rPr lang="es-AR" dirty="0" smtClean="0"/>
              <a:t>(Objeto)</a:t>
            </a:r>
            <a:endParaRPr lang="es-AR" dirty="0"/>
          </a:p>
        </p:txBody>
      </p:sp>
      <p:sp>
        <p:nvSpPr>
          <p:cNvPr id="11" name="10 CuadroTexto"/>
          <p:cNvSpPr txBox="1"/>
          <p:nvPr/>
        </p:nvSpPr>
        <p:spPr>
          <a:xfrm>
            <a:off x="2612922" y="2067094"/>
            <a:ext cx="1054135" cy="646331"/>
          </a:xfrm>
          <a:prstGeom prst="rect">
            <a:avLst/>
          </a:prstGeom>
          <a:noFill/>
        </p:spPr>
        <p:txBody>
          <a:bodyPr wrap="none" rtlCol="0">
            <a:spAutoFit/>
          </a:bodyPr>
          <a:lstStyle/>
          <a:p>
            <a:r>
              <a:rPr lang="es-AR" dirty="0" smtClean="0"/>
              <a:t>Objetos</a:t>
            </a:r>
          </a:p>
          <a:p>
            <a:r>
              <a:rPr lang="es-AR" dirty="0" err="1" smtClean="0"/>
              <a:t>ADO.Net</a:t>
            </a:r>
            <a:endParaRPr lang="es-AR" dirty="0"/>
          </a:p>
        </p:txBody>
      </p:sp>
      <p:sp>
        <p:nvSpPr>
          <p:cNvPr id="12" name="11 CuadroTexto"/>
          <p:cNvSpPr txBox="1"/>
          <p:nvPr/>
        </p:nvSpPr>
        <p:spPr>
          <a:xfrm>
            <a:off x="7092280" y="3892103"/>
            <a:ext cx="985911" cy="369332"/>
          </a:xfrm>
          <a:prstGeom prst="rect">
            <a:avLst/>
          </a:prstGeom>
          <a:noFill/>
        </p:spPr>
        <p:txBody>
          <a:bodyPr wrap="none" rtlCol="0">
            <a:spAutoFit/>
          </a:bodyPr>
          <a:lstStyle/>
          <a:p>
            <a:r>
              <a:rPr lang="es-AR" dirty="0" smtClean="0"/>
              <a:t>Ventana</a:t>
            </a:r>
            <a:endParaRPr lang="es-AR" dirty="0"/>
          </a:p>
        </p:txBody>
      </p:sp>
      <p:cxnSp>
        <p:nvCxnSpPr>
          <p:cNvPr id="14" name="13 Conector recto de flecha"/>
          <p:cNvCxnSpPr>
            <a:stCxn id="10244" idx="3"/>
            <a:endCxn id="10246" idx="1"/>
          </p:cNvCxnSpPr>
          <p:nvPr/>
        </p:nvCxnSpPr>
        <p:spPr>
          <a:xfrm flipV="1">
            <a:off x="5148064" y="2807773"/>
            <a:ext cx="1512168" cy="2"/>
          </a:xfrm>
          <a:prstGeom prst="straightConnector1">
            <a:avLst/>
          </a:prstGeom>
          <a:ln w="28575">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5486633" y="2137006"/>
            <a:ext cx="920445" cy="646331"/>
          </a:xfrm>
          <a:prstGeom prst="rect">
            <a:avLst/>
          </a:prstGeom>
          <a:noFill/>
        </p:spPr>
        <p:txBody>
          <a:bodyPr wrap="none" rtlCol="0">
            <a:spAutoFit/>
          </a:bodyPr>
          <a:lstStyle/>
          <a:p>
            <a:r>
              <a:rPr lang="es-AR" dirty="0" smtClean="0"/>
              <a:t>Objeto</a:t>
            </a:r>
          </a:p>
          <a:p>
            <a:r>
              <a:rPr lang="es-AR" dirty="0" err="1" smtClean="0"/>
              <a:t>Binding</a:t>
            </a:r>
            <a:endParaRPr lang="es-AR" dirty="0"/>
          </a:p>
        </p:txBody>
      </p:sp>
      <p:pic>
        <p:nvPicPr>
          <p:cNvPr id="1024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902" y="4792884"/>
            <a:ext cx="2174683" cy="1418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9713" y="4855867"/>
            <a:ext cx="2481263"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9851" y="4633794"/>
            <a:ext cx="1944216" cy="145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fecha"/>
          <p:cNvSpPr>
            <a:spLocks noGrp="1"/>
          </p:cNvSpPr>
          <p:nvPr>
            <p:ph type="dt" sz="half" idx="10"/>
          </p:nvPr>
        </p:nvSpPr>
        <p:spPr/>
        <p:txBody>
          <a:bodyPr/>
          <a:lstStyle/>
          <a:p>
            <a:fld id="{85477CEF-9598-40E8-B312-48CE66393D8D}"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30</a:t>
            </a:fld>
            <a:endParaRPr lang="es-ES"/>
          </a:p>
        </p:txBody>
      </p:sp>
    </p:spTree>
    <p:extLst>
      <p:ext uri="{BB962C8B-B14F-4D97-AF65-F5344CB8AC3E}">
        <p14:creationId xmlns:p14="http://schemas.microsoft.com/office/powerpoint/2010/main" val="1088459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3528391" cy="4417727"/>
          </a:xfrm>
        </p:spPr>
        <p:txBody>
          <a:bodyPr>
            <a:normAutofit fontScale="92500"/>
          </a:bodyPr>
          <a:lstStyle/>
          <a:p>
            <a:r>
              <a:rPr lang="es-AR" dirty="0"/>
              <a:t>Las plantillas de </a:t>
            </a:r>
            <a:r>
              <a:rPr lang="es-AR" dirty="0" smtClean="0"/>
              <a:t>datos remplazan al dibujo propietario de los elementos</a:t>
            </a:r>
            <a:r>
              <a:rPr lang="es-AR" dirty="0"/>
              <a:t> en los </a:t>
            </a:r>
            <a:r>
              <a:rPr lang="es-AR" dirty="0" smtClean="0"/>
              <a:t>controles </a:t>
            </a:r>
            <a:r>
              <a:rPr lang="es-AR" dirty="0"/>
              <a:t> como </a:t>
            </a:r>
            <a:r>
              <a:rPr lang="es-AR" dirty="0" err="1" smtClean="0"/>
              <a:t>listbox</a:t>
            </a:r>
            <a:r>
              <a:rPr lang="es-AR" dirty="0" smtClean="0"/>
              <a:t>.</a:t>
            </a:r>
          </a:p>
          <a:p>
            <a:endParaRPr lang="es-AR" dirty="0"/>
          </a:p>
          <a:p>
            <a:r>
              <a:rPr lang="es-AR" dirty="0"/>
              <a:t>Los estilos pueden definir los colores, fuentes, e incluso renueva por completo el aspecto del control.</a:t>
            </a:r>
            <a:endParaRPr lang="es-AR" dirty="0" smtClean="0"/>
          </a:p>
          <a:p>
            <a:pPr marL="0" indent="0">
              <a:buNone/>
            </a:pPr>
            <a:endParaRPr lang="es-AR" dirty="0" smtClean="0"/>
          </a:p>
          <a:p>
            <a:endParaRPr lang="es-AR" dirty="0"/>
          </a:p>
        </p:txBody>
      </p:sp>
      <p:sp>
        <p:nvSpPr>
          <p:cNvPr id="3" name="2 Título"/>
          <p:cNvSpPr>
            <a:spLocks noGrp="1"/>
          </p:cNvSpPr>
          <p:nvPr>
            <p:ph type="title"/>
          </p:nvPr>
        </p:nvSpPr>
        <p:spPr/>
        <p:txBody>
          <a:bodyPr/>
          <a:lstStyle/>
          <a:p>
            <a:r>
              <a:rPr lang="es-AR" dirty="0" smtClean="0"/>
              <a:t>Estilos y Plantillas</a:t>
            </a:r>
            <a:endParaRPr lang="es-A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387" y="1694594"/>
            <a:ext cx="3505849" cy="215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149080"/>
            <a:ext cx="423862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4406A4E3-0EC5-4FE6-BE7A-8ED97DF17B78}"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31</a:t>
            </a:fld>
            <a:endParaRPr lang="es-ES"/>
          </a:p>
        </p:txBody>
      </p:sp>
    </p:spTree>
    <p:extLst>
      <p:ext uri="{BB962C8B-B14F-4D97-AF65-F5344CB8AC3E}">
        <p14:creationId xmlns:p14="http://schemas.microsoft.com/office/powerpoint/2010/main" val="36643833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ASP.NET MVC</a:t>
            </a:r>
            <a:endParaRPr lang="es-AR" dirty="0"/>
          </a:p>
        </p:txBody>
      </p:sp>
      <p:sp>
        <p:nvSpPr>
          <p:cNvPr id="3" name="2 Marcador de texto"/>
          <p:cNvSpPr>
            <a:spLocks noGrp="1"/>
          </p:cNvSpPr>
          <p:nvPr>
            <p:ph type="body" idx="1"/>
          </p:nvPr>
        </p:nvSpPr>
        <p:spPr/>
        <p:txBody>
          <a:bodyPr/>
          <a:lstStyle/>
          <a:p>
            <a:endParaRPr lang="es-AR"/>
          </a:p>
        </p:txBody>
      </p:sp>
      <p:sp>
        <p:nvSpPr>
          <p:cNvPr id="4" name="3 Marcador de fecha"/>
          <p:cNvSpPr>
            <a:spLocks noGrp="1"/>
          </p:cNvSpPr>
          <p:nvPr>
            <p:ph type="dt" sz="half" idx="10"/>
          </p:nvPr>
        </p:nvSpPr>
        <p:spPr/>
        <p:txBody>
          <a:bodyPr/>
          <a:lstStyle/>
          <a:p>
            <a:fld id="{72798095-643B-4C93-84BD-B9E6EC8BEBF9}"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32</a:t>
            </a:fld>
            <a:endParaRPr lang="es-ES"/>
          </a:p>
        </p:txBody>
      </p:sp>
    </p:spTree>
    <p:extLst>
      <p:ext uri="{BB962C8B-B14F-4D97-AF65-F5344CB8AC3E}">
        <p14:creationId xmlns:p14="http://schemas.microsoft.com/office/powerpoint/2010/main" val="732564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708436"/>
            <a:ext cx="5616624" cy="4417727"/>
          </a:xfrm>
        </p:spPr>
        <p:txBody>
          <a:bodyPr/>
          <a:lstStyle/>
          <a:p>
            <a:r>
              <a:rPr lang="es-AR" dirty="0" smtClean="0"/>
              <a:t>ASP.NET es una tecnología .NET para la construcción de aplicaciones Web.</a:t>
            </a:r>
            <a:endParaRPr lang="es-AR" dirty="0"/>
          </a:p>
        </p:txBody>
      </p:sp>
      <p:sp>
        <p:nvSpPr>
          <p:cNvPr id="3" name="2 Título"/>
          <p:cNvSpPr>
            <a:spLocks noGrp="1"/>
          </p:cNvSpPr>
          <p:nvPr>
            <p:ph type="title"/>
          </p:nvPr>
        </p:nvSpPr>
        <p:spPr/>
        <p:txBody>
          <a:bodyPr/>
          <a:lstStyle/>
          <a:p>
            <a:r>
              <a:rPr lang="es-AR" dirty="0" smtClean="0"/>
              <a:t>Introducción</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764810"/>
            <a:ext cx="2286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0"/>
          <p:cNvSpPr/>
          <p:nvPr/>
        </p:nvSpPr>
        <p:spPr bwMode="auto">
          <a:xfrm>
            <a:off x="891540" y="2819400"/>
            <a:ext cx="4373880" cy="294007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6" name="Rounded Rectangle 21"/>
          <p:cNvSpPr/>
          <p:nvPr/>
        </p:nvSpPr>
        <p:spPr bwMode="auto">
          <a:xfrm>
            <a:off x="1043940" y="342775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Caching</a:t>
            </a:r>
          </a:p>
        </p:txBody>
      </p:sp>
      <p:sp>
        <p:nvSpPr>
          <p:cNvPr id="7" name="Rounded Rectangle 22"/>
          <p:cNvSpPr/>
          <p:nvPr/>
        </p:nvSpPr>
        <p:spPr bwMode="auto">
          <a:xfrm>
            <a:off x="2278380" y="342775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Modules</a:t>
            </a:r>
          </a:p>
        </p:txBody>
      </p:sp>
      <p:sp>
        <p:nvSpPr>
          <p:cNvPr id="8" name="Rounded Rectangle 23"/>
          <p:cNvSpPr/>
          <p:nvPr/>
        </p:nvSpPr>
        <p:spPr bwMode="auto">
          <a:xfrm>
            <a:off x="2293620" y="510415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Handlers</a:t>
            </a:r>
          </a:p>
        </p:txBody>
      </p:sp>
      <p:sp>
        <p:nvSpPr>
          <p:cNvPr id="9" name="Rounded Rectangle 24"/>
          <p:cNvSpPr/>
          <p:nvPr/>
        </p:nvSpPr>
        <p:spPr bwMode="auto">
          <a:xfrm>
            <a:off x="1013460" y="5088910"/>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Intrinsics</a:t>
            </a:r>
          </a:p>
        </p:txBody>
      </p:sp>
      <p:sp>
        <p:nvSpPr>
          <p:cNvPr id="10" name="Rounded Rectangle 25"/>
          <p:cNvSpPr/>
          <p:nvPr/>
        </p:nvSpPr>
        <p:spPr bwMode="auto">
          <a:xfrm>
            <a:off x="1043940" y="399163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Pages</a:t>
            </a:r>
          </a:p>
        </p:txBody>
      </p:sp>
      <p:sp>
        <p:nvSpPr>
          <p:cNvPr id="11" name="Rounded Rectangle 26"/>
          <p:cNvSpPr/>
          <p:nvPr/>
        </p:nvSpPr>
        <p:spPr bwMode="auto">
          <a:xfrm>
            <a:off x="2278380" y="399163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Controls</a:t>
            </a:r>
          </a:p>
        </p:txBody>
      </p:sp>
      <p:sp>
        <p:nvSpPr>
          <p:cNvPr id="12" name="Rounded Rectangle 27"/>
          <p:cNvSpPr/>
          <p:nvPr/>
        </p:nvSpPr>
        <p:spPr bwMode="auto">
          <a:xfrm>
            <a:off x="3512820" y="344299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Globalization</a:t>
            </a:r>
          </a:p>
        </p:txBody>
      </p:sp>
      <p:sp>
        <p:nvSpPr>
          <p:cNvPr id="13" name="Rounded Rectangle 28"/>
          <p:cNvSpPr/>
          <p:nvPr/>
        </p:nvSpPr>
        <p:spPr bwMode="auto">
          <a:xfrm>
            <a:off x="1013460" y="4540270"/>
            <a:ext cx="121920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Profile</a:t>
            </a:r>
          </a:p>
        </p:txBody>
      </p:sp>
      <p:sp>
        <p:nvSpPr>
          <p:cNvPr id="14" name="Rounded Rectangle 29"/>
          <p:cNvSpPr/>
          <p:nvPr/>
        </p:nvSpPr>
        <p:spPr bwMode="auto">
          <a:xfrm>
            <a:off x="3512820" y="400687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Master Pages</a:t>
            </a:r>
          </a:p>
        </p:txBody>
      </p:sp>
      <p:sp>
        <p:nvSpPr>
          <p:cNvPr id="15" name="Rounded Rectangle 30"/>
          <p:cNvSpPr/>
          <p:nvPr/>
        </p:nvSpPr>
        <p:spPr bwMode="auto">
          <a:xfrm>
            <a:off x="3512820" y="457075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Membership</a:t>
            </a:r>
          </a:p>
        </p:txBody>
      </p:sp>
      <p:sp>
        <p:nvSpPr>
          <p:cNvPr id="16" name="Rounded Rectangle 31"/>
          <p:cNvSpPr/>
          <p:nvPr/>
        </p:nvSpPr>
        <p:spPr bwMode="auto">
          <a:xfrm>
            <a:off x="2293620" y="4555510"/>
            <a:ext cx="115824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Roles</a:t>
            </a:r>
          </a:p>
        </p:txBody>
      </p:sp>
      <p:sp>
        <p:nvSpPr>
          <p:cNvPr id="17" name="Rounded Rectangle 32"/>
          <p:cNvSpPr/>
          <p:nvPr/>
        </p:nvSpPr>
        <p:spPr bwMode="auto">
          <a:xfrm>
            <a:off x="3512820" y="5119390"/>
            <a:ext cx="1630680" cy="48768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Etc.</a:t>
            </a:r>
          </a:p>
        </p:txBody>
      </p:sp>
      <p:sp>
        <p:nvSpPr>
          <p:cNvPr id="18" name="TextBox 33"/>
          <p:cNvSpPr txBox="1"/>
          <p:nvPr/>
        </p:nvSpPr>
        <p:spPr>
          <a:xfrm>
            <a:off x="2337627" y="2843272"/>
            <a:ext cx="1601913" cy="553998"/>
          </a:xfrm>
          <a:prstGeom prst="rect">
            <a:avLst/>
          </a:prstGeom>
          <a:noFill/>
        </p:spPr>
        <p:txBody>
          <a:bodyPr wrap="none" rtlCol="0">
            <a:spAutoFit/>
          </a:bodyPr>
          <a:lstStyle/>
          <a:p>
            <a:r>
              <a:rPr lang="en-US" sz="3000" dirty="0" smtClean="0"/>
              <a:t>ASP.NET</a:t>
            </a:r>
            <a:endParaRPr lang="en-US" sz="3000" dirty="0"/>
          </a:p>
        </p:txBody>
      </p:sp>
      <p:sp>
        <p:nvSpPr>
          <p:cNvPr id="4" name="3 Marcador de fecha"/>
          <p:cNvSpPr>
            <a:spLocks noGrp="1"/>
          </p:cNvSpPr>
          <p:nvPr>
            <p:ph type="dt" sz="half" idx="10"/>
          </p:nvPr>
        </p:nvSpPr>
        <p:spPr/>
        <p:txBody>
          <a:bodyPr/>
          <a:lstStyle/>
          <a:p>
            <a:fld id="{F4BB1F6D-26D8-4664-8E17-041100011E7C}" type="datetime1">
              <a:rPr lang="es-ES" smtClean="0"/>
              <a:t>22/05/2014</a:t>
            </a:fld>
            <a:endParaRPr lang="es-ES"/>
          </a:p>
        </p:txBody>
      </p:sp>
      <p:sp>
        <p:nvSpPr>
          <p:cNvPr id="19" name="18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20" name="19 Marcador de número de diapositiva"/>
          <p:cNvSpPr>
            <a:spLocks noGrp="1"/>
          </p:cNvSpPr>
          <p:nvPr>
            <p:ph type="sldNum" sz="quarter" idx="12"/>
          </p:nvPr>
        </p:nvSpPr>
        <p:spPr/>
        <p:txBody>
          <a:bodyPr/>
          <a:lstStyle/>
          <a:p>
            <a:fld id="{132FADFE-3B8F-471C-ABF0-DBC7717ECBBC}" type="slidenum">
              <a:rPr lang="es-ES" smtClean="0"/>
              <a:pPr/>
              <a:t>33</a:t>
            </a:fld>
            <a:endParaRPr lang="es-ES"/>
          </a:p>
        </p:txBody>
      </p:sp>
    </p:spTree>
    <p:extLst>
      <p:ext uri="{BB962C8B-B14F-4D97-AF65-F5344CB8AC3E}">
        <p14:creationId xmlns:p14="http://schemas.microsoft.com/office/powerpoint/2010/main" val="1455781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ASP.NET ahora</a:t>
            </a:r>
            <a:endParaRPr lang="es-AR" dirty="0"/>
          </a:p>
        </p:txBody>
      </p:sp>
      <p:sp>
        <p:nvSpPr>
          <p:cNvPr id="4" name="Rectangle 49"/>
          <p:cNvSpPr/>
          <p:nvPr/>
        </p:nvSpPr>
        <p:spPr bwMode="auto">
          <a:xfrm>
            <a:off x="2843808" y="1782524"/>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Dynamic Data</a:t>
            </a:r>
          </a:p>
        </p:txBody>
      </p:sp>
      <p:sp>
        <p:nvSpPr>
          <p:cNvPr id="5" name="Rectangle 50"/>
          <p:cNvSpPr/>
          <p:nvPr/>
        </p:nvSpPr>
        <p:spPr bwMode="auto">
          <a:xfrm>
            <a:off x="1624608" y="3230324"/>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WebForms</a:t>
            </a:r>
          </a:p>
        </p:txBody>
      </p:sp>
      <p:sp>
        <p:nvSpPr>
          <p:cNvPr id="6" name="Rectangle 51"/>
          <p:cNvSpPr/>
          <p:nvPr/>
        </p:nvSpPr>
        <p:spPr bwMode="auto">
          <a:xfrm>
            <a:off x="4063008" y="3230324"/>
            <a:ext cx="1905000" cy="9906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MVC</a:t>
            </a:r>
          </a:p>
        </p:txBody>
      </p:sp>
      <p:sp>
        <p:nvSpPr>
          <p:cNvPr id="7" name="Right Brace 76"/>
          <p:cNvSpPr/>
          <p:nvPr/>
        </p:nvSpPr>
        <p:spPr bwMode="auto">
          <a:xfrm>
            <a:off x="6196608" y="1858724"/>
            <a:ext cx="381000" cy="2362200"/>
          </a:xfrm>
          <a:prstGeom prst="rightBrace">
            <a:avLst>
              <a:gd name="adj1" fmla="val 8333"/>
              <a:gd name="adj2" fmla="val 50755"/>
            </a:avLst>
          </a:prstGeom>
          <a:noFill/>
          <a:ln w="28575"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8" name="TextBox 77"/>
          <p:cNvSpPr txBox="1"/>
          <p:nvPr/>
        </p:nvSpPr>
        <p:spPr>
          <a:xfrm>
            <a:off x="6577608" y="2860992"/>
            <a:ext cx="1457450" cy="369332"/>
          </a:xfrm>
          <a:prstGeom prst="rect">
            <a:avLst/>
          </a:prstGeom>
          <a:noFill/>
        </p:spPr>
        <p:txBody>
          <a:bodyPr wrap="none" rtlCol="0">
            <a:spAutoFit/>
          </a:bodyPr>
          <a:lstStyle/>
          <a:p>
            <a:r>
              <a:rPr lang="en-US" sz="1800" dirty="0" err="1" smtClean="0"/>
              <a:t>Presentación</a:t>
            </a:r>
            <a:endParaRPr lang="en-US" sz="1800" dirty="0"/>
          </a:p>
        </p:txBody>
      </p:sp>
      <p:sp>
        <p:nvSpPr>
          <p:cNvPr id="9" name="Right Brace 78"/>
          <p:cNvSpPr/>
          <p:nvPr/>
        </p:nvSpPr>
        <p:spPr bwMode="auto">
          <a:xfrm>
            <a:off x="6120408" y="4830524"/>
            <a:ext cx="533400" cy="990600"/>
          </a:xfrm>
          <a:prstGeom prst="rightBrace">
            <a:avLst/>
          </a:prstGeom>
          <a:noFill/>
          <a:ln w="28575" cap="flat" cmpd="sng" algn="ctr">
            <a:solidFill>
              <a:schemeClr val="tx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10" name="TextBox 79"/>
          <p:cNvSpPr txBox="1"/>
          <p:nvPr/>
        </p:nvSpPr>
        <p:spPr>
          <a:xfrm>
            <a:off x="6730008" y="5146992"/>
            <a:ext cx="1107996" cy="369332"/>
          </a:xfrm>
          <a:prstGeom prst="rect">
            <a:avLst/>
          </a:prstGeom>
          <a:noFill/>
        </p:spPr>
        <p:txBody>
          <a:bodyPr wrap="none" rtlCol="0">
            <a:spAutoFit/>
          </a:bodyPr>
          <a:lstStyle/>
          <a:p>
            <a:r>
              <a:rPr lang="en-US" sz="1800" dirty="0" err="1" smtClean="0"/>
              <a:t>Ejecución</a:t>
            </a:r>
            <a:endParaRPr lang="en-US" sz="1800" dirty="0"/>
          </a:p>
        </p:txBody>
      </p:sp>
      <p:sp>
        <p:nvSpPr>
          <p:cNvPr id="11" name="Rectangle 14"/>
          <p:cNvSpPr/>
          <p:nvPr/>
        </p:nvSpPr>
        <p:spPr bwMode="auto">
          <a:xfrm>
            <a:off x="2843808" y="4754324"/>
            <a:ext cx="1905000" cy="990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ASP.NET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Core</a:t>
            </a:r>
          </a:p>
        </p:txBody>
      </p:sp>
      <p:cxnSp>
        <p:nvCxnSpPr>
          <p:cNvPr id="12" name="Straight Arrow Connector 30"/>
          <p:cNvCxnSpPr>
            <a:stCxn id="5" idx="2"/>
            <a:endCxn id="11" idx="0"/>
          </p:cNvCxnSpPr>
          <p:nvPr/>
        </p:nvCxnSpPr>
        <p:spPr bwMode="auto">
          <a:xfrm rot="16200000" flipH="1">
            <a:off x="2920008" y="3878024"/>
            <a:ext cx="5334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tx2">
                <a:lumMod val="75000"/>
              </a:schemeClr>
            </a:solidFill>
            <a:prstDash val="solid"/>
            <a:round/>
            <a:headEnd type="none" w="med" len="med"/>
            <a:tailEnd type="arrow"/>
          </a:ln>
          <a:effectLst/>
        </p:spPr>
      </p:cxnSp>
      <p:cxnSp>
        <p:nvCxnSpPr>
          <p:cNvPr id="13" name="Straight Arrow Connector 32"/>
          <p:cNvCxnSpPr>
            <a:stCxn id="6" idx="2"/>
            <a:endCxn id="11" idx="0"/>
          </p:cNvCxnSpPr>
          <p:nvPr/>
        </p:nvCxnSpPr>
        <p:spPr bwMode="auto">
          <a:xfrm rot="5400000">
            <a:off x="4139208" y="3878024"/>
            <a:ext cx="5334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tx2">
                <a:lumMod val="75000"/>
              </a:schemeClr>
            </a:solidFill>
            <a:prstDash val="solid"/>
            <a:round/>
            <a:headEnd type="none" w="med" len="med"/>
            <a:tailEnd type="arrow"/>
          </a:ln>
          <a:effectLst/>
        </p:spPr>
      </p:cxnSp>
      <p:cxnSp>
        <p:nvCxnSpPr>
          <p:cNvPr id="14" name="Straight Arrow Connector 35"/>
          <p:cNvCxnSpPr>
            <a:stCxn id="4" idx="2"/>
            <a:endCxn id="6" idx="0"/>
          </p:cNvCxnSpPr>
          <p:nvPr/>
        </p:nvCxnSpPr>
        <p:spPr bwMode="auto">
          <a:xfrm rot="16200000" flipH="1">
            <a:off x="4177308" y="2392124"/>
            <a:ext cx="4572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tx2">
                <a:lumMod val="75000"/>
              </a:schemeClr>
            </a:solidFill>
            <a:prstDash val="solid"/>
            <a:round/>
            <a:headEnd type="none" w="med" len="med"/>
            <a:tailEnd type="arrow"/>
          </a:ln>
          <a:effectLst/>
        </p:spPr>
      </p:cxnSp>
      <p:cxnSp>
        <p:nvCxnSpPr>
          <p:cNvPr id="15" name="Straight Arrow Connector 39"/>
          <p:cNvCxnSpPr>
            <a:stCxn id="4" idx="2"/>
            <a:endCxn id="5" idx="0"/>
          </p:cNvCxnSpPr>
          <p:nvPr/>
        </p:nvCxnSpPr>
        <p:spPr bwMode="auto">
          <a:xfrm rot="5400000">
            <a:off x="2958108" y="2392124"/>
            <a:ext cx="457200" cy="1219200"/>
          </a:xfrm>
          <a:prstGeom prst="straightConnector1">
            <a:avLst/>
          </a:prstGeom>
          <a:gradFill rotWithShape="1">
            <a:gsLst>
              <a:gs pos="0">
                <a:schemeClr val="accent1"/>
              </a:gs>
              <a:gs pos="100000">
                <a:schemeClr val="accent1">
                  <a:gamma/>
                  <a:shade val="82353"/>
                  <a:invGamma/>
                </a:schemeClr>
              </a:gs>
            </a:gsLst>
            <a:lin ang="5400000" scaled="1"/>
          </a:gradFill>
          <a:ln w="28575" cap="flat" cmpd="sng" algn="ctr">
            <a:solidFill>
              <a:schemeClr val="tx2">
                <a:lumMod val="75000"/>
              </a:schemeClr>
            </a:solidFill>
            <a:prstDash val="solid"/>
            <a:round/>
            <a:headEnd type="none" w="med" len="med"/>
            <a:tailEnd type="arrow"/>
          </a:ln>
          <a:effectLst/>
        </p:spPr>
      </p:cxnSp>
      <p:sp>
        <p:nvSpPr>
          <p:cNvPr id="2" name="1 Marcador de fecha"/>
          <p:cNvSpPr>
            <a:spLocks noGrp="1"/>
          </p:cNvSpPr>
          <p:nvPr>
            <p:ph type="dt" sz="half" idx="10"/>
          </p:nvPr>
        </p:nvSpPr>
        <p:spPr/>
        <p:txBody>
          <a:bodyPr/>
          <a:lstStyle/>
          <a:p>
            <a:fld id="{476FF51F-7909-449E-A334-B8C1CF5611E8}" type="datetime1">
              <a:rPr lang="es-ES" smtClean="0"/>
              <a:t>22/05/2014</a:t>
            </a:fld>
            <a:endParaRPr lang="es-ES"/>
          </a:p>
        </p:txBody>
      </p:sp>
      <p:sp>
        <p:nvSpPr>
          <p:cNvPr id="16" name="1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7" name="16 Marcador de número de diapositiva"/>
          <p:cNvSpPr>
            <a:spLocks noGrp="1"/>
          </p:cNvSpPr>
          <p:nvPr>
            <p:ph type="sldNum" sz="quarter" idx="12"/>
          </p:nvPr>
        </p:nvSpPr>
        <p:spPr/>
        <p:txBody>
          <a:bodyPr/>
          <a:lstStyle/>
          <a:p>
            <a:fld id="{132FADFE-3B8F-471C-ABF0-DBC7717ECBBC}" type="slidenum">
              <a:rPr lang="es-ES" smtClean="0"/>
              <a:pPr/>
              <a:t>34</a:t>
            </a:fld>
            <a:endParaRPr lang="es-ES"/>
          </a:p>
        </p:txBody>
      </p:sp>
    </p:spTree>
    <p:extLst>
      <p:ext uri="{BB962C8B-B14F-4D97-AF65-F5344CB8AC3E}">
        <p14:creationId xmlns:p14="http://schemas.microsoft.com/office/powerpoint/2010/main" val="3453919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n-US" dirty="0"/>
              <a:t>MVC = Model-View-Controller</a:t>
            </a:r>
            <a:endParaRPr lang="es-AR" dirty="0"/>
          </a:p>
        </p:txBody>
      </p:sp>
      <p:sp>
        <p:nvSpPr>
          <p:cNvPr id="4" name="Rectangle 3"/>
          <p:cNvSpPr/>
          <p:nvPr/>
        </p:nvSpPr>
        <p:spPr bwMode="auto">
          <a:xfrm>
            <a:off x="3398520" y="1886704"/>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sp>
        <p:nvSpPr>
          <p:cNvPr id="5" name="Rectangle 4"/>
          <p:cNvSpPr/>
          <p:nvPr/>
        </p:nvSpPr>
        <p:spPr bwMode="auto">
          <a:xfrm>
            <a:off x="5669280" y="4005064"/>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(Logic)</a:t>
            </a:r>
          </a:p>
        </p:txBody>
      </p:sp>
      <p:sp>
        <p:nvSpPr>
          <p:cNvPr id="6" name="Rectangle 5"/>
          <p:cNvSpPr/>
          <p:nvPr/>
        </p:nvSpPr>
        <p:spPr bwMode="auto">
          <a:xfrm>
            <a:off x="1112520" y="4005064"/>
            <a:ext cx="2301240" cy="1295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7" name="Straight Arrow Connector 6"/>
          <p:cNvCxnSpPr/>
          <p:nvPr/>
        </p:nvCxnSpPr>
        <p:spPr>
          <a:xfrm rot="16200000" flipH="1">
            <a:off x="5600700" y="3357364"/>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804160" y="3349744"/>
            <a:ext cx="67056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74720" y="4645144"/>
            <a:ext cx="214884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263140" y="5517232"/>
            <a:ext cx="4842992" cy="646331"/>
          </a:xfrm>
          <a:prstGeom prst="rect">
            <a:avLst/>
          </a:prstGeom>
          <a:noFill/>
        </p:spPr>
        <p:txBody>
          <a:bodyPr wrap="none" rtlCol="0">
            <a:spAutoFit/>
          </a:bodyPr>
          <a:lstStyle/>
          <a:p>
            <a:r>
              <a:rPr lang="es-AR" sz="3600" dirty="0" smtClean="0"/>
              <a:t>Separación de Intereses</a:t>
            </a:r>
            <a:endParaRPr lang="es-AR" sz="3600" dirty="0"/>
          </a:p>
        </p:txBody>
      </p:sp>
      <p:cxnSp>
        <p:nvCxnSpPr>
          <p:cNvPr id="11" name="10 Conector recto de flecha"/>
          <p:cNvCxnSpPr/>
          <p:nvPr/>
        </p:nvCxnSpPr>
        <p:spPr>
          <a:xfrm>
            <a:off x="1763688" y="2534404"/>
            <a:ext cx="160435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1918261" y="2020481"/>
            <a:ext cx="992579" cy="369332"/>
          </a:xfrm>
          <a:prstGeom prst="rect">
            <a:avLst/>
          </a:prstGeom>
          <a:noFill/>
        </p:spPr>
        <p:txBody>
          <a:bodyPr wrap="none" rtlCol="0">
            <a:spAutoFit/>
          </a:bodyPr>
          <a:lstStyle/>
          <a:p>
            <a:r>
              <a:rPr lang="es-AR" dirty="0" err="1" smtClean="0"/>
              <a:t>Request</a:t>
            </a:r>
            <a:endParaRPr lang="es-AR" dirty="0"/>
          </a:p>
        </p:txBody>
      </p:sp>
      <p:sp>
        <p:nvSpPr>
          <p:cNvPr id="2" name="1 Marcador de fecha"/>
          <p:cNvSpPr>
            <a:spLocks noGrp="1"/>
          </p:cNvSpPr>
          <p:nvPr>
            <p:ph type="dt" sz="half" idx="10"/>
          </p:nvPr>
        </p:nvSpPr>
        <p:spPr/>
        <p:txBody>
          <a:bodyPr/>
          <a:lstStyle/>
          <a:p>
            <a:fld id="{A24266F2-72CE-4E70-A95F-B6B4FA69A8CF}" type="datetime1">
              <a:rPr lang="es-ES" smtClean="0"/>
              <a:t>22/05/2014</a:t>
            </a:fld>
            <a:endParaRPr lang="es-ES"/>
          </a:p>
        </p:txBody>
      </p:sp>
      <p:sp>
        <p:nvSpPr>
          <p:cNvPr id="13" name="12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4" name="13 Marcador de número de diapositiva"/>
          <p:cNvSpPr>
            <a:spLocks noGrp="1"/>
          </p:cNvSpPr>
          <p:nvPr>
            <p:ph type="sldNum" sz="quarter" idx="12"/>
          </p:nvPr>
        </p:nvSpPr>
        <p:spPr/>
        <p:txBody>
          <a:bodyPr/>
          <a:lstStyle/>
          <a:p>
            <a:fld id="{132FADFE-3B8F-471C-ABF0-DBC7717ECBBC}" type="slidenum">
              <a:rPr lang="es-ES" smtClean="0"/>
              <a:pPr/>
              <a:t>35</a:t>
            </a:fld>
            <a:endParaRPr lang="es-ES"/>
          </a:p>
        </p:txBody>
      </p:sp>
    </p:spTree>
    <p:extLst>
      <p:ext uri="{BB962C8B-B14F-4D97-AF65-F5344CB8AC3E}">
        <p14:creationId xmlns:p14="http://schemas.microsoft.com/office/powerpoint/2010/main" val="10480194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AR" dirty="0" smtClean="0"/>
              <a:t>¿Cómo funciona?</a:t>
            </a:r>
            <a:endParaRPr lang="es-AR" dirty="0"/>
          </a:p>
        </p:txBody>
      </p:sp>
      <p:sp>
        <p:nvSpPr>
          <p:cNvPr id="4" name="AutoShape 2" descr="data:image/jpeg;base64,/9j/4AAQSkZJRgABAQAAAQABAAD/2wCEAAkGBhAQEBITEREVEhESFxMUFhYXFRYUERAXFhcVFRQVFxYXGyYeGBkkGRIVHy8gIycpLC0sFR8xNTAqQSYrLCkBCQoKDgwOGg8PGikkHyQpKiwvLC40NC8sKSwvLCwpLCwsLDA0LCwsLCwsLCwsLCwsNCwsLCwsLCwsLCwpLCwsLP/AABEIAMkA+wMBIgACEQEDEQH/xAAcAAEAAgMBAQEAAAAAAAAAAAAABAUDBgcCAQj/xABIEAACAgECAwIICgcFCAMAAAABAgADEQQSBSExE0EGBxQiUWFxkRYXIzJSgZKhsdE0QlNUYpPBM3JzssIVJCVjg6Lw8YLS4f/EABoBAQADAQEBAAAAAAAAAAAAAAACAwQBBQb/xAAwEQEAAgECAwUHAwUAAAAAAAAAAQIDBBEFEjETMkFxwRQhUVJykeFhgfAVIjRC0f/aAAwDAQACEQMRAD8A7jERAREQEREBERAREQEREBERAREQE8W3KvNmCj1kD8Z7lF4TbxtKMVLLamR3HbuX68r987EbyLX/AGjT+1T7Q/OfDxKr6YPsyfwnL6Nfc3zrbD/83/OWVVIPXJ9pJ/EzfOhvHWYeV/VMXhEt7bi1Q/WP2H/KY247QOrn7LD8RNJt0iY+aOXqEp9ZSOY6fdJV0Mz/ALITxWvhWXUNLxmm1tqNk93oOOePdJ05J4F2mrWoCerAfays63MmfF2V+Xfd6Onzdtji+2xERKF5ERAREQEREBERAREQEREBERAREQEREBERAREQEqvCMfIhvoOjfVnB+4y1kLjNW7T2j+En3c/6TsdRyy35O11+izD75Y6fWf8AncZTeEd23Ubu6xEf6yOf3yNXxH1z6akc9It+j43NHJltX4TLZrdaMflKXX6mR21jEcgT75X6y1/QZZSm0qpmVjw7iA7VWHJlIP1gg/hmdqRsgH085+caNQVtTu5ge/l/WfoHgOo7TTUt6UX7hj+k8jiWPlvEx4w+i4XebY5ifCU+IieW9UiIgIiICIiAiIgIiICIiAiIgIiICIiAiIgIiICebEDAg9CCPfPUQOK+GqFVobvHaVn2g7h9zTXNPe5OEDE+hRk/dO0a/wAD1tZg3ZNUz9ph6yzIx67cMBjp19EjHgyLWw05YYBwykVISOfmpUBuBxjJ+rM9jDr4x44ptvLyM/Du1yzffaJc80vg9xCwZ7M1r9KwhB9/P7pNp8FnYHGo7Z+gWlGZSx6A2EBZt2i0tb0Ja65KnLk+ccYIJ87PQ4PvmbR1tXp6+ZV2sLjuYAKw6H2j3yu+ty26bQspw7FXrvKFw3xbowVrUCEYxuPa2d2fQg9mDN04foVorWtSSBnm2MnJJPQAd8pNJx6xSO0O9O84AZfXy5H2YmyTBlve0/3zu30x0xxtWNiIiVLCIiAiIgIiICIiAiIgIiICIiAiIgIiICIiAiIgIiebThT7DOTO0bjDxCtmqsVfnFWA9Zx0lLTxFG5A7WHVG8119RU/+pb8MuZ0yxycn+k96rh9Vv8AaVq/95QfxkcOWMlIvHSXbV5Z2a5Vpuy3bHZQ3MjK4/CRb9UgPNwWPrLOf6mbF8GtJ+xX78e7Ml6bh9VX9nWif3VAP3TRzote4bwmy5gXU11Agndyssxzxt/VX055zaZ8ZgBk9BK6niZNhyPNPT+H1mZM+qpjtWLz1WVxzaJmFlERLkCIiAiIgIiICIiAiIgIiICIiAiIgIiIFJxXwianU16evTvc9lbXEh60VK0srRyS5GSO0BwOuJSaLxn12ruTS3HtDUNOBt/3jtWKoCxIWpsDeQx5Lz58wNi1lulr1C2WELeKyinzs9nZYgwFHI5sVO7M1tdLwYIy9neK23kAprwlPYvvc1AjFBR1z8ntwRj1QJSeMFezud9O6NRRqr3TcjH/AHa56HQEciS1ZIPTE8W+MZBbqETS32rT5QoZAGNlmnUmxNg5qCVZVY9SuMDIzA0nAOFmgJeWvDnWOpU6vcNPfe9hS9lO7AIwe1PzkPeDL08C4dY11vNdxzbi66qoNZWp7TYHCLYUZTvADc+uYGDhHho+pv01aaYGu+l72sW+t1QLZ2fLb84Zx6D52MAggbPd81vYfwlFoPB/h2+o04NlHalSt9jOd1u63tCHzaDaMnfu84S9u+a3sP4SN+7LsdUThH9n9Z/pJ0hcJPyf1n+kmzNov8enknl78kRE1qyV+lPy9ns/KWErtL+kWew/6Zi1XfxfV6Sux9LeSxiIm1SREQEREBERAREQEREBERAREQEREBERAhavg1Fzh7KwzqFAJ6rtcOMejzlB+qebOBadlKmvKntwRluYvYtd395J9ndiT4gVtng9Q2Cd/RlOLHQMhZmFbBCAyDeQARyBwO+YT4KaY1vWwdq327la2xslChRsls7h2aYOf1RLiIFbofB6ihy1SshPUCyzaebMBtLYwC7YHrkzV3BVOe8EdCeczTzZWGBBGQZDJFprMV6u12396Bwe4bdv62Sendy75YzBpdItYwO/qe8zPKdJjvjxVrfrCeS0WtMwRETSrJXaX9Is9h/0yxldpf0iz2f/AFmLVd/F9XpK3H0t5LGIibVRERAREQEREBERAREQEREBERAREQKTwy40+k0b2pjflVBPMAscZx3zlLeHOtJ/SX+78p0HxqnHDn/xKv8ANOK757vDqY+ymbREzv8A8cltHw41v7y/vH5R8ONb+8v7x+UheCvCa9S93ab2Wil7uzrx2txXACKTnHXnyzPlvDUtZWrRtKjtXWq3M9he2wuFCstYO0hOpGAQeZ7ts308W5eWPtDid8ONb+8v7x+UfDjW/vL+8flIFPg+SV3XIvJS/muxr302XrnAwx20uDg8uXpmA8KAXcbkCitbmO2w7K3KqhOF5ks6jA6ZycTvPpvlj7fgW3w41v7y/vH5R8ONb+8v7x+Uwr4NZUJy7Ynbncez/ttu7pnGzn0z6s8pW6jhgRC/bVsuQq7dzFyUD480EKQGwcnkR9c5W+mn3csfYXHw41v7y/vH5TbvF54YajUXtRc/aAozgnG5SpHLI6jnOU75ufinf/iH/Ss/FJXqqYexttWN9h2eIifMpEr9L/b2ew/0lhK/S/pFns/KYtV38X1ekrsfS3ksJrvFfDAae65PJ7Hr01SX32q1YSqtluOdrMGc/IHkB3zYpUa0aNLLzaAXurqrtUhn7WstZXUuzmDlrLFwBk7ufdNqlr48Zy9mHOktUm1KzuetalFiF0Y3k9mCdpTaSPPwM8wTKu8YdVTWm6i2uhH1Va3ZrdLH0y2PYu1W3qStLkZGDt7uWYB0/A2qFTW2hGCYS2/Wq9iMWqVAtjhmqyGGwZXlzHfM+m8HtBp2a3VEWnV36jstxuekLqiTtFRylZNZ2s20ZzgnnzCRf4ems7LNFdXqC2nCVM1ObF1DtWjB1cqMOpDAnI5dY0/jBRrNPW2nes3dsGLvWq1vRY9Vtandi1latmwvPaQQD0DgvCeFO2KFexh2NwZ21LsBS7CjFlpPmBg+1M4PMgEc5gtbgislrWBezay5QbbxUbA7ahyay2x7VfUFtpBZS+AB0AWPgp4apxAtspsrGxLUZsFbK3ztyVJCvyBKHmAw688bHKbwe4LpKFL6UMEbKgG2560CsQUrSxitahgeSgDl7JcwEREBERAREQEREBERA0/xrD/hr/4lX+acSn6Y1ekS1GrsUOjjDKRkETWW8V/DCc9iw9QtswP+6acWonHXaBxHT6h62D1uyOvRlYqw9hHMSS3GtUXLnUXF2AUsbH3EDOATnoMnHoyfTOx/Fdwz9k/82z84+K7hn7J/5tn5yc6qZ6wbOLV661SCtjgjZjDEY2AqmOf6qswHoBIn1OIXB94tcPjbu3Hdj0Zz09U7R8V3DP2T/wA2z84+K7hn7J/5tn5x7VPwNnFvL7v2r9d3z2zu3b92c9d3nZ9POfNRrLbP7Sxnyc+cxPPG3PP1AD6p2r4ruGfsn/m2fnHxXcM/ZP8AzbPzj2qfgbOHzc/FKD/tH/pWfik334ruGfsn/m2fnLngngxpdED5PUELfObJZ2x3FmJOPVOX1VrVmBaRETIEr9L+kWez8pYSv0p+Xs9h/pMWq7+L6vSV2PpbyWEhang1FtgsesNYvZ4Y/OXs3NibT3ecc8uvfmTYm1S1XjL6HTEV2UuVK17mBytSLZYylmLAqN7N05tuC88gSBZxDQKtdeoq1AVdtqdq/adgprIrtFi2N2YO0gEnKtg+bkGbbdwil7e1esO4CgbhuCbCzKVB5K2WPMc+nonyngumRSqUVKrbsgVoA24ANkAc8gAH0gQKEV8O09tbb7EvdRYBuudyt1gByBu+c+M+nZnuJk/hnAdC9e+qsmuxXAJNg3B9u+wbznc3Zq3adW+dk5yZ54JpsAGisgAgZRTgM28jmOm7nj0zNpdDVUCK60rB6hVCg9T3D1n3wMPDuEJQW7MvtbntaxnRSWZiVDE7clj09Ak2IgIiICJrnhN4Y16U9mnymo3aYFAljKi33pVusdBtryC5XcRkr3zIfDrQeee2OExz7O3FmbRQDUdnyo7VgmU3AEj0iBfxNfo8PNA+4C1sqLWINNyn5IgWoAU52LkZrHnc+kXeHugRFdrWAYXHHY3F0FDBbzYgTdXsLDduAxA2CJrfEvDSpdTRp6T2jvfXTYdlhrrD1PaPlQNnaYVDtznDZxNkgJVaq9r7DTUxVEI7axTgjv7FCOjkEbmHNQeXNgV98R1js/YUHFrAF3xkadDkbufIucEKD3gk8lIMzR6RKkVEGFX6yc8ySTzLEkkk8ySSZ1zqzSLxDXrSm4gsxIVEHz7XPzUX18jz6AAk4AJmTV6tKkZ3OFXqep9AAA5kkkAAcySAJC4fpHd+3uGLCCETr5Oh/V5cjYcAsR6AByGSHngPC7aRa117XWXP2mCSUoBAAqr/AIFOcHAJzzlrExarVJUj2WMErRS7MThVVRliT3AATjsMsTUNP4x9MbNR2m9KKhSUfsNQHIatrHd0KZStQAd5AXB6ye/hzow1yk25ocVNjT3uGbYLMJsQ7/NOeXcCemCQ2CJi0uqS2tLK2DJYqurDoysAykeoggzLAxanTixGRs4YEHBKsM94YcwfWJC4brHDGi45tUZVsADUICB2gA5BgSAwHQkHoyyykTiXDxcow2yxDurcDJrYZAOO8YJBHeCR3zriXEhcM4gbAyuNl1eBYnUAnoynvRgMg+0HBBAmzjpK7S/pFnsP+mWMr9MPl7PYf6TFqu/i+r0lbj6W8lhERNqoiIgIiICIiAiIga3xfwNF9zWLqHqW1tM11YVGW06awWVEFhlD5oBwcEAcpB0Xi0pqOEtIrV63QCmgWKE1FepCtcE7RxmoLzPQ88kAjcogatq/ARXB26i2ti+tsDptV0OrBDbT3bc8j1mDReLlK1sU3sQ9etqwERAg1hqazAHoarln6Xqm4RA1arwGCXVuuosFSXJqTUVQq1y09huD43KCuCVyefTHSXXE9eyba6gGvszsU/NUDG6x8dEXIz6SQBzInrjGveilrEpe9xtArT57ksF5Z5DGc5PIATzwrQlAbLDuvtwXP0cfNrX0IuSAPSSTzJnXGXh2gFKYyWZiWdz861zjLHHsAAHIAADkBJFlgUFmIVVBJJOAAOZJJ6CepV36dtTaVdSunqIyCMeUuMEZH7JeX95h6B5wedJUdS63uCKlOaEIwT3du4P6xBO1T80HJ5nC20ROOkicW4Ympotosz2dyPW2DhsMCpwe485LiBpHEPFs2oFvba612uwrns6lV1FT1LuRQFLDfuB7mGcdMStV4CPZ2g8tsCXPVbYnZ17LbEqrpbcMZKMtSnZ03c+fSbbECDwPhnkumpo3mzsUSsMQAWCAKuQOWcASdEQERECv4noWYrbVgX1g7c8ltU82qc/ROOR/VODz5g59BrluQMuRzIZTyethyZGHcwP/AOZ5GSZR8crvoYX6SntXZkW6vcFDp07QZI+UUch9Icj0XHernReSu0v6RZ7D/SWMg6elhc7EciOR9PSYtTEzfHt83pK7HPut5J0RE2KiIiAiIgIiIGO+9a1LMcKOplSfC3T/AMX2Zg8OLdumH99f6zQPLPXMWfPeltqw8rWa2+G/JWI6Oi/C7T/xfZj4Xaf+L7M515Z65P4To31JdUYBkXcM9GOQAue7JMpjU5rTtEQy04hnvPLWI3/n6t2+F2n/AIvsx8LtP/F9mabreF20pUW+dbv8wfOr2gE7j0HI5PokVK388kFQgcnPLmibyOfU4x0z84GdnPnidtkp1upidprH2/LfPhdp/wCL7MfC7T/xfZmhWK6hiwK7dvI9+W2n2EHqOo9Uj+WSM6nLHWIQniOevWIdF+F2n/i+zLDQcTrvBNbZx1HQj6pyryz1zZfATUbtQ4z+oT96/nLMWpva8RaIXabiGTJkilojaW9xET0HtEREBERAREQEREDBrddXShexgqjqT+HrMoj4f6P0v9gyB4z7cUUj02H7lM5x20yZc80ttD29Fw/Hmxc95n9nVvjA0fpf7Bj4wNH6X+wZyntpn0Kiy1ELhA7BdxGQueQJGRyyRK41Npa54Xp4jeZn+fs6f8YGj9L/AGDHxgaP0v8AYM57reC2UpusOHL3qE2kkrQDvsz3LkY6euRToL8gdk2SQoGMksSQF5d+VIx3Y54kpz3jwQrw/SW6Wn7/AIdM+MDR+l/sGPjA0fpf7BnK3YrjIxuAYesHIB+4zz20j7TZZ/StPPjP3/Dq3xgaP0v9gy44ZxanUpvqbcByPcVPoIPScR7abv4r7c2Xju2ofvMnj1E2ttLLq+HYsWKb0md4dDiImx4TU/GVZt0an/mp+DTl/lk6n4yOH2XaE9mpYo6uQBlioyDgd+M5+qcZN3rmbLj5rbvH1ultlyc0fBb12MwJVSQvUju5E/gCfqmXScXdBYiAHtl7M8iTjIPm4PI5A9MqdPxIoOW3OQwJ5shwVyvPGcMeoMlDwltznKf92Bjb0870op9MhGHZnrobR795iU/4R2FFQ7XVTafODE2dqQX3ndk81BBGDkdZ6HF7WU4RSNtgBCt8ipRKn2YbkAnZjzt2OR7+dd8JbeXNORz0J/WDd7err15nnkkzFVxyxSSrAEsHPeCwzzO7PI7uY6HA9AkuzlZ7Lk+aVtxDi1pLCxQpfm3z8k7t27DMQuT3AAeqQvLJFr4yylCNu6sYB5k4wwOSW/i7sY7sT5qOMPYuGIP1t3KFzjdjoo7pGcW/VC+ived5lK8sm3+LPUbtW4/5Tf5knPO3HpnQPFNoLDdbcVIqCFAxGAzFlOB6cBfvE7TFtaJS0+jvTLW0+DqERE1vdIiICIiAiIgIiIGi+Nh8UUf4h/yGcx7WdT8anDrLdKj1qW7J9zADJClSN2B3A4zOQ9tMuTHzW3evpNTGPHyp9KM+dq7sDJx3AdT7JjNsj0a0ocqRnBHPBHMYPIyevhNduyxBGclckA8yeu7I5nr15D0SHYtE66fBN4j4R6i6wWWkFuyNQ5EDYVZS3X5x3E56Z7u6eW4/e7sVwHsWxW27yTvIZ2AZjtbK583AHcJC+El3pXrnp9f0uYzj245555x3ccdyrNt3KSQefLOcjmxyOf8A5zkuSfipjUV+WGbWcRa6xrHI3NgnAwOQAAA7hgCYe1mazwltPeo5EH155Z69wA5HIyWOOfKNq+LNaAGxhSSAMgDIAPIsfoiRnEtrrdto8HrtZvnimfN2o/uJ/mM5x2w9P3zpnii4fYO3uZStbhUUkY3kEkkekDI5yWPHtaJV6nVRfFNXR4iJreKTGdOh/VX3CZIgY/Jk+gvuEeTJ9BfcJkiBj8mT6C+4R5Mn0F9wmSIGPyZPoL7hHkyfQX3CZIgY/Jk+gvuE9gY6T7EBERAREQEREBERAREQEx+Tp9FfcJkiBj8mT6C+4R5Mn0F9wmSIGPyZPoL7hHkyfQX3CZIgY/Jk+gvuEeTJ9BfcJkiBj8mT6C+4TIBEQERE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453451"/>
            <a:ext cx="3949962" cy="316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i.msdn.microsoft.com/dd942833.fig02(es-e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740017"/>
            <a:ext cx="3810000" cy="2876551"/>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fecha"/>
          <p:cNvSpPr>
            <a:spLocks noGrp="1"/>
          </p:cNvSpPr>
          <p:nvPr>
            <p:ph type="dt" sz="half" idx="10"/>
          </p:nvPr>
        </p:nvSpPr>
        <p:spPr/>
        <p:txBody>
          <a:bodyPr/>
          <a:lstStyle/>
          <a:p>
            <a:fld id="{97B530F5-8F85-4113-A82C-4B5DDFB23253}"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36</a:t>
            </a:fld>
            <a:endParaRPr lang="es-ES"/>
          </a:p>
        </p:txBody>
      </p:sp>
    </p:spTree>
    <p:extLst>
      <p:ext uri="{BB962C8B-B14F-4D97-AF65-F5344CB8AC3E}">
        <p14:creationId xmlns:p14="http://schemas.microsoft.com/office/powerpoint/2010/main" val="2476026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2348880"/>
            <a:ext cx="4680519" cy="2368636"/>
          </a:xfrm>
        </p:spPr>
        <p:txBody>
          <a:bodyPr/>
          <a:lstStyle/>
          <a:p>
            <a:pPr marL="0" indent="0" algn="ctr">
              <a:buNone/>
            </a:pPr>
            <a:r>
              <a:rPr lang="es-AR" dirty="0" smtClean="0"/>
              <a:t>Inicio: llamada al </a:t>
            </a:r>
            <a:r>
              <a:rPr lang="es-AR" dirty="0" err="1" smtClean="0"/>
              <a:t>controller</a:t>
            </a:r>
            <a:endParaRPr lang="es-AR" dirty="0" smtClean="0"/>
          </a:p>
          <a:p>
            <a:pPr marL="0" indent="0" algn="ctr">
              <a:buNone/>
            </a:pPr>
            <a:endParaRPr lang="es-AR" dirty="0"/>
          </a:p>
          <a:p>
            <a:pPr marL="0" indent="0" algn="ctr">
              <a:buNone/>
            </a:pPr>
            <a:r>
              <a:rPr lang="es-AR" dirty="0" smtClean="0"/>
              <a:t>Estructura de la invocación</a:t>
            </a:r>
          </a:p>
          <a:p>
            <a:pPr marL="0" indent="0" algn="ctr">
              <a:buNone/>
            </a:pPr>
            <a:endParaRPr lang="es-AR" dirty="0"/>
          </a:p>
        </p:txBody>
      </p:sp>
      <p:sp>
        <p:nvSpPr>
          <p:cNvPr id="3" name="2 Título"/>
          <p:cNvSpPr>
            <a:spLocks noGrp="1"/>
          </p:cNvSpPr>
          <p:nvPr>
            <p:ph type="title"/>
          </p:nvPr>
        </p:nvSpPr>
        <p:spPr/>
        <p:txBody>
          <a:bodyPr/>
          <a:lstStyle/>
          <a:p>
            <a:r>
              <a:rPr lang="es-AR" dirty="0" smtClean="0"/>
              <a:t>Controlador</a:t>
            </a:r>
            <a:endParaRPr lang="es-AR" dirty="0"/>
          </a:p>
        </p:txBody>
      </p:sp>
      <p:pic>
        <p:nvPicPr>
          <p:cNvPr id="3074" name="Picture 2" descr="http://si.ua.es/es/documentacion/asp-net-mvc-2/imagenes/introduccion/flujo-mv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276872"/>
            <a:ext cx="3486150" cy="299085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1475656" y="5573866"/>
            <a:ext cx="6552728" cy="523220"/>
          </a:xfrm>
          <a:prstGeom prst="rect">
            <a:avLst/>
          </a:prstGeom>
        </p:spPr>
        <p:txBody>
          <a:bodyPr wrap="square">
            <a:spAutoFit/>
          </a:bodyPr>
          <a:lstStyle/>
          <a:p>
            <a:pPr algn="ctr"/>
            <a:r>
              <a:rPr lang="es-AR" sz="2800" dirty="0"/>
              <a:t>/[</a:t>
            </a:r>
            <a:r>
              <a:rPr lang="es-AR" sz="2800" dirty="0" err="1"/>
              <a:t>Controller</a:t>
            </a:r>
            <a:r>
              <a:rPr lang="es-AR" sz="2800" dirty="0"/>
              <a:t>]/[</a:t>
            </a:r>
            <a:r>
              <a:rPr lang="es-AR" sz="2800" dirty="0" err="1"/>
              <a:t>ActionName</a:t>
            </a:r>
            <a:r>
              <a:rPr lang="es-AR" sz="2800" dirty="0"/>
              <a:t>]/[</a:t>
            </a:r>
            <a:r>
              <a:rPr lang="es-AR" sz="2800" dirty="0" err="1"/>
              <a:t>Parameters</a:t>
            </a:r>
            <a:r>
              <a:rPr lang="es-AR" sz="2800" dirty="0"/>
              <a:t>]</a:t>
            </a:r>
          </a:p>
        </p:txBody>
      </p:sp>
      <p:sp>
        <p:nvSpPr>
          <p:cNvPr id="5" name="4 Marcador de fecha"/>
          <p:cNvSpPr>
            <a:spLocks noGrp="1"/>
          </p:cNvSpPr>
          <p:nvPr>
            <p:ph type="dt" sz="half" idx="10"/>
          </p:nvPr>
        </p:nvSpPr>
        <p:spPr/>
        <p:txBody>
          <a:bodyPr/>
          <a:lstStyle/>
          <a:p>
            <a:fld id="{530F61FA-93A3-4291-A519-E372CF4F1CB4}"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37</a:t>
            </a:fld>
            <a:endParaRPr lang="es-ES"/>
          </a:p>
        </p:txBody>
      </p:sp>
    </p:spTree>
    <p:extLst>
      <p:ext uri="{BB962C8B-B14F-4D97-AF65-F5344CB8AC3E}">
        <p14:creationId xmlns:p14="http://schemas.microsoft.com/office/powerpoint/2010/main" val="4949269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Vistas</a:t>
            </a:r>
            <a:endParaRPr lang="es-AR" dirty="0"/>
          </a:p>
        </p:txBody>
      </p:sp>
      <p:sp>
        <p:nvSpPr>
          <p:cNvPr id="3" name="1 Marcador de contenido"/>
          <p:cNvSpPr txBox="1">
            <a:spLocks/>
          </p:cNvSpPr>
          <p:nvPr/>
        </p:nvSpPr>
        <p:spPr>
          <a:xfrm>
            <a:off x="496277" y="1700808"/>
            <a:ext cx="4680519" cy="302433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s-AR" dirty="0" smtClean="0"/>
              <a:t>Son las paginas de la aplicación.</a:t>
            </a:r>
          </a:p>
          <a:p>
            <a:pPr marL="0" indent="0" algn="ctr">
              <a:buFont typeface="Symbol" pitchFamily="18" charset="2"/>
              <a:buNone/>
            </a:pPr>
            <a:endParaRPr lang="es-AR" dirty="0" smtClean="0"/>
          </a:p>
          <a:p>
            <a:pPr marL="0" indent="0" algn="ctr">
              <a:buFont typeface="Symbol" pitchFamily="18" charset="2"/>
              <a:buNone/>
            </a:pPr>
            <a:r>
              <a:rPr lang="es-AR" dirty="0" smtClean="0"/>
              <a:t>Motor de Vistas </a:t>
            </a:r>
            <a:r>
              <a:rPr lang="es-AR" dirty="0" err="1" smtClean="0"/>
              <a:t>Razor</a:t>
            </a:r>
            <a:r>
              <a:rPr lang="es-AR" dirty="0" smtClean="0"/>
              <a:t>.</a:t>
            </a:r>
          </a:p>
          <a:p>
            <a:pPr marL="0" indent="0" algn="ctr">
              <a:buFont typeface="Symbol" pitchFamily="18" charset="2"/>
              <a:buNone/>
            </a:pPr>
            <a:endParaRPr lang="es-AR" dirty="0" smtClean="0"/>
          </a:p>
          <a:p>
            <a:pPr marL="0" indent="0" algn="ctr">
              <a:buFont typeface="Symbol" pitchFamily="18" charset="2"/>
              <a:buNone/>
            </a:pPr>
            <a:r>
              <a:rPr lang="es-AR" dirty="0" smtClean="0"/>
              <a:t>Las acciones del </a:t>
            </a:r>
            <a:r>
              <a:rPr lang="es-AR" dirty="0" err="1" smtClean="0"/>
              <a:t>Controller</a:t>
            </a:r>
            <a:r>
              <a:rPr lang="es-AR" dirty="0" smtClean="0"/>
              <a:t> devuelven la vista (HTML)</a:t>
            </a:r>
          </a:p>
          <a:p>
            <a:pPr marL="0" indent="0" algn="ctr">
              <a:buFont typeface="Symbol" pitchFamily="18" charset="2"/>
              <a:buNone/>
            </a:pPr>
            <a:endParaRPr lang="es-AR" dirty="0"/>
          </a:p>
          <a:p>
            <a:pPr marL="0" indent="0" algn="ctr">
              <a:buNone/>
            </a:pPr>
            <a:r>
              <a:rPr lang="es-AR" dirty="0"/>
              <a:t>Revisar el mapeo de las rutas</a:t>
            </a:r>
          </a:p>
          <a:p>
            <a:pPr marL="0" indent="0" algn="ctr">
              <a:buFont typeface="Symbol" pitchFamily="18" charset="2"/>
              <a:buNone/>
            </a:pPr>
            <a:endParaRPr lang="es-AR" dirty="0" smtClean="0"/>
          </a:p>
          <a:p>
            <a:pPr marL="0" indent="0" algn="ctr">
              <a:buFont typeface="Symbol" pitchFamily="18" charset="2"/>
              <a:buNone/>
            </a:pPr>
            <a:endParaRPr lang="es-AR" dirty="0"/>
          </a:p>
        </p:txBody>
      </p:sp>
      <p:pic>
        <p:nvPicPr>
          <p:cNvPr id="4098" name="Picture 2" descr="http://i3.asp.net/common/www-css/i/MVC3/MVC3_gettingStarted_CS/img/SolnExpHelloWorldInd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1" y="1669543"/>
            <a:ext cx="2016224" cy="3559657"/>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35F42560-1722-48FE-9601-C7219FF11EAB}"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38</a:t>
            </a:fld>
            <a:endParaRPr lang="es-ES"/>
          </a:p>
        </p:txBody>
      </p:sp>
    </p:spTree>
    <p:extLst>
      <p:ext uri="{BB962C8B-B14F-4D97-AF65-F5344CB8AC3E}">
        <p14:creationId xmlns:p14="http://schemas.microsoft.com/office/powerpoint/2010/main" val="668825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r>
              <a:rPr lang="es-AR" dirty="0" smtClean="0"/>
              <a:t>Crear los modelos – Basado en base de Datos (LINQ </a:t>
            </a:r>
            <a:r>
              <a:rPr lang="es-AR" dirty="0" err="1" smtClean="0"/>
              <a:t>to</a:t>
            </a:r>
            <a:r>
              <a:rPr lang="es-AR" dirty="0" smtClean="0"/>
              <a:t> SQL)</a:t>
            </a:r>
          </a:p>
          <a:p>
            <a:endParaRPr lang="es-AR" dirty="0"/>
          </a:p>
          <a:p>
            <a:r>
              <a:rPr lang="es-AR" dirty="0" smtClean="0"/>
              <a:t>Crear el patrón repositorio (CRUD)</a:t>
            </a:r>
          </a:p>
          <a:p>
            <a:endParaRPr lang="es-AR" dirty="0"/>
          </a:p>
          <a:p>
            <a:r>
              <a:rPr lang="es-AR" dirty="0" smtClean="0"/>
              <a:t>Crear el Controlador de la Entidad</a:t>
            </a:r>
          </a:p>
          <a:p>
            <a:pPr lvl="1"/>
            <a:r>
              <a:rPr lang="es-AR" dirty="0" smtClean="0"/>
              <a:t>Definir la Acción de Listar</a:t>
            </a:r>
          </a:p>
          <a:p>
            <a:pPr lvl="1"/>
            <a:r>
              <a:rPr lang="es-AR" dirty="0" smtClean="0"/>
              <a:t>Crear la Vista de Lista de la Entidad</a:t>
            </a:r>
          </a:p>
          <a:p>
            <a:pPr lvl="1"/>
            <a:r>
              <a:rPr lang="es-AR" dirty="0" smtClean="0"/>
              <a:t>Definir la Acción de Crear</a:t>
            </a:r>
          </a:p>
          <a:p>
            <a:pPr lvl="1"/>
            <a:r>
              <a:rPr lang="es-AR" dirty="0" smtClean="0"/>
              <a:t>Crear la Vista de Crear</a:t>
            </a:r>
          </a:p>
          <a:p>
            <a:pPr lvl="1"/>
            <a:r>
              <a:rPr lang="es-AR" dirty="0" smtClean="0"/>
              <a:t>Definir la Acción de Editar</a:t>
            </a:r>
          </a:p>
          <a:p>
            <a:pPr lvl="1"/>
            <a:r>
              <a:rPr lang="es-AR" dirty="0"/>
              <a:t>Crear la Vista de </a:t>
            </a:r>
            <a:r>
              <a:rPr lang="es-AR" dirty="0" smtClean="0"/>
              <a:t>Editar</a:t>
            </a:r>
          </a:p>
          <a:p>
            <a:pPr lvl="1"/>
            <a:r>
              <a:rPr lang="es-AR" dirty="0"/>
              <a:t>Definir la Acción de </a:t>
            </a:r>
            <a:r>
              <a:rPr lang="es-AR" dirty="0" smtClean="0"/>
              <a:t>Eliminar</a:t>
            </a:r>
            <a:endParaRPr lang="es-AR" dirty="0"/>
          </a:p>
          <a:p>
            <a:pPr lvl="1"/>
            <a:endParaRPr lang="es-AR" dirty="0"/>
          </a:p>
          <a:p>
            <a:pPr lvl="1"/>
            <a:endParaRPr lang="es-AR" dirty="0"/>
          </a:p>
          <a:p>
            <a:endParaRPr lang="es-AR" dirty="0" smtClean="0"/>
          </a:p>
          <a:p>
            <a:endParaRPr lang="es-AR" dirty="0"/>
          </a:p>
          <a:p>
            <a:endParaRPr lang="es-AR" dirty="0"/>
          </a:p>
        </p:txBody>
      </p:sp>
      <p:sp>
        <p:nvSpPr>
          <p:cNvPr id="3" name="2 Título"/>
          <p:cNvSpPr>
            <a:spLocks noGrp="1"/>
          </p:cNvSpPr>
          <p:nvPr>
            <p:ph type="title"/>
          </p:nvPr>
        </p:nvSpPr>
        <p:spPr/>
        <p:txBody>
          <a:bodyPr/>
          <a:lstStyle/>
          <a:p>
            <a:r>
              <a:rPr lang="es-AR" dirty="0" smtClean="0"/>
              <a:t>Demo</a:t>
            </a:r>
            <a:endParaRPr lang="es-AR" dirty="0"/>
          </a:p>
        </p:txBody>
      </p:sp>
      <p:sp>
        <p:nvSpPr>
          <p:cNvPr id="4" name="3 Marcador de fecha"/>
          <p:cNvSpPr>
            <a:spLocks noGrp="1"/>
          </p:cNvSpPr>
          <p:nvPr>
            <p:ph type="dt" sz="half" idx="10"/>
          </p:nvPr>
        </p:nvSpPr>
        <p:spPr/>
        <p:txBody>
          <a:bodyPr/>
          <a:lstStyle/>
          <a:p>
            <a:fld id="{D1557E3E-B3D6-48C1-8CA1-EEF126B2EEE0}"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39</a:t>
            </a:fld>
            <a:endParaRPr lang="es-ES"/>
          </a:p>
        </p:txBody>
      </p:sp>
    </p:spTree>
    <p:extLst>
      <p:ext uri="{BB962C8B-B14F-4D97-AF65-F5344CB8AC3E}">
        <p14:creationId xmlns:p14="http://schemas.microsoft.com/office/powerpoint/2010/main" val="2724430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4536504" cy="4417727"/>
          </a:xfrm>
        </p:spPr>
        <p:txBody>
          <a:bodyPr>
            <a:normAutofit lnSpcReduction="10000"/>
          </a:bodyPr>
          <a:lstStyle/>
          <a:p>
            <a:r>
              <a:rPr lang="es-ES_tradnl" dirty="0" smtClean="0"/>
              <a:t>Presentación separada, por un lado los objetos del dominio y por otro los objetos de presentación.</a:t>
            </a:r>
          </a:p>
          <a:p>
            <a:endParaRPr lang="es-ES_tradnl" dirty="0"/>
          </a:p>
          <a:p>
            <a:r>
              <a:rPr lang="es-ES_tradnl" dirty="0" smtClean="0"/>
              <a:t>Vista: dibuja y presenta los elemento de la IU.</a:t>
            </a:r>
          </a:p>
          <a:p>
            <a:r>
              <a:rPr lang="es-ES_tradnl" dirty="0" smtClean="0"/>
              <a:t>Controlador: responde a las acciones de la IU.</a:t>
            </a:r>
          </a:p>
          <a:p>
            <a:r>
              <a:rPr lang="es-ES_tradnl" dirty="0" smtClean="0"/>
              <a:t>Modelo: responsable de la lógica de negocio y estado de objetos</a:t>
            </a:r>
          </a:p>
          <a:p>
            <a:endParaRPr lang="es-AR" dirty="0"/>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4</a:t>
            </a:fld>
            <a:endParaRPr lang="es-ES"/>
          </a:p>
        </p:txBody>
      </p:sp>
      <p:sp>
        <p:nvSpPr>
          <p:cNvPr id="6" name="Título 5"/>
          <p:cNvSpPr>
            <a:spLocks noGrp="1"/>
          </p:cNvSpPr>
          <p:nvPr>
            <p:ph type="title"/>
          </p:nvPr>
        </p:nvSpPr>
        <p:spPr/>
        <p:txBody>
          <a:bodyPr/>
          <a:lstStyle/>
          <a:p>
            <a:r>
              <a:rPr lang="es-ES_tradnl" dirty="0" smtClean="0"/>
              <a:t>MVC</a:t>
            </a:r>
            <a:endParaRPr lang="es-AR" dirty="0"/>
          </a:p>
        </p:txBody>
      </p:sp>
      <p:pic>
        <p:nvPicPr>
          <p:cNvPr id="7" name="Imagen 6"/>
          <p:cNvPicPr>
            <a:picLocks noChangeAspect="1"/>
          </p:cNvPicPr>
          <p:nvPr/>
        </p:nvPicPr>
        <p:blipFill>
          <a:blip r:embed="rId2"/>
          <a:stretch>
            <a:fillRect/>
          </a:stretch>
        </p:blipFill>
        <p:spPr>
          <a:xfrm>
            <a:off x="4908497" y="2780929"/>
            <a:ext cx="4024961" cy="2664296"/>
          </a:xfrm>
          <a:prstGeom prst="rect">
            <a:avLst/>
          </a:prstGeom>
        </p:spPr>
      </p:pic>
    </p:spTree>
    <p:extLst>
      <p:ext uri="{BB962C8B-B14F-4D97-AF65-F5344CB8AC3E}">
        <p14:creationId xmlns:p14="http://schemas.microsoft.com/office/powerpoint/2010/main" val="1199455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Aplicaciones </a:t>
            </a:r>
            <a:r>
              <a:rPr lang="es-AR" dirty="0" err="1" smtClean="0"/>
              <a:t>Silverligth</a:t>
            </a:r>
            <a:endParaRPr lang="es-AR" dirty="0"/>
          </a:p>
        </p:txBody>
      </p:sp>
      <p:sp>
        <p:nvSpPr>
          <p:cNvPr id="3" name="2 Marcador de texto"/>
          <p:cNvSpPr>
            <a:spLocks noGrp="1"/>
          </p:cNvSpPr>
          <p:nvPr>
            <p:ph type="body" idx="1"/>
          </p:nvPr>
        </p:nvSpPr>
        <p:spPr/>
        <p:txBody>
          <a:bodyPr/>
          <a:lstStyle/>
          <a:p>
            <a:endParaRPr lang="es-AR" dirty="0"/>
          </a:p>
        </p:txBody>
      </p:sp>
      <p:sp>
        <p:nvSpPr>
          <p:cNvPr id="4" name="3 Marcador de fecha"/>
          <p:cNvSpPr>
            <a:spLocks noGrp="1"/>
          </p:cNvSpPr>
          <p:nvPr>
            <p:ph type="dt" sz="half" idx="10"/>
          </p:nvPr>
        </p:nvSpPr>
        <p:spPr/>
        <p:txBody>
          <a:bodyPr/>
          <a:lstStyle/>
          <a:p>
            <a:fld id="{FE605258-EEED-46C5-8903-0C9F868299C6}"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40</a:t>
            </a:fld>
            <a:endParaRPr lang="es-ES"/>
          </a:p>
        </p:txBody>
      </p:sp>
    </p:spTree>
    <p:extLst>
      <p:ext uri="{BB962C8B-B14F-4D97-AF65-F5344CB8AC3E}">
        <p14:creationId xmlns:p14="http://schemas.microsoft.com/office/powerpoint/2010/main" val="23823623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¿Qué es </a:t>
            </a:r>
            <a:r>
              <a:rPr lang="es-AR" dirty="0" err="1" smtClean="0"/>
              <a:t>Silverligth</a:t>
            </a:r>
            <a:r>
              <a:rPr lang="es-AR" dirty="0" smtClean="0"/>
              <a:t>?</a:t>
            </a:r>
            <a:endParaRPr lang="es-AR" dirty="0"/>
          </a:p>
        </p:txBody>
      </p:sp>
      <p:sp>
        <p:nvSpPr>
          <p:cNvPr id="3" name="2 Marcador de contenido"/>
          <p:cNvSpPr>
            <a:spLocks noGrp="1"/>
          </p:cNvSpPr>
          <p:nvPr>
            <p:ph sz="quarter" idx="13"/>
          </p:nvPr>
        </p:nvSpPr>
        <p:spPr/>
        <p:txBody>
          <a:bodyPr/>
          <a:lstStyle/>
          <a:p>
            <a:r>
              <a:rPr lang="es-AR" dirty="0" smtClean="0"/>
              <a:t>Es tecnología web.</a:t>
            </a:r>
          </a:p>
          <a:p>
            <a:endParaRPr lang="es-AR" dirty="0"/>
          </a:p>
          <a:p>
            <a:r>
              <a:rPr lang="es-AR" dirty="0" smtClean="0"/>
              <a:t>Son para aplicaciones de interfaz de usuario ricas.</a:t>
            </a:r>
          </a:p>
          <a:p>
            <a:endParaRPr lang="es-AR" dirty="0"/>
          </a:p>
          <a:p>
            <a:r>
              <a:rPr lang="es-AR" dirty="0" smtClean="0"/>
              <a:t>Mismo modelo de desarrollo que WPF (usa XAML) pero corre en paginas web ASP.NET</a:t>
            </a:r>
            <a:endParaRPr lang="es-AR" dirty="0"/>
          </a:p>
        </p:txBody>
      </p:sp>
      <p:pic>
        <p:nvPicPr>
          <p:cNvPr id="1026" name="Picture 2" descr="http://3.bp.blogspot.com/_UqdzOP9BTGo/S8Q1M2odfiI/AAAAAAAAAJA/W6EMvuQvqUc/s1600/microsoft_silverlight_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628800"/>
            <a:ext cx="1909135" cy="21273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zervidesk.com/images/RIAs-technolog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4044155"/>
            <a:ext cx="2749856" cy="2327921"/>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fecha"/>
          <p:cNvSpPr>
            <a:spLocks noGrp="1"/>
          </p:cNvSpPr>
          <p:nvPr>
            <p:ph type="dt" sz="half" idx="10"/>
          </p:nvPr>
        </p:nvSpPr>
        <p:spPr/>
        <p:txBody>
          <a:bodyPr/>
          <a:lstStyle/>
          <a:p>
            <a:fld id="{B835C591-B314-43FB-A320-60F09CAE6C5B}" type="datetime1">
              <a:rPr lang="es-ES" smtClean="0"/>
              <a:t>22/05/2014</a:t>
            </a:fld>
            <a:endParaRPr lang="es-ES"/>
          </a:p>
        </p:txBody>
      </p:sp>
      <p:sp>
        <p:nvSpPr>
          <p:cNvPr id="6" name="5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41</a:t>
            </a:fld>
            <a:endParaRPr lang="es-ES"/>
          </a:p>
        </p:txBody>
      </p:sp>
    </p:spTree>
    <p:extLst>
      <p:ext uri="{BB962C8B-B14F-4D97-AF65-F5344CB8AC3E}">
        <p14:creationId xmlns:p14="http://schemas.microsoft.com/office/powerpoint/2010/main" val="26861939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Silverligth</a:t>
            </a:r>
            <a:r>
              <a:rPr lang="es-AR" dirty="0" smtClean="0"/>
              <a:t> vs WPF</a:t>
            </a:r>
            <a:endParaRPr lang="es-AR" dirty="0"/>
          </a:p>
        </p:txBody>
      </p:sp>
      <p:graphicFrame>
        <p:nvGraphicFramePr>
          <p:cNvPr id="5" name="4 Marcador de contenido"/>
          <p:cNvGraphicFramePr>
            <a:graphicFrameLocks noGrp="1"/>
          </p:cNvGraphicFramePr>
          <p:nvPr>
            <p:ph sz="quarter" idx="13"/>
            <p:extLst>
              <p:ext uri="{D42A27DB-BD31-4B8C-83A1-F6EECF244321}">
                <p14:modId xmlns:p14="http://schemas.microsoft.com/office/powerpoint/2010/main" val="984764636"/>
              </p:ext>
            </p:extLst>
          </p:nvPr>
        </p:nvGraphicFramePr>
        <p:xfrm>
          <a:off x="395536" y="2132856"/>
          <a:ext cx="8352159" cy="4340526"/>
        </p:xfrm>
        <a:graphic>
          <a:graphicData uri="http://schemas.openxmlformats.org/drawingml/2006/table">
            <a:tbl>
              <a:tblPr firstRow="1" bandRow="1">
                <a:tableStyleId>{5C22544A-7EE6-4342-B048-85BDC9FD1C3A}</a:tableStyleId>
              </a:tblPr>
              <a:tblGrid>
                <a:gridCol w="1439392"/>
                <a:gridCol w="3312368"/>
                <a:gridCol w="3600399"/>
              </a:tblGrid>
              <a:tr h="453548">
                <a:tc>
                  <a:txBody>
                    <a:bodyPr/>
                    <a:lstStyle/>
                    <a:p>
                      <a:pPr algn="ctr"/>
                      <a:r>
                        <a:rPr lang="es-AR" dirty="0" smtClean="0"/>
                        <a:t>Aspecto</a:t>
                      </a:r>
                      <a:endParaRPr lang="es-AR" dirty="0"/>
                    </a:p>
                  </a:txBody>
                  <a:tcPr/>
                </a:tc>
                <a:tc>
                  <a:txBody>
                    <a:bodyPr/>
                    <a:lstStyle/>
                    <a:p>
                      <a:pPr algn="ctr"/>
                      <a:r>
                        <a:rPr lang="es-AR" dirty="0" err="1" smtClean="0"/>
                        <a:t>Silverligth</a:t>
                      </a:r>
                      <a:endParaRPr lang="es-AR" dirty="0"/>
                    </a:p>
                  </a:txBody>
                  <a:tcPr/>
                </a:tc>
                <a:tc>
                  <a:txBody>
                    <a:bodyPr/>
                    <a:lstStyle/>
                    <a:p>
                      <a:pPr algn="ctr"/>
                      <a:r>
                        <a:rPr lang="es-AR" dirty="0" smtClean="0"/>
                        <a:t>WPF</a:t>
                      </a:r>
                      <a:endParaRPr lang="es-AR" dirty="0"/>
                    </a:p>
                  </a:txBody>
                  <a:tcPr/>
                </a:tc>
              </a:tr>
              <a:tr h="495480">
                <a:tc>
                  <a:txBody>
                    <a:bodyPr/>
                    <a:lstStyle/>
                    <a:p>
                      <a:pPr algn="l"/>
                      <a:r>
                        <a:rPr lang="es-AR" dirty="0" smtClean="0"/>
                        <a:t>Definición</a:t>
                      </a:r>
                      <a:endParaRPr lang="es-AR" dirty="0"/>
                    </a:p>
                  </a:txBody>
                  <a:tcPr/>
                </a:tc>
                <a:tc>
                  <a:txBody>
                    <a:bodyPr/>
                    <a:lstStyle/>
                    <a:p>
                      <a:r>
                        <a:rPr lang="es-AR" sz="1400" b="0" i="0" kern="1200" dirty="0" smtClean="0">
                          <a:solidFill>
                            <a:schemeClr val="dk1"/>
                          </a:solidFill>
                          <a:effectLst/>
                          <a:latin typeface="+mn-lt"/>
                          <a:ea typeface="+mn-ea"/>
                          <a:cs typeface="+mn-cs"/>
                        </a:rPr>
                        <a:t>Plataforma</a:t>
                      </a:r>
                      <a:r>
                        <a:rPr lang="es-AR" sz="1400" b="0" i="0" kern="1200" baseline="0" dirty="0" smtClean="0">
                          <a:solidFill>
                            <a:schemeClr val="dk1"/>
                          </a:solidFill>
                          <a:effectLst/>
                          <a:latin typeface="+mn-lt"/>
                          <a:ea typeface="+mn-ea"/>
                          <a:cs typeface="+mn-cs"/>
                        </a:rPr>
                        <a:t> de </a:t>
                      </a:r>
                      <a:r>
                        <a:rPr lang="es-AR" sz="1400" b="0" i="0" kern="1200" dirty="0" smtClean="0">
                          <a:solidFill>
                            <a:schemeClr val="dk1"/>
                          </a:solidFill>
                          <a:effectLst/>
                          <a:latin typeface="+mn-lt"/>
                          <a:ea typeface="+mn-ea"/>
                          <a:cs typeface="+mn-cs"/>
                        </a:rPr>
                        <a:t>desarrollo para la construcción de aplicaciones cliente Web</a:t>
                      </a:r>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Plataforma</a:t>
                      </a:r>
                      <a:r>
                        <a:rPr lang="es-AR" sz="1400" b="0" i="0" kern="1200" baseline="0" dirty="0" smtClean="0">
                          <a:solidFill>
                            <a:schemeClr val="dk1"/>
                          </a:solidFill>
                          <a:effectLst/>
                          <a:latin typeface="+mn-lt"/>
                          <a:ea typeface="+mn-ea"/>
                          <a:cs typeface="+mn-cs"/>
                        </a:rPr>
                        <a:t> de </a:t>
                      </a:r>
                      <a:r>
                        <a:rPr lang="es-AR" sz="1400" b="0" i="0" kern="1200" dirty="0" smtClean="0">
                          <a:solidFill>
                            <a:schemeClr val="dk1"/>
                          </a:solidFill>
                          <a:effectLst/>
                          <a:latin typeface="+mn-lt"/>
                          <a:ea typeface="+mn-ea"/>
                          <a:cs typeface="+mn-cs"/>
                        </a:rPr>
                        <a:t>desarrollo para la construcción de aplicaciones cliente Windows</a:t>
                      </a:r>
                      <a:endParaRPr lang="es-AR" sz="1400" dirty="0" smtClean="0"/>
                    </a:p>
                  </a:txBody>
                  <a:tcPr/>
                </a:tc>
              </a:tr>
              <a:tr h="903522">
                <a:tc>
                  <a:txBody>
                    <a:bodyPr/>
                    <a:lstStyle/>
                    <a:p>
                      <a:pPr algn="l"/>
                      <a:r>
                        <a:rPr lang="es-AR" dirty="0" smtClean="0"/>
                        <a:t>Subconjunto de..</a:t>
                      </a:r>
                      <a:endParaRPr lang="es-AR" dirty="0"/>
                    </a:p>
                  </a:txBody>
                  <a:tcPr/>
                </a:tc>
                <a:tc>
                  <a:txBody>
                    <a:bodyPr/>
                    <a:lstStyle/>
                    <a:p>
                      <a:r>
                        <a:rPr lang="es-AR" sz="1400" b="0" i="0" kern="1200" dirty="0" smtClean="0">
                          <a:solidFill>
                            <a:schemeClr val="dk1"/>
                          </a:solidFill>
                          <a:effectLst/>
                          <a:latin typeface="+mn-lt"/>
                          <a:ea typeface="+mn-ea"/>
                          <a:cs typeface="+mn-cs"/>
                        </a:rPr>
                        <a:t>Considerado como un subconjunto de WPF,  tecnología basada en XAML que se ejecuta en dentro de un </a:t>
                      </a:r>
                      <a:r>
                        <a:rPr lang="es-AR" sz="1400" b="0" i="0" kern="1200" dirty="0" err="1" smtClean="0">
                          <a:solidFill>
                            <a:schemeClr val="dk1"/>
                          </a:solidFill>
                          <a:effectLst/>
                          <a:latin typeface="+mn-lt"/>
                          <a:ea typeface="+mn-ea"/>
                          <a:cs typeface="+mn-cs"/>
                        </a:rPr>
                        <a:t>plug</a:t>
                      </a:r>
                      <a:r>
                        <a:rPr lang="es-AR" sz="1400" b="0" i="0" kern="1200" dirty="0" smtClean="0">
                          <a:solidFill>
                            <a:schemeClr val="dk1"/>
                          </a:solidFill>
                          <a:effectLst/>
                          <a:latin typeface="+mn-lt"/>
                          <a:ea typeface="+mn-ea"/>
                          <a:cs typeface="+mn-cs"/>
                        </a:rPr>
                        <a:t>-in de un navegador </a:t>
                      </a:r>
                      <a:endParaRPr lang="es-AR" sz="1400" dirty="0"/>
                    </a:p>
                  </a:txBody>
                  <a:tcPr/>
                </a:tc>
                <a:tc>
                  <a:txBody>
                    <a:bodyPr/>
                    <a:lstStyle/>
                    <a:p>
                      <a:r>
                        <a:rPr lang="es-AR" sz="1400" b="0" i="0" kern="1200" dirty="0" smtClean="0">
                          <a:solidFill>
                            <a:schemeClr val="dk1"/>
                          </a:solidFill>
                          <a:effectLst/>
                          <a:latin typeface="+mn-lt"/>
                          <a:ea typeface="+mn-ea"/>
                          <a:cs typeface="+mn-cs"/>
                        </a:rPr>
                        <a:t>WPF está generalmente considerado como un subconjunto de. NET Framework, y es una tecnología basada en XAML</a:t>
                      </a:r>
                      <a:endParaRPr lang="es-AR" sz="1400" dirty="0"/>
                    </a:p>
                  </a:txBody>
                  <a:tcPr/>
                </a:tc>
              </a:tr>
              <a:tr h="378968">
                <a:tc>
                  <a:txBody>
                    <a:bodyPr/>
                    <a:lstStyle/>
                    <a:p>
                      <a:pPr algn="l"/>
                      <a:r>
                        <a:rPr lang="es-AR" dirty="0" smtClean="0"/>
                        <a:t>GUI</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RIA (</a:t>
                      </a:r>
                      <a:r>
                        <a:rPr lang="es-AR" sz="1400" b="0" i="0" kern="1200" dirty="0" err="1" smtClean="0">
                          <a:solidFill>
                            <a:schemeClr val="dk1"/>
                          </a:solidFill>
                          <a:effectLst/>
                          <a:latin typeface="+mn-lt"/>
                          <a:ea typeface="+mn-ea"/>
                          <a:cs typeface="+mn-cs"/>
                        </a:rPr>
                        <a:t>Rich</a:t>
                      </a:r>
                      <a:r>
                        <a:rPr lang="es-AR" sz="1400" b="0" i="0" kern="1200" dirty="0" smtClean="0">
                          <a:solidFill>
                            <a:schemeClr val="dk1"/>
                          </a:solidFill>
                          <a:effectLst/>
                          <a:latin typeface="+mn-lt"/>
                          <a:ea typeface="+mn-ea"/>
                          <a:cs typeface="+mn-cs"/>
                        </a:rPr>
                        <a:t> Internet </a:t>
                      </a:r>
                      <a:r>
                        <a:rPr lang="es-AR" sz="1400" b="0" i="0" kern="1200" dirty="0" err="1" smtClean="0">
                          <a:solidFill>
                            <a:schemeClr val="dk1"/>
                          </a:solidFill>
                          <a:effectLst/>
                          <a:latin typeface="+mn-lt"/>
                          <a:ea typeface="+mn-ea"/>
                          <a:cs typeface="+mn-cs"/>
                        </a:rPr>
                        <a:t>Applications</a:t>
                      </a:r>
                      <a:r>
                        <a:rPr lang="es-AR" sz="1400" b="0" i="0" kern="1200" dirty="0" smtClean="0">
                          <a:solidFill>
                            <a:schemeClr val="dk1"/>
                          </a:solidFill>
                          <a:effectLst/>
                          <a:latin typeface="+mn-lt"/>
                          <a:ea typeface="+mn-ea"/>
                          <a:cs typeface="+mn-cs"/>
                        </a:rPr>
                        <a:t>)</a:t>
                      </a:r>
                      <a:endParaRPr lang="es-AR" sz="14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Interfaces Ricas para clientes </a:t>
                      </a:r>
                      <a:r>
                        <a:rPr lang="es-AR" sz="1400" b="0" i="0" kern="1200" dirty="0" err="1" smtClean="0">
                          <a:solidFill>
                            <a:schemeClr val="dk1"/>
                          </a:solidFill>
                          <a:effectLst/>
                          <a:latin typeface="+mn-lt"/>
                          <a:ea typeface="+mn-ea"/>
                          <a:cs typeface="+mn-cs"/>
                        </a:rPr>
                        <a:t>windows</a:t>
                      </a:r>
                      <a:endParaRPr lang="es-AR" sz="1400" b="0" i="0" kern="1200" dirty="0">
                        <a:solidFill>
                          <a:schemeClr val="dk1"/>
                        </a:solidFill>
                        <a:effectLst/>
                        <a:latin typeface="+mn-lt"/>
                        <a:ea typeface="+mn-ea"/>
                        <a:cs typeface="+mn-cs"/>
                      </a:endParaRPr>
                    </a:p>
                  </a:txBody>
                  <a:tcPr/>
                </a:tc>
              </a:tr>
              <a:tr h="612064">
                <a:tc>
                  <a:txBody>
                    <a:bodyPr/>
                    <a:lstStyle/>
                    <a:p>
                      <a:pPr algn="l"/>
                      <a:r>
                        <a:rPr lang="es-AR" dirty="0" smtClean="0"/>
                        <a:t>Software Requerido</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Corre en navegadores, se necesita instalar </a:t>
                      </a:r>
                      <a:r>
                        <a:rPr lang="es-AR" sz="1400" b="0" i="0" kern="1200" dirty="0" err="1" smtClean="0">
                          <a:solidFill>
                            <a:schemeClr val="dk1"/>
                          </a:solidFill>
                          <a:effectLst/>
                          <a:latin typeface="+mn-lt"/>
                          <a:ea typeface="+mn-ea"/>
                          <a:cs typeface="+mn-cs"/>
                        </a:rPr>
                        <a:t>Silverligth</a:t>
                      </a:r>
                      <a:r>
                        <a:rPr lang="es-AR" sz="1400" b="0" i="0" kern="1200" dirty="0" smtClean="0">
                          <a:solidFill>
                            <a:schemeClr val="dk1"/>
                          </a:solidFill>
                          <a:effectLst/>
                          <a:latin typeface="+mn-lt"/>
                          <a:ea typeface="+mn-ea"/>
                          <a:cs typeface="+mn-cs"/>
                        </a:rPr>
                        <a:t> en el cliente</a:t>
                      </a:r>
                      <a:endParaRPr lang="es-AR" sz="14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No es un </a:t>
                      </a:r>
                      <a:r>
                        <a:rPr lang="es-AR" sz="1400" b="0" i="0" kern="1200" dirty="0" err="1" smtClean="0">
                          <a:solidFill>
                            <a:schemeClr val="dk1"/>
                          </a:solidFill>
                          <a:effectLst/>
                          <a:latin typeface="+mn-lt"/>
                          <a:ea typeface="+mn-ea"/>
                          <a:cs typeface="+mn-cs"/>
                        </a:rPr>
                        <a:t>plug</a:t>
                      </a:r>
                      <a:r>
                        <a:rPr lang="es-AR" sz="1400" b="0" i="0" kern="1200" dirty="0" smtClean="0">
                          <a:solidFill>
                            <a:schemeClr val="dk1"/>
                          </a:solidFill>
                          <a:effectLst/>
                          <a:latin typeface="+mn-lt"/>
                          <a:ea typeface="+mn-ea"/>
                          <a:cs typeface="+mn-cs"/>
                        </a:rPr>
                        <a:t>-in, debe estar la aplicación completa en la máquina</a:t>
                      </a:r>
                      <a:endParaRPr lang="es-AR" sz="1400" b="0" i="0" kern="1200" dirty="0">
                        <a:solidFill>
                          <a:schemeClr val="dk1"/>
                        </a:solidFill>
                        <a:effectLst/>
                        <a:latin typeface="+mn-lt"/>
                        <a:ea typeface="+mn-ea"/>
                        <a:cs typeface="+mn-cs"/>
                      </a:endParaRPr>
                    </a:p>
                  </a:txBody>
                  <a:tcPr/>
                </a:tc>
              </a:tr>
              <a:tr h="702445">
                <a:tc>
                  <a:txBody>
                    <a:bodyPr/>
                    <a:lstStyle/>
                    <a:p>
                      <a:pPr algn="l"/>
                      <a:r>
                        <a:rPr lang="es-AR" dirty="0" smtClean="0"/>
                        <a:t>Soporte del Framework</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Librería de clases relativamente pequeña y adaptable</a:t>
                      </a:r>
                      <a:endParaRPr lang="es-AR" sz="14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Debe tener acceso a toda las librerías de .NET y los ensamblados</a:t>
                      </a:r>
                      <a:endParaRPr lang="es-AR" sz="1400" b="0" i="0" kern="1200" dirty="0">
                        <a:solidFill>
                          <a:schemeClr val="dk1"/>
                        </a:solidFill>
                        <a:effectLst/>
                        <a:latin typeface="+mn-lt"/>
                        <a:ea typeface="+mn-ea"/>
                        <a:cs typeface="+mn-cs"/>
                      </a:endParaRPr>
                    </a:p>
                  </a:txBody>
                  <a:tcPr/>
                </a:tc>
              </a:tr>
              <a:tr h="702445">
                <a:tc>
                  <a:txBody>
                    <a:bodyPr/>
                    <a:lstStyle/>
                    <a:p>
                      <a:pPr algn="l"/>
                      <a:r>
                        <a:rPr lang="es-AR" dirty="0" smtClean="0"/>
                        <a:t>Despliegue</a:t>
                      </a:r>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Las App Silverlight se hospedan en los servidores y en los clientes Web.</a:t>
                      </a:r>
                      <a:endParaRPr lang="es-AR" sz="14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kern="1200" dirty="0" smtClean="0">
                          <a:solidFill>
                            <a:schemeClr val="dk1"/>
                          </a:solidFill>
                          <a:effectLst/>
                          <a:latin typeface="+mn-lt"/>
                          <a:ea typeface="+mn-ea"/>
                          <a:cs typeface="+mn-cs"/>
                        </a:rPr>
                        <a:t>Se pueden instalar como aplicaciones </a:t>
                      </a:r>
                      <a:r>
                        <a:rPr lang="es-AR" sz="1400" b="0" i="0" kern="1200" dirty="0" err="1" smtClean="0">
                          <a:solidFill>
                            <a:schemeClr val="dk1"/>
                          </a:solidFill>
                          <a:effectLst/>
                          <a:latin typeface="+mn-lt"/>
                          <a:ea typeface="+mn-ea"/>
                          <a:cs typeface="+mn-cs"/>
                        </a:rPr>
                        <a:t>standalone</a:t>
                      </a:r>
                      <a:r>
                        <a:rPr lang="es-AR" sz="1400" b="0" i="0" kern="1200" dirty="0" smtClean="0">
                          <a:solidFill>
                            <a:schemeClr val="dk1"/>
                          </a:solidFill>
                          <a:effectLst/>
                          <a:latin typeface="+mn-lt"/>
                          <a:ea typeface="+mn-ea"/>
                          <a:cs typeface="+mn-cs"/>
                        </a:rPr>
                        <a:t>.</a:t>
                      </a:r>
                      <a:endParaRPr lang="es-AR" sz="1400" b="0" i="0" kern="1200" dirty="0">
                        <a:solidFill>
                          <a:schemeClr val="dk1"/>
                        </a:solidFill>
                        <a:effectLst/>
                        <a:latin typeface="+mn-lt"/>
                        <a:ea typeface="+mn-ea"/>
                        <a:cs typeface="+mn-cs"/>
                      </a:endParaRPr>
                    </a:p>
                  </a:txBody>
                  <a:tcPr/>
                </a:tc>
              </a:tr>
            </a:tbl>
          </a:graphicData>
        </a:graphic>
      </p:graphicFrame>
      <p:sp>
        <p:nvSpPr>
          <p:cNvPr id="3" name="2 Marcador de fecha"/>
          <p:cNvSpPr>
            <a:spLocks noGrp="1"/>
          </p:cNvSpPr>
          <p:nvPr>
            <p:ph type="dt" sz="half" idx="10"/>
          </p:nvPr>
        </p:nvSpPr>
        <p:spPr/>
        <p:txBody>
          <a:bodyPr/>
          <a:lstStyle/>
          <a:p>
            <a:fld id="{3D07A7DC-D748-4A06-AFB1-6A3633FE248F}" type="datetime1">
              <a:rPr lang="es-ES" smtClean="0"/>
              <a:t>22/05/2014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42</a:t>
            </a:fld>
            <a:endParaRPr lang="es-ES"/>
          </a:p>
        </p:txBody>
      </p:sp>
    </p:spTree>
    <p:extLst>
      <p:ext uri="{BB962C8B-B14F-4D97-AF65-F5344CB8AC3E}">
        <p14:creationId xmlns:p14="http://schemas.microsoft.com/office/powerpoint/2010/main" val="37644856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Aplicación </a:t>
            </a:r>
            <a:r>
              <a:rPr lang="es-AR" dirty="0" err="1" smtClean="0"/>
              <a:t>Silverligth</a:t>
            </a:r>
            <a:endParaRPr lang="es-AR" dirty="0"/>
          </a:p>
        </p:txBody>
      </p:sp>
      <p:sp>
        <p:nvSpPr>
          <p:cNvPr id="3" name="2 Marcador de contenido"/>
          <p:cNvSpPr>
            <a:spLocks noGrp="1"/>
          </p:cNvSpPr>
          <p:nvPr>
            <p:ph sz="quarter" idx="13"/>
          </p:nvPr>
        </p:nvSpPr>
        <p:spPr/>
        <p:txBody>
          <a:bodyPr/>
          <a:lstStyle/>
          <a:p>
            <a:r>
              <a:rPr lang="es-AR" dirty="0" smtClean="0"/>
              <a:t>Se debe seleccionar sobre que tipo de aplicación web corre.</a:t>
            </a:r>
          </a:p>
          <a:p>
            <a:r>
              <a:rPr lang="es-AR" dirty="0" smtClean="0"/>
              <a:t>Se puede seleccionar es uso del servicios WCF	</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3" y="4054970"/>
            <a:ext cx="2795173" cy="2285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1556792"/>
            <a:ext cx="2023412" cy="4790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ED7612E3-E9D1-49D0-866A-0F47CCE2755D}"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43</a:t>
            </a:fld>
            <a:endParaRPr lang="es-ES"/>
          </a:p>
        </p:txBody>
      </p:sp>
    </p:spTree>
    <p:extLst>
      <p:ext uri="{BB962C8B-B14F-4D97-AF65-F5344CB8AC3E}">
        <p14:creationId xmlns:p14="http://schemas.microsoft.com/office/powerpoint/2010/main" val="37294822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Componentes de una Aplicación (1)</a:t>
            </a:r>
            <a:endParaRPr lang="es-AR" dirty="0"/>
          </a:p>
        </p:txBody>
      </p:sp>
      <p:sp>
        <p:nvSpPr>
          <p:cNvPr id="3" name="2 Marcador de contenido"/>
          <p:cNvSpPr>
            <a:spLocks noGrp="1"/>
          </p:cNvSpPr>
          <p:nvPr>
            <p:ph sz="quarter" idx="13"/>
          </p:nvPr>
        </p:nvSpPr>
        <p:spPr>
          <a:xfrm>
            <a:off x="539552" y="1657579"/>
            <a:ext cx="4031303" cy="4353664"/>
          </a:xfrm>
        </p:spPr>
        <p:txBody>
          <a:bodyPr/>
          <a:lstStyle/>
          <a:p>
            <a:r>
              <a:rPr lang="es-AR" dirty="0" smtClean="0"/>
              <a:t>Existen dos proyectos:</a:t>
            </a:r>
          </a:p>
          <a:p>
            <a:pPr lvl="1"/>
            <a:r>
              <a:rPr lang="es-AR" dirty="0" smtClean="0"/>
              <a:t>Uno para </a:t>
            </a:r>
            <a:r>
              <a:rPr lang="es-AR" dirty="0" err="1" smtClean="0"/>
              <a:t>Silverligth</a:t>
            </a:r>
            <a:endParaRPr lang="es-AR" dirty="0" smtClean="0"/>
          </a:p>
          <a:p>
            <a:pPr lvl="1"/>
            <a:endParaRPr lang="es-AR" dirty="0"/>
          </a:p>
          <a:p>
            <a:pPr lvl="1"/>
            <a:r>
              <a:rPr lang="es-AR" dirty="0" smtClean="0"/>
              <a:t>Uno para aplicación web</a:t>
            </a:r>
          </a:p>
          <a:p>
            <a:pPr lvl="1"/>
            <a:endParaRPr lang="es-AR" dirty="0"/>
          </a:p>
          <a:p>
            <a:r>
              <a:rPr lang="es-AR" dirty="0" smtClean="0"/>
              <a:t>Se dice que la página web hospeda a la </a:t>
            </a:r>
            <a:r>
              <a:rPr lang="es-AR" dirty="0" err="1" smtClean="0"/>
              <a:t>applicacion</a:t>
            </a:r>
            <a:r>
              <a:rPr lang="es-AR" dirty="0" smtClean="0"/>
              <a:t> </a:t>
            </a:r>
            <a:r>
              <a:rPr lang="es-AR" dirty="0" err="1" smtClean="0"/>
              <a:t>silverligth</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310" y="2564904"/>
            <a:ext cx="3879874" cy="387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7310" y="5789690"/>
            <a:ext cx="785524" cy="78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Flecha curvada hacia abajo"/>
          <p:cNvSpPr/>
          <p:nvPr/>
        </p:nvSpPr>
        <p:spPr>
          <a:xfrm>
            <a:off x="3915750" y="4437112"/>
            <a:ext cx="1952394"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 name="5 Flecha curvada hacia arriba"/>
          <p:cNvSpPr/>
          <p:nvPr/>
        </p:nvSpPr>
        <p:spPr>
          <a:xfrm rot="19628065">
            <a:off x="5951877" y="5681421"/>
            <a:ext cx="1340884" cy="5760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 name="Document"/>
          <p:cNvSpPr>
            <a:spLocks noEditPoints="1" noChangeArrowheads="1"/>
          </p:cNvSpPr>
          <p:nvPr/>
        </p:nvSpPr>
        <p:spPr bwMode="auto">
          <a:xfrm>
            <a:off x="3275856" y="5013176"/>
            <a:ext cx="1072537" cy="128488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s-AR" sz="3200" dirty="0" smtClean="0"/>
              <a:t>.</a:t>
            </a:r>
            <a:r>
              <a:rPr lang="es-AR" sz="3200" dirty="0" err="1" smtClean="0"/>
              <a:t>xap</a:t>
            </a:r>
            <a:endParaRPr lang="es-AR" sz="3200" dirty="0"/>
          </a:p>
        </p:txBody>
      </p:sp>
      <p:sp>
        <p:nvSpPr>
          <p:cNvPr id="8" name="7 Marcador de fecha"/>
          <p:cNvSpPr>
            <a:spLocks noGrp="1"/>
          </p:cNvSpPr>
          <p:nvPr>
            <p:ph type="dt" sz="half" idx="10"/>
          </p:nvPr>
        </p:nvSpPr>
        <p:spPr/>
        <p:txBody>
          <a:bodyPr/>
          <a:lstStyle/>
          <a:p>
            <a:fld id="{4256F3C2-ADBF-4F5B-81C1-84A043B27926}" type="datetime1">
              <a:rPr lang="es-ES" smtClean="0"/>
              <a:t>22/05/2014</a:t>
            </a:fld>
            <a:endParaRPr lang="es-ES"/>
          </a:p>
        </p:txBody>
      </p:sp>
      <p:sp>
        <p:nvSpPr>
          <p:cNvPr id="9" name="8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10" name="9 Marcador de número de diapositiva"/>
          <p:cNvSpPr>
            <a:spLocks noGrp="1"/>
          </p:cNvSpPr>
          <p:nvPr>
            <p:ph type="sldNum" sz="quarter" idx="12"/>
          </p:nvPr>
        </p:nvSpPr>
        <p:spPr/>
        <p:txBody>
          <a:bodyPr/>
          <a:lstStyle/>
          <a:p>
            <a:fld id="{132FADFE-3B8F-471C-ABF0-DBC7717ECBBC}" type="slidenum">
              <a:rPr lang="es-ES" smtClean="0"/>
              <a:pPr/>
              <a:t>44</a:t>
            </a:fld>
            <a:endParaRPr lang="es-ES"/>
          </a:p>
        </p:txBody>
      </p:sp>
    </p:spTree>
    <p:extLst>
      <p:ext uri="{BB962C8B-B14F-4D97-AF65-F5344CB8AC3E}">
        <p14:creationId xmlns:p14="http://schemas.microsoft.com/office/powerpoint/2010/main" val="1727361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AR" dirty="0"/>
              <a:t>Componentes de una Aplicación </a:t>
            </a:r>
            <a:r>
              <a:rPr lang="es-AR" dirty="0" smtClean="0"/>
              <a:t>(2)</a:t>
            </a:r>
            <a:endParaRPr lang="es-AR"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2539" y="1844824"/>
            <a:ext cx="622935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4BF39911-113C-4A32-96B8-5FEF0E534D9F}" type="datetime1">
              <a:rPr lang="es-ES" smtClean="0"/>
              <a:t>22/05/2014</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45</a:t>
            </a:fld>
            <a:endParaRPr lang="es-ES"/>
          </a:p>
        </p:txBody>
      </p:sp>
    </p:spTree>
    <p:extLst>
      <p:ext uri="{BB962C8B-B14F-4D97-AF65-F5344CB8AC3E}">
        <p14:creationId xmlns:p14="http://schemas.microsoft.com/office/powerpoint/2010/main" val="37521804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89F5032E-2175-444E-9EC8-0A131EA1CD7F}" type="datetime1">
              <a:rPr lang="es-ES" smtClean="0"/>
              <a:t>22/05/2014</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Capa de Presentacion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46</a:t>
            </a:fld>
            <a:endParaRPr lang="es-ES"/>
          </a:p>
        </p:txBody>
      </p:sp>
      <p:sp>
        <p:nvSpPr>
          <p:cNvPr id="7" name="6 CuadroTexto"/>
          <p:cNvSpPr txBox="1"/>
          <p:nvPr/>
        </p:nvSpPr>
        <p:spPr>
          <a:xfrm>
            <a:off x="3211072" y="3150429"/>
            <a:ext cx="3005951" cy="646331"/>
          </a:xfrm>
          <a:prstGeom prst="rect">
            <a:avLst/>
          </a:prstGeom>
          <a:noFill/>
        </p:spPr>
        <p:txBody>
          <a:bodyPr wrap="none" rtlCol="0">
            <a:spAutoFit/>
          </a:bodyPr>
          <a:lstStyle/>
          <a:p>
            <a:pPr algn="ctr">
              <a:spcBef>
                <a:spcPct val="20000"/>
              </a:spcBef>
              <a:buClr>
                <a:schemeClr val="accent1"/>
              </a:buClr>
              <a:buSzPct val="100000"/>
            </a:pPr>
            <a:r>
              <a:rPr lang="es-AR" sz="3600" b="1" dirty="0">
                <a:solidFill>
                  <a:srgbClr val="073E87"/>
                </a:solidFill>
                <a:latin typeface="Candara"/>
              </a:rPr>
              <a:t>Fin de Módulo</a:t>
            </a:r>
          </a:p>
        </p:txBody>
      </p:sp>
    </p:spTree>
    <p:extLst>
      <p:ext uri="{BB962C8B-B14F-4D97-AF65-F5344CB8AC3E}">
        <p14:creationId xmlns:p14="http://schemas.microsoft.com/office/powerpoint/2010/main" val="1713920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3960440" cy="4417727"/>
          </a:xfrm>
        </p:spPr>
        <p:txBody>
          <a:bodyPr>
            <a:normAutofit fontScale="92500" lnSpcReduction="20000"/>
          </a:bodyPr>
          <a:lstStyle/>
          <a:p>
            <a:r>
              <a:rPr lang="es-AR" dirty="0"/>
              <a:t>MVC Definición: Aplicación específica del patrón de diseño </a:t>
            </a:r>
            <a:r>
              <a:rPr lang="es-AR" dirty="0" err="1" smtClean="0"/>
              <a:t>Observer</a:t>
            </a:r>
            <a:r>
              <a:rPr lang="es-AR" dirty="0" smtClean="0"/>
              <a:t> </a:t>
            </a:r>
            <a:endParaRPr lang="es-AR" dirty="0"/>
          </a:p>
          <a:p>
            <a:r>
              <a:rPr lang="es-AR" dirty="0" smtClean="0"/>
              <a:t>Modelo: objetos </a:t>
            </a:r>
            <a:r>
              <a:rPr lang="es-AR" dirty="0"/>
              <a:t>de </a:t>
            </a:r>
            <a:r>
              <a:rPr lang="es-AR" dirty="0" smtClean="0"/>
              <a:t>la aplicación </a:t>
            </a:r>
            <a:r>
              <a:rPr lang="es-AR" dirty="0"/>
              <a:t>(datos) </a:t>
            </a:r>
          </a:p>
          <a:p>
            <a:r>
              <a:rPr lang="es-AR" dirty="0" smtClean="0"/>
              <a:t>Vista: a </a:t>
            </a:r>
            <a:r>
              <a:rPr lang="es-AR" dirty="0"/>
              <a:t>interfaz de usuario (presentación) - observa </a:t>
            </a:r>
            <a:r>
              <a:rPr lang="es-AR" dirty="0" smtClean="0"/>
              <a:t>el Modelo </a:t>
            </a:r>
            <a:endParaRPr lang="es-AR" dirty="0"/>
          </a:p>
          <a:p>
            <a:r>
              <a:rPr lang="es-AR" dirty="0" smtClean="0"/>
              <a:t>Controlador: define la </a:t>
            </a:r>
            <a:r>
              <a:rPr lang="es-AR" dirty="0"/>
              <a:t>manera reacciona </a:t>
            </a:r>
            <a:r>
              <a:rPr lang="es-AR" dirty="0" smtClean="0"/>
              <a:t> a al entrada de interfaz </a:t>
            </a:r>
            <a:r>
              <a:rPr lang="es-AR" dirty="0"/>
              <a:t>de usuario </a:t>
            </a:r>
            <a:r>
              <a:rPr lang="es-AR" dirty="0" smtClean="0"/>
              <a:t>- </a:t>
            </a:r>
            <a:r>
              <a:rPr lang="es-AR" dirty="0"/>
              <a:t>observa </a:t>
            </a:r>
            <a:r>
              <a:rPr lang="es-AR" dirty="0" smtClean="0"/>
              <a:t>la Vista </a:t>
            </a:r>
            <a:endParaRPr lang="es-AR" dirty="0"/>
          </a:p>
          <a:p>
            <a:r>
              <a:rPr lang="es-AR" dirty="0"/>
              <a:t>Patrón Observador usado dos veces (</a:t>
            </a:r>
            <a:r>
              <a:rPr lang="es-AR" dirty="0" err="1"/>
              <a:t>Controller</a:t>
            </a:r>
            <a:r>
              <a:rPr lang="es-AR" dirty="0"/>
              <a:t> observa Vista y Vista observa </a:t>
            </a:r>
            <a:r>
              <a:rPr lang="es-AR" dirty="0" smtClean="0"/>
              <a:t>Modelo)</a:t>
            </a:r>
            <a:endParaRPr lang="es-AR" dirty="0"/>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5</a:t>
            </a:fld>
            <a:endParaRPr lang="es-ES"/>
          </a:p>
        </p:txBody>
      </p:sp>
      <p:sp>
        <p:nvSpPr>
          <p:cNvPr id="6" name="Título 5"/>
          <p:cNvSpPr>
            <a:spLocks noGrp="1"/>
          </p:cNvSpPr>
          <p:nvPr>
            <p:ph type="title"/>
          </p:nvPr>
        </p:nvSpPr>
        <p:spPr/>
        <p:txBody>
          <a:bodyPr/>
          <a:lstStyle/>
          <a:p>
            <a:r>
              <a:rPr lang="es-ES_tradnl" dirty="0" smtClean="0"/>
              <a:t>Descripción Funcional</a:t>
            </a:r>
            <a:endParaRPr lang="es-AR" dirty="0"/>
          </a:p>
        </p:txBody>
      </p:sp>
      <p:cxnSp>
        <p:nvCxnSpPr>
          <p:cNvPr id="7" name="Straight Arrow Connector 15"/>
          <p:cNvCxnSpPr>
            <a:stCxn id="13" idx="1"/>
            <a:endCxn id="14" idx="0"/>
          </p:cNvCxnSpPr>
          <p:nvPr/>
        </p:nvCxnSpPr>
        <p:spPr>
          <a:xfrm rot="10800000" flipV="1">
            <a:off x="6130280" y="3956336"/>
            <a:ext cx="1219200" cy="110490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16"/>
          <p:cNvCxnSpPr>
            <a:stCxn id="13" idx="1"/>
            <a:endCxn id="12" idx="2"/>
          </p:cNvCxnSpPr>
          <p:nvPr/>
        </p:nvCxnSpPr>
        <p:spPr>
          <a:xfrm rot="10800000">
            <a:off x="6130280" y="2699036"/>
            <a:ext cx="1219200" cy="125730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Shape 17"/>
          <p:cNvCxnSpPr>
            <a:stCxn id="12" idx="3"/>
            <a:endCxn id="13" idx="0"/>
          </p:cNvCxnSpPr>
          <p:nvPr/>
        </p:nvCxnSpPr>
        <p:spPr>
          <a:xfrm>
            <a:off x="6968480" y="2203736"/>
            <a:ext cx="1219200" cy="1257300"/>
          </a:xfrm>
          <a:prstGeom prst="bentConnector2">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Shape 34"/>
          <p:cNvCxnSpPr/>
          <p:nvPr/>
        </p:nvCxnSpPr>
        <p:spPr>
          <a:xfrm rot="5400000" flipH="1" flipV="1">
            <a:off x="4645174" y="3879342"/>
            <a:ext cx="2362200" cy="1588"/>
          </a:xfrm>
          <a:prstGeom prst="straightConnector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hape 34"/>
          <p:cNvCxnSpPr/>
          <p:nvPr/>
        </p:nvCxnSpPr>
        <p:spPr>
          <a:xfrm rot="5400000" flipH="1" flipV="1">
            <a:off x="4797574" y="3879342"/>
            <a:ext cx="2362200" cy="1588"/>
          </a:xfrm>
          <a:prstGeom prst="straightConnector1">
            <a:avLst/>
          </a:prstGeom>
          <a:ln w="25400" cmpd="sng">
            <a:solidFill>
              <a:schemeClr val="tx2"/>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12" name="Rounded Rectangle 14"/>
          <p:cNvSpPr/>
          <p:nvPr/>
        </p:nvSpPr>
        <p:spPr>
          <a:xfrm>
            <a:off x="5292080" y="1708436"/>
            <a:ext cx="1676400" cy="990600"/>
          </a:xfrm>
          <a:prstGeom prst="roundRect">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Vista</a:t>
            </a:r>
            <a:endParaRPr lang="en-US" dirty="0"/>
          </a:p>
        </p:txBody>
      </p:sp>
      <p:sp>
        <p:nvSpPr>
          <p:cNvPr id="13" name="Rounded Rectangle 13"/>
          <p:cNvSpPr/>
          <p:nvPr/>
        </p:nvSpPr>
        <p:spPr>
          <a:xfrm>
            <a:off x="7349480" y="3461036"/>
            <a:ext cx="1676400" cy="990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smtClean="0"/>
              <a:t>Controlador</a:t>
            </a:r>
            <a:endParaRPr lang="en-US" dirty="0"/>
          </a:p>
        </p:txBody>
      </p:sp>
      <p:sp>
        <p:nvSpPr>
          <p:cNvPr id="14" name="Rounded Rectangle 11"/>
          <p:cNvSpPr/>
          <p:nvPr/>
        </p:nvSpPr>
        <p:spPr>
          <a:xfrm>
            <a:off x="5292080" y="5061236"/>
            <a:ext cx="1676400" cy="990600"/>
          </a:xfrm>
          <a:prstGeom prst="roundRect">
            <a:avLst/>
          </a:prstGeom>
          <a:solidFill>
            <a:schemeClr val="tx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smtClean="0"/>
              <a:t>Modelo</a:t>
            </a:r>
            <a:endParaRPr lang="en-US" dirty="0"/>
          </a:p>
        </p:txBody>
      </p:sp>
    </p:spTree>
    <p:extLst>
      <p:ext uri="{BB962C8B-B14F-4D97-AF65-F5344CB8AC3E}">
        <p14:creationId xmlns:p14="http://schemas.microsoft.com/office/powerpoint/2010/main" val="53013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3960440" cy="4417727"/>
          </a:xfrm>
        </p:spPr>
        <p:txBody>
          <a:bodyPr>
            <a:normAutofit lnSpcReduction="10000"/>
          </a:bodyPr>
          <a:lstStyle/>
          <a:p>
            <a:r>
              <a:rPr lang="es-AR" dirty="0" err="1"/>
              <a:t>Controller</a:t>
            </a:r>
            <a:r>
              <a:rPr lang="es-AR" dirty="0"/>
              <a:t> </a:t>
            </a:r>
            <a:r>
              <a:rPr lang="es-AR" dirty="0" smtClean="0"/>
              <a:t>tiene conocimiento de la </a:t>
            </a:r>
            <a:r>
              <a:rPr lang="es-AR" dirty="0"/>
              <a:t>Vista y Modelo, Vista tiene conocimiento de </a:t>
            </a:r>
            <a:r>
              <a:rPr lang="es-AR" dirty="0" smtClean="0"/>
              <a:t>Modelo.</a:t>
            </a:r>
          </a:p>
          <a:p>
            <a:r>
              <a:rPr lang="es-AR" dirty="0" smtClean="0"/>
              <a:t> </a:t>
            </a:r>
            <a:endParaRPr lang="es-AR" dirty="0"/>
          </a:p>
          <a:p>
            <a:r>
              <a:rPr lang="es-AR" dirty="0"/>
              <a:t>Controlador observa cambios en la Vista (1), informa Modelo (2) </a:t>
            </a:r>
            <a:r>
              <a:rPr lang="es-AR" dirty="0" smtClean="0"/>
              <a:t>.</a:t>
            </a:r>
          </a:p>
          <a:p>
            <a:endParaRPr lang="es-AR" dirty="0"/>
          </a:p>
          <a:p>
            <a:r>
              <a:rPr lang="es-AR" dirty="0"/>
              <a:t>Ver observa cambios en el modelo (3) y actualizaciones</a:t>
            </a:r>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6</a:t>
            </a:fld>
            <a:endParaRPr lang="es-ES"/>
          </a:p>
        </p:txBody>
      </p:sp>
      <p:sp>
        <p:nvSpPr>
          <p:cNvPr id="6" name="Título 5"/>
          <p:cNvSpPr>
            <a:spLocks noGrp="1"/>
          </p:cNvSpPr>
          <p:nvPr>
            <p:ph type="title"/>
          </p:nvPr>
        </p:nvSpPr>
        <p:spPr/>
        <p:txBody>
          <a:bodyPr/>
          <a:lstStyle/>
          <a:p>
            <a:r>
              <a:rPr lang="es-ES_tradnl" dirty="0" smtClean="0"/>
              <a:t>Descripción Funcional</a:t>
            </a:r>
            <a:endParaRPr lang="es-AR" dirty="0"/>
          </a:p>
        </p:txBody>
      </p:sp>
      <p:cxnSp>
        <p:nvCxnSpPr>
          <p:cNvPr id="15" name="Straight Arrow Connector 22"/>
          <p:cNvCxnSpPr>
            <a:stCxn id="23" idx="1"/>
            <a:endCxn id="26" idx="0"/>
          </p:cNvCxnSpPr>
          <p:nvPr/>
        </p:nvCxnSpPr>
        <p:spPr>
          <a:xfrm rot="10800000" flipV="1">
            <a:off x="6001872" y="4028050"/>
            <a:ext cx="1219200" cy="110490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23"/>
          <p:cNvCxnSpPr/>
          <p:nvPr/>
        </p:nvCxnSpPr>
        <p:spPr>
          <a:xfrm rot="10800000">
            <a:off x="6001872" y="2698079"/>
            <a:ext cx="1219200" cy="1257300"/>
          </a:xfrm>
          <a:prstGeom prst="straightConnector1">
            <a:avLst/>
          </a:prstGeom>
          <a:ln w="25400" cap="rnd">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hape 24"/>
          <p:cNvCxnSpPr>
            <a:stCxn id="25" idx="3"/>
            <a:endCxn id="23" idx="0"/>
          </p:cNvCxnSpPr>
          <p:nvPr/>
        </p:nvCxnSpPr>
        <p:spPr>
          <a:xfrm>
            <a:off x="6840072" y="2275450"/>
            <a:ext cx="1219200" cy="1257300"/>
          </a:xfrm>
          <a:prstGeom prst="bentConnector2">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Shape 34"/>
          <p:cNvCxnSpPr/>
          <p:nvPr/>
        </p:nvCxnSpPr>
        <p:spPr>
          <a:xfrm rot="5400000" flipH="1" flipV="1">
            <a:off x="4516766" y="3951056"/>
            <a:ext cx="2362200" cy="1588"/>
          </a:xfrm>
          <a:prstGeom prst="straightConnector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 name="Up Arrow 32"/>
          <p:cNvSpPr/>
          <p:nvPr/>
        </p:nvSpPr>
        <p:spPr>
          <a:xfrm>
            <a:off x="5239872" y="3151750"/>
            <a:ext cx="304800" cy="1447800"/>
          </a:xfrm>
          <a:prstGeom prst="upArrow">
            <a:avLst/>
          </a:prstGeom>
        </p:spPr>
        <p:style>
          <a:lnRef idx="1">
            <a:schemeClr val="dk1"/>
          </a:lnRef>
          <a:fillRef idx="3">
            <a:schemeClr val="dk1"/>
          </a:fillRef>
          <a:effectRef idx="2">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51"/>
          <p:cNvSpPr txBox="1"/>
          <p:nvPr/>
        </p:nvSpPr>
        <p:spPr>
          <a:xfrm>
            <a:off x="6763872" y="4687418"/>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(2)</a:t>
            </a:r>
            <a:endParaRPr lang="en-US" dirty="0"/>
          </a:p>
        </p:txBody>
      </p:sp>
      <p:sp>
        <p:nvSpPr>
          <p:cNvPr id="21" name="TextBox 52"/>
          <p:cNvSpPr txBox="1"/>
          <p:nvPr/>
        </p:nvSpPr>
        <p:spPr>
          <a:xfrm>
            <a:off x="8287872" y="1856350"/>
            <a:ext cx="533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a:t>
            </a:r>
            <a:endParaRPr lang="en-US" dirty="0"/>
          </a:p>
        </p:txBody>
      </p:sp>
      <p:sp>
        <p:nvSpPr>
          <p:cNvPr id="22" name="Down Arrow 53"/>
          <p:cNvSpPr/>
          <p:nvPr/>
        </p:nvSpPr>
        <p:spPr>
          <a:xfrm rot="2823666">
            <a:off x="6587064" y="4265895"/>
            <a:ext cx="304800" cy="898736"/>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ounded Rectangle 20"/>
          <p:cNvSpPr/>
          <p:nvPr/>
        </p:nvSpPr>
        <p:spPr>
          <a:xfrm>
            <a:off x="7221072" y="3532750"/>
            <a:ext cx="1676400" cy="990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Controller</a:t>
            </a:r>
            <a:endParaRPr lang="en-US" dirty="0"/>
          </a:p>
        </p:txBody>
      </p:sp>
      <p:cxnSp>
        <p:nvCxnSpPr>
          <p:cNvPr id="24" name="Shape 34"/>
          <p:cNvCxnSpPr/>
          <p:nvPr/>
        </p:nvCxnSpPr>
        <p:spPr>
          <a:xfrm rot="5400000" flipH="1" flipV="1">
            <a:off x="4669166" y="3951056"/>
            <a:ext cx="2362200" cy="1588"/>
          </a:xfrm>
          <a:prstGeom prst="straightConnector1">
            <a:avLst/>
          </a:prstGeom>
          <a:ln w="25400" cmpd="sng">
            <a:solidFill>
              <a:schemeClr val="tx2"/>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25" name="Rounded Rectangle 21"/>
          <p:cNvSpPr/>
          <p:nvPr/>
        </p:nvSpPr>
        <p:spPr>
          <a:xfrm>
            <a:off x="5163672" y="1780150"/>
            <a:ext cx="1676400" cy="990600"/>
          </a:xfrm>
          <a:prstGeom prst="roundRect">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View</a:t>
            </a:r>
            <a:endParaRPr lang="en-US" dirty="0"/>
          </a:p>
        </p:txBody>
      </p:sp>
      <p:sp>
        <p:nvSpPr>
          <p:cNvPr id="26" name="Rounded Rectangle 19"/>
          <p:cNvSpPr/>
          <p:nvPr/>
        </p:nvSpPr>
        <p:spPr>
          <a:xfrm>
            <a:off x="5163672" y="5132950"/>
            <a:ext cx="1676400" cy="990600"/>
          </a:xfrm>
          <a:prstGeom prst="roundRect">
            <a:avLst/>
          </a:prstGeom>
          <a:solidFill>
            <a:schemeClr val="tx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Model</a:t>
            </a:r>
            <a:endParaRPr lang="en-US" dirty="0"/>
          </a:p>
        </p:txBody>
      </p:sp>
    </p:spTree>
    <p:extLst>
      <p:ext uri="{BB962C8B-B14F-4D97-AF65-F5344CB8AC3E}">
        <p14:creationId xmlns:p14="http://schemas.microsoft.com/office/powerpoint/2010/main" val="1659891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4536504" cy="4417727"/>
          </a:xfrm>
        </p:spPr>
        <p:txBody>
          <a:bodyPr>
            <a:normAutofit fontScale="92500"/>
          </a:bodyPr>
          <a:lstStyle/>
          <a:p>
            <a:r>
              <a:rPr lang="es-ES_tradnl" dirty="0" smtClean="0"/>
              <a:t>MVP separa el modelo de dominio, la presentación y las acciones de usuario.</a:t>
            </a:r>
          </a:p>
          <a:p>
            <a:r>
              <a:rPr lang="es-ES_tradnl" dirty="0" smtClean="0"/>
              <a:t>Vista: delega al </a:t>
            </a:r>
            <a:r>
              <a:rPr lang="es-ES_tradnl" dirty="0" err="1" smtClean="0"/>
              <a:t>presenter</a:t>
            </a:r>
            <a:r>
              <a:rPr lang="es-ES_tradnl" dirty="0" smtClean="0"/>
              <a:t> el manejo de los evento del usuario.</a:t>
            </a:r>
          </a:p>
          <a:p>
            <a:r>
              <a:rPr lang="es-ES_tradnl" dirty="0" err="1" smtClean="0"/>
              <a:t>Presenter</a:t>
            </a:r>
            <a:r>
              <a:rPr lang="es-ES_tradnl" dirty="0" smtClean="0"/>
              <a:t>: actualiza el modelo cuando hay un evento de la vista, pero actualiza la vista cuando el modelo cambio.</a:t>
            </a:r>
          </a:p>
          <a:p>
            <a:r>
              <a:rPr lang="es-ES_tradnl" dirty="0" smtClean="0"/>
              <a:t>El modelo no conoce al </a:t>
            </a:r>
            <a:r>
              <a:rPr lang="es-ES_tradnl" dirty="0" err="1" smtClean="0"/>
              <a:t>presenter</a:t>
            </a:r>
            <a:r>
              <a:rPr lang="es-ES_tradnl" dirty="0" smtClean="0"/>
              <a:t>, evento para que el </a:t>
            </a:r>
            <a:r>
              <a:rPr lang="es-ES_tradnl" dirty="0" err="1" smtClean="0"/>
              <a:t>presenter</a:t>
            </a:r>
            <a:r>
              <a:rPr lang="es-ES_tradnl" dirty="0" smtClean="0"/>
              <a:t> se entere.</a:t>
            </a:r>
            <a:endParaRPr lang="es-AR" dirty="0"/>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7</a:t>
            </a:fld>
            <a:endParaRPr lang="es-ES"/>
          </a:p>
        </p:txBody>
      </p:sp>
      <p:sp>
        <p:nvSpPr>
          <p:cNvPr id="6" name="Título 5"/>
          <p:cNvSpPr>
            <a:spLocks noGrp="1"/>
          </p:cNvSpPr>
          <p:nvPr>
            <p:ph type="title"/>
          </p:nvPr>
        </p:nvSpPr>
        <p:spPr/>
        <p:txBody>
          <a:bodyPr/>
          <a:lstStyle/>
          <a:p>
            <a:r>
              <a:rPr lang="es-ES_tradnl" dirty="0" smtClean="0"/>
              <a:t>MVP</a:t>
            </a:r>
            <a:endParaRPr lang="es-AR" dirty="0"/>
          </a:p>
        </p:txBody>
      </p:sp>
      <p:pic>
        <p:nvPicPr>
          <p:cNvPr id="7" name="Imagen 6"/>
          <p:cNvPicPr>
            <a:picLocks noChangeAspect="1"/>
          </p:cNvPicPr>
          <p:nvPr/>
        </p:nvPicPr>
        <p:blipFill>
          <a:blip r:embed="rId2"/>
          <a:stretch>
            <a:fillRect/>
          </a:stretch>
        </p:blipFill>
        <p:spPr>
          <a:xfrm>
            <a:off x="4860032" y="2780928"/>
            <a:ext cx="3928672" cy="2520280"/>
          </a:xfrm>
          <a:prstGeom prst="rect">
            <a:avLst/>
          </a:prstGeom>
        </p:spPr>
      </p:pic>
    </p:spTree>
    <p:extLst>
      <p:ext uri="{BB962C8B-B14F-4D97-AF65-F5344CB8AC3E}">
        <p14:creationId xmlns:p14="http://schemas.microsoft.com/office/powerpoint/2010/main" val="1314587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4685370" cy="4417727"/>
          </a:xfrm>
        </p:spPr>
        <p:txBody>
          <a:bodyPr>
            <a:normAutofit/>
          </a:bodyPr>
          <a:lstStyle/>
          <a:p>
            <a:r>
              <a:rPr lang="es-ES_tradnl" sz="2000" dirty="0" smtClean="0"/>
              <a:t>Componentes</a:t>
            </a:r>
          </a:p>
          <a:p>
            <a:r>
              <a:rPr lang="es-ES_tradnl" sz="2000" dirty="0" err="1" smtClean="0"/>
              <a:t>IView</a:t>
            </a:r>
            <a:r>
              <a:rPr lang="es-ES_tradnl" sz="2000" dirty="0" smtClean="0"/>
              <a:t>: Interfaz con la que el </a:t>
            </a:r>
            <a:r>
              <a:rPr lang="es-ES_tradnl" sz="2000" dirty="0" err="1" smtClean="0"/>
              <a:t>presenter</a:t>
            </a:r>
            <a:r>
              <a:rPr lang="es-ES_tradnl" sz="2000" dirty="0" smtClean="0"/>
              <a:t> se comunica con la vista.</a:t>
            </a:r>
          </a:p>
          <a:p>
            <a:r>
              <a:rPr lang="es-ES_tradnl" sz="2000" dirty="0" smtClean="0"/>
              <a:t>View: </a:t>
            </a:r>
            <a:r>
              <a:rPr lang="es-ES_tradnl" sz="2000" dirty="0" err="1" smtClean="0"/>
              <a:t>Impementa</a:t>
            </a:r>
            <a:r>
              <a:rPr lang="es-ES_tradnl" sz="2000" dirty="0" smtClean="0"/>
              <a:t> </a:t>
            </a:r>
            <a:r>
              <a:rPr lang="es-ES_tradnl" sz="2000" dirty="0" err="1" smtClean="0"/>
              <a:t>IView</a:t>
            </a:r>
            <a:r>
              <a:rPr lang="es-ES_tradnl" sz="2000" dirty="0" smtClean="0"/>
              <a:t> y referencia al </a:t>
            </a:r>
            <a:r>
              <a:rPr lang="es-ES_tradnl" sz="2000" dirty="0" err="1" smtClean="0"/>
              <a:t>presenter</a:t>
            </a:r>
            <a:r>
              <a:rPr lang="es-ES_tradnl" sz="2000" dirty="0" smtClean="0"/>
              <a:t> a quien le delega el manejo de eventos.</a:t>
            </a:r>
          </a:p>
          <a:p>
            <a:r>
              <a:rPr lang="es-ES_tradnl" sz="2000" dirty="0" err="1" smtClean="0"/>
              <a:t>Presenter</a:t>
            </a:r>
            <a:r>
              <a:rPr lang="es-ES_tradnl" sz="2000" dirty="0" smtClean="0"/>
              <a:t>: Lógica de los eventos y el estado de la vista. Usa al modelo para responder a los eventos y maneja el estado de la vista.</a:t>
            </a:r>
          </a:p>
          <a:p>
            <a:r>
              <a:rPr lang="es-ES_tradnl" sz="2000" dirty="0" err="1" smtClean="0"/>
              <a:t>Model</a:t>
            </a:r>
            <a:r>
              <a:rPr lang="es-ES_tradnl" sz="2000" dirty="0" smtClean="0"/>
              <a:t>: Son los datos de la aplicación (Negocio)</a:t>
            </a:r>
            <a:endParaRPr lang="es-AR" sz="2000" dirty="0"/>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8</a:t>
            </a:fld>
            <a:endParaRPr lang="es-ES"/>
          </a:p>
        </p:txBody>
      </p:sp>
      <p:sp>
        <p:nvSpPr>
          <p:cNvPr id="6" name="Título 5"/>
          <p:cNvSpPr>
            <a:spLocks noGrp="1"/>
          </p:cNvSpPr>
          <p:nvPr>
            <p:ph type="title"/>
          </p:nvPr>
        </p:nvSpPr>
        <p:spPr/>
        <p:txBody>
          <a:bodyPr/>
          <a:lstStyle/>
          <a:p>
            <a:r>
              <a:rPr lang="es-ES_tradnl" dirty="0" smtClean="0"/>
              <a:t>MVP</a:t>
            </a:r>
            <a:endParaRPr lang="es-AR" dirty="0"/>
          </a:p>
        </p:txBody>
      </p:sp>
      <p:pic>
        <p:nvPicPr>
          <p:cNvPr id="9" name="Imagen 8"/>
          <p:cNvPicPr>
            <a:picLocks noChangeAspect="1"/>
          </p:cNvPicPr>
          <p:nvPr/>
        </p:nvPicPr>
        <p:blipFill>
          <a:blip r:embed="rId2"/>
          <a:stretch>
            <a:fillRect/>
          </a:stretch>
        </p:blipFill>
        <p:spPr>
          <a:xfrm>
            <a:off x="5038578" y="3645024"/>
            <a:ext cx="3934394" cy="2016224"/>
          </a:xfrm>
          <a:prstGeom prst="rect">
            <a:avLst/>
          </a:prstGeom>
        </p:spPr>
      </p:pic>
    </p:spTree>
    <p:extLst>
      <p:ext uri="{BB962C8B-B14F-4D97-AF65-F5344CB8AC3E}">
        <p14:creationId xmlns:p14="http://schemas.microsoft.com/office/powerpoint/2010/main" val="1535581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708436"/>
            <a:ext cx="3888432" cy="4417727"/>
          </a:xfrm>
        </p:spPr>
        <p:txBody>
          <a:bodyPr>
            <a:normAutofit lnSpcReduction="10000"/>
          </a:bodyPr>
          <a:lstStyle/>
          <a:p>
            <a:r>
              <a:rPr lang="es-ES_tradnl" dirty="0" smtClean="0"/>
              <a:t>Derivado de MVP e implementado en WPF.</a:t>
            </a:r>
          </a:p>
          <a:p>
            <a:endParaRPr lang="es-ES_tradnl" dirty="0"/>
          </a:p>
          <a:p>
            <a:r>
              <a:rPr lang="es-ES_tradnl" dirty="0" smtClean="0"/>
              <a:t>Separación Vista del Modelo, mediante una capa abstracta.</a:t>
            </a:r>
          </a:p>
          <a:p>
            <a:endParaRPr lang="es-ES_tradnl" dirty="0" smtClean="0"/>
          </a:p>
          <a:p>
            <a:r>
              <a:rPr lang="es-ES_tradnl" dirty="0" smtClean="0"/>
              <a:t>Vista referencia la </a:t>
            </a:r>
            <a:r>
              <a:rPr lang="es-ES_tradnl" dirty="0" err="1" smtClean="0"/>
              <a:t>ViewModel</a:t>
            </a:r>
            <a:r>
              <a:rPr lang="es-ES_tradnl" dirty="0" smtClean="0"/>
              <a:t>.</a:t>
            </a:r>
          </a:p>
          <a:p>
            <a:r>
              <a:rPr lang="es-ES_tradnl" dirty="0" err="1" smtClean="0"/>
              <a:t>ViewModel</a:t>
            </a:r>
            <a:r>
              <a:rPr lang="es-ES_tradnl" dirty="0" smtClean="0"/>
              <a:t> expone comandos y entidades enlazables con la vista.</a:t>
            </a:r>
          </a:p>
          <a:p>
            <a:endParaRPr lang="es-ES_tradnl" dirty="0" smtClean="0"/>
          </a:p>
          <a:p>
            <a:endParaRPr lang="es-AR" dirty="0"/>
          </a:p>
        </p:txBody>
      </p:sp>
      <p:sp>
        <p:nvSpPr>
          <p:cNvPr id="3" name="Marcador de fecha 2"/>
          <p:cNvSpPr>
            <a:spLocks noGrp="1"/>
          </p:cNvSpPr>
          <p:nvPr>
            <p:ph type="dt" sz="half" idx="10"/>
          </p:nvPr>
        </p:nvSpPr>
        <p:spPr/>
        <p:txBody>
          <a:bodyPr/>
          <a:lstStyle/>
          <a:p>
            <a:fld id="{89F5032E-2175-444E-9EC8-0A131EA1CD7F}" type="datetime1">
              <a:rPr lang="es-ES" smtClean="0"/>
              <a:t>22/05/2014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Capa de Presentacion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9</a:t>
            </a:fld>
            <a:endParaRPr lang="es-ES"/>
          </a:p>
        </p:txBody>
      </p:sp>
      <p:sp>
        <p:nvSpPr>
          <p:cNvPr id="6" name="Título 5"/>
          <p:cNvSpPr>
            <a:spLocks noGrp="1"/>
          </p:cNvSpPr>
          <p:nvPr>
            <p:ph type="title"/>
          </p:nvPr>
        </p:nvSpPr>
        <p:spPr/>
        <p:txBody>
          <a:bodyPr/>
          <a:lstStyle/>
          <a:p>
            <a:r>
              <a:rPr lang="es-ES_tradnl" dirty="0" smtClean="0"/>
              <a:t>MVVM</a:t>
            </a:r>
            <a:endParaRPr lang="es-AR" dirty="0"/>
          </a:p>
        </p:txBody>
      </p:sp>
      <p:pic>
        <p:nvPicPr>
          <p:cNvPr id="7" name="Imagen 6"/>
          <p:cNvPicPr>
            <a:picLocks noChangeAspect="1"/>
          </p:cNvPicPr>
          <p:nvPr/>
        </p:nvPicPr>
        <p:blipFill>
          <a:blip r:embed="rId2"/>
          <a:stretch>
            <a:fillRect/>
          </a:stretch>
        </p:blipFill>
        <p:spPr>
          <a:xfrm>
            <a:off x="4336478" y="2924944"/>
            <a:ext cx="4241229" cy="2592288"/>
          </a:xfrm>
          <a:prstGeom prst="rect">
            <a:avLst/>
          </a:prstGeom>
        </p:spPr>
      </p:pic>
    </p:spTree>
    <p:extLst>
      <p:ext uri="{BB962C8B-B14F-4D97-AF65-F5344CB8AC3E}">
        <p14:creationId xmlns:p14="http://schemas.microsoft.com/office/powerpoint/2010/main" val="15276739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2510</TotalTime>
  <Words>1877</Words>
  <Application>Microsoft Office PowerPoint</Application>
  <PresentationFormat>Presentación en pantalla (4:3)</PresentationFormat>
  <Paragraphs>531</Paragraphs>
  <Slides>46</Slides>
  <Notes>36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46</vt:i4>
      </vt:variant>
    </vt:vector>
  </HeadingPairs>
  <TitlesOfParts>
    <vt:vector size="55" baseType="lpstr">
      <vt:lpstr>Calibri</vt:lpstr>
      <vt:lpstr>Candara</vt:lpstr>
      <vt:lpstr>Lucida Console</vt:lpstr>
      <vt:lpstr>Segoe</vt:lpstr>
      <vt:lpstr>Symbol</vt:lpstr>
      <vt:lpstr>Tahoma</vt:lpstr>
      <vt:lpstr>Times New Roman</vt:lpstr>
      <vt:lpstr>Wingdings</vt:lpstr>
      <vt:lpstr>Forma de onda</vt:lpstr>
      <vt:lpstr>La Plataforma .NET</vt:lpstr>
      <vt:lpstr>Agenda</vt:lpstr>
      <vt:lpstr>Patrones de Arquitectura</vt:lpstr>
      <vt:lpstr>MVC</vt:lpstr>
      <vt:lpstr>Descripción Funcional</vt:lpstr>
      <vt:lpstr>Descripción Funcional</vt:lpstr>
      <vt:lpstr>MVP</vt:lpstr>
      <vt:lpstr>MVP</vt:lpstr>
      <vt:lpstr>MVVM</vt:lpstr>
      <vt:lpstr>¿Qué es WPF?</vt:lpstr>
      <vt:lpstr>WPF: Lenguaje de Diseño Común</vt:lpstr>
      <vt:lpstr>Tipos de Aplicaciones WPF</vt:lpstr>
      <vt:lpstr>Lo mejor de 2 mundos</vt:lpstr>
      <vt:lpstr>Aplicaciones Windows</vt:lpstr>
      <vt:lpstr>Aplicaciones de Navegación</vt:lpstr>
      <vt:lpstr>Aplicaciones de Exploración</vt:lpstr>
      <vt:lpstr>Una manera de Definir WPF</vt:lpstr>
      <vt:lpstr>XAML</vt:lpstr>
      <vt:lpstr>XAML o Codigo</vt:lpstr>
      <vt:lpstr>XAML o Código</vt:lpstr>
      <vt:lpstr>Demo</vt:lpstr>
      <vt:lpstr>Separación del Diseño y la Lógica</vt:lpstr>
      <vt:lpstr>¿Qué se puede hacer?</vt:lpstr>
      <vt:lpstr>Diseño de la IU</vt:lpstr>
      <vt:lpstr>DataBinding</vt:lpstr>
      <vt:lpstr>Mecanismo de DataBindig</vt:lpstr>
      <vt:lpstr>DataBinding con objetos</vt:lpstr>
      <vt:lpstr>Binding con Listas</vt:lpstr>
      <vt:lpstr>DataBinding con Listas</vt:lpstr>
      <vt:lpstr>Binding con DataSource</vt:lpstr>
      <vt:lpstr>Estilos y Plantillas</vt:lpstr>
      <vt:lpstr>ASP.NET MVC</vt:lpstr>
      <vt:lpstr>Introducción</vt:lpstr>
      <vt:lpstr>ASP.NET ahora</vt:lpstr>
      <vt:lpstr>MVC = Model-View-Controller</vt:lpstr>
      <vt:lpstr>¿Cómo funciona?</vt:lpstr>
      <vt:lpstr>Controlador</vt:lpstr>
      <vt:lpstr>Vistas</vt:lpstr>
      <vt:lpstr>Demo</vt:lpstr>
      <vt:lpstr>Aplicaciones Silverligth</vt:lpstr>
      <vt:lpstr>¿Qué es Silverligth?</vt:lpstr>
      <vt:lpstr>Silverligth vs WPF</vt:lpstr>
      <vt:lpstr>Aplicación Silverligth</vt:lpstr>
      <vt:lpstr>Componentes de una Aplicación (1)</vt:lpstr>
      <vt:lpstr>Componentes de una Aplicación (2)</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 Valotto</cp:lastModifiedBy>
  <cp:revision>68</cp:revision>
  <dcterms:modified xsi:type="dcterms:W3CDTF">2014-05-22T18:30:25Z</dcterms:modified>
</cp:coreProperties>
</file>