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3" r:id="rId4"/>
    <p:sldId id="267" r:id="rId5"/>
    <p:sldId id="258" r:id="rId6"/>
    <p:sldId id="268" r:id="rId7"/>
    <p:sldId id="261" r:id="rId8"/>
    <p:sldId id="262" r:id="rId9"/>
    <p:sldId id="269" r:id="rId10"/>
    <p:sldId id="271" r:id="rId11"/>
    <p:sldId id="260" r:id="rId12"/>
    <p:sldId id="264" r:id="rId13"/>
    <p:sldId id="289" r:id="rId14"/>
    <p:sldId id="291" r:id="rId15"/>
    <p:sldId id="266" r:id="rId16"/>
    <p:sldId id="292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0" r:id="rId28"/>
    <p:sldId id="284" r:id="rId29"/>
    <p:sldId id="285" r:id="rId30"/>
    <p:sldId id="287" r:id="rId31"/>
    <p:sldId id="286" r:id="rId32"/>
    <p:sldId id="293" r:id="rId33"/>
    <p:sldId id="288" r:id="rId34"/>
    <p:sldId id="290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29" autoAdjust="0"/>
  </p:normalViewPr>
  <p:slideViewPr>
    <p:cSldViewPr>
      <p:cViewPr varScale="1">
        <p:scale>
          <a:sx n="117" d="100"/>
          <a:sy n="117" d="100"/>
        </p:scale>
        <p:origin x="1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69C26-6AB5-4D36-B85D-FFA576D27639}" type="doc">
      <dgm:prSet loTypeId="urn:microsoft.com/office/officeart/2005/8/layout/cycle8" loCatId="cycle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D5FDD5-1742-49A0-8D8B-E1D73F07715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VS </a:t>
          </a:r>
          <a:endParaRPr lang="en-US" dirty="0">
            <a:solidFill>
              <a:schemeClr val="tx1"/>
            </a:solidFill>
          </a:endParaRPr>
        </a:p>
      </dgm:t>
    </dgm:pt>
    <dgm:pt modelId="{CFFD41AF-DB11-473C-89BC-E662D4BCE863}" type="parTrans" cxnId="{E3F339CC-1C59-4544-A1C4-3752DF037D06}">
      <dgm:prSet/>
      <dgm:spPr/>
      <dgm:t>
        <a:bodyPr/>
        <a:lstStyle/>
        <a:p>
          <a:endParaRPr lang="en-US"/>
        </a:p>
      </dgm:t>
    </dgm:pt>
    <dgm:pt modelId="{692D1E8A-8A10-4C28-A6F3-5EAD875B3FBF}" type="sibTrans" cxnId="{E3F339CC-1C59-4544-A1C4-3752DF037D06}">
      <dgm:prSet/>
      <dgm:spPr/>
      <dgm:t>
        <a:bodyPr/>
        <a:lstStyle/>
        <a:p>
          <a:endParaRPr lang="en-US"/>
        </a:p>
      </dgm:t>
    </dgm:pt>
    <dgm:pt modelId="{304E2623-8D14-4E7C-A688-616D60283E37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smtClean="0">
              <a:solidFill>
                <a:schemeClr val="tx1"/>
              </a:solidFill>
            </a:rPr>
            <a:t>NET </a:t>
          </a:r>
          <a:endParaRPr lang="en-US" dirty="0">
            <a:solidFill>
              <a:schemeClr val="tx1"/>
            </a:solidFill>
          </a:endParaRPr>
        </a:p>
      </dgm:t>
    </dgm:pt>
    <dgm:pt modelId="{7401A57E-0B81-4281-8FF0-06B2E0150F61}" type="parTrans" cxnId="{85DA604A-B15B-4411-887B-59340FB76BAC}">
      <dgm:prSet/>
      <dgm:spPr/>
      <dgm:t>
        <a:bodyPr/>
        <a:lstStyle/>
        <a:p>
          <a:endParaRPr lang="en-US"/>
        </a:p>
      </dgm:t>
    </dgm:pt>
    <dgm:pt modelId="{20EBCDE7-7512-43F8-91F4-0F2A10D46BE7}" type="sibTrans" cxnId="{85DA604A-B15B-4411-887B-59340FB76BAC}">
      <dgm:prSet/>
      <dgm:spPr/>
      <dgm:t>
        <a:bodyPr/>
        <a:lstStyle/>
        <a:p>
          <a:endParaRPr lang="en-US"/>
        </a:p>
      </dgm:t>
    </dgm:pt>
    <dgm:pt modelId="{60CD96A2-87D8-42E7-94C2-CC5657116C85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LINQ</a:t>
          </a:r>
          <a:endParaRPr lang="en-US" b="0" dirty="0">
            <a:solidFill>
              <a:schemeClr val="tx1"/>
            </a:solidFill>
          </a:endParaRPr>
        </a:p>
      </dgm:t>
    </dgm:pt>
    <dgm:pt modelId="{103C3F82-7F8A-49A4-871A-AB4A47A6AC62}" type="parTrans" cxnId="{ADE6FEC9-6771-43BE-A1FD-EA7EC46B40DA}">
      <dgm:prSet/>
      <dgm:spPr/>
      <dgm:t>
        <a:bodyPr/>
        <a:lstStyle/>
        <a:p>
          <a:endParaRPr lang="en-US"/>
        </a:p>
      </dgm:t>
    </dgm:pt>
    <dgm:pt modelId="{029C3CD4-8F4F-4183-8481-D2C3C932E25E}" type="sibTrans" cxnId="{ADE6FEC9-6771-43BE-A1FD-EA7EC46B40DA}">
      <dgm:prSet/>
      <dgm:spPr/>
      <dgm:t>
        <a:bodyPr/>
        <a:lstStyle/>
        <a:p>
          <a:endParaRPr lang="en-US"/>
        </a:p>
      </dgm:t>
    </dgm:pt>
    <dgm:pt modelId="{6F3B27EE-58CB-4DEC-A60F-3882526F403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Entity Framework</a:t>
          </a:r>
          <a:endParaRPr lang="en-US" dirty="0">
            <a:solidFill>
              <a:schemeClr val="tx1"/>
            </a:solidFill>
          </a:endParaRPr>
        </a:p>
      </dgm:t>
    </dgm:pt>
    <dgm:pt modelId="{5C8F214B-F11E-43D5-861D-0CD06010DC25}" type="parTrans" cxnId="{43535B50-8A1E-4C0D-A6FC-F32182038B0A}">
      <dgm:prSet/>
      <dgm:spPr/>
      <dgm:t>
        <a:bodyPr/>
        <a:lstStyle/>
        <a:p>
          <a:endParaRPr lang="en-US"/>
        </a:p>
      </dgm:t>
    </dgm:pt>
    <dgm:pt modelId="{2588B59C-73B5-476D-9B40-EF6CEED08EAF}" type="sibTrans" cxnId="{43535B50-8A1E-4C0D-A6FC-F32182038B0A}">
      <dgm:prSet/>
      <dgm:spPr/>
      <dgm:t>
        <a:bodyPr/>
        <a:lstStyle/>
        <a:p>
          <a:endParaRPr lang="en-US"/>
        </a:p>
      </dgm:t>
    </dgm:pt>
    <dgm:pt modelId="{D94113E5-7909-40CD-A77A-816D6916DA2A}" type="pres">
      <dgm:prSet presAssocID="{A9D69C26-6AB5-4D36-B85D-FFA576D2763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37E0B0-1DA2-402E-9402-BAFE3D80EC61}" type="pres">
      <dgm:prSet presAssocID="{A9D69C26-6AB5-4D36-B85D-FFA576D27639}" presName="wedge1" presStyleLbl="node1" presStyleIdx="0" presStyleCnt="4"/>
      <dgm:spPr/>
      <dgm:t>
        <a:bodyPr/>
        <a:lstStyle/>
        <a:p>
          <a:endParaRPr lang="en-US"/>
        </a:p>
      </dgm:t>
    </dgm:pt>
    <dgm:pt modelId="{A2F2FA4E-564E-4FE3-B96E-0BD0168E5EDC}" type="pres">
      <dgm:prSet presAssocID="{A9D69C26-6AB5-4D36-B85D-FFA576D27639}" presName="dummy1a" presStyleCnt="0"/>
      <dgm:spPr/>
    </dgm:pt>
    <dgm:pt modelId="{7BF4199A-B26A-415E-A30F-9DCCAF33F681}" type="pres">
      <dgm:prSet presAssocID="{A9D69C26-6AB5-4D36-B85D-FFA576D27639}" presName="dummy1b" presStyleCnt="0"/>
      <dgm:spPr/>
    </dgm:pt>
    <dgm:pt modelId="{57E98B2F-F21A-4EEB-8DAE-318AA989FA15}" type="pres">
      <dgm:prSet presAssocID="{A9D69C26-6AB5-4D36-B85D-FFA576D2763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B57F1-349D-4AC4-A56B-AD6AE2C70DB2}" type="pres">
      <dgm:prSet presAssocID="{A9D69C26-6AB5-4D36-B85D-FFA576D27639}" presName="wedge2" presStyleLbl="node1" presStyleIdx="1" presStyleCnt="4"/>
      <dgm:spPr/>
      <dgm:t>
        <a:bodyPr/>
        <a:lstStyle/>
        <a:p>
          <a:endParaRPr lang="en-US"/>
        </a:p>
      </dgm:t>
    </dgm:pt>
    <dgm:pt modelId="{88EA80D2-CF1B-40C4-8DD8-24FDBB179F61}" type="pres">
      <dgm:prSet presAssocID="{A9D69C26-6AB5-4D36-B85D-FFA576D27639}" presName="dummy2a" presStyleCnt="0"/>
      <dgm:spPr/>
    </dgm:pt>
    <dgm:pt modelId="{F167F2FF-385C-479D-8E43-4733EC599646}" type="pres">
      <dgm:prSet presAssocID="{A9D69C26-6AB5-4D36-B85D-FFA576D27639}" presName="dummy2b" presStyleCnt="0"/>
      <dgm:spPr/>
    </dgm:pt>
    <dgm:pt modelId="{F5F08337-EA2A-4D05-BB4E-9FEF6026CA0A}" type="pres">
      <dgm:prSet presAssocID="{A9D69C26-6AB5-4D36-B85D-FFA576D2763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DC12A-C160-4D3A-A984-7A763E6298C3}" type="pres">
      <dgm:prSet presAssocID="{A9D69C26-6AB5-4D36-B85D-FFA576D27639}" presName="wedge3" presStyleLbl="node1" presStyleIdx="2" presStyleCnt="4"/>
      <dgm:spPr/>
      <dgm:t>
        <a:bodyPr/>
        <a:lstStyle/>
        <a:p>
          <a:endParaRPr lang="en-US"/>
        </a:p>
      </dgm:t>
    </dgm:pt>
    <dgm:pt modelId="{47148E8C-7AD4-41A3-AF50-886777AD926E}" type="pres">
      <dgm:prSet presAssocID="{A9D69C26-6AB5-4D36-B85D-FFA576D27639}" presName="dummy3a" presStyleCnt="0"/>
      <dgm:spPr/>
    </dgm:pt>
    <dgm:pt modelId="{C31C50F7-CA92-4FF4-8850-4EBD76D8C22E}" type="pres">
      <dgm:prSet presAssocID="{A9D69C26-6AB5-4D36-B85D-FFA576D27639}" presName="dummy3b" presStyleCnt="0"/>
      <dgm:spPr/>
    </dgm:pt>
    <dgm:pt modelId="{754A0640-1215-4BDA-B2E5-ECDA05E435B2}" type="pres">
      <dgm:prSet presAssocID="{A9D69C26-6AB5-4D36-B85D-FFA576D2763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49E9D-6687-4C9C-B671-A11487387A52}" type="pres">
      <dgm:prSet presAssocID="{A9D69C26-6AB5-4D36-B85D-FFA576D27639}" presName="wedge4" presStyleLbl="node1" presStyleIdx="3" presStyleCnt="4"/>
      <dgm:spPr/>
      <dgm:t>
        <a:bodyPr/>
        <a:lstStyle/>
        <a:p>
          <a:endParaRPr lang="en-US"/>
        </a:p>
      </dgm:t>
    </dgm:pt>
    <dgm:pt modelId="{E8DB94AE-8417-415F-8C32-EAAFEF42D631}" type="pres">
      <dgm:prSet presAssocID="{A9D69C26-6AB5-4D36-B85D-FFA576D27639}" presName="dummy4a" presStyleCnt="0"/>
      <dgm:spPr/>
    </dgm:pt>
    <dgm:pt modelId="{22C7C0C9-4BD9-4AD2-90C6-86B125688C31}" type="pres">
      <dgm:prSet presAssocID="{A9D69C26-6AB5-4D36-B85D-FFA576D27639}" presName="dummy4b" presStyleCnt="0"/>
      <dgm:spPr/>
    </dgm:pt>
    <dgm:pt modelId="{D602E6CB-73BA-4CD6-A704-3EDCA5BB2F23}" type="pres">
      <dgm:prSet presAssocID="{A9D69C26-6AB5-4D36-B85D-FFA576D2763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8595B-B337-49BC-8618-6A2DF3C8FA4E}" type="pres">
      <dgm:prSet presAssocID="{692D1E8A-8A10-4C28-A6F3-5EAD875B3FBF}" presName="arrowWedge1" presStyleLbl="fgSibTrans2D1" presStyleIdx="0" presStyleCnt="4"/>
      <dgm:spPr/>
    </dgm:pt>
    <dgm:pt modelId="{93FD1004-ED21-435A-B443-DBF1F8761357}" type="pres">
      <dgm:prSet presAssocID="{20EBCDE7-7512-43F8-91F4-0F2A10D46BE7}" presName="arrowWedge2" presStyleLbl="fgSibTrans2D1" presStyleIdx="1" presStyleCnt="4"/>
      <dgm:spPr/>
    </dgm:pt>
    <dgm:pt modelId="{B350E1D1-A656-4D70-B046-E1FE535CD222}" type="pres">
      <dgm:prSet presAssocID="{029C3CD4-8F4F-4183-8481-D2C3C932E25E}" presName="arrowWedge3" presStyleLbl="fgSibTrans2D1" presStyleIdx="2" presStyleCnt="4"/>
      <dgm:spPr/>
    </dgm:pt>
    <dgm:pt modelId="{F8E1F046-E26E-4F49-A328-D9644AB29D3C}" type="pres">
      <dgm:prSet presAssocID="{2588B59C-73B5-476D-9B40-EF6CEED08EAF}" presName="arrowWedge4" presStyleLbl="fgSibTrans2D1" presStyleIdx="3" presStyleCnt="4"/>
      <dgm:spPr/>
    </dgm:pt>
  </dgm:ptLst>
  <dgm:cxnLst>
    <dgm:cxn modelId="{9234DDF1-9C80-4D16-973A-B867CBD5BDA5}" type="presOf" srcId="{60CD96A2-87D8-42E7-94C2-CC5657116C85}" destId="{754A0640-1215-4BDA-B2E5-ECDA05E435B2}" srcOrd="1" destOrd="0" presId="urn:microsoft.com/office/officeart/2005/8/layout/cycle8"/>
    <dgm:cxn modelId="{AFD57387-926F-4176-9A27-413A274FEEA1}" type="presOf" srcId="{A9D69C26-6AB5-4D36-B85D-FFA576D27639}" destId="{D94113E5-7909-40CD-A77A-816D6916DA2A}" srcOrd="0" destOrd="0" presId="urn:microsoft.com/office/officeart/2005/8/layout/cycle8"/>
    <dgm:cxn modelId="{BD17448C-0C76-4C92-A070-E6FB7EF922B9}" type="presOf" srcId="{60CD96A2-87D8-42E7-94C2-CC5657116C85}" destId="{575DC12A-C160-4D3A-A984-7A763E6298C3}" srcOrd="0" destOrd="0" presId="urn:microsoft.com/office/officeart/2005/8/layout/cycle8"/>
    <dgm:cxn modelId="{ADE6FEC9-6771-43BE-A1FD-EA7EC46B40DA}" srcId="{A9D69C26-6AB5-4D36-B85D-FFA576D27639}" destId="{60CD96A2-87D8-42E7-94C2-CC5657116C85}" srcOrd="2" destOrd="0" parTransId="{103C3F82-7F8A-49A4-871A-AB4A47A6AC62}" sibTransId="{029C3CD4-8F4F-4183-8481-D2C3C932E25E}"/>
    <dgm:cxn modelId="{E3F339CC-1C59-4544-A1C4-3752DF037D06}" srcId="{A9D69C26-6AB5-4D36-B85D-FFA576D27639}" destId="{89D5FDD5-1742-49A0-8D8B-E1D73F07715D}" srcOrd="0" destOrd="0" parTransId="{CFFD41AF-DB11-473C-89BC-E662D4BCE863}" sibTransId="{692D1E8A-8A10-4C28-A6F3-5EAD875B3FBF}"/>
    <dgm:cxn modelId="{4EBB9E58-FB0F-4B12-BFCE-B7AE2283163F}" type="presOf" srcId="{6F3B27EE-58CB-4DEC-A60F-3882526F4035}" destId="{1A849E9D-6687-4C9C-B671-A11487387A52}" srcOrd="0" destOrd="0" presId="urn:microsoft.com/office/officeart/2005/8/layout/cycle8"/>
    <dgm:cxn modelId="{A1EB9E5F-9E84-4615-9E21-345C5C90A7EE}" type="presOf" srcId="{304E2623-8D14-4E7C-A688-616D60283E37}" destId="{F5F08337-EA2A-4D05-BB4E-9FEF6026CA0A}" srcOrd="1" destOrd="0" presId="urn:microsoft.com/office/officeart/2005/8/layout/cycle8"/>
    <dgm:cxn modelId="{85DA604A-B15B-4411-887B-59340FB76BAC}" srcId="{A9D69C26-6AB5-4D36-B85D-FFA576D27639}" destId="{304E2623-8D14-4E7C-A688-616D60283E37}" srcOrd="1" destOrd="0" parTransId="{7401A57E-0B81-4281-8FF0-06B2E0150F61}" sibTransId="{20EBCDE7-7512-43F8-91F4-0F2A10D46BE7}"/>
    <dgm:cxn modelId="{37088743-4158-4CA0-943F-1D4AB527FDA8}" type="presOf" srcId="{304E2623-8D14-4E7C-A688-616D60283E37}" destId="{0F3B57F1-349D-4AC4-A56B-AD6AE2C70DB2}" srcOrd="0" destOrd="0" presId="urn:microsoft.com/office/officeart/2005/8/layout/cycle8"/>
    <dgm:cxn modelId="{AD2FD341-6346-4436-8EAA-D123ADB4BCED}" type="presOf" srcId="{6F3B27EE-58CB-4DEC-A60F-3882526F4035}" destId="{D602E6CB-73BA-4CD6-A704-3EDCA5BB2F23}" srcOrd="1" destOrd="0" presId="urn:microsoft.com/office/officeart/2005/8/layout/cycle8"/>
    <dgm:cxn modelId="{43535B50-8A1E-4C0D-A6FC-F32182038B0A}" srcId="{A9D69C26-6AB5-4D36-B85D-FFA576D27639}" destId="{6F3B27EE-58CB-4DEC-A60F-3882526F4035}" srcOrd="3" destOrd="0" parTransId="{5C8F214B-F11E-43D5-861D-0CD06010DC25}" sibTransId="{2588B59C-73B5-476D-9B40-EF6CEED08EAF}"/>
    <dgm:cxn modelId="{48943E12-7A39-4CB3-975D-D2A312C7EDDA}" type="presOf" srcId="{89D5FDD5-1742-49A0-8D8B-E1D73F07715D}" destId="{3937E0B0-1DA2-402E-9402-BAFE3D80EC61}" srcOrd="0" destOrd="0" presId="urn:microsoft.com/office/officeart/2005/8/layout/cycle8"/>
    <dgm:cxn modelId="{B53AD22C-D965-48A8-BEA6-2A0883014EDE}" type="presOf" srcId="{89D5FDD5-1742-49A0-8D8B-E1D73F07715D}" destId="{57E98B2F-F21A-4EEB-8DAE-318AA989FA15}" srcOrd="1" destOrd="0" presId="urn:microsoft.com/office/officeart/2005/8/layout/cycle8"/>
    <dgm:cxn modelId="{54386199-CC47-480B-8785-0F4B90445FEF}" type="presParOf" srcId="{D94113E5-7909-40CD-A77A-816D6916DA2A}" destId="{3937E0B0-1DA2-402E-9402-BAFE3D80EC61}" srcOrd="0" destOrd="0" presId="urn:microsoft.com/office/officeart/2005/8/layout/cycle8"/>
    <dgm:cxn modelId="{FA62ABA1-A1CD-44CB-9781-B3B3F4D66E9C}" type="presParOf" srcId="{D94113E5-7909-40CD-A77A-816D6916DA2A}" destId="{A2F2FA4E-564E-4FE3-B96E-0BD0168E5EDC}" srcOrd="1" destOrd="0" presId="urn:microsoft.com/office/officeart/2005/8/layout/cycle8"/>
    <dgm:cxn modelId="{7B2C0DED-A0F6-475A-9948-F42220521989}" type="presParOf" srcId="{D94113E5-7909-40CD-A77A-816D6916DA2A}" destId="{7BF4199A-B26A-415E-A30F-9DCCAF33F681}" srcOrd="2" destOrd="0" presId="urn:microsoft.com/office/officeart/2005/8/layout/cycle8"/>
    <dgm:cxn modelId="{BB8D5C78-5A74-4F12-A83B-53F6739344DA}" type="presParOf" srcId="{D94113E5-7909-40CD-A77A-816D6916DA2A}" destId="{57E98B2F-F21A-4EEB-8DAE-318AA989FA15}" srcOrd="3" destOrd="0" presId="urn:microsoft.com/office/officeart/2005/8/layout/cycle8"/>
    <dgm:cxn modelId="{9213C8A4-3EC6-4E1D-A77E-29F29869922E}" type="presParOf" srcId="{D94113E5-7909-40CD-A77A-816D6916DA2A}" destId="{0F3B57F1-349D-4AC4-A56B-AD6AE2C70DB2}" srcOrd="4" destOrd="0" presId="urn:microsoft.com/office/officeart/2005/8/layout/cycle8"/>
    <dgm:cxn modelId="{B41AF8C7-A21F-447A-8DBB-DC1F6E6F1675}" type="presParOf" srcId="{D94113E5-7909-40CD-A77A-816D6916DA2A}" destId="{88EA80D2-CF1B-40C4-8DD8-24FDBB179F61}" srcOrd="5" destOrd="0" presId="urn:microsoft.com/office/officeart/2005/8/layout/cycle8"/>
    <dgm:cxn modelId="{E27633A6-676D-4554-A139-08F8AEC59440}" type="presParOf" srcId="{D94113E5-7909-40CD-A77A-816D6916DA2A}" destId="{F167F2FF-385C-479D-8E43-4733EC599646}" srcOrd="6" destOrd="0" presId="urn:microsoft.com/office/officeart/2005/8/layout/cycle8"/>
    <dgm:cxn modelId="{5FDE098B-935C-44FB-8470-FD2D32C877B3}" type="presParOf" srcId="{D94113E5-7909-40CD-A77A-816D6916DA2A}" destId="{F5F08337-EA2A-4D05-BB4E-9FEF6026CA0A}" srcOrd="7" destOrd="0" presId="urn:microsoft.com/office/officeart/2005/8/layout/cycle8"/>
    <dgm:cxn modelId="{450F320F-8E88-419C-BAF9-6420F93A7E5E}" type="presParOf" srcId="{D94113E5-7909-40CD-A77A-816D6916DA2A}" destId="{575DC12A-C160-4D3A-A984-7A763E6298C3}" srcOrd="8" destOrd="0" presId="urn:microsoft.com/office/officeart/2005/8/layout/cycle8"/>
    <dgm:cxn modelId="{ACA0C50D-26EC-441F-8B49-A4EE0C9034C5}" type="presParOf" srcId="{D94113E5-7909-40CD-A77A-816D6916DA2A}" destId="{47148E8C-7AD4-41A3-AF50-886777AD926E}" srcOrd="9" destOrd="0" presId="urn:microsoft.com/office/officeart/2005/8/layout/cycle8"/>
    <dgm:cxn modelId="{7F972A2B-18D7-4A57-A916-E76C3CF9F198}" type="presParOf" srcId="{D94113E5-7909-40CD-A77A-816D6916DA2A}" destId="{C31C50F7-CA92-4FF4-8850-4EBD76D8C22E}" srcOrd="10" destOrd="0" presId="urn:microsoft.com/office/officeart/2005/8/layout/cycle8"/>
    <dgm:cxn modelId="{23CA45EF-992D-46DD-AC12-EF60FA67F49E}" type="presParOf" srcId="{D94113E5-7909-40CD-A77A-816D6916DA2A}" destId="{754A0640-1215-4BDA-B2E5-ECDA05E435B2}" srcOrd="11" destOrd="0" presId="urn:microsoft.com/office/officeart/2005/8/layout/cycle8"/>
    <dgm:cxn modelId="{D4A0A6D1-8348-4CD3-BEB8-02AA3EA77FF0}" type="presParOf" srcId="{D94113E5-7909-40CD-A77A-816D6916DA2A}" destId="{1A849E9D-6687-4C9C-B671-A11487387A52}" srcOrd="12" destOrd="0" presId="urn:microsoft.com/office/officeart/2005/8/layout/cycle8"/>
    <dgm:cxn modelId="{30C4A1FF-014C-43CC-B2A9-D61BA683D8B6}" type="presParOf" srcId="{D94113E5-7909-40CD-A77A-816D6916DA2A}" destId="{E8DB94AE-8417-415F-8C32-EAAFEF42D631}" srcOrd="13" destOrd="0" presId="urn:microsoft.com/office/officeart/2005/8/layout/cycle8"/>
    <dgm:cxn modelId="{AE43B107-C49A-4B8B-805C-2C5FF80FC535}" type="presParOf" srcId="{D94113E5-7909-40CD-A77A-816D6916DA2A}" destId="{22C7C0C9-4BD9-4AD2-90C6-86B125688C31}" srcOrd="14" destOrd="0" presId="urn:microsoft.com/office/officeart/2005/8/layout/cycle8"/>
    <dgm:cxn modelId="{64506EF3-1922-4232-BAE0-5D3D18ECE42C}" type="presParOf" srcId="{D94113E5-7909-40CD-A77A-816D6916DA2A}" destId="{D602E6CB-73BA-4CD6-A704-3EDCA5BB2F23}" srcOrd="15" destOrd="0" presId="urn:microsoft.com/office/officeart/2005/8/layout/cycle8"/>
    <dgm:cxn modelId="{B66A0B95-75D3-403D-8199-8D31A9CAA1F0}" type="presParOf" srcId="{D94113E5-7909-40CD-A77A-816D6916DA2A}" destId="{E438595B-B337-49BC-8618-6A2DF3C8FA4E}" srcOrd="16" destOrd="0" presId="urn:microsoft.com/office/officeart/2005/8/layout/cycle8"/>
    <dgm:cxn modelId="{31D3A879-3E9B-4244-8A62-7D83B5DE4FA5}" type="presParOf" srcId="{D94113E5-7909-40CD-A77A-816D6916DA2A}" destId="{93FD1004-ED21-435A-B443-DBF1F8761357}" srcOrd="17" destOrd="0" presId="urn:microsoft.com/office/officeart/2005/8/layout/cycle8"/>
    <dgm:cxn modelId="{5ECEF6FC-1314-4D68-87FA-13D53066B79A}" type="presParOf" srcId="{D94113E5-7909-40CD-A77A-816D6916DA2A}" destId="{B350E1D1-A656-4D70-B046-E1FE535CD222}" srcOrd="18" destOrd="0" presId="urn:microsoft.com/office/officeart/2005/8/layout/cycle8"/>
    <dgm:cxn modelId="{45443DE0-B68D-4131-A919-5EC6674AF7F1}" type="presParOf" srcId="{D94113E5-7909-40CD-A77A-816D6916DA2A}" destId="{F8E1F046-E26E-4F49-A328-D9644AB29D3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7E0B0-1DA2-402E-9402-BAFE3D80EC61}">
      <dsp:nvSpPr>
        <dsp:cNvPr id="0" name=""/>
        <dsp:cNvSpPr/>
      </dsp:nvSpPr>
      <dsp:spPr>
        <a:xfrm>
          <a:off x="300759" y="275703"/>
          <a:ext cx="2845459" cy="284545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VS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811224" y="865458"/>
        <a:ext cx="1050110" cy="779113"/>
      </dsp:txXfrm>
    </dsp:sp>
    <dsp:sp modelId="{0F3B57F1-349D-4AC4-A56B-AD6AE2C70DB2}">
      <dsp:nvSpPr>
        <dsp:cNvPr id="0" name=""/>
        <dsp:cNvSpPr/>
      </dsp:nvSpPr>
      <dsp:spPr>
        <a:xfrm>
          <a:off x="300759" y="371229"/>
          <a:ext cx="2845459" cy="284545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</a:t>
          </a:r>
          <a:r>
            <a:rPr lang="en-US" sz="1600" kern="1200" dirty="0" smtClean="0">
              <a:solidFill>
                <a:schemeClr val="tx1"/>
              </a:solidFill>
            </a:rPr>
            <a:t>NET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811224" y="1847819"/>
        <a:ext cx="1050110" cy="779113"/>
      </dsp:txXfrm>
    </dsp:sp>
    <dsp:sp modelId="{575DC12A-C160-4D3A-A984-7A763E6298C3}">
      <dsp:nvSpPr>
        <dsp:cNvPr id="0" name=""/>
        <dsp:cNvSpPr/>
      </dsp:nvSpPr>
      <dsp:spPr>
        <a:xfrm>
          <a:off x="205233" y="371229"/>
          <a:ext cx="2845459" cy="284545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LINQ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490117" y="1847819"/>
        <a:ext cx="1050110" cy="779113"/>
      </dsp:txXfrm>
    </dsp:sp>
    <dsp:sp modelId="{1A849E9D-6687-4C9C-B671-A11487387A52}">
      <dsp:nvSpPr>
        <dsp:cNvPr id="0" name=""/>
        <dsp:cNvSpPr/>
      </dsp:nvSpPr>
      <dsp:spPr>
        <a:xfrm>
          <a:off x="205233" y="275703"/>
          <a:ext cx="2845459" cy="284545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Entity Framework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90117" y="865458"/>
        <a:ext cx="1050110" cy="779113"/>
      </dsp:txXfrm>
    </dsp:sp>
    <dsp:sp modelId="{E438595B-B337-49BC-8618-6A2DF3C8FA4E}">
      <dsp:nvSpPr>
        <dsp:cNvPr id="0" name=""/>
        <dsp:cNvSpPr/>
      </dsp:nvSpPr>
      <dsp:spPr>
        <a:xfrm>
          <a:off x="124611" y="99555"/>
          <a:ext cx="3197754" cy="3197754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FD1004-ED21-435A-B443-DBF1F8761357}">
      <dsp:nvSpPr>
        <dsp:cNvPr id="0" name=""/>
        <dsp:cNvSpPr/>
      </dsp:nvSpPr>
      <dsp:spPr>
        <a:xfrm>
          <a:off x="124611" y="195081"/>
          <a:ext cx="3197754" cy="3197754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50E1D1-A656-4D70-B046-E1FE535CD222}">
      <dsp:nvSpPr>
        <dsp:cNvPr id="0" name=""/>
        <dsp:cNvSpPr/>
      </dsp:nvSpPr>
      <dsp:spPr>
        <a:xfrm>
          <a:off x="29085" y="195081"/>
          <a:ext cx="3197754" cy="3197754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E1F046-E26E-4F49-A328-D9644AB29D3C}">
      <dsp:nvSpPr>
        <dsp:cNvPr id="0" name=""/>
        <dsp:cNvSpPr/>
      </dsp:nvSpPr>
      <dsp:spPr>
        <a:xfrm>
          <a:off x="29085" y="99555"/>
          <a:ext cx="3197754" cy="3197754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9E0E-98B5-472B-AAB3-82400310C68A}" type="datetimeFigureOut">
              <a:rPr lang="es-ES"/>
              <a:t>09/04/2014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69E0B-B67A-4CC5-9B9D-4604D993AD5D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95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80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03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542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378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567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357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99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195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47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521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En esta arquitectura, podemos ver a los lenguajes de programación en la capa más alta, y a continuación LINQ como lenguaje integrado de consultas, y debajo de éste, los orígenes de datos o extensiones que podremos utilizar con LINQ.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Así por lo tanto, tenemos dentro de .NET Framework 3.5 (ó superiores) los siguientes extensores: 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Si queremos trabajar con objetos, lo razonable es que trabajemos con LINQ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Objects</a:t>
            </a:r>
            <a:r>
              <a:rPr lang="es-AR" dirty="0" smtClean="0"/>
              <a:t>. </a:t>
            </a:r>
          </a:p>
          <a:p>
            <a:r>
              <a:rPr lang="es-AR" dirty="0" smtClean="0"/>
              <a:t>Si lo que queremos es trabajar con documentos XML, utilizaremos LINQ </a:t>
            </a:r>
            <a:r>
              <a:rPr lang="es-AR" dirty="0" err="1" smtClean="0"/>
              <a:t>to</a:t>
            </a:r>
            <a:r>
              <a:rPr lang="es-AR" dirty="0" smtClean="0"/>
              <a:t> XML. </a:t>
            </a:r>
          </a:p>
          <a:p>
            <a:r>
              <a:rPr lang="es-AR" dirty="0" smtClean="0"/>
              <a:t>Pero si queremos acceder y manipular datos, entonces podremos trabajar con tres diferentes extensores dependiendo de nuestras necesidades. Estos extensores son LINQ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DataSet</a:t>
            </a:r>
            <a:r>
              <a:rPr lang="es-AR" dirty="0" smtClean="0"/>
              <a:t>, también conocido como LINQ sobre conjunto de datos, LINQ </a:t>
            </a:r>
            <a:r>
              <a:rPr lang="es-AR" dirty="0" err="1" smtClean="0"/>
              <a:t>to</a:t>
            </a:r>
            <a:r>
              <a:rPr lang="es-AR" dirty="0" smtClean="0"/>
              <a:t> SQL para trabajar con bases de datos SQL Server, y LINQ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Entities</a:t>
            </a:r>
            <a:r>
              <a:rPr lang="es-AR" dirty="0" smtClean="0"/>
              <a:t> para trabajar con entidades, o lo que es lo mismo, con cualquier fuente de datos, no solo con SQL Server. 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689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121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974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80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73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056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734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889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060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66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356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657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9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4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65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01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72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92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9E0B-B67A-4CC5-9B9D-4604D993AD5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54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834C-6637-412D-9154-A366B22F212D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5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E3B-6FF2-4BF1-9E71-28DE4D2496B3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7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9B04-B00A-4B8C-8E69-D45B3735EE1C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6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FAAE-D89C-44CE-93D6-0374F1D8B765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B451-3F1A-4051-BE1D-E93EB2D9D989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38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F81-099B-436D-A611-142651643204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9843-4E0F-47FE-A87E-8860439A3D50}" type="datetime1">
              <a:rPr lang="es-ES" smtClean="0"/>
              <a:t>09/04/2014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15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9047-B264-41DA-BEFA-57F3AC0EDC8C}" type="datetime1">
              <a:rPr lang="es-ES" smtClean="0"/>
              <a:t>09/04/2014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1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5E7D-211E-4B31-9F8E-7132EAFFEF1F}" type="datetime1">
              <a:rPr lang="es-ES" smtClean="0"/>
              <a:t>09/04/2014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63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3448-A8BD-49C1-9FF5-174082504813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A44-B2B1-43BE-A6CC-37F1BD4E9692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BC83209-20F6-458E-8539-80243F4797BB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Introducción a la Plataforma .NET – Acceso a Datos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8436"/>
            <a:ext cx="8208911" cy="445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Plataforma . NET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Acceso a Datos</a:t>
            </a:r>
          </a:p>
          <a:p>
            <a:endParaRPr lang="es-E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5328592" cy="4456868"/>
          </a:xfrm>
        </p:spPr>
        <p:txBody>
          <a:bodyPr/>
          <a:lstStyle/>
          <a:p>
            <a:r>
              <a:rPr lang="es-AR" dirty="0" smtClean="0"/>
              <a:t>1. Declarar la conexión y conectarse a la BD</a:t>
            </a:r>
          </a:p>
          <a:p>
            <a:endParaRPr lang="es-AR" dirty="0"/>
          </a:p>
          <a:p>
            <a:r>
              <a:rPr lang="es-AR" dirty="0" smtClean="0"/>
              <a:t>2. Declarar el comando SQL.</a:t>
            </a:r>
          </a:p>
          <a:p>
            <a:endParaRPr lang="es-AR" dirty="0"/>
          </a:p>
          <a:p>
            <a:r>
              <a:rPr lang="es-AR" dirty="0" smtClean="0"/>
              <a:t>3. Ejecutar el comando SQL y asignar el resultado.</a:t>
            </a:r>
          </a:p>
          <a:p>
            <a:endParaRPr lang="es-AR" dirty="0"/>
          </a:p>
          <a:p>
            <a:r>
              <a:rPr lang="es-AR" dirty="0" smtClean="0"/>
              <a:t>4. Liberar los recursos 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Demo - Pasos Genéricos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EBFE-0DFF-4BBF-A901-A6044DC9FB01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1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5544616" cy="44568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1" dirty="0" err="1" smtClean="0"/>
              <a:t>DataSet</a:t>
            </a:r>
            <a:endParaRPr lang="es-AR" dirty="0"/>
          </a:p>
          <a:p>
            <a:r>
              <a:rPr lang="es-AR" dirty="0" smtClean="0"/>
              <a:t>Datos en memoria desde un origen datos.</a:t>
            </a:r>
            <a:endParaRPr lang="es-AR" dirty="0"/>
          </a:p>
          <a:p>
            <a:r>
              <a:rPr lang="es-AR" dirty="0"/>
              <a:t>Contiene un conjunto de datos que han sido volcados desde el proveedor de </a:t>
            </a:r>
            <a:r>
              <a:rPr lang="es-AR" dirty="0" smtClean="0"/>
              <a:t>datos para su manipulación</a:t>
            </a:r>
            <a:endParaRPr lang="es-AR" dirty="0"/>
          </a:p>
          <a:p>
            <a:endParaRPr lang="es-AR" b="1" dirty="0"/>
          </a:p>
          <a:p>
            <a:pPr marL="0" indent="0">
              <a:buNone/>
            </a:pPr>
            <a:r>
              <a:rPr lang="es-AR" b="1" dirty="0" err="1" smtClean="0"/>
              <a:t>DataView</a:t>
            </a:r>
            <a:endParaRPr lang="es-AR" dirty="0"/>
          </a:p>
          <a:p>
            <a:r>
              <a:rPr lang="es-AR" dirty="0"/>
              <a:t>Permite crear múltiples vistas de </a:t>
            </a:r>
            <a:r>
              <a:rPr lang="es-AR" dirty="0" smtClean="0"/>
              <a:t>datos</a:t>
            </a:r>
            <a:r>
              <a:rPr lang="es-AR" dirty="0"/>
              <a:t>, </a:t>
            </a:r>
            <a:endParaRPr lang="es-AR" dirty="0" smtClean="0"/>
          </a:p>
          <a:p>
            <a:r>
              <a:rPr lang="es-AR" dirty="0"/>
              <a:t>R</a:t>
            </a:r>
            <a:r>
              <a:rPr lang="es-AR" dirty="0" smtClean="0"/>
              <a:t>epresenta </a:t>
            </a:r>
            <a:r>
              <a:rPr lang="es-AR" dirty="0"/>
              <a:t>los datos de la clase </a:t>
            </a:r>
            <a:r>
              <a:rPr lang="es-AR" i="1" dirty="0" err="1"/>
              <a:t>DataTable</a:t>
            </a:r>
            <a:r>
              <a:rPr lang="es-AR" dirty="0"/>
              <a:t>, </a:t>
            </a:r>
            <a:endParaRPr lang="es-AR" dirty="0" smtClean="0"/>
          </a:p>
          <a:p>
            <a:r>
              <a:rPr lang="es-AR" dirty="0"/>
              <a:t>E</a:t>
            </a:r>
            <a:r>
              <a:rPr lang="es-AR" dirty="0" smtClean="0"/>
              <a:t>ditar</a:t>
            </a:r>
            <a:r>
              <a:rPr lang="es-AR" dirty="0"/>
              <a:t>, ordenar y filtrar, buscar y navegar por un conjunto de datos determinado.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err="1" smtClean="0"/>
              <a:t>DataTable</a:t>
            </a:r>
            <a:endParaRPr lang="es-AR" dirty="0"/>
          </a:p>
          <a:p>
            <a:r>
              <a:rPr lang="es-AR" dirty="0"/>
              <a:t>Representa una determinada tabla en </a:t>
            </a:r>
            <a:r>
              <a:rPr lang="es-AR" dirty="0" smtClean="0"/>
              <a:t>memoria</a:t>
            </a:r>
            <a:r>
              <a:rPr lang="es-AR" dirty="0"/>
              <a:t>.</a:t>
            </a:r>
            <a:endParaRPr lang="es-AR" dirty="0" smtClean="0"/>
          </a:p>
          <a:p>
            <a:endParaRPr lang="es-AR" dirty="0"/>
          </a:p>
          <a:p>
            <a:pPr marL="0" indent="0">
              <a:buNone/>
            </a:pPr>
            <a:endParaRPr lang="es-AR" b="1" dirty="0"/>
          </a:p>
          <a:p>
            <a:endParaRPr lang="es-ES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Capa Desconectada</a:t>
            </a:r>
            <a:endParaRPr lang="es-AR" dirty="0"/>
          </a:p>
        </p:txBody>
      </p:sp>
      <p:pic>
        <p:nvPicPr>
          <p:cNvPr id="2050" name="Picture 2" descr="https://encrypted-tbn2.google.com/images?q=tbn:ANd9GcRMkjmadD72iyw6G7CG90VNXujtQnilHXEA1pmrAp7AHWR8aU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52936"/>
            <a:ext cx="287156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B25-4808-4B49-8EAD-4BA58E9FE5D4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2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4919966" cy="4672892"/>
          </a:xfrm>
        </p:spPr>
        <p:txBody>
          <a:bodyPr>
            <a:noAutofit/>
          </a:bodyPr>
          <a:lstStyle/>
          <a:p>
            <a:r>
              <a:rPr lang="es-AR" sz="1500" b="1" i="1" dirty="0" err="1"/>
              <a:t>DataTable</a:t>
            </a:r>
            <a:r>
              <a:rPr lang="es-AR" sz="1500" dirty="0"/>
              <a:t>: representa una tabla o relación de datos. </a:t>
            </a:r>
            <a:endParaRPr lang="es-AR" sz="1500" dirty="0" smtClean="0"/>
          </a:p>
          <a:p>
            <a:endParaRPr lang="es-AR" sz="1500" dirty="0"/>
          </a:p>
          <a:p>
            <a:r>
              <a:rPr lang="es-AR" sz="1500" b="1" i="1" dirty="0" err="1"/>
              <a:t>DataColumn</a:t>
            </a:r>
            <a:r>
              <a:rPr lang="es-AR" sz="1500" dirty="0"/>
              <a:t>: ofrece información sobre cada uno de los campos de los registros almacenados en un </a:t>
            </a:r>
            <a:r>
              <a:rPr lang="es-AR" sz="1500" i="1" dirty="0" err="1" smtClean="0"/>
              <a:t>DataTable</a:t>
            </a:r>
            <a:r>
              <a:rPr lang="es-AR" sz="1500" i="1" dirty="0" smtClean="0"/>
              <a:t>.</a:t>
            </a:r>
          </a:p>
          <a:p>
            <a:endParaRPr lang="es-AR" sz="1500" dirty="0"/>
          </a:p>
          <a:p>
            <a:r>
              <a:rPr lang="es-AR" sz="1500" b="1" i="1" dirty="0" err="1"/>
              <a:t>DataRow</a:t>
            </a:r>
            <a:r>
              <a:rPr lang="es-AR" sz="1500" dirty="0"/>
              <a:t>: representa un registro de la tabla virtual definida por el </a:t>
            </a:r>
            <a:r>
              <a:rPr lang="es-AR" sz="1500" i="1" dirty="0" err="1"/>
              <a:t>DataTable</a:t>
            </a:r>
            <a:r>
              <a:rPr lang="es-AR" sz="1500" dirty="0" smtClean="0"/>
              <a:t>..</a:t>
            </a:r>
            <a:endParaRPr lang="es-AR" sz="1500" dirty="0"/>
          </a:p>
          <a:p>
            <a:endParaRPr lang="es-AR" sz="1500" dirty="0"/>
          </a:p>
          <a:p>
            <a:r>
              <a:rPr lang="es-AR" sz="1500" b="1" i="1" dirty="0" err="1"/>
              <a:t>Constraint</a:t>
            </a:r>
            <a:r>
              <a:rPr lang="es-AR" sz="1500" dirty="0"/>
              <a:t>: las clases </a:t>
            </a:r>
            <a:r>
              <a:rPr lang="es-AR" sz="1500" i="1" dirty="0" err="1"/>
              <a:t>Constraint</a:t>
            </a:r>
            <a:r>
              <a:rPr lang="es-AR" sz="1500" dirty="0"/>
              <a:t> se emplean para definir restricciones en los tipos de </a:t>
            </a:r>
            <a:r>
              <a:rPr lang="es-AR" sz="1500" dirty="0" smtClean="0"/>
              <a:t>datos.</a:t>
            </a:r>
            <a:endParaRPr lang="es-AR" sz="1500" dirty="0"/>
          </a:p>
          <a:p>
            <a:endParaRPr lang="es-AR" sz="1500" dirty="0"/>
          </a:p>
          <a:p>
            <a:r>
              <a:rPr lang="es-AR" sz="1500" b="1" i="1" dirty="0" err="1"/>
              <a:t>DataRelations</a:t>
            </a:r>
            <a:r>
              <a:rPr lang="es-AR" sz="1500" dirty="0"/>
              <a:t>: define la relación existente entre dos objetos </a:t>
            </a:r>
            <a:r>
              <a:rPr lang="es-AR" sz="1500" i="1" dirty="0" err="1"/>
              <a:t>DataTable</a:t>
            </a:r>
            <a:r>
              <a:rPr lang="es-AR" sz="1500" dirty="0"/>
              <a:t>. </a:t>
            </a:r>
            <a:endParaRPr lang="es-AR" sz="1500" dirty="0" smtClean="0"/>
          </a:p>
          <a:p>
            <a:endParaRPr lang="es-AR" sz="1500" dirty="0"/>
          </a:p>
          <a:p>
            <a:r>
              <a:rPr lang="es-AR" sz="1500" b="1" i="1" dirty="0" err="1"/>
              <a:t>DataView</a:t>
            </a:r>
            <a:r>
              <a:rPr lang="es-AR" sz="1500" dirty="0"/>
              <a:t>: representa una vista concreta de un </a:t>
            </a:r>
            <a:r>
              <a:rPr lang="es-AR" sz="1500" i="1" dirty="0" err="1"/>
              <a:t>DataTable</a:t>
            </a:r>
            <a:r>
              <a:rPr lang="es-AR" sz="1500" dirty="0"/>
              <a:t>. Normalmente se trata de ordenaciones o filtros sobre los datos originales.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Capa </a:t>
            </a:r>
            <a:r>
              <a:rPr lang="es-AR" dirty="0" smtClean="0"/>
              <a:t>Desconectada - </a:t>
            </a:r>
            <a:r>
              <a:rPr lang="es-AR" dirty="0" err="1" smtClean="0"/>
              <a:t>DataSet</a:t>
            </a:r>
            <a:endParaRPr lang="es-AR" dirty="0"/>
          </a:p>
        </p:txBody>
      </p:sp>
      <p:pic>
        <p:nvPicPr>
          <p:cNvPr id="1026" name="Picture 2" descr="http://www.microsoft.com/mspress/books/sampchap/5203/0735613796-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09" y="2276872"/>
            <a:ext cx="37242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88C-9ECC-42C9-A244-DA3A6B1CD14E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4896544" cy="4456868"/>
          </a:xfrm>
        </p:spPr>
        <p:txBody>
          <a:bodyPr>
            <a:normAutofit/>
          </a:bodyPr>
          <a:lstStyle/>
          <a:p>
            <a:r>
              <a:rPr lang="es-AR" dirty="0"/>
              <a:t>Para </a:t>
            </a:r>
            <a:r>
              <a:rPr lang="es-AR" dirty="0" smtClean="0"/>
              <a:t>aplicaciones distribuidas</a:t>
            </a:r>
            <a:r>
              <a:rPr lang="es-AR" dirty="0"/>
              <a:t> (empresa) </a:t>
            </a:r>
            <a:endParaRPr lang="es-AR" dirty="0" smtClean="0"/>
          </a:p>
          <a:p>
            <a:pPr lvl="1"/>
            <a:r>
              <a:rPr lang="es-AR" dirty="0" smtClean="0"/>
              <a:t>Una gran cantidad de accesos de lectura simultáneas</a:t>
            </a:r>
          </a:p>
          <a:p>
            <a:pPr lvl="1"/>
            <a:r>
              <a:rPr lang="es-AR" dirty="0" smtClean="0"/>
              <a:t>Diseñado para una n-</a:t>
            </a:r>
            <a:r>
              <a:rPr lang="es-AR" dirty="0" err="1" smtClean="0"/>
              <a:t>tier</a:t>
            </a:r>
            <a:r>
              <a:rPr lang="es-AR" dirty="0"/>
              <a:t> </a:t>
            </a:r>
            <a:r>
              <a:rPr lang="es-AR" dirty="0" smtClean="0"/>
              <a:t>arquitectura y cliente / servidor </a:t>
            </a:r>
            <a:endParaRPr lang="es-AR" dirty="0"/>
          </a:p>
          <a:p>
            <a:r>
              <a:rPr lang="es-AR" dirty="0" err="1" smtClean="0"/>
              <a:t>DataSet</a:t>
            </a:r>
            <a:r>
              <a:rPr lang="es-AR" dirty="0" smtClean="0"/>
              <a:t> cachea los datos en memoria y es independiente de la fuente de datos.</a:t>
            </a:r>
          </a:p>
          <a:p>
            <a:r>
              <a:rPr lang="es-AR" dirty="0" err="1" smtClean="0"/>
              <a:t>DataAdapter</a:t>
            </a:r>
            <a:r>
              <a:rPr lang="es-AR" dirty="0" smtClean="0"/>
              <a:t> es usado para sincronizar con la fuente de datos.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Escenario Desconectado</a:t>
            </a:r>
            <a:endParaRPr lang="es-AR" dirty="0"/>
          </a:p>
        </p:txBody>
      </p:sp>
      <p:grpSp>
        <p:nvGrpSpPr>
          <p:cNvPr id="23" name="22 Grupo"/>
          <p:cNvGrpSpPr/>
          <p:nvPr/>
        </p:nvGrpSpPr>
        <p:grpSpPr>
          <a:xfrm>
            <a:off x="4692201" y="1761328"/>
            <a:ext cx="4123642" cy="3836814"/>
            <a:chOff x="399649" y="1844824"/>
            <a:chExt cx="8358193" cy="4814442"/>
          </a:xfrm>
        </p:grpSpPr>
        <p:sp>
          <p:nvSpPr>
            <p:cNvPr id="24" name="23 Rectángulo redondeado"/>
            <p:cNvSpPr/>
            <p:nvPr/>
          </p:nvSpPr>
          <p:spPr>
            <a:xfrm>
              <a:off x="2267744" y="1844824"/>
              <a:ext cx="648072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smtClean="0"/>
                <a:t>Aplicaciones – Manejo y Visualización de Datos</a:t>
              </a:r>
              <a:endParaRPr lang="es-AR" sz="1100" dirty="0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475656" y="2924944"/>
              <a:ext cx="727280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100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3059832" y="3212976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err="1" smtClean="0"/>
                <a:t>DataSet</a:t>
              </a:r>
              <a:endParaRPr lang="es-AR" sz="11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485034" y="3889132"/>
              <a:ext cx="7272808" cy="1844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10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3085151" y="3990674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err="1" smtClean="0"/>
                <a:t>DataAdapter</a:t>
              </a:r>
              <a:endParaRPr lang="es-AR" sz="1100" dirty="0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868144" y="4005064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err="1" smtClean="0"/>
                <a:t>DataReader</a:t>
              </a:r>
              <a:endParaRPr lang="es-AR" sz="1100" dirty="0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5868144" y="4725144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err="1" smtClean="0"/>
                <a:t>Command</a:t>
              </a:r>
              <a:endParaRPr lang="es-AR" sz="1100" dirty="0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4149330" y="5229200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err="1" smtClean="0"/>
                <a:t>Connection</a:t>
              </a:r>
              <a:endParaRPr lang="es-AR" sz="1100" dirty="0"/>
            </a:p>
          </p:txBody>
        </p:sp>
        <p:sp>
          <p:nvSpPr>
            <p:cNvPr id="32" name="31 CuadroTexto"/>
            <p:cNvSpPr txBox="1"/>
            <p:nvPr/>
          </p:nvSpPr>
          <p:spPr>
            <a:xfrm rot="16200000">
              <a:off x="-160566" y="3928876"/>
              <a:ext cx="1964105" cy="843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 smtClean="0"/>
                <a:t>ADO.NET</a:t>
              </a:r>
              <a:endParaRPr lang="es-AR" sz="2400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1485700" y="3235030"/>
              <a:ext cx="1711375" cy="370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100" dirty="0" err="1" smtClean="0"/>
                <a:t>System.Data</a:t>
              </a:r>
              <a:endParaRPr lang="es-AR" sz="1100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1559859" y="4540479"/>
              <a:ext cx="1717233" cy="84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100" dirty="0" smtClean="0"/>
                <a:t>Proveedores</a:t>
              </a:r>
            </a:p>
            <a:p>
              <a:r>
                <a:rPr lang="es-AR" sz="1100" dirty="0" smtClean="0"/>
                <a:t>De acceso a </a:t>
              </a:r>
            </a:p>
            <a:p>
              <a:r>
                <a:rPr lang="es-AR" sz="1100" dirty="0" smtClean="0"/>
                <a:t>Datos.</a:t>
              </a:r>
              <a:endParaRPr lang="es-AR" sz="1100" dirty="0"/>
            </a:p>
          </p:txBody>
        </p:sp>
        <p:sp>
          <p:nvSpPr>
            <p:cNvPr id="35" name="34 Disco magnético"/>
            <p:cNvSpPr/>
            <p:nvPr/>
          </p:nvSpPr>
          <p:spPr>
            <a:xfrm>
              <a:off x="4262031" y="5939186"/>
              <a:ext cx="1718814" cy="7200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smtClean="0"/>
                <a:t>Datos</a:t>
              </a:r>
              <a:endParaRPr lang="es-AR" sz="1100" dirty="0"/>
            </a:p>
          </p:txBody>
        </p:sp>
        <p:cxnSp>
          <p:nvCxnSpPr>
            <p:cNvPr id="36" name="35 Conector recto de flecha"/>
            <p:cNvCxnSpPr>
              <a:stCxn id="35" idx="1"/>
              <a:endCxn id="31" idx="2"/>
            </p:cNvCxnSpPr>
            <p:nvPr/>
          </p:nvCxnSpPr>
          <p:spPr>
            <a:xfrm flipV="1">
              <a:off x="5121438" y="5589240"/>
              <a:ext cx="0" cy="349946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angular"/>
            <p:cNvCxnSpPr>
              <a:stCxn id="28" idx="2"/>
              <a:endCxn id="31" idx="0"/>
            </p:cNvCxnSpPr>
            <p:nvPr/>
          </p:nvCxnSpPr>
          <p:spPr>
            <a:xfrm rot="16200000" flipH="1">
              <a:off x="4150105" y="4257867"/>
              <a:ext cx="878486" cy="10641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stCxn id="28" idx="0"/>
              <a:endCxn id="26" idx="2"/>
            </p:cNvCxnSpPr>
            <p:nvPr/>
          </p:nvCxnSpPr>
          <p:spPr>
            <a:xfrm flipH="1" flipV="1">
              <a:off x="4031940" y="3573016"/>
              <a:ext cx="25319" cy="41765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6" idx="0"/>
            </p:cNvCxnSpPr>
            <p:nvPr/>
          </p:nvCxnSpPr>
          <p:spPr>
            <a:xfrm flipV="1">
              <a:off x="4031940" y="2507286"/>
              <a:ext cx="0" cy="70569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92E-87FA-4C68-AB67-997752C6F6D4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3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Ejemplo de lectura con el </a:t>
            </a:r>
            <a:r>
              <a:rPr lang="es-MX" dirty="0" err="1" smtClean="0"/>
              <a:t>DataAdapter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Ejemplo de Modificación (Inserción)</a:t>
            </a:r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FAAE-D89C-44CE-93D6-0374F1D8B765}" type="datetime1">
              <a:rPr lang="es-ES" smtClean="0"/>
              <a:t>09/04/2014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127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3600399" cy="4456868"/>
          </a:xfrm>
        </p:spPr>
        <p:txBody>
          <a:bodyPr/>
          <a:lstStyle/>
          <a:p>
            <a:r>
              <a:rPr lang="es-AR" dirty="0" smtClean="0"/>
              <a:t>Herramienta para el desarrollo rápido de aplicaciones.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Enlaces a Formularios</a:t>
            </a:r>
            <a:endParaRPr lang="es-AR" dirty="0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860032" y="1700808"/>
            <a:ext cx="3600399" cy="445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Crear un origen de Datos – Selección de los datos que vamos a manejar.</a:t>
            </a:r>
          </a:p>
          <a:p>
            <a:endParaRPr lang="es-AR" dirty="0"/>
          </a:p>
          <a:p>
            <a:r>
              <a:rPr lang="es-AR" dirty="0" smtClean="0"/>
              <a:t>Incrustar Modelo de Datos a manejar.</a:t>
            </a:r>
          </a:p>
          <a:p>
            <a:pPr lvl="1"/>
            <a:r>
              <a:rPr lang="es-AR" dirty="0" smtClean="0"/>
              <a:t>Incrustar Tabla Padre</a:t>
            </a:r>
          </a:p>
          <a:p>
            <a:pPr lvl="1"/>
            <a:r>
              <a:rPr lang="es-AR" dirty="0" smtClean="0"/>
              <a:t>Incrustar Tabla Hijo</a:t>
            </a:r>
          </a:p>
          <a:p>
            <a:pPr lvl="1"/>
            <a:r>
              <a:rPr lang="es-AR" smtClean="0"/>
              <a:t>Relacionar Tablas</a:t>
            </a:r>
            <a:endParaRPr lang="es-AR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9EEE-3F5D-4BF9-AE6C-15486A358F1D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Se crea el origen de Datos. Se selecciona la BD y las tablas.</a:t>
            </a:r>
          </a:p>
          <a:p>
            <a:endParaRPr lang="es-MX" dirty="0" smtClean="0"/>
          </a:p>
          <a:p>
            <a:r>
              <a:rPr lang="es-MX" dirty="0" smtClean="0"/>
              <a:t>Se preparan las tablas padre e hijo. Se establecen como se mostraran cada tabla y campos.</a:t>
            </a:r>
          </a:p>
          <a:p>
            <a:endParaRPr lang="es-MX" dirty="0"/>
          </a:p>
          <a:p>
            <a:r>
              <a:rPr lang="es-MX" dirty="0" err="1" smtClean="0"/>
              <a:t>Inscrustando</a:t>
            </a:r>
            <a:r>
              <a:rPr lang="es-MX" dirty="0" smtClean="0"/>
              <a:t> las tablas – </a:t>
            </a:r>
          </a:p>
          <a:p>
            <a:pPr lvl="1"/>
            <a:r>
              <a:rPr lang="es-MX" dirty="0" smtClean="0"/>
              <a:t>Primero la maestro – Se ejecuta</a:t>
            </a:r>
          </a:p>
          <a:p>
            <a:pPr lvl="1"/>
            <a:r>
              <a:rPr lang="es-MX" dirty="0" smtClean="0"/>
              <a:t>Luego la hijo – Se ejecuta</a:t>
            </a:r>
          </a:p>
          <a:p>
            <a:pPr lvl="1"/>
            <a:r>
              <a:rPr lang="es-MX" dirty="0" smtClean="0"/>
              <a:t>Se relacionan</a:t>
            </a:r>
          </a:p>
          <a:p>
            <a:pPr lvl="1"/>
            <a:endParaRPr lang="es-MX" dirty="0"/>
          </a:p>
          <a:p>
            <a:r>
              <a:rPr lang="es-MX" dirty="0" smtClean="0"/>
              <a:t>Manipulación de datos. Modificación y eliminación.</a:t>
            </a:r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FAAE-D89C-44CE-93D6-0374F1D8B765}" type="datetime1">
              <a:rPr lang="es-ES" smtClean="0"/>
              <a:t>09/04/2014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993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Resumen</a:t>
            </a:r>
            <a:endParaRPr lang="es-AR" dirty="0"/>
          </a:p>
        </p:txBody>
      </p:sp>
      <p:pic>
        <p:nvPicPr>
          <p:cNvPr id="1026" name="Picture 2" descr="http://www.nexusdb.com/support/manualimages/netguide-ado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256584" cy="490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ED6-88AF-49FB-90C1-0068AE143C19}" type="datetime1">
              <a:rPr lang="es-ES" smtClean="0"/>
              <a:t>09/04/2014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7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4464496" cy="4456868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Lenguaje de Consulta Integrado (</a:t>
            </a: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Integrated</a:t>
            </a:r>
            <a:r>
              <a:rPr lang="es-AR" dirty="0" smtClean="0"/>
              <a:t> </a:t>
            </a:r>
            <a:r>
              <a:rPr lang="es-AR" dirty="0" err="1" smtClean="0"/>
              <a:t>Query</a:t>
            </a:r>
            <a:r>
              <a:rPr lang="es-AR" dirty="0" smtClean="0"/>
              <a:t>).</a:t>
            </a:r>
          </a:p>
          <a:p>
            <a:endParaRPr lang="es-AR" dirty="0"/>
          </a:p>
          <a:p>
            <a:r>
              <a:rPr lang="es-AR" dirty="0" smtClean="0"/>
              <a:t>La consulta pasa a ser parte del lenguaje.</a:t>
            </a:r>
          </a:p>
          <a:p>
            <a:endParaRPr lang="es-AR" dirty="0"/>
          </a:p>
          <a:p>
            <a:r>
              <a:rPr lang="es-AR" dirty="0" smtClean="0"/>
              <a:t>Componente del Framework a partir de 3.5.</a:t>
            </a:r>
          </a:p>
          <a:p>
            <a:endParaRPr lang="es-AR" dirty="0" smtClean="0"/>
          </a:p>
          <a:p>
            <a:r>
              <a:rPr lang="es-AR" dirty="0"/>
              <a:t>Permite trabajar con datos, colecciones y elementos de una forma muy precisa, utilizando para ello sentencias integradas muy similares al lenguaje </a:t>
            </a:r>
            <a:r>
              <a:rPr lang="es-AR" dirty="0" smtClean="0"/>
              <a:t>SQL.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LINQ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5292080" y="2996952"/>
            <a:ext cx="32031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dirty="0" smtClean="0">
                <a:latin typeface="AR DARLING" pitchFamily="2" charset="0"/>
              </a:rPr>
              <a:t>LINQ?</a:t>
            </a:r>
            <a:endParaRPr lang="es-AR" sz="8000" dirty="0">
              <a:latin typeface="AR DARLING" pitchFamily="2" charset="0"/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BB0-FE7F-42C9-9B47-86BC77A35E69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7200800" cy="4456868"/>
          </a:xfrm>
        </p:spPr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bucles</a:t>
            </a:r>
            <a:r>
              <a:rPr lang="en-US" dirty="0" smtClean="0"/>
              <a:t> y </a:t>
            </a:r>
            <a:r>
              <a:rPr lang="en-US" dirty="0" err="1" smtClean="0"/>
              <a:t>condiciones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301943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Cliente</a:t>
            </a:r>
            <a:r>
              <a:rPr lang="en-US" dirty="0" smtClean="0"/>
              <a:t> c  </a:t>
            </a:r>
            <a:r>
              <a:rPr lang="en-US" dirty="0"/>
              <a:t>in </a:t>
            </a:r>
            <a:r>
              <a:rPr lang="en-US" dirty="0" err="1" smtClean="0"/>
              <a:t>Clientes</a:t>
            </a:r>
            <a:r>
              <a:rPr lang="en-US" dirty="0" smtClean="0"/>
              <a:t>)</a:t>
            </a:r>
          </a:p>
          <a:p>
            <a:pPr marL="301943" lvl="1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if (</a:t>
            </a:r>
            <a:r>
              <a:rPr lang="en-US" dirty="0" err="1"/>
              <a:t>c.Region</a:t>
            </a:r>
            <a:r>
              <a:rPr lang="en-US" dirty="0"/>
              <a:t> == </a:t>
            </a:r>
            <a:r>
              <a:rPr lang="en-US" dirty="0" smtClean="0"/>
              <a:t>“ER") ...</a:t>
            </a:r>
          </a:p>
          <a:p>
            <a:endParaRPr lang="en-US" dirty="0"/>
          </a:p>
          <a:p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 smtClean="0"/>
              <a:t>Clientes</a:t>
            </a:r>
            <a:r>
              <a:rPr lang="en-US" dirty="0" smtClean="0"/>
              <a:t> WHERE Region=ER'</a:t>
            </a:r>
            <a:endParaRPr lang="en-US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Consultas sin LINQ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0849-2FFA-48D7-A44D-CFA853530F00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8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5544616" cy="445686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 smtClean="0"/>
              <a:t>Modelado de Datos – Introducción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 smtClean="0"/>
              <a:t>Introducción </a:t>
            </a:r>
            <a:r>
              <a:rPr lang="es-AR" dirty="0"/>
              <a:t>a ADO.NET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/>
              <a:t> Acceso a Datos manual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dirty="0"/>
              <a:t> </a:t>
            </a:r>
            <a:r>
              <a:rPr lang="es-AR" dirty="0" smtClean="0"/>
              <a:t>LINQ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 err="1" smtClean="0"/>
              <a:t>Entity</a:t>
            </a:r>
            <a:r>
              <a:rPr lang="es-AR" dirty="0" smtClean="0"/>
              <a:t> Framework - Bases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pic>
        <p:nvPicPr>
          <p:cNvPr id="5" name="Picture 2" descr="C:\Users\Victor\AppData\Local\Microsoft\Windows\Temporary Internet Files\Content.IE5\1YX1XCQC\MC90041040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24944"/>
            <a:ext cx="254890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4C-FCFE-4129-BC1B-C33D35D6BAE1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8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708436"/>
            <a:ext cx="8352927" cy="44568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 err="1" smtClean="0"/>
              <a:t>SqlConnection</a:t>
            </a:r>
            <a:r>
              <a:rPr lang="es-AR" dirty="0" smtClean="0"/>
              <a:t> </a:t>
            </a:r>
            <a:r>
              <a:rPr lang="es-AR" dirty="0" err="1"/>
              <a:t>conn</a:t>
            </a:r>
            <a:r>
              <a:rPr lang="es-AR" dirty="0"/>
              <a:t> = new </a:t>
            </a:r>
            <a:r>
              <a:rPr lang="es-AR" dirty="0" err="1"/>
              <a:t>SqlConnection</a:t>
            </a:r>
            <a:r>
              <a:rPr lang="es-AR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conn.ConnectionString</a:t>
            </a:r>
            <a:r>
              <a:rPr lang="en-US" dirty="0" smtClean="0"/>
              <a:t> </a:t>
            </a:r>
            <a:r>
              <a:rPr lang="en-US" dirty="0"/>
              <a:t>= @"Data Source=.\</a:t>
            </a:r>
            <a:r>
              <a:rPr lang="en-US" dirty="0" err="1"/>
              <a:t>SQLEXPRESS;Initial</a:t>
            </a:r>
            <a:r>
              <a:rPr lang="en-US" dirty="0"/>
              <a:t> Catalog=</a:t>
            </a:r>
            <a:r>
              <a:rPr lang="en-US" dirty="0" err="1"/>
              <a:t>Proyectos;Integrated</a:t>
            </a:r>
            <a:r>
              <a:rPr lang="en-US" dirty="0"/>
              <a:t> Security=SSPI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 err="1" smtClean="0"/>
              <a:t>SqlCommand</a:t>
            </a:r>
            <a:r>
              <a:rPr lang="es-AR" dirty="0" smtClean="0"/>
              <a:t> </a:t>
            </a:r>
            <a:r>
              <a:rPr lang="es-AR" dirty="0" err="1"/>
              <a:t>miComando</a:t>
            </a:r>
            <a:r>
              <a:rPr lang="es-AR" dirty="0"/>
              <a:t> = new </a:t>
            </a:r>
            <a:r>
              <a:rPr lang="es-AR" dirty="0" err="1"/>
              <a:t>SqlCommand</a:t>
            </a:r>
            <a:r>
              <a:rPr lang="es-AR" dirty="0"/>
              <a:t>("</a:t>
            </a:r>
            <a:r>
              <a:rPr lang="es-AR" dirty="0" err="1"/>
              <a:t>select</a:t>
            </a:r>
            <a:r>
              <a:rPr lang="es-AR" dirty="0"/>
              <a:t> nombre </a:t>
            </a:r>
            <a:r>
              <a:rPr lang="es-AR" dirty="0" err="1"/>
              <a:t>from</a:t>
            </a:r>
            <a:r>
              <a:rPr lang="es-AR" dirty="0"/>
              <a:t> clientes", </a:t>
            </a:r>
            <a:r>
              <a:rPr lang="es-AR" dirty="0" err="1"/>
              <a:t>conn</a:t>
            </a:r>
            <a:r>
              <a:rPr lang="es-AR" dirty="0"/>
              <a:t>);</a:t>
            </a:r>
          </a:p>
          <a:p>
            <a:pPr marL="0" indent="0">
              <a:buNone/>
            </a:pPr>
            <a:r>
              <a:rPr lang="es-AR" dirty="0" err="1" smtClean="0"/>
              <a:t>SqlDataReader</a:t>
            </a:r>
            <a:r>
              <a:rPr lang="es-AR" dirty="0" smtClean="0"/>
              <a:t> </a:t>
            </a:r>
            <a:r>
              <a:rPr lang="es-AR" dirty="0" err="1"/>
              <a:t>miDataReader</a:t>
            </a:r>
            <a:r>
              <a:rPr lang="es-AR" dirty="0"/>
              <a:t>;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conn.Open</a:t>
            </a:r>
            <a:r>
              <a:rPr lang="es-AR" dirty="0"/>
              <a:t>();</a:t>
            </a:r>
          </a:p>
          <a:p>
            <a:pPr marL="0" indent="0">
              <a:buNone/>
            </a:pPr>
            <a:r>
              <a:rPr lang="es-AR" dirty="0" err="1" smtClean="0"/>
              <a:t>miDataReader</a:t>
            </a:r>
            <a:r>
              <a:rPr lang="es-AR" dirty="0" smtClean="0"/>
              <a:t> </a:t>
            </a:r>
            <a:r>
              <a:rPr lang="es-AR" dirty="0"/>
              <a:t>= </a:t>
            </a:r>
            <a:r>
              <a:rPr lang="es-AR" dirty="0" err="1"/>
              <a:t>miComando.ExecuteReader</a:t>
            </a:r>
            <a:r>
              <a:rPr lang="es-AR" dirty="0"/>
              <a:t>();</a:t>
            </a:r>
          </a:p>
          <a:p>
            <a:pPr marL="0" indent="0">
              <a:buNone/>
            </a:pPr>
            <a:r>
              <a:rPr lang="es-AR" dirty="0" err="1" smtClean="0"/>
              <a:t>while</a:t>
            </a:r>
            <a:r>
              <a:rPr lang="es-AR" dirty="0" smtClean="0"/>
              <a:t> </a:t>
            </a:r>
            <a:r>
              <a:rPr lang="es-AR" dirty="0"/>
              <a:t>(</a:t>
            </a:r>
            <a:r>
              <a:rPr lang="es-AR" dirty="0" err="1"/>
              <a:t>miDataReader.Read</a:t>
            </a:r>
            <a:r>
              <a:rPr lang="es-AR" dirty="0"/>
              <a:t>())</a:t>
            </a:r>
          </a:p>
          <a:p>
            <a:pPr marL="0" indent="0">
              <a:buNone/>
            </a:pPr>
            <a:r>
              <a:rPr lang="es-AR" dirty="0"/>
              <a:t>            {</a:t>
            </a:r>
          </a:p>
          <a:p>
            <a:pPr marL="0" indent="0">
              <a:buNone/>
            </a:pPr>
            <a:r>
              <a:rPr lang="pt-BR" dirty="0"/>
              <a:t>                </a:t>
            </a:r>
            <a:r>
              <a:rPr lang="pt-BR" dirty="0" err="1"/>
              <a:t>textBox.Text</a:t>
            </a:r>
            <a:r>
              <a:rPr lang="pt-BR" dirty="0"/>
              <a:t> += </a:t>
            </a:r>
            <a:r>
              <a:rPr lang="pt-BR" dirty="0" err="1"/>
              <a:t>miDataReader</a:t>
            </a:r>
            <a:r>
              <a:rPr lang="pt-BR" dirty="0"/>
              <a:t>["</a:t>
            </a:r>
            <a:r>
              <a:rPr lang="pt-BR" dirty="0" err="1"/>
              <a:t>nombre</a:t>
            </a:r>
            <a:r>
              <a:rPr lang="pt-BR" dirty="0"/>
              <a:t>"].</a:t>
            </a:r>
            <a:r>
              <a:rPr lang="pt-BR" dirty="0" err="1"/>
              <a:t>ToString</a:t>
            </a:r>
            <a:r>
              <a:rPr lang="pt-BR" dirty="0"/>
              <a:t>() + "\r\n";</a:t>
            </a:r>
          </a:p>
          <a:p>
            <a:pPr marL="0" indent="0">
              <a:buNone/>
            </a:pPr>
            <a:r>
              <a:rPr lang="es-AR" dirty="0"/>
              <a:t>            </a:t>
            </a:r>
            <a:r>
              <a:rPr lang="es-AR" dirty="0" smtClean="0"/>
              <a:t>}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miComando</a:t>
            </a:r>
            <a:r>
              <a:rPr lang="es-AR" dirty="0" smtClean="0"/>
              <a:t> </a:t>
            </a:r>
            <a:r>
              <a:rPr lang="es-AR" dirty="0"/>
              <a:t>= </a:t>
            </a:r>
            <a:r>
              <a:rPr lang="es-AR" dirty="0" err="1"/>
              <a:t>null</a:t>
            </a:r>
            <a:r>
              <a:rPr lang="es-AR" dirty="0"/>
              <a:t>;</a:t>
            </a:r>
          </a:p>
          <a:p>
            <a:pPr marL="0" indent="0">
              <a:buNone/>
            </a:pPr>
            <a:r>
              <a:rPr lang="es-AR" dirty="0" err="1" smtClean="0"/>
              <a:t>conn.Close</a:t>
            </a:r>
            <a:r>
              <a:rPr lang="es-AR" dirty="0"/>
              <a:t>();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ADO sin LINQ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3C0E-5968-427A-92E5-616977078A01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0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Inconsolata" charset="0"/>
                <a:sym typeface="Inconsolata" charset="0"/>
              </a:rPr>
              <a:t>var</a:t>
            </a:r>
            <a:r>
              <a:rPr lang="en-US" dirty="0">
                <a:latin typeface="Inconsolata" charset="0"/>
                <a:sym typeface="Inconsolata" charset="0"/>
              </a:rPr>
              <a:t> </a:t>
            </a:r>
            <a:r>
              <a:rPr lang="en-US" dirty="0" err="1" smtClean="0">
                <a:latin typeface="Inconsolata" charset="0"/>
                <a:sym typeface="Inconsolata" charset="0"/>
              </a:rPr>
              <a:t>miCliente</a:t>
            </a:r>
            <a:r>
              <a:rPr lang="en-US" dirty="0" smtClean="0">
                <a:latin typeface="Inconsolata" charset="0"/>
                <a:sym typeface="Inconsolata" charset="0"/>
              </a:rPr>
              <a:t> = </a:t>
            </a:r>
            <a:r>
              <a:rPr lang="en-US" dirty="0">
                <a:latin typeface="Inconsolata" charset="0"/>
                <a:sym typeface="Inconsolata" charset="0"/>
              </a:rPr>
              <a:t>from c in </a:t>
            </a:r>
            <a:r>
              <a:rPr lang="en-US" dirty="0" err="1" smtClean="0">
                <a:latin typeface="Inconsolata" charset="0"/>
                <a:sym typeface="Inconsolata" charset="0"/>
              </a:rPr>
              <a:t>Clientes</a:t>
            </a:r>
            <a:r>
              <a:rPr lang="en-US" dirty="0">
                <a:latin typeface="Inconsolata" charset="0"/>
                <a:ea typeface="ヒラギノ角ゴ ProN W6" charset="-128"/>
                <a:sym typeface="Inconsolata" charset="0"/>
              </a:rPr>
              <a:t/>
            </a:r>
            <a:br>
              <a:rPr lang="en-US" dirty="0">
                <a:latin typeface="Inconsolata" charset="0"/>
                <a:ea typeface="ヒラギノ角ゴ ProN W6" charset="-128"/>
                <a:sym typeface="Inconsolata" charset="0"/>
              </a:rPr>
            </a:br>
            <a:r>
              <a:rPr lang="en-US" dirty="0">
                <a:latin typeface="Inconsolata" charset="0"/>
                <a:sym typeface="Inconsolata" charset="0"/>
              </a:rPr>
              <a:t>    </a:t>
            </a:r>
            <a:r>
              <a:rPr lang="en-US" dirty="0" smtClean="0">
                <a:latin typeface="Inconsolata" charset="0"/>
                <a:sym typeface="Inconsolata" charset="0"/>
              </a:rPr>
              <a:t>		       where </a:t>
            </a:r>
            <a:r>
              <a:rPr lang="en-US" dirty="0" err="1">
                <a:latin typeface="Inconsolata" charset="0"/>
                <a:sym typeface="Inconsolata" charset="0"/>
              </a:rPr>
              <a:t>c.Region</a:t>
            </a:r>
            <a:r>
              <a:rPr lang="en-US" dirty="0">
                <a:latin typeface="Inconsolata" charset="0"/>
                <a:sym typeface="Inconsolata" charset="0"/>
              </a:rPr>
              <a:t> == </a:t>
            </a:r>
            <a:r>
              <a:rPr lang="en-US" dirty="0" smtClean="0">
                <a:latin typeface="Inconsolata" charset="0"/>
                <a:sym typeface="Inconsolata" charset="0"/>
              </a:rPr>
              <a:t>“ER"</a:t>
            </a:r>
            <a:r>
              <a:rPr lang="en-US" dirty="0">
                <a:latin typeface="Inconsolata" charset="0"/>
                <a:ea typeface="ヒラギノ角ゴ ProN W6" charset="-128"/>
                <a:sym typeface="Inconsolata" charset="0"/>
              </a:rPr>
              <a:t/>
            </a:r>
            <a:br>
              <a:rPr lang="en-US" dirty="0">
                <a:latin typeface="Inconsolata" charset="0"/>
                <a:ea typeface="ヒラギノ角ゴ ProN W6" charset="-128"/>
                <a:sym typeface="Inconsolata" charset="0"/>
              </a:rPr>
            </a:br>
            <a:r>
              <a:rPr lang="en-US" dirty="0">
                <a:latin typeface="Inconsolata" charset="0"/>
                <a:sym typeface="Inconsolata" charset="0"/>
              </a:rPr>
              <a:t>    </a:t>
            </a:r>
            <a:r>
              <a:rPr lang="en-US" dirty="0" smtClean="0">
                <a:latin typeface="Inconsolata" charset="0"/>
                <a:sym typeface="Inconsolata" charset="0"/>
              </a:rPr>
              <a:t>		       select </a:t>
            </a:r>
            <a:r>
              <a:rPr lang="en-US" dirty="0">
                <a:latin typeface="Inconsolata" charset="0"/>
                <a:sym typeface="Inconsolata" charset="0"/>
              </a:rPr>
              <a:t>c</a:t>
            </a:r>
            <a:r>
              <a:rPr lang="en-US" dirty="0" smtClean="0">
                <a:latin typeface="Inconsolata" charset="0"/>
                <a:sym typeface="Inconsolata" charset="0"/>
              </a:rPr>
              <a:t>;</a:t>
            </a:r>
          </a:p>
          <a:p>
            <a:endParaRPr lang="en-US" dirty="0">
              <a:latin typeface="Inconsolata" charset="0"/>
              <a:ea typeface="ヒラギノ角ゴ ProN W6" charset="-128"/>
              <a:sym typeface="Inconsolata" charset="0"/>
            </a:endParaRPr>
          </a:p>
          <a:p>
            <a:endParaRPr lang="en-US" dirty="0" smtClean="0">
              <a:latin typeface="Inconsolata" charset="0"/>
              <a:ea typeface="ヒラギノ角ゴ ProN W6" charset="-128"/>
              <a:sym typeface="Inconsolata" charset="0"/>
            </a:endParaRPr>
          </a:p>
          <a:p>
            <a:r>
              <a:rPr lang="en-US" dirty="0" err="1">
                <a:latin typeface="Inconsolata" charset="0"/>
                <a:sym typeface="Inconsolata" charset="0"/>
              </a:rPr>
              <a:t>var</a:t>
            </a:r>
            <a:r>
              <a:rPr lang="en-US" dirty="0">
                <a:latin typeface="Inconsolata" charset="0"/>
                <a:sym typeface="Inconsolata" charset="0"/>
              </a:rPr>
              <a:t> </a:t>
            </a:r>
            <a:r>
              <a:rPr lang="en-US" dirty="0" err="1">
                <a:latin typeface="Inconsolata" charset="0"/>
                <a:sym typeface="Inconsolata" charset="0"/>
              </a:rPr>
              <a:t>miCliente</a:t>
            </a:r>
            <a:r>
              <a:rPr lang="en-US" dirty="0">
                <a:latin typeface="Inconsolata" charset="0"/>
                <a:sym typeface="Inconsolata" charset="0"/>
              </a:rPr>
              <a:t> = from c in </a:t>
            </a:r>
            <a:r>
              <a:rPr lang="en-US" dirty="0" err="1">
                <a:latin typeface="Inconsolata" charset="0"/>
                <a:sym typeface="Inconsolata" charset="0"/>
              </a:rPr>
              <a:t>Clientes</a:t>
            </a:r>
            <a:r>
              <a:rPr lang="en-US" dirty="0">
                <a:latin typeface="Inconsolata" charset="0"/>
                <a:ea typeface="ヒラギノ角ゴ ProN W6" charset="-128"/>
                <a:sym typeface="Inconsolata" charset="0"/>
              </a:rPr>
              <a:t/>
            </a:r>
            <a:br>
              <a:rPr lang="en-US" dirty="0">
                <a:latin typeface="Inconsolata" charset="0"/>
                <a:ea typeface="ヒラギノ角ゴ ProN W6" charset="-128"/>
                <a:sym typeface="Inconsolata" charset="0"/>
              </a:rPr>
            </a:br>
            <a:r>
              <a:rPr lang="en-US" dirty="0">
                <a:latin typeface="Inconsolata" charset="0"/>
                <a:sym typeface="Inconsolata" charset="0"/>
              </a:rPr>
              <a:t>    		</a:t>
            </a:r>
            <a:r>
              <a:rPr lang="en-US" dirty="0" smtClean="0">
                <a:latin typeface="Inconsolata" charset="0"/>
                <a:sym typeface="Inconsolata" charset="0"/>
              </a:rPr>
              <a:t>       </a:t>
            </a:r>
            <a:r>
              <a:rPr lang="en-US" dirty="0">
                <a:latin typeface="Inconsolata" charset="0"/>
                <a:sym typeface="Inconsolata" charset="0"/>
              </a:rPr>
              <a:t>select </a:t>
            </a:r>
            <a:r>
              <a:rPr lang="en-US" dirty="0" smtClean="0">
                <a:latin typeface="Inconsolata" charset="0"/>
                <a:sym typeface="Inconsolata" charset="0"/>
              </a:rPr>
              <a:t>new {</a:t>
            </a:r>
            <a:r>
              <a:rPr lang="en-US" dirty="0" err="1" smtClean="0">
                <a:latin typeface="Inconsolata" charset="0"/>
                <a:sym typeface="Inconsolata" charset="0"/>
              </a:rPr>
              <a:t>c.nombre</a:t>
            </a:r>
            <a:r>
              <a:rPr lang="en-US" dirty="0" smtClean="0">
                <a:latin typeface="Inconsolata" charset="0"/>
                <a:sym typeface="Inconsolata" charset="0"/>
              </a:rPr>
              <a:t>};</a:t>
            </a:r>
            <a:endParaRPr lang="en-US" dirty="0">
              <a:latin typeface="Inconsolata" charset="0"/>
              <a:ea typeface="ヒラギノ角ゴ ProN W6" charset="-128"/>
              <a:sym typeface="Inconsolata" charset="0"/>
            </a:endParaRPr>
          </a:p>
          <a:p>
            <a:endParaRPr lang="en-US" dirty="0">
              <a:latin typeface="Inconsolata" charset="0"/>
              <a:ea typeface="ヒラギノ角ゴ ProN W6" charset="-128"/>
              <a:sym typeface="Inconsolata" charset="0"/>
            </a:endParaRP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Consulta con LINQ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40F-E044-4BDD-A8C5-38EF366B54A3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6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 LINQ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484784"/>
            <a:ext cx="6350652" cy="45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081-F81A-4F23-9EEB-97B57CBE0B49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9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Uso de LINQ</a:t>
            </a:r>
            <a:endParaRPr lang="es-AR" dirty="0"/>
          </a:p>
        </p:txBody>
      </p:sp>
      <p:graphicFrame>
        <p:nvGraphicFramePr>
          <p:cNvPr id="6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58151"/>
              </p:ext>
            </p:extLst>
          </p:nvPr>
        </p:nvGraphicFramePr>
        <p:xfrm>
          <a:off x="683568" y="1772816"/>
          <a:ext cx="7786688" cy="4264660"/>
        </p:xfrm>
        <a:graphic>
          <a:graphicData uri="http://schemas.openxmlformats.org/drawingml/2006/table">
            <a:tbl>
              <a:tblPr/>
              <a:tblGrid>
                <a:gridCol w="1500188"/>
                <a:gridCol w="3857625"/>
                <a:gridCol w="2428875"/>
              </a:tblGrid>
              <a:tr h="7683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"/>
                        </a:rPr>
                        <a:t>Tecnología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"/>
                        </a:rPr>
                        <a:t>Ensamblado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"/>
                        </a:rPr>
                        <a:t>Espacio de nombres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LINQ 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to Objects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System.Core.dll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System.Linq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FF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LINQ 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to XML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System.Xml.Linq.dll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System.Xml.Linq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F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LINQ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 to DataSet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System.Data.DataSetExtensions.dll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System.Data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FF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LINQ 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to SQL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System.Data.Linq.dll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System.Data.Linq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F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LINQ 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to Entities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System.Data.Entity.dll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System.Data.Objects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 y otros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FF"/>
                    </a:solidFill>
                  </a:tcPr>
                </a:tc>
              </a:tr>
            </a:tbl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027-18DD-466A-8C11-A4BD2CA20826}" type="datetime1">
              <a:rPr lang="es-ES" smtClean="0"/>
              <a:t>09/04/2014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8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392721" y="4509119"/>
            <a:ext cx="8280920" cy="2016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392721" y="3178629"/>
            <a:ext cx="8280920" cy="1234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395536" y="1556792"/>
            <a:ext cx="828092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3215108" cy="4456868"/>
          </a:xfrm>
        </p:spPr>
        <p:txBody>
          <a:bodyPr/>
          <a:lstStyle/>
          <a:p>
            <a:r>
              <a:rPr lang="es-AR" dirty="0" smtClean="0"/>
              <a:t>LINQ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Objects</a:t>
            </a:r>
            <a:endParaRPr lang="es-AR" dirty="0"/>
          </a:p>
          <a:p>
            <a:pPr marL="0" indent="0">
              <a:buNone/>
            </a:pPr>
            <a:r>
              <a:rPr lang="es-MX" dirty="0" smtClean="0"/>
              <a:t>(Demo)</a:t>
            </a:r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LINQ </a:t>
            </a:r>
            <a:r>
              <a:rPr lang="es-AR" dirty="0" err="1" smtClean="0"/>
              <a:t>to</a:t>
            </a:r>
            <a:r>
              <a:rPr lang="es-AR" dirty="0" smtClean="0"/>
              <a:t> SQL</a:t>
            </a:r>
          </a:p>
          <a:p>
            <a:pPr marL="0" indent="0">
              <a:buNone/>
            </a:pPr>
            <a:r>
              <a:rPr lang="es-MX" dirty="0" smtClean="0"/>
              <a:t>(Demo)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LINQ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Entities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 de Uso 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3779912" y="1700808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Objetos, Matrices y colecciones de Datos en memoria.</a:t>
            </a:r>
          </a:p>
          <a:p>
            <a:r>
              <a:rPr lang="es-AR" dirty="0" smtClean="0"/>
              <a:t>Los Objetos deben implementar las interfaces </a:t>
            </a:r>
            <a:r>
              <a:rPr lang="es-AR" dirty="0" err="1" smtClean="0"/>
              <a:t>IEnumerable</a:t>
            </a:r>
            <a:r>
              <a:rPr lang="es-AR" dirty="0" smtClean="0"/>
              <a:t> e </a:t>
            </a:r>
            <a:r>
              <a:rPr lang="es-AR" dirty="0" err="1" smtClean="0"/>
              <a:t>IEnumerable</a:t>
            </a:r>
            <a:r>
              <a:rPr lang="es-AR" dirty="0" smtClean="0"/>
              <a:t>&lt;T&gt;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776697" y="3212976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Trabaja objetos relacionales.</a:t>
            </a:r>
          </a:p>
          <a:p>
            <a:r>
              <a:rPr lang="es-AR" dirty="0" smtClean="0"/>
              <a:t>LINQ construye la SQL correspondiente.</a:t>
            </a:r>
          </a:p>
          <a:p>
            <a:r>
              <a:rPr lang="es-AR" dirty="0" smtClean="0"/>
              <a:t>Solo trabaja con </a:t>
            </a:r>
            <a:r>
              <a:rPr lang="es-AR" dirty="0" err="1" smtClean="0"/>
              <a:t>SQLServer</a:t>
            </a:r>
            <a:r>
              <a:rPr lang="es-AR" dirty="0" smtClean="0"/>
              <a:t>.</a:t>
            </a:r>
          </a:p>
          <a:p>
            <a:r>
              <a:rPr lang="es-AR" dirty="0" smtClean="0"/>
              <a:t>Son sentencias optimizadas.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779912" y="4653136"/>
            <a:ext cx="4680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Se trabaja </a:t>
            </a:r>
            <a:r>
              <a:rPr lang="es-AR" dirty="0"/>
              <a:t>con motores de bases de datos y con EDM (</a:t>
            </a:r>
            <a:r>
              <a:rPr lang="es-AR" dirty="0" err="1"/>
              <a:t>Entity</a:t>
            </a:r>
            <a:r>
              <a:rPr lang="es-AR" dirty="0"/>
              <a:t> Data </a:t>
            </a:r>
            <a:r>
              <a:rPr lang="es-AR" dirty="0" err="1"/>
              <a:t>Model</a:t>
            </a:r>
            <a:r>
              <a:rPr lang="es-AR" dirty="0" smtClean="0"/>
              <a:t>), </a:t>
            </a:r>
            <a:r>
              <a:rPr lang="es-AR" dirty="0"/>
              <a:t>una representación lógica de un modelo de datos.</a:t>
            </a:r>
          </a:p>
          <a:p>
            <a:r>
              <a:rPr lang="es-AR" dirty="0" smtClean="0"/>
              <a:t>se </a:t>
            </a:r>
            <a:r>
              <a:rPr lang="es-AR" dirty="0"/>
              <a:t>encarga de mapear los datos con mecanismos más complejos y potentes a lo que lo hace LINQ </a:t>
            </a:r>
            <a:r>
              <a:rPr lang="es-AR" dirty="0" err="1"/>
              <a:t>to</a:t>
            </a:r>
            <a:r>
              <a:rPr lang="es-AR" dirty="0"/>
              <a:t> SQL.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21AF-68AA-4569-951E-574E1CE7E8EA}" type="datetime1">
              <a:rPr lang="es-ES" smtClean="0"/>
              <a:t>09/04/2014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9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4176463" cy="4456868"/>
          </a:xfrm>
        </p:spPr>
        <p:txBody>
          <a:bodyPr>
            <a:normAutofit fontScale="92500" lnSpcReduction="20000"/>
          </a:bodyPr>
          <a:lstStyle/>
          <a:p>
            <a:r>
              <a:rPr lang="es-AR" sz="2800" dirty="0"/>
              <a:t>ADO.NET </a:t>
            </a:r>
            <a:r>
              <a:rPr lang="es-AR" sz="2800" dirty="0" err="1"/>
              <a:t>Entity</a:t>
            </a:r>
            <a:r>
              <a:rPr lang="es-AR" sz="2800" dirty="0"/>
              <a:t> Framework es parte de </a:t>
            </a:r>
            <a:r>
              <a:rPr lang="es-AR" sz="2800" dirty="0" smtClean="0"/>
              <a:t>última generación</a:t>
            </a:r>
            <a:r>
              <a:rPr lang="es-AR" sz="2800" dirty="0"/>
              <a:t> de </a:t>
            </a:r>
            <a:r>
              <a:rPr lang="es-AR" sz="2800" dirty="0" smtClean="0"/>
              <a:t>tecnologías de .NET</a:t>
            </a:r>
            <a:r>
              <a:rPr lang="es-AR" sz="2800" dirty="0"/>
              <a:t> </a:t>
            </a:r>
            <a:r>
              <a:rPr lang="es-AR" sz="2800" dirty="0" smtClean="0"/>
              <a:t>para datos.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sz="2800" dirty="0" smtClean="0"/>
              <a:t>La intención es que </a:t>
            </a:r>
            <a:r>
              <a:rPr lang="es-AR" sz="2800" dirty="0"/>
              <a:t>sea más fácil y más eficaz </a:t>
            </a:r>
            <a:r>
              <a:rPr lang="es-AR" sz="2800" dirty="0" smtClean="0"/>
              <a:t> el trabajo con datos para</a:t>
            </a:r>
            <a:r>
              <a:rPr lang="es-AR" sz="2800" dirty="0"/>
              <a:t> aplicaciones orientadas a </a:t>
            </a:r>
            <a:r>
              <a:rPr lang="es-AR" sz="2800" dirty="0" smtClean="0"/>
              <a:t>objetos</a:t>
            </a:r>
            <a:r>
              <a:rPr lang="es-AR" sz="2800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Entity</a:t>
            </a:r>
            <a:r>
              <a:rPr lang="es-AR" dirty="0" smtClean="0"/>
              <a:t> Framework</a:t>
            </a:r>
            <a:endParaRPr lang="es-AR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44162"/>
              </p:ext>
            </p:extLst>
          </p:nvPr>
        </p:nvGraphicFramePr>
        <p:xfrm>
          <a:off x="5004048" y="1916832"/>
          <a:ext cx="33874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9673-0138-4929-BAE8-E8D58B5ABE6F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9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Principal Problema</a:t>
            </a:r>
            <a:endParaRPr lang="es-AR" dirty="0"/>
          </a:p>
        </p:txBody>
      </p:sp>
      <p:sp>
        <p:nvSpPr>
          <p:cNvPr id="4" name="Rectangle 5"/>
          <p:cNvSpPr/>
          <p:nvPr/>
        </p:nvSpPr>
        <p:spPr bwMode="auto">
          <a:xfrm>
            <a:off x="500034" y="2437979"/>
            <a:ext cx="2428892" cy="307183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0000FF"/>
                </a:solidFill>
                <a:latin typeface="Arial" charset="0"/>
              </a:rPr>
              <a:t>Aplicación</a:t>
            </a:r>
            <a:endParaRPr lang="en-US" sz="1600" dirty="0">
              <a:solidFill>
                <a:srgbClr val="0000FF"/>
              </a:solidFill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6"/>
          <p:cNvSpPr/>
          <p:nvPr/>
        </p:nvSpPr>
        <p:spPr bwMode="auto">
          <a:xfrm>
            <a:off x="857224" y="3152359"/>
            <a:ext cx="164307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Cliente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.cs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857224" y="4081053"/>
            <a:ext cx="164307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Proyecto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.cs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8"/>
          <p:cNvSpPr/>
          <p:nvPr/>
        </p:nvSpPr>
        <p:spPr bwMode="auto">
          <a:xfrm>
            <a:off x="5929322" y="2437979"/>
            <a:ext cx="2643206" cy="307183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  <a:latin typeface="Arial" charset="0"/>
              </a:rPr>
              <a:t>Database</a:t>
            </a: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</p:txBody>
      </p:sp>
      <p:sp>
        <p:nvSpPr>
          <p:cNvPr id="8" name="Rectangle 9"/>
          <p:cNvSpPr/>
          <p:nvPr/>
        </p:nvSpPr>
        <p:spPr bwMode="auto">
          <a:xfrm>
            <a:off x="6429388" y="3152359"/>
            <a:ext cx="164307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dbo.cliente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10"/>
          <p:cNvSpPr/>
          <p:nvPr/>
        </p:nvSpPr>
        <p:spPr bwMode="auto">
          <a:xfrm>
            <a:off x="6429388" y="4081053"/>
            <a:ext cx="164307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dbo.proyecto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Left-Right Arrow 11"/>
          <p:cNvSpPr/>
          <p:nvPr/>
        </p:nvSpPr>
        <p:spPr bwMode="auto">
          <a:xfrm>
            <a:off x="3143250" y="2938041"/>
            <a:ext cx="2571750" cy="192881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Mapping Code</a:t>
            </a:r>
          </a:p>
          <a:p>
            <a:pPr algn="ctr">
              <a:defRPr/>
            </a:pPr>
            <a:r>
              <a:rPr lang="en-US" sz="1600" b="0" dirty="0">
                <a:solidFill>
                  <a:schemeClr val="tx1"/>
                </a:solidFill>
                <a:latin typeface="Arial" charset="0"/>
              </a:rPr>
              <a:t>Transform OO to DB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071813" y="2938041"/>
            <a:ext cx="2714625" cy="1928812"/>
          </a:xfrm>
          <a:prstGeom prst="ellipse">
            <a:avLst/>
          </a:prstGeom>
          <a:solidFill>
            <a:schemeClr val="bg1">
              <a:alpha val="0"/>
            </a:schemeClr>
          </a:solidFill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2" name="Up Arrow 13"/>
          <p:cNvSpPr>
            <a:spLocks noChangeArrowheads="1"/>
          </p:cNvSpPr>
          <p:nvPr/>
        </p:nvSpPr>
        <p:spPr bwMode="auto">
          <a:xfrm>
            <a:off x="3929063" y="4938291"/>
            <a:ext cx="1071562" cy="6921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>
              <a:solidFill>
                <a:srgbClr val="0000FF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51520" y="1772816"/>
            <a:ext cx="87959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En </a:t>
            </a:r>
            <a:r>
              <a:rPr lang="en-US" sz="3200" b="0" dirty="0" err="1" smtClean="0">
                <a:solidFill>
                  <a:schemeClr val="tx1"/>
                </a:solidFill>
              </a:rPr>
              <a:t>lugar</a:t>
            </a:r>
            <a:r>
              <a:rPr lang="en-US" sz="3200" b="0" dirty="0" smtClean="0">
                <a:solidFill>
                  <a:schemeClr val="tx1"/>
                </a:solidFill>
              </a:rPr>
              <a:t> de </a:t>
            </a:r>
            <a:r>
              <a:rPr lang="en-US" sz="3200" b="0" dirty="0" err="1" smtClean="0">
                <a:solidFill>
                  <a:schemeClr val="tx1"/>
                </a:solidFill>
              </a:rPr>
              <a:t>construir</a:t>
            </a:r>
            <a:r>
              <a:rPr lang="en-US" sz="3200" b="0" dirty="0" smtClean="0">
                <a:solidFill>
                  <a:schemeClr val="tx1"/>
                </a:solidFill>
              </a:rPr>
              <a:t> la </a:t>
            </a:r>
            <a:r>
              <a:rPr lang="en-US" sz="3200" b="0" dirty="0" err="1" smtClean="0">
                <a:solidFill>
                  <a:schemeClr val="tx1"/>
                </a:solidFill>
              </a:rPr>
              <a:t>funcionalidad</a:t>
            </a:r>
            <a:r>
              <a:rPr lang="en-US" sz="3200" b="0" dirty="0" smtClean="0">
                <a:solidFill>
                  <a:schemeClr val="tx1"/>
                </a:solidFill>
              </a:rPr>
              <a:t> del </a:t>
            </a:r>
            <a:r>
              <a:rPr lang="en-US" sz="3200" b="0" dirty="0" err="1" smtClean="0">
                <a:solidFill>
                  <a:schemeClr val="tx1"/>
                </a:solidFill>
              </a:rPr>
              <a:t>negocio</a:t>
            </a:r>
            <a:r>
              <a:rPr lang="en-US" sz="3200" b="0" dirty="0" smtClean="0">
                <a:solidFill>
                  <a:schemeClr val="tx1"/>
                </a:solidFill>
              </a:rPr>
              <a:t>,</a:t>
            </a:r>
            <a:endParaRPr lang="en-US" sz="3200" dirty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8621" y="5633006"/>
            <a:ext cx="83210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AR" sz="2400" dirty="0"/>
              <a:t>Construimos </a:t>
            </a:r>
            <a:r>
              <a:rPr lang="es-AR" sz="2400" dirty="0" smtClean="0"/>
              <a:t>la mecanismos</a:t>
            </a:r>
            <a:r>
              <a:rPr lang="es-AR" sz="2400" dirty="0"/>
              <a:t> para mover los datos </a:t>
            </a:r>
            <a:r>
              <a:rPr lang="es-AR" sz="2400" dirty="0" smtClean="0"/>
              <a:t>desde y hacia </a:t>
            </a:r>
            <a:r>
              <a:rPr lang="es-AR" sz="2400" dirty="0"/>
              <a:t> </a:t>
            </a:r>
            <a:r>
              <a:rPr lang="es-AR" sz="2400" dirty="0" smtClean="0"/>
              <a:t>el</a:t>
            </a:r>
            <a:r>
              <a:rPr lang="es-AR" sz="2400" dirty="0"/>
              <a:t> almacén de datos </a:t>
            </a:r>
            <a:r>
              <a:rPr lang="es-AR" sz="2400" dirty="0" smtClean="0"/>
              <a:t>y los </a:t>
            </a:r>
            <a:r>
              <a:rPr lang="es-AR" sz="2400" dirty="0"/>
              <a:t> objetos de negocio.</a:t>
            </a:r>
            <a:endParaRPr lang="en-US" sz="2400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87D7-090D-46E0-A1FC-25EDB6C137B5}" type="datetime1">
              <a:rPr lang="es-ES" smtClean="0"/>
              <a:t>09/04/2014</a:t>
            </a:fld>
            <a:endParaRPr lang="es-ES"/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3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Conjunto de objetos que describen la estructura de sus datos de negocio y el mapa a su almacén de datos subyacente.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Principal Problema</a:t>
            </a:r>
            <a:endParaRPr lang="es-AR" dirty="0"/>
          </a:p>
        </p:txBody>
      </p:sp>
      <p:sp>
        <p:nvSpPr>
          <p:cNvPr id="4" name="Rounded Rectangle 11"/>
          <p:cNvSpPr>
            <a:spLocks noChangeArrowheads="1"/>
          </p:cNvSpPr>
          <p:nvPr/>
        </p:nvSpPr>
        <p:spPr bwMode="auto">
          <a:xfrm>
            <a:off x="535093" y="2742912"/>
            <a:ext cx="7929562" cy="22145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ounded Rectangle 13"/>
          <p:cNvSpPr>
            <a:spLocks noChangeArrowheads="1"/>
          </p:cNvSpPr>
          <p:nvPr/>
        </p:nvSpPr>
        <p:spPr bwMode="auto">
          <a:xfrm>
            <a:off x="785813" y="3233514"/>
            <a:ext cx="1928812" cy="13573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7" name="Rounded Rectangle 14"/>
          <p:cNvSpPr>
            <a:spLocks noChangeArrowheads="1"/>
          </p:cNvSpPr>
          <p:nvPr/>
        </p:nvSpPr>
        <p:spPr bwMode="auto">
          <a:xfrm>
            <a:off x="3357563" y="3233514"/>
            <a:ext cx="1928812" cy="13573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 sz="1800" i="1">
              <a:solidFill>
                <a:srgbClr val="260FB1"/>
              </a:solidFill>
            </a:endParaRPr>
          </a:p>
        </p:txBody>
      </p:sp>
      <p:sp>
        <p:nvSpPr>
          <p:cNvPr id="8" name="Rounded Rectangle 15"/>
          <p:cNvSpPr>
            <a:spLocks noChangeArrowheads="1"/>
          </p:cNvSpPr>
          <p:nvPr/>
        </p:nvSpPr>
        <p:spPr bwMode="auto">
          <a:xfrm>
            <a:off x="6072188" y="3233514"/>
            <a:ext cx="1928812" cy="13573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9" name="Flowchart: Terminator 19"/>
          <p:cNvSpPr>
            <a:spLocks noChangeArrowheads="1"/>
          </p:cNvSpPr>
          <p:nvPr/>
        </p:nvSpPr>
        <p:spPr bwMode="auto">
          <a:xfrm>
            <a:off x="3429000" y="3876451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0" name="Flowchart: Terminator 23"/>
          <p:cNvSpPr>
            <a:spLocks noChangeArrowheads="1"/>
          </p:cNvSpPr>
          <p:nvPr/>
        </p:nvSpPr>
        <p:spPr bwMode="auto">
          <a:xfrm>
            <a:off x="3429000" y="4019326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1" name="Flowchart: Terminator 24"/>
          <p:cNvSpPr>
            <a:spLocks noChangeArrowheads="1"/>
          </p:cNvSpPr>
          <p:nvPr/>
        </p:nvSpPr>
        <p:spPr bwMode="auto">
          <a:xfrm>
            <a:off x="3429000" y="4162201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2" name="Flowchart: Terminator 25"/>
          <p:cNvSpPr>
            <a:spLocks noChangeArrowheads="1"/>
          </p:cNvSpPr>
          <p:nvPr/>
        </p:nvSpPr>
        <p:spPr bwMode="auto">
          <a:xfrm>
            <a:off x="3429000" y="4305076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3" name="Flowchart: Terminator 26"/>
          <p:cNvSpPr>
            <a:spLocks noChangeArrowheads="1"/>
          </p:cNvSpPr>
          <p:nvPr/>
        </p:nvSpPr>
        <p:spPr bwMode="auto">
          <a:xfrm>
            <a:off x="3429000" y="3733576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4" name="Flowchart: Terminator 27"/>
          <p:cNvSpPr>
            <a:spLocks noChangeArrowheads="1"/>
          </p:cNvSpPr>
          <p:nvPr/>
        </p:nvSpPr>
        <p:spPr bwMode="auto">
          <a:xfrm>
            <a:off x="3429000" y="3590701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5" name="Flowchart: Terminator 28"/>
          <p:cNvSpPr>
            <a:spLocks noChangeArrowheads="1"/>
          </p:cNvSpPr>
          <p:nvPr/>
        </p:nvSpPr>
        <p:spPr bwMode="auto">
          <a:xfrm>
            <a:off x="3429000" y="3447826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6" name="Flowchart: Terminator 36"/>
          <p:cNvSpPr>
            <a:spLocks noChangeArrowheads="1"/>
          </p:cNvSpPr>
          <p:nvPr/>
        </p:nvSpPr>
        <p:spPr bwMode="auto">
          <a:xfrm>
            <a:off x="4857750" y="3876451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7" name="Flowchart: Terminator 37"/>
          <p:cNvSpPr>
            <a:spLocks noChangeArrowheads="1"/>
          </p:cNvSpPr>
          <p:nvPr/>
        </p:nvSpPr>
        <p:spPr bwMode="auto">
          <a:xfrm>
            <a:off x="4857750" y="4019326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8" name="Flowchart: Terminator 38"/>
          <p:cNvSpPr>
            <a:spLocks noChangeArrowheads="1"/>
          </p:cNvSpPr>
          <p:nvPr/>
        </p:nvSpPr>
        <p:spPr bwMode="auto">
          <a:xfrm>
            <a:off x="4857750" y="4162201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9" name="Flowchart: Terminator 39"/>
          <p:cNvSpPr>
            <a:spLocks noChangeArrowheads="1"/>
          </p:cNvSpPr>
          <p:nvPr/>
        </p:nvSpPr>
        <p:spPr bwMode="auto">
          <a:xfrm>
            <a:off x="4857750" y="4305076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20" name="Flowchart: Terminator 40"/>
          <p:cNvSpPr>
            <a:spLocks noChangeArrowheads="1"/>
          </p:cNvSpPr>
          <p:nvPr/>
        </p:nvSpPr>
        <p:spPr bwMode="auto">
          <a:xfrm>
            <a:off x="4857750" y="3733576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21" name="Flowchart: Terminator 41"/>
          <p:cNvSpPr>
            <a:spLocks noChangeArrowheads="1"/>
          </p:cNvSpPr>
          <p:nvPr/>
        </p:nvSpPr>
        <p:spPr bwMode="auto">
          <a:xfrm>
            <a:off x="4857750" y="3590701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22" name="Flowchart: Terminator 42"/>
          <p:cNvSpPr>
            <a:spLocks noChangeArrowheads="1"/>
          </p:cNvSpPr>
          <p:nvPr/>
        </p:nvSpPr>
        <p:spPr bwMode="auto">
          <a:xfrm>
            <a:off x="4857750" y="3447826"/>
            <a:ext cx="357188" cy="142875"/>
          </a:xfrm>
          <a:prstGeom prst="flowChartTerminator">
            <a:avLst/>
          </a:prstGeom>
          <a:solidFill>
            <a:srgbClr val="260FB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cxnSp>
        <p:nvCxnSpPr>
          <p:cNvPr id="23" name="Straight Arrow Connector 44"/>
          <p:cNvCxnSpPr>
            <a:cxnSpLocks noChangeShapeType="1"/>
            <a:endCxn id="19" idx="1"/>
          </p:cNvCxnSpPr>
          <p:nvPr/>
        </p:nvCxnSpPr>
        <p:spPr bwMode="auto">
          <a:xfrm>
            <a:off x="3786188" y="4376514"/>
            <a:ext cx="1071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46"/>
          <p:cNvCxnSpPr>
            <a:cxnSpLocks noChangeShapeType="1"/>
            <a:endCxn id="16" idx="1"/>
          </p:cNvCxnSpPr>
          <p:nvPr/>
        </p:nvCxnSpPr>
        <p:spPr bwMode="auto">
          <a:xfrm>
            <a:off x="3786188" y="3519264"/>
            <a:ext cx="1071562" cy="4286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47"/>
          <p:cNvCxnSpPr>
            <a:cxnSpLocks noChangeShapeType="1"/>
          </p:cNvCxnSpPr>
          <p:nvPr/>
        </p:nvCxnSpPr>
        <p:spPr bwMode="auto">
          <a:xfrm rot="5400000">
            <a:off x="464344" y="4697982"/>
            <a:ext cx="642938" cy="1428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48"/>
          <p:cNvCxnSpPr>
            <a:cxnSpLocks noChangeShapeType="1"/>
            <a:stCxn id="13" idx="3"/>
          </p:cNvCxnSpPr>
          <p:nvPr/>
        </p:nvCxnSpPr>
        <p:spPr bwMode="auto">
          <a:xfrm flipV="1">
            <a:off x="3786188" y="3590701"/>
            <a:ext cx="1071562" cy="2143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51"/>
          <p:cNvCxnSpPr>
            <a:cxnSpLocks noChangeShapeType="1"/>
            <a:endCxn id="17" idx="1"/>
          </p:cNvCxnSpPr>
          <p:nvPr/>
        </p:nvCxnSpPr>
        <p:spPr bwMode="auto">
          <a:xfrm>
            <a:off x="3714750" y="3947889"/>
            <a:ext cx="1143000" cy="1428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52"/>
          <p:cNvCxnSpPr>
            <a:cxnSpLocks noChangeShapeType="1"/>
          </p:cNvCxnSpPr>
          <p:nvPr/>
        </p:nvCxnSpPr>
        <p:spPr bwMode="auto">
          <a:xfrm flipV="1">
            <a:off x="3786188" y="3519264"/>
            <a:ext cx="1000125" cy="2143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53"/>
          <p:cNvCxnSpPr>
            <a:cxnSpLocks noChangeShapeType="1"/>
          </p:cNvCxnSpPr>
          <p:nvPr/>
        </p:nvCxnSpPr>
        <p:spPr bwMode="auto">
          <a:xfrm>
            <a:off x="3786188" y="4233639"/>
            <a:ext cx="1071562" cy="1428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54"/>
          <p:cNvCxnSpPr>
            <a:cxnSpLocks noChangeShapeType="1"/>
            <a:endCxn id="19" idx="1"/>
          </p:cNvCxnSpPr>
          <p:nvPr/>
        </p:nvCxnSpPr>
        <p:spPr bwMode="auto">
          <a:xfrm>
            <a:off x="3786188" y="4090764"/>
            <a:ext cx="1071562" cy="2857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66"/>
          <p:cNvSpPr>
            <a:spLocks noChangeArrowheads="1"/>
          </p:cNvSpPr>
          <p:nvPr/>
        </p:nvSpPr>
        <p:spPr bwMode="auto">
          <a:xfrm>
            <a:off x="3873464" y="4590826"/>
            <a:ext cx="7954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1600" b="0" dirty="0" err="1" smtClean="0">
                <a:solidFill>
                  <a:schemeClr val="tx1"/>
                </a:solidFill>
              </a:rPr>
              <a:t>Mapeo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32" name="Rectangle 67"/>
          <p:cNvSpPr>
            <a:spLocks noChangeArrowheads="1"/>
          </p:cNvSpPr>
          <p:nvPr/>
        </p:nvSpPr>
        <p:spPr bwMode="auto">
          <a:xfrm>
            <a:off x="441924" y="4590826"/>
            <a:ext cx="26340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1600" dirty="0" err="1" smtClean="0"/>
              <a:t>Modelo</a:t>
            </a:r>
            <a:r>
              <a:rPr lang="en-GB" sz="1600" dirty="0" smtClean="0"/>
              <a:t> de </a:t>
            </a:r>
            <a:r>
              <a:rPr lang="en-GB" sz="1600" dirty="0" err="1" smtClean="0"/>
              <a:t>Almacenamiento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33" name="Rectangle 68"/>
          <p:cNvSpPr>
            <a:spLocks noChangeArrowheads="1"/>
          </p:cNvSpPr>
          <p:nvPr/>
        </p:nvSpPr>
        <p:spPr bwMode="auto">
          <a:xfrm>
            <a:off x="6142305" y="4590826"/>
            <a:ext cx="1882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1600" b="0" dirty="0" err="1" smtClean="0">
                <a:solidFill>
                  <a:schemeClr val="tx1"/>
                </a:solidFill>
              </a:rPr>
              <a:t>Modelo</a:t>
            </a:r>
            <a:r>
              <a:rPr lang="en-GB" sz="1600" b="0" dirty="0" smtClean="0">
                <a:solidFill>
                  <a:schemeClr val="tx1"/>
                </a:solidFill>
              </a:rPr>
              <a:t> Conceptual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34" name="Right Brace 70"/>
          <p:cNvSpPr>
            <a:spLocks/>
          </p:cNvSpPr>
          <p:nvPr/>
        </p:nvSpPr>
        <p:spPr bwMode="auto">
          <a:xfrm>
            <a:off x="5214938" y="3233514"/>
            <a:ext cx="428625" cy="1357312"/>
          </a:xfrm>
          <a:prstGeom prst="rightBrace">
            <a:avLst>
              <a:gd name="adj1" fmla="val 8327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35" name="Left Brace 71"/>
          <p:cNvSpPr>
            <a:spLocks/>
          </p:cNvSpPr>
          <p:nvPr/>
        </p:nvSpPr>
        <p:spPr bwMode="auto">
          <a:xfrm>
            <a:off x="3071813" y="3233514"/>
            <a:ext cx="357187" cy="1357312"/>
          </a:xfrm>
          <a:prstGeom prst="leftBrace">
            <a:avLst>
              <a:gd name="adj1" fmla="val 8339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36" name="Flowchart: Magnetic Disk 72"/>
          <p:cNvSpPr>
            <a:spLocks noChangeArrowheads="1"/>
          </p:cNvSpPr>
          <p:nvPr/>
        </p:nvSpPr>
        <p:spPr bwMode="auto">
          <a:xfrm>
            <a:off x="285750" y="5121051"/>
            <a:ext cx="1143000" cy="612775"/>
          </a:xfrm>
          <a:prstGeom prst="flowChartMagneticDisk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7" name="Cloud Callout 76"/>
          <p:cNvSpPr>
            <a:spLocks noChangeArrowheads="1"/>
          </p:cNvSpPr>
          <p:nvPr/>
        </p:nvSpPr>
        <p:spPr bwMode="auto">
          <a:xfrm>
            <a:off x="7572375" y="5162326"/>
            <a:ext cx="1357313" cy="642938"/>
          </a:xfrm>
          <a:prstGeom prst="cloudCallout">
            <a:avLst>
              <a:gd name="adj1" fmla="val -20833"/>
              <a:gd name="adj2" fmla="val 625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Flowchart: Document 77"/>
          <p:cNvSpPr>
            <a:spLocks noChangeArrowheads="1"/>
          </p:cNvSpPr>
          <p:nvPr/>
        </p:nvSpPr>
        <p:spPr bwMode="auto">
          <a:xfrm>
            <a:off x="6643688" y="5233764"/>
            <a:ext cx="714375" cy="500062"/>
          </a:xfrm>
          <a:prstGeom prst="flowChartDocumen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1"/>
                </a:solidFill>
              </a:rPr>
              <a:t>OO</a:t>
            </a:r>
          </a:p>
        </p:txBody>
      </p:sp>
      <p:sp>
        <p:nvSpPr>
          <p:cNvPr id="39" name="Bevel 78"/>
          <p:cNvSpPr>
            <a:spLocks noChangeArrowheads="1"/>
          </p:cNvSpPr>
          <p:nvPr/>
        </p:nvSpPr>
        <p:spPr bwMode="auto">
          <a:xfrm>
            <a:off x="5643563" y="5162326"/>
            <a:ext cx="714375" cy="571500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40" name="Straight Arrow Connector 79"/>
          <p:cNvCxnSpPr>
            <a:cxnSpLocks noChangeShapeType="1"/>
          </p:cNvCxnSpPr>
          <p:nvPr/>
        </p:nvCxnSpPr>
        <p:spPr bwMode="auto">
          <a:xfrm flipV="1">
            <a:off x="6072188" y="4948014"/>
            <a:ext cx="714375" cy="2143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80"/>
          <p:cNvCxnSpPr>
            <a:cxnSpLocks noChangeShapeType="1"/>
          </p:cNvCxnSpPr>
          <p:nvPr/>
        </p:nvCxnSpPr>
        <p:spPr bwMode="auto">
          <a:xfrm rot="5400000">
            <a:off x="6822281" y="5055170"/>
            <a:ext cx="357188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81"/>
          <p:cNvCxnSpPr>
            <a:cxnSpLocks noChangeShapeType="1"/>
          </p:cNvCxnSpPr>
          <p:nvPr/>
        </p:nvCxnSpPr>
        <p:spPr bwMode="auto">
          <a:xfrm>
            <a:off x="7143750" y="4876576"/>
            <a:ext cx="785813" cy="2857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4833-0540-4FF9-8284-09EF9832CA9C}" type="datetime1">
              <a:rPr lang="es-ES" smtClean="0"/>
              <a:t>09/04/2014</a:t>
            </a:fld>
            <a:endParaRPr lang="es-ES"/>
          </a:p>
        </p:txBody>
      </p:sp>
      <p:sp>
        <p:nvSpPr>
          <p:cNvPr id="43" name="4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44" name="4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6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Impedance</a:t>
            </a:r>
            <a:r>
              <a:rPr lang="es-AR" dirty="0" smtClean="0"/>
              <a:t> </a:t>
            </a:r>
            <a:r>
              <a:rPr lang="es-AR" dirty="0" err="1" smtClean="0"/>
              <a:t>Mismatch</a:t>
            </a:r>
            <a:endParaRPr lang="es-AR" dirty="0"/>
          </a:p>
        </p:txBody>
      </p:sp>
      <p:pic>
        <p:nvPicPr>
          <p:cNvPr id="4" name="Picture 4" descr="e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8" y="1916832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3260248" y="4135628"/>
                <a:ext cx="13724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9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s-AR" sz="9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48" y="4135628"/>
                <a:ext cx="1372492" cy="156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B33-7B03-48EC-BAD4-93C39E7E29B5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Lógico</a:t>
            </a:r>
            <a:endParaRPr lang="es-AR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400175" y="5176838"/>
            <a:ext cx="5700713" cy="10525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rgbClr val="0000C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2000" b="1" dirty="0" err="1" smtClean="0">
                <a:solidFill>
                  <a:srgbClr val="000000"/>
                </a:solidFill>
              </a:rPr>
              <a:t>Modelo</a:t>
            </a:r>
            <a:r>
              <a:rPr lang="en-GB" sz="2000" b="1" dirty="0" smtClean="0">
                <a:solidFill>
                  <a:srgbClr val="000000"/>
                </a:solidFill>
              </a:rPr>
              <a:t> de </a:t>
            </a:r>
            <a:r>
              <a:rPr lang="en-GB" sz="2000" b="1" dirty="0" err="1" smtClean="0">
                <a:solidFill>
                  <a:srgbClr val="000000"/>
                </a:solidFill>
              </a:rPr>
              <a:t>Almacenamiento</a:t>
            </a:r>
            <a:endParaRPr lang="en-GB" sz="2000" b="1" dirty="0">
              <a:solidFill>
                <a:srgbClr val="000000"/>
              </a:solidFill>
            </a:endParaRPr>
          </a:p>
          <a:p>
            <a:r>
              <a:rPr lang="en-GB" sz="2000" b="1" dirty="0">
                <a:solidFill>
                  <a:srgbClr val="000000"/>
                </a:solidFill>
              </a:rPr>
              <a:t>(S-Space)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89063" y="3459163"/>
            <a:ext cx="5603875" cy="1263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FFC9"/>
              </a:gs>
              <a:gs pos="100000">
                <a:srgbClr val="0000C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2000" b="1" dirty="0" err="1" smtClean="0"/>
              <a:t>Modelo</a:t>
            </a:r>
            <a:r>
              <a:rPr lang="en-GB" sz="2000" b="1" dirty="0" smtClean="0"/>
              <a:t> Conceptual</a:t>
            </a:r>
            <a:endParaRPr lang="en-GB" sz="2000" b="1" dirty="0"/>
          </a:p>
          <a:p>
            <a:r>
              <a:rPr lang="en-GB" sz="2000" b="1" dirty="0"/>
              <a:t>(C - Space)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352550" y="1776413"/>
            <a:ext cx="5565775" cy="1047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FF53"/>
              </a:gs>
              <a:gs pos="100000">
                <a:srgbClr val="0000C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2000" b="1" dirty="0" err="1" smtClean="0"/>
              <a:t>Modelo</a:t>
            </a:r>
            <a:r>
              <a:rPr lang="en-GB" sz="2000" b="1" dirty="0" smtClean="0"/>
              <a:t> de </a:t>
            </a:r>
            <a:r>
              <a:rPr lang="en-GB" sz="2000" b="1" dirty="0" err="1" smtClean="0"/>
              <a:t>Objetos</a:t>
            </a:r>
            <a:endParaRPr lang="en-GB" sz="2000" b="1" dirty="0"/>
          </a:p>
          <a:p>
            <a:r>
              <a:rPr lang="en-GB" sz="2000" b="1" dirty="0"/>
              <a:t>(O – Space)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43450" y="5276850"/>
            <a:ext cx="203835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sz="1600" dirty="0"/>
              <a:t>ADO. Net Provider</a:t>
            </a:r>
          </a:p>
          <a:p>
            <a:pPr algn="ctr"/>
            <a:r>
              <a:rPr lang="en-GB" sz="1600" dirty="0" smtClean="0"/>
              <a:t> </a:t>
            </a:r>
            <a:r>
              <a:rPr lang="en-GB" sz="1600" dirty="0" err="1" smtClean="0"/>
              <a:t>Ej</a:t>
            </a:r>
            <a:r>
              <a:rPr lang="en-GB" sz="1600" dirty="0" smtClean="0"/>
              <a:t>: </a:t>
            </a:r>
            <a:r>
              <a:rPr lang="en-GB" sz="1600" dirty="0" err="1" smtClean="0"/>
              <a:t>SqlClient</a:t>
            </a:r>
            <a:endParaRPr lang="en-GB" sz="1600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75188" y="3665538"/>
            <a:ext cx="203835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sz="1600" dirty="0"/>
              <a:t>ADO. Net Provider</a:t>
            </a:r>
          </a:p>
          <a:p>
            <a:pPr algn="ctr"/>
            <a:r>
              <a:rPr lang="en-GB" sz="1600" dirty="0" err="1" smtClean="0"/>
              <a:t>Ej</a:t>
            </a:r>
            <a:r>
              <a:rPr lang="en-GB" sz="1600" dirty="0" smtClean="0"/>
              <a:t>: </a:t>
            </a:r>
            <a:r>
              <a:rPr lang="en-GB" sz="1600" dirty="0" err="1" smtClean="0"/>
              <a:t>EntityClient</a:t>
            </a:r>
            <a:endParaRPr lang="en-GB" sz="1600" dirty="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664075" y="1844675"/>
            <a:ext cx="203835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1600"/>
              <a:t>Linq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V="1">
            <a:off x="7048500" y="3943350"/>
            <a:ext cx="1466850" cy="1905000"/>
          </a:xfrm>
          <a:prstGeom prst="curvedLeftArrow">
            <a:avLst>
              <a:gd name="adj1" fmla="val 25974"/>
              <a:gd name="adj2" fmla="val 51948"/>
              <a:gd name="adj3" fmla="val 33333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en-GB" sz="1800" b="1" dirty="0" err="1" smtClean="0"/>
              <a:t>Asignado</a:t>
            </a:r>
            <a:r>
              <a:rPr lang="en-GB" sz="1800" b="1" dirty="0" smtClean="0"/>
              <a:t> via</a:t>
            </a:r>
            <a:endParaRPr lang="en-GB" sz="1800" b="1" dirty="0"/>
          </a:p>
          <a:p>
            <a:pPr algn="ctr"/>
            <a:r>
              <a:rPr lang="en-GB" sz="1800" b="1" dirty="0" err="1"/>
              <a:t>EDMGen</a:t>
            </a:r>
            <a:r>
              <a:rPr lang="en-GB" sz="1800" b="1" dirty="0"/>
              <a:t> </a:t>
            </a:r>
            <a:r>
              <a:rPr lang="en-GB" sz="1800" b="1" dirty="0" smtClean="0"/>
              <a:t>o </a:t>
            </a:r>
            <a:endParaRPr lang="en-GB" sz="1800" b="1" dirty="0"/>
          </a:p>
          <a:p>
            <a:pPr algn="ctr"/>
            <a:r>
              <a:rPr lang="en-GB" b="1" dirty="0" err="1" smtClean="0"/>
              <a:t>Herramientas</a:t>
            </a:r>
            <a:endParaRPr lang="en-GB" sz="18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V="1">
            <a:off x="7037388" y="1951038"/>
            <a:ext cx="1466850" cy="1905000"/>
          </a:xfrm>
          <a:prstGeom prst="curvedLeftArrow">
            <a:avLst>
              <a:gd name="adj1" fmla="val 25974"/>
              <a:gd name="adj2" fmla="val 51948"/>
              <a:gd name="adj3" fmla="val 33333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en-GB" sz="1800" b="1" dirty="0" err="1" smtClean="0"/>
              <a:t>Asignados</a:t>
            </a:r>
            <a:r>
              <a:rPr lang="en-GB" sz="1800" b="1" dirty="0" smtClean="0"/>
              <a:t> via </a:t>
            </a:r>
            <a:endParaRPr lang="en-GB" sz="1800" b="1" dirty="0"/>
          </a:p>
          <a:p>
            <a:pPr algn="ctr"/>
            <a:r>
              <a:rPr lang="en-GB" sz="1800" b="1" dirty="0" err="1" smtClean="0"/>
              <a:t>Atributos</a:t>
            </a:r>
            <a:r>
              <a:rPr lang="en-GB" sz="1800" b="1" dirty="0" smtClean="0"/>
              <a:t> </a:t>
            </a:r>
            <a:endParaRPr lang="en-GB" sz="1800" b="1" dirty="0"/>
          </a:p>
          <a:p>
            <a:pPr algn="ctr"/>
            <a:r>
              <a:rPr lang="en-GB" b="1" dirty="0" smtClean="0"/>
              <a:t>o </a:t>
            </a:r>
            <a:r>
              <a:rPr lang="en-GB" sz="1800" b="1" dirty="0" smtClean="0"/>
              <a:t>POCO</a:t>
            </a:r>
            <a:endParaRPr lang="en-GB" sz="1800" b="1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B169-3927-4037-847E-8D88DF2B9362}" type="datetime1">
              <a:rPr lang="es-ES" smtClean="0"/>
              <a:t>09/04/2014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9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3528391" cy="344875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Conexión a Servidor de Datos</a:t>
            </a:r>
          </a:p>
          <a:p>
            <a:endParaRPr lang="es-AR" dirty="0" smtClean="0"/>
          </a:p>
          <a:p>
            <a:r>
              <a:rPr lang="es-AR" dirty="0" smtClean="0"/>
              <a:t>Crear/Abrir Base de Datos</a:t>
            </a:r>
          </a:p>
          <a:p>
            <a:endParaRPr lang="es-AR" dirty="0" smtClean="0"/>
          </a:p>
          <a:p>
            <a:r>
              <a:rPr lang="es-AR" dirty="0" smtClean="0"/>
              <a:t>Crear/Modificar Tabla</a:t>
            </a:r>
          </a:p>
          <a:p>
            <a:endParaRPr lang="es-AR" dirty="0" smtClean="0"/>
          </a:p>
          <a:p>
            <a:r>
              <a:rPr lang="es-AR" dirty="0" smtClean="0"/>
              <a:t>Crear/Modificar Relaciones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Demo</a:t>
            </a:r>
            <a:br>
              <a:rPr lang="es-AR" dirty="0" smtClean="0"/>
            </a:br>
            <a:r>
              <a:rPr lang="es-AR" dirty="0" smtClean="0"/>
              <a:t>Herramienta de Modelado de Datos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53" y="1844824"/>
            <a:ext cx="2045130" cy="192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73" y="4005064"/>
            <a:ext cx="3672410" cy="205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55576" y="5517232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>
                <a:solidFill>
                  <a:srgbClr val="FF0000"/>
                </a:solidFill>
              </a:rPr>
              <a:t>Uso del Entorno VS 2012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A6C5-9685-4D13-AC1F-B6D77D042448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9512" y="6216987"/>
            <a:ext cx="3786691" cy="365125"/>
          </a:xfrm>
        </p:spPr>
        <p:txBody>
          <a:bodyPr/>
          <a:lstStyle/>
          <a:p>
            <a:r>
              <a:rPr lang="es-AR" dirty="0" smtClean="0"/>
              <a:t>Introducción a la Plataforma .NET – Acceso a Datos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5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Entity</a:t>
            </a:r>
            <a:r>
              <a:rPr lang="es-AR" dirty="0"/>
              <a:t> Data </a:t>
            </a:r>
            <a:r>
              <a:rPr lang="es-AR" dirty="0" err="1"/>
              <a:t>Model</a:t>
            </a:r>
            <a:r>
              <a:rPr lang="es-AR" dirty="0"/>
              <a:t> (EDM)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58958"/>
              </p:ext>
            </p:extLst>
          </p:nvPr>
        </p:nvGraphicFramePr>
        <p:xfrm>
          <a:off x="1259632" y="2204864"/>
          <a:ext cx="6483350" cy="3754756"/>
        </p:xfrm>
        <a:graphic>
          <a:graphicData uri="http://schemas.openxmlformats.org/drawingml/2006/table">
            <a:tbl>
              <a:tblPr/>
              <a:tblGrid>
                <a:gridCol w="1500187"/>
                <a:gridCol w="2324100"/>
                <a:gridCol w="2659063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"/>
                        </a:rPr>
                        <a:t>Nivel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"/>
                        </a:rPr>
                        <a:t>Se Modela Con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"/>
                        </a:rPr>
                        <a:t>Contiene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Espacio 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Código .NET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Clases, propiedades 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7"/>
                    </a:solidFill>
                  </a:tcPr>
                </a:tc>
              </a:tr>
              <a:tr h="358775">
                <a:tc gridSpan="3"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Mapeado 1:1 Mediante atributos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Espacio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Conceptual Schema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Definition Language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Entidades, Asociaciones.. Conjuntos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7"/>
                    </a:solidFill>
                  </a:tcPr>
                </a:tc>
              </a:tr>
              <a:tr h="358775">
                <a:tc gridSpan="3"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Mapeado mediante MSL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Espacio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Store Schema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Definition Language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"/>
                        </a:rPr>
                        <a:t>Tablas, Vistas, procedimientos…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7"/>
                    </a:solidFill>
                  </a:tcPr>
                </a:tc>
              </a:tr>
            </a:tbl>
          </a:graphicData>
        </a:graphic>
      </p:graphicFrame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4D4C-B064-4A1B-A4F5-8FDCF53DD96B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7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sz="3200" dirty="0" err="1" smtClean="0"/>
              <a:t>Database</a:t>
            </a:r>
            <a:r>
              <a:rPr lang="es-AR" sz="3200" dirty="0" smtClean="0"/>
              <a:t> </a:t>
            </a:r>
            <a:r>
              <a:rPr lang="es-AR" sz="3200" dirty="0" err="1" smtClean="0"/>
              <a:t>First</a:t>
            </a:r>
            <a:r>
              <a:rPr lang="es-AR" sz="3200" dirty="0" smtClean="0"/>
              <a:t>: Permite la creación de </a:t>
            </a:r>
            <a:r>
              <a:rPr lang="es-AR" sz="3200" dirty="0"/>
              <a:t>un EDM a partir de un esquema </a:t>
            </a:r>
            <a:r>
              <a:rPr lang="es-AR" sz="3200" dirty="0" smtClean="0"/>
              <a:t>existente de</a:t>
            </a:r>
            <a:r>
              <a:rPr lang="es-AR" sz="3200" dirty="0"/>
              <a:t> base de </a:t>
            </a:r>
            <a:r>
              <a:rPr lang="es-AR" sz="3200" dirty="0" smtClean="0"/>
              <a:t>datos.</a:t>
            </a:r>
          </a:p>
          <a:p>
            <a:endParaRPr lang="es-AR" sz="3200" dirty="0"/>
          </a:p>
          <a:p>
            <a:r>
              <a:rPr lang="es-AR" sz="3200" dirty="0" err="1" smtClean="0"/>
              <a:t>Model</a:t>
            </a:r>
            <a:r>
              <a:rPr lang="es-AR" sz="3200" dirty="0" smtClean="0"/>
              <a:t> </a:t>
            </a:r>
            <a:r>
              <a:rPr lang="es-AR" sz="3200" dirty="0" err="1" smtClean="0"/>
              <a:t>First</a:t>
            </a:r>
            <a:r>
              <a:rPr lang="es-AR" sz="3200" dirty="0" smtClean="0"/>
              <a:t>: Permite</a:t>
            </a:r>
            <a:r>
              <a:rPr lang="es-AR" sz="3200" dirty="0"/>
              <a:t> empezar con un modelo vacío, definir el modelo y luego generar la base de datos, las asignaciones, y las clases a partir del modelo definido</a:t>
            </a:r>
            <a:r>
              <a:rPr lang="es-AR" sz="3200" dirty="0" smtClean="0"/>
              <a:t>.</a:t>
            </a:r>
          </a:p>
          <a:p>
            <a:endParaRPr lang="es-AR" sz="3200" dirty="0"/>
          </a:p>
          <a:p>
            <a:r>
              <a:rPr lang="es-AR" sz="3200" dirty="0" err="1" smtClean="0"/>
              <a:t>Code-only</a:t>
            </a:r>
            <a:r>
              <a:rPr lang="es-AR" sz="3200" dirty="0" smtClean="0"/>
              <a:t>: Permite </a:t>
            </a:r>
            <a:r>
              <a:rPr lang="es-AR" sz="3200" dirty="0"/>
              <a:t>utilizar </a:t>
            </a:r>
            <a:r>
              <a:rPr lang="es-AR" sz="3200" dirty="0" err="1"/>
              <a:t>Entity</a:t>
            </a:r>
            <a:r>
              <a:rPr lang="es-AR" sz="3200" dirty="0"/>
              <a:t> Framework </a:t>
            </a:r>
            <a:r>
              <a:rPr lang="es-AR" sz="3200" dirty="0" smtClean="0"/>
              <a:t>usando </a:t>
            </a:r>
            <a:r>
              <a:rPr lang="es-AR" sz="3200" dirty="0" err="1" smtClean="0"/>
              <a:t>Plain</a:t>
            </a:r>
            <a:r>
              <a:rPr lang="es-AR" sz="3200" dirty="0" smtClean="0"/>
              <a:t> </a:t>
            </a:r>
            <a:r>
              <a:rPr lang="es-AR" sz="3200" dirty="0"/>
              <a:t>Old CLR </a:t>
            </a:r>
            <a:r>
              <a:rPr lang="es-AR" sz="3200" dirty="0" smtClean="0"/>
              <a:t>objetos (POCO)</a:t>
            </a:r>
            <a:r>
              <a:rPr lang="es-AR" sz="3200" dirty="0"/>
              <a:t> </a:t>
            </a:r>
            <a:r>
              <a:rPr lang="es-AR" sz="3200" dirty="0" smtClean="0"/>
              <a:t>y entidades</a:t>
            </a:r>
            <a:r>
              <a:rPr lang="es-AR" sz="3200" dirty="0"/>
              <a:t> </a:t>
            </a:r>
            <a:r>
              <a:rPr lang="es-AR" sz="3200" dirty="0" smtClean="0"/>
              <a:t>sin</a:t>
            </a:r>
            <a:r>
              <a:rPr lang="es-AR" sz="3200" dirty="0"/>
              <a:t> </a:t>
            </a:r>
            <a:r>
              <a:rPr lang="es-AR" sz="3200" dirty="0" smtClean="0"/>
              <a:t>un</a:t>
            </a:r>
            <a:r>
              <a:rPr lang="es-AR" sz="3200" dirty="0"/>
              <a:t> </a:t>
            </a:r>
            <a:r>
              <a:rPr lang="es-AR" sz="3200" dirty="0" smtClean="0"/>
              <a:t>archivo </a:t>
            </a:r>
            <a:r>
              <a:rPr lang="es-AR" sz="3200" dirty="0" err="1" smtClean="0"/>
              <a:t>edmx</a:t>
            </a:r>
            <a:r>
              <a:rPr lang="es-AR" sz="3200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Estrategias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D357-5EC9-418D-928F-418A91D48368}" type="datetime1">
              <a:rPr lang="es-ES" smtClean="0"/>
              <a:t>09/04/2014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dirty="0"/>
              <a:t>LINQ </a:t>
            </a:r>
            <a:r>
              <a:rPr lang="es-AR" sz="3200" dirty="0" err="1"/>
              <a:t>to</a:t>
            </a:r>
            <a:r>
              <a:rPr lang="es-AR" sz="3200" dirty="0"/>
              <a:t> </a:t>
            </a:r>
            <a:r>
              <a:rPr lang="es-AR" sz="3200" dirty="0" err="1"/>
              <a:t>Entities</a:t>
            </a:r>
            <a:r>
              <a:rPr lang="es-AR" sz="3200" dirty="0"/>
              <a:t> – Basado en Data base </a:t>
            </a:r>
            <a:r>
              <a:rPr lang="es-AR" sz="3200" dirty="0" err="1"/>
              <a:t>First</a:t>
            </a:r>
            <a:endParaRPr lang="es-AR" sz="3200" dirty="0"/>
          </a:p>
          <a:p>
            <a:endParaRPr lang="es-MX" sz="3200" dirty="0"/>
          </a:p>
          <a:p>
            <a:r>
              <a:rPr lang="es-MX" sz="3200" dirty="0" smtClean="0"/>
              <a:t>Ejemplo partiendo </a:t>
            </a:r>
            <a:r>
              <a:rPr lang="es-MX" sz="3200" smtClean="0"/>
              <a:t>del modelo.</a:t>
            </a:r>
            <a:endParaRPr lang="es-AR" sz="3200" dirty="0"/>
          </a:p>
          <a:p>
            <a:endParaRPr lang="es-AR" sz="3200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FAAE-D89C-44CE-93D6-0374F1D8B765}" type="datetime1">
              <a:rPr lang="es-ES" smtClean="0"/>
              <a:t>09/04/2014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5618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Resumiendo</a:t>
            </a:r>
            <a:endParaRPr lang="es-AR" dirty="0"/>
          </a:p>
        </p:txBody>
      </p:sp>
      <p:sp>
        <p:nvSpPr>
          <p:cNvPr id="4" name="Rounded Rectangle 60"/>
          <p:cNvSpPr/>
          <p:nvPr/>
        </p:nvSpPr>
        <p:spPr>
          <a:xfrm>
            <a:off x="228600" y="1576536"/>
            <a:ext cx="1981200" cy="2057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Segoe"/>
              </a:defRPr>
            </a:lvl1pPr>
            <a:lvl2pPr marL="742950" indent="-285750">
              <a:defRPr>
                <a:solidFill>
                  <a:schemeClr val="tx1"/>
                </a:solidFill>
                <a:latin typeface="Segoe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9pPr>
          </a:lstStyle>
          <a:p>
            <a:pPr algn="ctr"/>
            <a:r>
              <a:rPr lang="es-ES" sz="2000" dirty="0">
                <a:latin typeface="Arial" pitchFamily="34" charset="0"/>
                <a:cs typeface="Arial" pitchFamily="34" charset="0"/>
              </a:rPr>
              <a:t>Sistemas Externos</a:t>
            </a:r>
            <a:br>
              <a:rPr lang="es-ES" sz="2000" dirty="0">
                <a:latin typeface="Arial" pitchFamily="34" charset="0"/>
                <a:cs typeface="Arial" pitchFamily="34" charset="0"/>
              </a:rPr>
            </a:b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56"/>
          <p:cNvSpPr/>
          <p:nvPr/>
        </p:nvSpPr>
        <p:spPr>
          <a:xfrm>
            <a:off x="5929322" y="1571758"/>
            <a:ext cx="2935858" cy="4876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Segoe"/>
              </a:defRPr>
            </a:lvl1pPr>
            <a:lvl2pPr marL="742950" indent="-285750">
              <a:defRPr>
                <a:solidFill>
                  <a:schemeClr val="tx1"/>
                </a:solidFill>
                <a:latin typeface="Segoe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9pPr>
          </a:lstStyle>
          <a:p>
            <a:pPr algn="ctr"/>
            <a:r>
              <a:rPr lang="es-ES" sz="2000">
                <a:latin typeface="Arial" pitchFamily="34" charset="0"/>
                <a:cs typeface="Arial" pitchFamily="34" charset="0"/>
              </a:rPr>
              <a:t>Capa de Datos</a:t>
            </a:r>
            <a:br>
              <a:rPr lang="es-ES" sz="2000">
                <a:latin typeface="Arial" pitchFamily="34" charset="0"/>
                <a:cs typeface="Arial" pitchFamily="34" charset="0"/>
              </a:rPr>
            </a:br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59"/>
          <p:cNvSpPr/>
          <p:nvPr/>
        </p:nvSpPr>
        <p:spPr>
          <a:xfrm>
            <a:off x="228600" y="3786336"/>
            <a:ext cx="1981200" cy="2667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Segoe"/>
              </a:defRPr>
            </a:lvl1pPr>
            <a:lvl2pPr marL="742950" indent="-285750">
              <a:defRPr>
                <a:solidFill>
                  <a:schemeClr val="tx1"/>
                </a:solidFill>
                <a:latin typeface="Segoe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9pPr>
          </a:lstStyle>
          <a:p>
            <a:pPr algn="ctr"/>
            <a:r>
              <a:rPr lang="es-ES" sz="2000">
                <a:latin typeface="Arial" pitchFamily="34" charset="0"/>
                <a:cs typeface="Arial" pitchFamily="34" charset="0"/>
              </a:rPr>
              <a:t>Presentación</a:t>
            </a: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  <a:p>
            <a:pPr algn="ctr"/>
            <a:endParaRPr lang="es-E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57"/>
          <p:cNvSpPr/>
          <p:nvPr/>
        </p:nvSpPr>
        <p:spPr>
          <a:xfrm>
            <a:off x="2362200" y="2719536"/>
            <a:ext cx="3276600" cy="3733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Segoe"/>
              </a:defRPr>
            </a:lvl1pPr>
            <a:lvl2pPr marL="742950" indent="-285750">
              <a:defRPr>
                <a:solidFill>
                  <a:schemeClr val="tx1"/>
                </a:solidFill>
                <a:latin typeface="Segoe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"/>
              </a:defRPr>
            </a:lvl9pPr>
          </a:lstStyle>
          <a:p>
            <a:r>
              <a:rPr lang="es-ES" sz="2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Lógica de</a:t>
            </a:r>
            <a:br>
              <a:rPr lang="es-ES" sz="2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s-ES" sz="2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Negocio</a:t>
            </a:r>
          </a:p>
          <a:p>
            <a:endParaRPr lang="es-E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A3B1"/>
              </a:clrFrom>
              <a:clrTo>
                <a:srgbClr val="FFA3B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2463949"/>
            <a:ext cx="955675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A3B1"/>
              </a:clrFrom>
              <a:clrTo>
                <a:srgbClr val="FFA3B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3498999"/>
            <a:ext cx="10493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A3B1"/>
              </a:clrFrom>
              <a:clrTo>
                <a:srgbClr val="FFA3B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429274"/>
            <a:ext cx="11001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A3B1"/>
              </a:clrFrom>
              <a:clrTo>
                <a:srgbClr val="FFA3B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2278211"/>
            <a:ext cx="7556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2971800" y="5005536"/>
            <a:ext cx="809625" cy="815975"/>
            <a:chOff x="2971800" y="4648200"/>
            <a:chExt cx="809625" cy="816239"/>
          </a:xfrm>
        </p:grpSpPr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3257550" y="4648200"/>
              <a:ext cx="238125" cy="3175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9pPr>
            </a:lstStyle>
            <a:p>
              <a:endParaRPr lang="es-E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2971800" y="5146939"/>
              <a:ext cx="238125" cy="3175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9pPr>
            </a:lstStyle>
            <a:p>
              <a:endParaRPr lang="es-E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3543300" y="5146939"/>
              <a:ext cx="238125" cy="3175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9pPr>
            </a:lstStyle>
            <a:p>
              <a:endParaRPr lang="es-E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AutoShape 9"/>
            <p:cNvCxnSpPr>
              <a:cxnSpLocks noChangeShapeType="1"/>
              <a:stCxn id="15" idx="7"/>
              <a:endCxn id="14" idx="3"/>
            </p:cNvCxnSpPr>
            <p:nvPr/>
          </p:nvCxnSpPr>
          <p:spPr bwMode="auto">
            <a:xfrm flipV="1">
              <a:off x="3175000" y="4929279"/>
              <a:ext cx="117475" cy="254082"/>
            </a:xfrm>
            <a:prstGeom prst="straightConnector1">
              <a:avLst/>
            </a:prstGeom>
            <a:ln w="38100">
              <a:solidFill>
                <a:srgbClr val="0099FF"/>
              </a:solidFill>
              <a:headEnd/>
              <a:tailEnd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AutoShape 10"/>
            <p:cNvCxnSpPr>
              <a:cxnSpLocks noChangeShapeType="1"/>
              <a:endCxn id="14" idx="5"/>
            </p:cNvCxnSpPr>
            <p:nvPr/>
          </p:nvCxnSpPr>
          <p:spPr bwMode="auto">
            <a:xfrm flipH="1" flipV="1">
              <a:off x="3460750" y="4929279"/>
              <a:ext cx="117475" cy="254082"/>
            </a:xfrm>
            <a:prstGeom prst="straightConnector1">
              <a:avLst/>
            </a:prstGeom>
            <a:ln w="38100">
              <a:solidFill>
                <a:srgbClr val="0099FF"/>
              </a:solidFill>
              <a:headEnd/>
              <a:tailEnd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 bwMode="auto">
          <a:xfrm rot="10800000">
            <a:off x="3810000" y="3784748"/>
            <a:ext cx="762000" cy="1587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20" name="Rectangle 22"/>
          <p:cNvSpPr/>
          <p:nvPr/>
        </p:nvSpPr>
        <p:spPr>
          <a:xfrm>
            <a:off x="2754394" y="5843734"/>
            <a:ext cx="12795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LINQ to Objects</a:t>
            </a:r>
          </a:p>
        </p:txBody>
      </p:sp>
      <p:sp>
        <p:nvSpPr>
          <p:cNvPr id="21" name="Rectangle 23"/>
          <p:cNvSpPr/>
          <p:nvPr/>
        </p:nvSpPr>
        <p:spPr>
          <a:xfrm>
            <a:off x="6593015" y="3433137"/>
            <a:ext cx="110318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LINQ to SQL</a:t>
            </a:r>
          </a:p>
        </p:txBody>
      </p:sp>
      <p:cxnSp>
        <p:nvCxnSpPr>
          <p:cNvPr id="22" name="Straight Arrow Connector 24"/>
          <p:cNvCxnSpPr/>
          <p:nvPr/>
        </p:nvCxnSpPr>
        <p:spPr bwMode="auto">
          <a:xfrm rot="10800000" flipV="1">
            <a:off x="1600200" y="4319734"/>
            <a:ext cx="1143002" cy="38100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23" name="Straight Arrow Connector 25"/>
          <p:cNvCxnSpPr/>
          <p:nvPr/>
        </p:nvCxnSpPr>
        <p:spPr bwMode="auto">
          <a:xfrm rot="10800000">
            <a:off x="1524002" y="2871936"/>
            <a:ext cx="1447799" cy="68580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24" name="Straight Arrow Connector 27"/>
          <p:cNvCxnSpPr/>
          <p:nvPr/>
        </p:nvCxnSpPr>
        <p:spPr bwMode="auto">
          <a:xfrm rot="10800000">
            <a:off x="3810000" y="4548336"/>
            <a:ext cx="1600200" cy="1588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25" name="Rectangle 28"/>
          <p:cNvSpPr/>
          <p:nvPr/>
        </p:nvSpPr>
        <p:spPr>
          <a:xfrm>
            <a:off x="3958175" y="4552977"/>
            <a:ext cx="13376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ADO.NET Entity </a:t>
            </a:r>
          </a:p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Framework</a:t>
            </a:r>
          </a:p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(entitySQL)</a:t>
            </a:r>
          </a:p>
        </p:txBody>
      </p:sp>
      <p:sp>
        <p:nvSpPr>
          <p:cNvPr id="26" name="Rectangle 29"/>
          <p:cNvSpPr/>
          <p:nvPr/>
        </p:nvSpPr>
        <p:spPr>
          <a:xfrm>
            <a:off x="7342304" y="4123794"/>
            <a:ext cx="11993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ADO .NET 2.0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Providers</a:t>
            </a:r>
          </a:p>
        </p:txBody>
      </p:sp>
      <p:sp>
        <p:nvSpPr>
          <p:cNvPr id="27" name="Rectangle 34"/>
          <p:cNvSpPr/>
          <p:nvPr/>
        </p:nvSpPr>
        <p:spPr>
          <a:xfrm>
            <a:off x="7628536" y="2186136"/>
            <a:ext cx="111415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SQL Server</a:t>
            </a:r>
          </a:p>
        </p:txBody>
      </p:sp>
      <p:cxnSp>
        <p:nvCxnSpPr>
          <p:cNvPr id="28" name="Straight Arrow Connector 37"/>
          <p:cNvCxnSpPr/>
          <p:nvPr/>
        </p:nvCxnSpPr>
        <p:spPr bwMode="auto">
          <a:xfrm rot="10800000" flipV="1">
            <a:off x="7086600" y="3710136"/>
            <a:ext cx="685800" cy="5334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grpSp>
        <p:nvGrpSpPr>
          <p:cNvPr id="29" name="Group 106"/>
          <p:cNvGrpSpPr>
            <a:grpSpLocks/>
          </p:cNvGrpSpPr>
          <p:nvPr/>
        </p:nvGrpSpPr>
        <p:grpSpPr bwMode="auto">
          <a:xfrm>
            <a:off x="5491163" y="4319736"/>
            <a:ext cx="1671637" cy="1143000"/>
            <a:chOff x="5491170" y="3962400"/>
            <a:chExt cx="1671630" cy="1143000"/>
          </a:xfrm>
        </p:grpSpPr>
        <p:sp>
          <p:nvSpPr>
            <p:cNvPr id="30" name="Rounded Rectangle 30"/>
            <p:cNvSpPr/>
            <p:nvPr/>
          </p:nvSpPr>
          <p:spPr>
            <a:xfrm>
              <a:off x="5491170" y="3962400"/>
              <a:ext cx="1671630" cy="1143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9pPr>
            </a:lstStyle>
            <a:p>
              <a:pPr algn="ctr"/>
              <a:r>
                <a:rPr lang="es-ES" sz="1200" b="1">
                  <a:latin typeface="Arial" pitchFamily="34" charset="0"/>
                  <a:cs typeface="Arial" pitchFamily="34" charset="0"/>
                </a:rPr>
                <a:t>Modelo Conceptual (EDM)</a:t>
              </a:r>
            </a:p>
            <a:p>
              <a:pPr algn="ctr"/>
              <a:endParaRPr lang="es-ES" sz="1200" b="1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s-ES" sz="1200" b="1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s-ES" sz="1200" b="1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s-ES" sz="1200" b="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" name="Group 44"/>
            <p:cNvGrpSpPr>
              <a:grpSpLocks/>
            </p:cNvGrpSpPr>
            <p:nvPr/>
          </p:nvGrpSpPr>
          <p:grpSpPr bwMode="auto">
            <a:xfrm>
              <a:off x="5821776" y="4452257"/>
              <a:ext cx="1012371" cy="424543"/>
              <a:chOff x="6855919" y="1730828"/>
              <a:chExt cx="1012371" cy="424543"/>
            </a:xfrm>
          </p:grpSpPr>
          <p:sp>
            <p:nvSpPr>
              <p:cNvPr id="32" name="Rectangle 43"/>
              <p:cNvSpPr/>
              <p:nvPr/>
            </p:nvSpPr>
            <p:spPr>
              <a:xfrm>
                <a:off x="6855919" y="1730828"/>
                <a:ext cx="1012371" cy="206829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Segoe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Segoe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Segoe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Segoe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Segoe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Segoe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Segoe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Segoe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Segoe"/>
                  </a:defRPr>
                </a:lvl9pPr>
              </a:lstStyle>
              <a:p>
                <a:pPr algn="ctr"/>
                <a:r>
                  <a:rPr lang="es-ES" sz="1200">
                    <a:latin typeface="Arial" pitchFamily="34" charset="0"/>
                    <a:cs typeface="Arial" pitchFamily="34" charset="0"/>
                  </a:rPr>
                  <a:t>Entidades</a:t>
                </a:r>
                <a:endParaRPr lang="es-E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44"/>
              <p:cNvSpPr/>
              <p:nvPr/>
            </p:nvSpPr>
            <p:spPr>
              <a:xfrm>
                <a:off x="6855919" y="1948542"/>
                <a:ext cx="1012371" cy="206829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6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Relaciones</a:t>
                </a:r>
              </a:p>
            </p:txBody>
          </p:sp>
        </p:grpSp>
      </p:grpSp>
      <p:cxnSp>
        <p:nvCxnSpPr>
          <p:cNvPr id="34" name="Straight Arrow Connector 46"/>
          <p:cNvCxnSpPr/>
          <p:nvPr/>
        </p:nvCxnSpPr>
        <p:spPr bwMode="auto">
          <a:xfrm rot="10800000">
            <a:off x="7239000" y="4776936"/>
            <a:ext cx="457200" cy="1588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35" name="Rectangle 48"/>
          <p:cNvSpPr/>
          <p:nvPr/>
        </p:nvSpPr>
        <p:spPr>
          <a:xfrm>
            <a:off x="7715803" y="5919936"/>
            <a:ext cx="10118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Otras </a:t>
            </a:r>
            <a:r>
              <a:rPr lang="es-ES" sz="1400" dirty="0" err="1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BDs</a:t>
            </a:r>
            <a:endParaRPr lang="es-ES" sz="140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 53"/>
          <p:cNvSpPr/>
          <p:nvPr/>
        </p:nvSpPr>
        <p:spPr>
          <a:xfrm>
            <a:off x="838200" y="5490537"/>
            <a:ext cx="83227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37" name="Picture 6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A3B1"/>
              </a:clrFrom>
              <a:clrTo>
                <a:srgbClr val="FFA3B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4597549"/>
            <a:ext cx="955675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74"/>
          <p:cNvSpPr/>
          <p:nvPr/>
        </p:nvSpPr>
        <p:spPr>
          <a:xfrm>
            <a:off x="5928995" y="5462736"/>
            <a:ext cx="14991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ADO.NET Entity </a:t>
            </a:r>
          </a:p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Framework</a:t>
            </a:r>
          </a:p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(Entity Data Model)</a:t>
            </a:r>
          </a:p>
        </p:txBody>
      </p:sp>
      <p:grpSp>
        <p:nvGrpSpPr>
          <p:cNvPr id="39" name="Group 105"/>
          <p:cNvGrpSpPr>
            <a:grpSpLocks/>
          </p:cNvGrpSpPr>
          <p:nvPr/>
        </p:nvGrpSpPr>
        <p:grpSpPr bwMode="auto">
          <a:xfrm>
            <a:off x="4648200" y="2948136"/>
            <a:ext cx="1671638" cy="1143000"/>
            <a:chOff x="4648200" y="2590800"/>
            <a:chExt cx="1671630" cy="1143000"/>
          </a:xfrm>
        </p:grpSpPr>
        <p:sp>
          <p:nvSpPr>
            <p:cNvPr id="40" name="Rounded Rectangle 78"/>
            <p:cNvSpPr/>
            <p:nvPr/>
          </p:nvSpPr>
          <p:spPr>
            <a:xfrm>
              <a:off x="4648200" y="2590800"/>
              <a:ext cx="1671630" cy="1143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"/>
                </a:defRPr>
              </a:lvl9pPr>
            </a:lstStyle>
            <a:p>
              <a:pPr algn="ctr"/>
              <a:r>
                <a:rPr lang="es-ES" sz="1200" b="1">
                  <a:latin typeface="Arial" pitchFamily="34" charset="0"/>
                  <a:cs typeface="Arial" pitchFamily="34" charset="0"/>
                </a:rPr>
                <a:t>Modelo de Objetos (Datasets/Objetos)</a:t>
              </a:r>
            </a:p>
            <a:p>
              <a:pPr algn="ctr"/>
              <a:endParaRPr lang="es-ES" sz="1200" b="1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s-ES" sz="1200" b="1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s-ES" sz="1200" b="1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s-ES" sz="1200" b="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4968902" y="3091543"/>
              <a:ext cx="1012371" cy="413657"/>
              <a:chOff x="5779215" y="1055914"/>
              <a:chExt cx="1012371" cy="413657"/>
            </a:xfrm>
          </p:grpSpPr>
          <p:sp>
            <p:nvSpPr>
              <p:cNvPr id="42" name="Rectangle 80"/>
              <p:cNvSpPr/>
              <p:nvPr/>
            </p:nvSpPr>
            <p:spPr>
              <a:xfrm>
                <a:off x="5779215" y="1055914"/>
                <a:ext cx="1012371" cy="206829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Segoe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Segoe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Segoe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Segoe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Segoe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Segoe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Segoe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Segoe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Segoe"/>
                  </a:defRPr>
                </a:lvl9pPr>
              </a:lstStyle>
              <a:p>
                <a:pPr algn="ctr"/>
                <a:r>
                  <a:rPr lang="es-ES" sz="1200">
                    <a:latin typeface="Arial" pitchFamily="34" charset="0"/>
                    <a:cs typeface="Arial" pitchFamily="34" charset="0"/>
                  </a:rPr>
                  <a:t>Entidades</a:t>
                </a:r>
                <a:endParaRPr lang="es-E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81"/>
              <p:cNvSpPr/>
              <p:nvPr/>
            </p:nvSpPr>
            <p:spPr>
              <a:xfrm>
                <a:off x="5779215" y="1262742"/>
                <a:ext cx="1012371" cy="206829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6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Relaciones</a:t>
                </a:r>
              </a:p>
            </p:txBody>
          </p:sp>
        </p:grpSp>
      </p:grpSp>
      <p:cxnSp>
        <p:nvCxnSpPr>
          <p:cNvPr id="44" name="Straight Arrow Connector 85"/>
          <p:cNvCxnSpPr/>
          <p:nvPr/>
        </p:nvCxnSpPr>
        <p:spPr bwMode="auto">
          <a:xfrm rot="10800000" flipV="1">
            <a:off x="6400800" y="3405335"/>
            <a:ext cx="1219200" cy="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45" name="Rectangle 87"/>
          <p:cNvSpPr/>
          <p:nvPr/>
        </p:nvSpPr>
        <p:spPr>
          <a:xfrm>
            <a:off x="3879970" y="3271773"/>
            <a:ext cx="7906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LINQ to </a:t>
            </a:r>
          </a:p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Datasets</a:t>
            </a:r>
          </a:p>
        </p:txBody>
      </p:sp>
      <p:sp>
        <p:nvSpPr>
          <p:cNvPr id="46" name="Rectangle 89"/>
          <p:cNvSpPr/>
          <p:nvPr/>
        </p:nvSpPr>
        <p:spPr>
          <a:xfrm>
            <a:off x="3982154" y="3803641"/>
            <a:ext cx="785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LINQ to </a:t>
            </a:r>
          </a:p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</a:p>
        </p:txBody>
      </p:sp>
      <p:sp>
        <p:nvSpPr>
          <p:cNvPr id="47" name="Rectangle 90"/>
          <p:cNvSpPr/>
          <p:nvPr/>
        </p:nvSpPr>
        <p:spPr>
          <a:xfrm>
            <a:off x="6597080" y="2943671"/>
            <a:ext cx="1122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ADO.NET 2.0</a:t>
            </a:r>
          </a:p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Provider</a:t>
            </a:r>
          </a:p>
        </p:txBody>
      </p:sp>
      <p:cxnSp>
        <p:nvCxnSpPr>
          <p:cNvPr id="48" name="Straight Arrow Connector 95"/>
          <p:cNvCxnSpPr/>
          <p:nvPr/>
        </p:nvCxnSpPr>
        <p:spPr bwMode="auto">
          <a:xfrm rot="10800000">
            <a:off x="5486400" y="2795736"/>
            <a:ext cx="2133600" cy="1588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50" name="Rectangle 101"/>
          <p:cNvSpPr/>
          <p:nvPr/>
        </p:nvSpPr>
        <p:spPr>
          <a:xfrm>
            <a:off x="4038661" y="4277421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LINQ to Entities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4BA-2A95-4C3A-926C-F8ACCF60BD1D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49" name="4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7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11072" y="3150429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s-AR" sz="3600" b="1" dirty="0">
                <a:solidFill>
                  <a:srgbClr val="073E87"/>
                </a:solidFill>
                <a:latin typeface="Candara"/>
              </a:rPr>
              <a:t>Fin de Módulo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E69D-E5D3-4043-AC34-0EE61263C0E5}" type="datetime1">
              <a:rPr lang="es-ES" smtClean="0"/>
              <a:t>09/04/2014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87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83817" y="40466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Microsoft Data Access </a:t>
            </a:r>
            <a:r>
              <a:rPr lang="es-AR" dirty="0" err="1" smtClean="0"/>
              <a:t>Component</a:t>
            </a:r>
            <a:endParaRPr lang="es-AR" dirty="0"/>
          </a:p>
        </p:txBody>
      </p:sp>
      <p:sp>
        <p:nvSpPr>
          <p:cNvPr id="5" name="4 Rectángulo redondeado"/>
          <p:cNvSpPr/>
          <p:nvPr/>
        </p:nvSpPr>
        <p:spPr>
          <a:xfrm>
            <a:off x="632732" y="1484784"/>
            <a:ext cx="777686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Aplicaciones .NET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632732" y="2492896"/>
            <a:ext cx="3888432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ADO.NET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3682187" y="3284984"/>
            <a:ext cx="4727408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OLEDB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11560" y="3396111"/>
            <a:ext cx="1568503" cy="9361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Fuente de Datos Específicos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2386043" y="3396111"/>
            <a:ext cx="998402" cy="9396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ODBC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>
            <a:endCxn id="7" idx="0"/>
          </p:cNvCxnSpPr>
          <p:nvPr/>
        </p:nvCxnSpPr>
        <p:spPr>
          <a:xfrm>
            <a:off x="2576948" y="22048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8" idx="0"/>
          </p:cNvCxnSpPr>
          <p:nvPr/>
        </p:nvCxnSpPr>
        <p:spPr>
          <a:xfrm>
            <a:off x="6045891" y="220486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0" idx="0"/>
          </p:cNvCxnSpPr>
          <p:nvPr/>
        </p:nvCxnSpPr>
        <p:spPr>
          <a:xfrm>
            <a:off x="2885244" y="2998718"/>
            <a:ext cx="0" cy="39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endCxn id="9" idx="0"/>
          </p:cNvCxnSpPr>
          <p:nvPr/>
        </p:nvCxnSpPr>
        <p:spPr>
          <a:xfrm>
            <a:off x="1395812" y="2998718"/>
            <a:ext cx="0" cy="39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4042227" y="29969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632732" y="4941168"/>
            <a:ext cx="3888432" cy="129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CuadroTexto"/>
          <p:cNvSpPr txBox="1"/>
          <p:nvPr/>
        </p:nvSpPr>
        <p:spPr>
          <a:xfrm>
            <a:off x="1978066" y="508518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Datos SQL</a:t>
            </a:r>
            <a:endParaRPr lang="es-AR" dirty="0"/>
          </a:p>
        </p:txBody>
      </p:sp>
      <p:sp>
        <p:nvSpPr>
          <p:cNvPr id="26" name="25 Rectángulo"/>
          <p:cNvSpPr/>
          <p:nvPr/>
        </p:nvSpPr>
        <p:spPr>
          <a:xfrm>
            <a:off x="801867" y="5454516"/>
            <a:ext cx="3528392" cy="710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SQL Server, Oracle, </a:t>
            </a:r>
            <a:r>
              <a:rPr lang="es-AR" dirty="0" err="1" smtClean="0">
                <a:solidFill>
                  <a:schemeClr val="tx1"/>
                </a:solidFill>
              </a:rPr>
              <a:t>MySQL</a:t>
            </a:r>
            <a:r>
              <a:rPr lang="es-AR" dirty="0" smtClean="0">
                <a:solidFill>
                  <a:schemeClr val="tx1"/>
                </a:solidFill>
              </a:rPr>
              <a:t>, </a:t>
            </a:r>
            <a:r>
              <a:rPr lang="es-AR" dirty="0" err="1" smtClean="0">
                <a:solidFill>
                  <a:schemeClr val="tx1"/>
                </a:solidFill>
              </a:rPr>
              <a:t>etc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4618291" y="4941168"/>
            <a:ext cx="2088232" cy="129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CuadroTexto"/>
          <p:cNvSpPr txBox="1"/>
          <p:nvPr/>
        </p:nvSpPr>
        <p:spPr>
          <a:xfrm>
            <a:off x="4895436" y="5053386"/>
            <a:ext cx="15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Datos No SQL</a:t>
            </a:r>
            <a:endParaRPr lang="es-AR" dirty="0"/>
          </a:p>
        </p:txBody>
      </p:sp>
      <p:sp>
        <p:nvSpPr>
          <p:cNvPr id="30" name="29 Rectángulo"/>
          <p:cNvSpPr/>
          <p:nvPr/>
        </p:nvSpPr>
        <p:spPr>
          <a:xfrm>
            <a:off x="4787425" y="5454516"/>
            <a:ext cx="1775081" cy="710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Textos, XML, Mails, Directorios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785227" y="4941168"/>
            <a:ext cx="1793504" cy="129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902450" y="5085184"/>
            <a:ext cx="1559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Mainframes y fuente de datos </a:t>
            </a:r>
            <a:r>
              <a:rPr lang="es-AR" dirty="0" err="1" smtClean="0"/>
              <a:t>prop</a:t>
            </a:r>
            <a:r>
              <a:rPr lang="es-AR" dirty="0" smtClean="0"/>
              <a:t>.</a:t>
            </a:r>
            <a:endParaRPr lang="es-AR" dirty="0"/>
          </a:p>
        </p:txBody>
      </p:sp>
      <p:cxnSp>
        <p:nvCxnSpPr>
          <p:cNvPr id="36" name="35 Conector recto de flecha"/>
          <p:cNvCxnSpPr>
            <a:stCxn id="9" idx="2"/>
          </p:cNvCxnSpPr>
          <p:nvPr/>
        </p:nvCxnSpPr>
        <p:spPr>
          <a:xfrm>
            <a:off x="1395812" y="4332215"/>
            <a:ext cx="0" cy="608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10" idx="2"/>
          </p:cNvCxnSpPr>
          <p:nvPr/>
        </p:nvCxnSpPr>
        <p:spPr>
          <a:xfrm>
            <a:off x="2885244" y="4335747"/>
            <a:ext cx="0" cy="60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042227" y="378904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endCxn id="28" idx="0"/>
          </p:cNvCxnSpPr>
          <p:nvPr/>
        </p:nvCxnSpPr>
        <p:spPr>
          <a:xfrm>
            <a:off x="5662407" y="378904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7501026" y="378904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E38C-6A55-4966-9697-A33DC5DC5F3A}" type="datetime1">
              <a:rPr lang="es-ES" smtClean="0"/>
              <a:t>09/04/2014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1988840"/>
            <a:ext cx="4824536" cy="395281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AR" dirty="0" smtClean="0"/>
              <a:t>ADO.NET: clases que ofrecen toda </a:t>
            </a:r>
            <a:r>
              <a:rPr lang="es-AR" dirty="0"/>
              <a:t>la funcionalidad que un programador necesita para realizar acceso a datos y manejarlos una vez  que los ha obtenido.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Alto nivel de abstracción, lo que permite olvidarnos de los detalles de bajo nivel de las bases de datos.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Es una tecnología </a:t>
            </a:r>
            <a:r>
              <a:rPr lang="es-AR" dirty="0" err="1"/>
              <a:t>interoperativa</a:t>
            </a:r>
            <a:r>
              <a:rPr lang="es-AR" dirty="0"/>
              <a:t>: aparte del almacenamiento y recuperación de datos, introduce la posibilidad de integrarse con el estándar XML.</a:t>
            </a:r>
          </a:p>
          <a:p>
            <a:pPr algn="just"/>
            <a:endParaRPr lang="es-AR" dirty="0"/>
          </a:p>
          <a:p>
            <a:pPr algn="just"/>
            <a:r>
              <a:rPr lang="es-AR" dirty="0" smtClean="0"/>
              <a:t>Facilita </a:t>
            </a:r>
            <a:r>
              <a:rPr lang="es-AR" dirty="0"/>
              <a:t>el trabajo en n-capas y la posible migración de una fuente de datos a otra.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 a ADO.NET</a:t>
            </a:r>
            <a:endParaRPr lang="es-AR" dirty="0"/>
          </a:p>
        </p:txBody>
      </p:sp>
      <p:pic>
        <p:nvPicPr>
          <p:cNvPr id="5" name="Picture 2" descr="C:\Users\Victor\Documents\Capacitacion\Desarrollo Web\Modulo4\Images\Ado_net_ar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88" y="2780928"/>
            <a:ext cx="3412250" cy="28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CB93-89D5-4169-B623-9AD3B8907525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2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 Capas</a:t>
            </a:r>
            <a:endParaRPr lang="es-AR" dirty="0"/>
          </a:p>
        </p:txBody>
      </p:sp>
      <p:grpSp>
        <p:nvGrpSpPr>
          <p:cNvPr id="27" name="26 Grupo"/>
          <p:cNvGrpSpPr/>
          <p:nvPr/>
        </p:nvGrpSpPr>
        <p:grpSpPr>
          <a:xfrm>
            <a:off x="251520" y="1556792"/>
            <a:ext cx="8290296" cy="4814442"/>
            <a:chOff x="467546" y="1844824"/>
            <a:chExt cx="8290296" cy="4814442"/>
          </a:xfrm>
        </p:grpSpPr>
        <p:sp>
          <p:nvSpPr>
            <p:cNvPr id="5" name="4 Rectángulo redondeado"/>
            <p:cNvSpPr/>
            <p:nvPr/>
          </p:nvSpPr>
          <p:spPr>
            <a:xfrm>
              <a:off x="2267744" y="1844824"/>
              <a:ext cx="648072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Aplicaciones – Manejo y Visualización de Datos</a:t>
              </a:r>
              <a:endParaRPr lang="es-AR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475656" y="2924944"/>
              <a:ext cx="727280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059832" y="3212976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DataSet</a:t>
              </a:r>
              <a:endParaRPr lang="es-AR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485034" y="3889132"/>
              <a:ext cx="7272808" cy="1844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3085151" y="3990674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DataAdapter</a:t>
              </a:r>
              <a:endParaRPr lang="es-AR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868144" y="4005064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DataReader</a:t>
              </a:r>
              <a:endParaRPr lang="es-AR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868144" y="4725144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Command</a:t>
              </a:r>
              <a:endParaRPr lang="es-AR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4149330" y="5229200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Connection</a:t>
              </a:r>
              <a:endParaRPr lang="es-AR" dirty="0"/>
            </a:p>
          </p:txBody>
        </p:sp>
        <p:sp>
          <p:nvSpPr>
            <p:cNvPr id="15" name="14 CuadroTexto"/>
            <p:cNvSpPr txBox="1"/>
            <p:nvPr/>
          </p:nvSpPr>
          <p:spPr>
            <a:xfrm rot="16200000">
              <a:off x="-276825" y="3996771"/>
              <a:ext cx="2196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dirty="0" smtClean="0"/>
                <a:t>ADO.NET</a:t>
              </a:r>
              <a:endParaRPr lang="es-AR" sz="40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1485700" y="323503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System.Data</a:t>
              </a:r>
              <a:endParaRPr lang="es-AR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1559858" y="4540478"/>
              <a:ext cx="1422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Proveedores</a:t>
              </a:r>
            </a:p>
            <a:p>
              <a:r>
                <a:rPr lang="es-AR" dirty="0" smtClean="0"/>
                <a:t>De acceso a </a:t>
              </a:r>
            </a:p>
            <a:p>
              <a:r>
                <a:rPr lang="es-AR" dirty="0" smtClean="0"/>
                <a:t>Datos.</a:t>
              </a:r>
              <a:endParaRPr lang="es-AR" dirty="0"/>
            </a:p>
          </p:txBody>
        </p:sp>
        <p:sp>
          <p:nvSpPr>
            <p:cNvPr id="18" name="17 Disco magnético"/>
            <p:cNvSpPr/>
            <p:nvPr/>
          </p:nvSpPr>
          <p:spPr>
            <a:xfrm>
              <a:off x="4262031" y="5939186"/>
              <a:ext cx="1718814" cy="7200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Datos</a:t>
              </a:r>
              <a:endParaRPr lang="es-AR" dirty="0"/>
            </a:p>
          </p:txBody>
        </p:sp>
        <p:cxnSp>
          <p:nvCxnSpPr>
            <p:cNvPr id="20" name="19 Conector recto de flecha"/>
            <p:cNvCxnSpPr>
              <a:stCxn id="18" idx="1"/>
              <a:endCxn id="14" idx="2"/>
            </p:cNvCxnSpPr>
            <p:nvPr/>
          </p:nvCxnSpPr>
          <p:spPr>
            <a:xfrm flipV="1">
              <a:off x="5121438" y="5589240"/>
              <a:ext cx="0" cy="349946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angular"/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5332773" y="4693829"/>
              <a:ext cx="324036" cy="746706"/>
            </a:xfrm>
            <a:prstGeom prst="bentConnector2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11" idx="0"/>
            </p:cNvCxnSpPr>
            <p:nvPr/>
          </p:nvCxnSpPr>
          <p:spPr>
            <a:xfrm flipV="1">
              <a:off x="6840252" y="4365104"/>
              <a:ext cx="0" cy="36004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angular"/>
            <p:cNvCxnSpPr>
              <a:stCxn id="11" idx="3"/>
            </p:cNvCxnSpPr>
            <p:nvPr/>
          </p:nvCxnSpPr>
          <p:spPr>
            <a:xfrm flipV="1">
              <a:off x="7812360" y="2492896"/>
              <a:ext cx="504056" cy="2412268"/>
            </a:xfrm>
            <a:prstGeom prst="bentConnector2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angular"/>
            <p:cNvCxnSpPr/>
            <p:nvPr/>
          </p:nvCxnSpPr>
          <p:spPr>
            <a:xfrm rot="5400000" flipH="1" flipV="1">
              <a:off x="6078663" y="3249825"/>
              <a:ext cx="1497778" cy="12700"/>
            </a:xfrm>
            <a:prstGeom prst="bentConnector3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angular"/>
            <p:cNvCxnSpPr>
              <a:stCxn id="9" idx="2"/>
              <a:endCxn id="14" idx="0"/>
            </p:cNvCxnSpPr>
            <p:nvPr/>
          </p:nvCxnSpPr>
          <p:spPr>
            <a:xfrm rot="16200000" flipH="1">
              <a:off x="4150105" y="4257867"/>
              <a:ext cx="878486" cy="10641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>
              <a:stCxn id="9" idx="0"/>
              <a:endCxn id="7" idx="2"/>
            </p:cNvCxnSpPr>
            <p:nvPr/>
          </p:nvCxnSpPr>
          <p:spPr>
            <a:xfrm flipH="1" flipV="1">
              <a:off x="4031940" y="3573016"/>
              <a:ext cx="25319" cy="41765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stCxn id="7" idx="0"/>
            </p:cNvCxnSpPr>
            <p:nvPr/>
          </p:nvCxnSpPr>
          <p:spPr>
            <a:xfrm flipV="1">
              <a:off x="4031940" y="2507286"/>
              <a:ext cx="0" cy="70569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BA6C-9660-45C4-A551-C65601E610AB}" type="datetime1">
              <a:rPr lang="es-ES" smtClean="0"/>
              <a:t>09/04/2014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5472607" cy="4456868"/>
          </a:xfrm>
        </p:spPr>
        <p:txBody>
          <a:bodyPr>
            <a:normAutofit fontScale="77500" lnSpcReduction="20000"/>
          </a:bodyPr>
          <a:lstStyle/>
          <a:p>
            <a:r>
              <a:rPr lang="es-AR" b="1" dirty="0"/>
              <a:t>ODBC .NET Data </a:t>
            </a:r>
            <a:r>
              <a:rPr lang="es-AR" b="1" dirty="0" err="1"/>
              <a:t>Provider</a:t>
            </a:r>
            <a:r>
              <a:rPr lang="es-AR" b="1" i="1" dirty="0"/>
              <a:t> </a:t>
            </a:r>
            <a:r>
              <a:rPr lang="es-AR" i="1" dirty="0"/>
              <a:t>(</a:t>
            </a:r>
            <a:r>
              <a:rPr lang="es-AR" i="1" dirty="0" err="1"/>
              <a:t>System.Data.Odbc</a:t>
            </a:r>
            <a:r>
              <a:rPr lang="es-AR" dirty="0"/>
              <a:t>) Permite conectar nuestras aplicaciones a fuentes de datos a través de ODBC. </a:t>
            </a:r>
          </a:p>
          <a:p>
            <a:endParaRPr lang="es-AR" dirty="0"/>
          </a:p>
          <a:p>
            <a:r>
              <a:rPr lang="es-AR" b="1" dirty="0"/>
              <a:t>OLE DB .NET Data </a:t>
            </a:r>
            <a:r>
              <a:rPr lang="es-AR" b="1" dirty="0" err="1"/>
              <a:t>Provider</a:t>
            </a:r>
            <a:r>
              <a:rPr lang="es-AR" b="1" i="1" dirty="0"/>
              <a:t> </a:t>
            </a:r>
            <a:r>
              <a:rPr lang="es-AR" i="1" dirty="0"/>
              <a:t>(</a:t>
            </a:r>
            <a:r>
              <a:rPr lang="es-AR" i="1" dirty="0" err="1"/>
              <a:t>System.Data.OleDb</a:t>
            </a:r>
            <a:r>
              <a:rPr lang="es-AR" dirty="0"/>
              <a:t>) Realiza la conexión utilizando un proveedor OLEDB, al igual que el ADO clásico. </a:t>
            </a:r>
          </a:p>
          <a:p>
            <a:endParaRPr lang="es-AR" dirty="0"/>
          </a:p>
          <a:p>
            <a:r>
              <a:rPr lang="es-AR" b="1" dirty="0"/>
              <a:t>Oracle </a:t>
            </a:r>
            <a:r>
              <a:rPr lang="es-AR" b="1" dirty="0" err="1"/>
              <a:t>Client</a:t>
            </a:r>
            <a:r>
              <a:rPr lang="es-AR" b="1" dirty="0"/>
              <a:t> .NET Data </a:t>
            </a:r>
            <a:r>
              <a:rPr lang="es-AR" b="1" dirty="0" err="1"/>
              <a:t>Provider</a:t>
            </a:r>
            <a:r>
              <a:rPr lang="es-AR" b="1" i="1" dirty="0"/>
              <a:t> </a:t>
            </a:r>
            <a:r>
              <a:rPr lang="es-AR" i="1" dirty="0"/>
              <a:t>(</a:t>
            </a:r>
            <a:r>
              <a:rPr lang="es-AR" i="1" dirty="0" err="1"/>
              <a:t>System.Data.OracleClient</a:t>
            </a:r>
            <a:r>
              <a:rPr lang="es-AR" dirty="0"/>
              <a:t>) Proveedor de datos para acceder a Oracle. </a:t>
            </a:r>
          </a:p>
          <a:p>
            <a:endParaRPr lang="es-AR" dirty="0"/>
          </a:p>
          <a:p>
            <a:r>
              <a:rPr lang="es-AR" b="1" dirty="0"/>
              <a:t>SQL Server .NET Data </a:t>
            </a:r>
            <a:r>
              <a:rPr lang="es-AR" b="1" dirty="0" err="1"/>
              <a:t>Provider</a:t>
            </a:r>
            <a:r>
              <a:rPr lang="es-AR" b="1" dirty="0"/>
              <a:t> </a:t>
            </a:r>
            <a:r>
              <a:rPr lang="es-AR" dirty="0"/>
              <a:t>(</a:t>
            </a:r>
            <a:r>
              <a:rPr lang="es-AR" i="1" dirty="0" err="1"/>
              <a:t>System.Data.SqlClient</a:t>
            </a:r>
            <a:r>
              <a:rPr lang="es-AR" i="1" dirty="0"/>
              <a:t>) </a:t>
            </a:r>
            <a:r>
              <a:rPr lang="es-AR" dirty="0"/>
              <a:t>Permite la conexión optimizada a SQL Server 7.0 o posterior, incluyendo la última versión SQL Server Express </a:t>
            </a:r>
            <a:r>
              <a:rPr lang="es-AR" dirty="0" err="1"/>
              <a:t>Edition</a:t>
            </a:r>
            <a:r>
              <a:rPr lang="es-AR" dirty="0"/>
              <a:t>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Capa Conectada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01008"/>
            <a:ext cx="298055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372200" y="4149080"/>
            <a:ext cx="2016224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9A9C-AC82-4BA4-91B5-9E3BDE210F34}" type="datetime1">
              <a:rPr lang="es-ES" smtClean="0"/>
              <a:t>09/04/2014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2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4896544" cy="48169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_tradnl" dirty="0"/>
              <a:t>Cada uno de estos posee las clases:</a:t>
            </a:r>
          </a:p>
          <a:p>
            <a:pPr marL="0" indent="0">
              <a:buNone/>
            </a:pPr>
            <a:endParaRPr lang="es-AR" b="1" dirty="0"/>
          </a:p>
          <a:p>
            <a:r>
              <a:rPr lang="es-AR" b="1" dirty="0" err="1"/>
              <a:t>Connection</a:t>
            </a:r>
            <a:r>
              <a:rPr lang="es-AR" dirty="0"/>
              <a:t>: establece una conexión física con una base de datos determinada.</a:t>
            </a:r>
          </a:p>
          <a:p>
            <a:pPr marL="0" indent="0">
              <a:buNone/>
            </a:pPr>
            <a:endParaRPr lang="es-ES_tradnl" b="1" dirty="0"/>
          </a:p>
          <a:p>
            <a:r>
              <a:rPr lang="es-ES_tradnl" b="1" dirty="0" err="1"/>
              <a:t>Command</a:t>
            </a:r>
            <a:r>
              <a:rPr lang="es-ES_tradnl" dirty="0"/>
              <a:t>: </a:t>
            </a:r>
            <a:r>
              <a:rPr lang="es-AR" dirty="0"/>
              <a:t>representa una determinada sentencia SQL o un </a:t>
            </a:r>
            <a:r>
              <a:rPr lang="es-AR" dirty="0" err="1"/>
              <a:t>Stored</a:t>
            </a:r>
            <a:r>
              <a:rPr lang="es-AR" dirty="0"/>
              <a:t> </a:t>
            </a:r>
            <a:r>
              <a:rPr lang="es-AR" dirty="0" err="1"/>
              <a:t>Procedure</a:t>
            </a:r>
            <a:r>
              <a:rPr lang="es-AR" dirty="0"/>
              <a:t>.</a:t>
            </a:r>
            <a:endParaRPr lang="es-ES_tradnl" dirty="0"/>
          </a:p>
          <a:p>
            <a:endParaRPr lang="es-ES_tradnl" dirty="0"/>
          </a:p>
          <a:p>
            <a:r>
              <a:rPr lang="es-ES_tradnl" b="1" dirty="0" err="1"/>
              <a:t>DataAdapter</a:t>
            </a:r>
            <a:r>
              <a:rPr lang="es-ES_tradnl" dirty="0"/>
              <a:t>: </a:t>
            </a:r>
            <a:r>
              <a:rPr lang="es-AR" dirty="0"/>
              <a:t>establece una comunicación entre una fuente de datos y un </a:t>
            </a:r>
            <a:r>
              <a:rPr lang="es-AR" i="1" dirty="0" err="1"/>
              <a:t>DataSet</a:t>
            </a:r>
            <a:r>
              <a:rPr lang="es-AR" i="1" dirty="0"/>
              <a:t>.</a:t>
            </a:r>
            <a:endParaRPr lang="es-ES_tradnl" dirty="0"/>
          </a:p>
          <a:p>
            <a:endParaRPr lang="es-ES_tradnl" dirty="0"/>
          </a:p>
          <a:p>
            <a:r>
              <a:rPr lang="es-ES_tradnl" b="1" dirty="0" err="1"/>
              <a:t>DataReader</a:t>
            </a:r>
            <a:r>
              <a:rPr lang="es-ES_tradnl" dirty="0"/>
              <a:t>: accede a los datos de una manera muy rápida.</a:t>
            </a:r>
          </a:p>
          <a:p>
            <a:endParaRPr lang="es-AR" dirty="0" smtClean="0"/>
          </a:p>
          <a:p>
            <a:r>
              <a:rPr lang="es-AR" dirty="0" smtClean="0"/>
              <a:t>Se realiza la </a:t>
            </a:r>
            <a:r>
              <a:rPr lang="es-AR" dirty="0"/>
              <a:t>conexión y comunicación con los orígenes de datos. Cada proveedor de datos implementa su propia versión de las clases </a:t>
            </a:r>
            <a:r>
              <a:rPr lang="es-AR" i="1" dirty="0" err="1"/>
              <a:t>Connection</a:t>
            </a:r>
            <a:r>
              <a:rPr lang="es-AR" dirty="0"/>
              <a:t>, </a:t>
            </a:r>
            <a:r>
              <a:rPr lang="es-AR" i="1" dirty="0" err="1"/>
              <a:t>Command</a:t>
            </a:r>
            <a:r>
              <a:rPr lang="es-AR" dirty="0"/>
              <a:t>, </a:t>
            </a:r>
            <a:r>
              <a:rPr lang="es-AR" i="1" dirty="0" err="1"/>
              <a:t>DataReader</a:t>
            </a:r>
            <a:r>
              <a:rPr lang="es-AR" i="1" dirty="0"/>
              <a:t> </a:t>
            </a:r>
            <a:r>
              <a:rPr lang="es-AR" dirty="0"/>
              <a:t>y </a:t>
            </a:r>
            <a:r>
              <a:rPr lang="es-AR" i="1" dirty="0" err="1" smtClean="0"/>
              <a:t>DataAdapter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Proveedores de acceso a datos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83" y="2204864"/>
            <a:ext cx="3388790" cy="379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749555" y="4416133"/>
            <a:ext cx="151216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5749555" y="4776173"/>
            <a:ext cx="151216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5752170" y="5208221"/>
            <a:ext cx="1512168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5817467" y="6000309"/>
            <a:ext cx="2893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FF0000"/>
                </a:solidFill>
              </a:rPr>
              <a:t>Navegación por el Explorador de Objetos</a:t>
            </a:r>
            <a:endParaRPr lang="es-AR" sz="1200" b="1" dirty="0">
              <a:solidFill>
                <a:srgbClr val="FF0000"/>
              </a:solidFill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AC75-C0EB-4453-B5FE-D2ADAF4BA565}" type="datetime1">
              <a:rPr lang="es-ES" smtClean="0"/>
              <a:t>09/04/2014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5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4896544" cy="445686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La conexión a los datos se mantiene “viva”.</a:t>
            </a:r>
          </a:p>
          <a:p>
            <a:endParaRPr lang="es-AR" dirty="0" smtClean="0"/>
          </a:p>
          <a:p>
            <a:r>
              <a:rPr lang="es-AR" dirty="0" smtClean="0"/>
              <a:t>Se usa el objeto </a:t>
            </a:r>
            <a:r>
              <a:rPr lang="es-AR" dirty="0" err="1" smtClean="0"/>
              <a:t>DataReader</a:t>
            </a:r>
            <a:r>
              <a:rPr lang="es-AR" dirty="0" smtClean="0"/>
              <a:t> para lectura.</a:t>
            </a:r>
          </a:p>
          <a:p>
            <a:endParaRPr lang="es-AR" dirty="0"/>
          </a:p>
          <a:p>
            <a:r>
              <a:rPr lang="es-AR" dirty="0" smtClean="0"/>
              <a:t>Escenarios posibles:</a:t>
            </a:r>
          </a:p>
          <a:p>
            <a:pPr lvl="1"/>
            <a:r>
              <a:rPr lang="es-AR" dirty="0" smtClean="0"/>
              <a:t>Bajo número de transacciones concurrentes.</a:t>
            </a:r>
          </a:p>
          <a:p>
            <a:pPr lvl="1"/>
            <a:r>
              <a:rPr lang="es-AR" dirty="0" smtClean="0"/>
              <a:t>Transacciones cortas.</a:t>
            </a:r>
          </a:p>
          <a:p>
            <a:pPr lvl="1"/>
            <a:r>
              <a:rPr lang="es-AR" dirty="0" smtClean="0"/>
              <a:t>Datos siempre actualizados.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Escenario Conectado</a:t>
            </a:r>
            <a:endParaRPr lang="es-AR" dirty="0"/>
          </a:p>
        </p:txBody>
      </p:sp>
      <p:grpSp>
        <p:nvGrpSpPr>
          <p:cNvPr id="21" name="20 Grupo"/>
          <p:cNvGrpSpPr/>
          <p:nvPr/>
        </p:nvGrpSpPr>
        <p:grpSpPr>
          <a:xfrm>
            <a:off x="4863387" y="2293419"/>
            <a:ext cx="4014774" cy="3888432"/>
            <a:chOff x="136960" y="1844824"/>
            <a:chExt cx="8620882" cy="4814442"/>
          </a:xfrm>
        </p:grpSpPr>
        <p:sp>
          <p:nvSpPr>
            <p:cNvPr id="4" name="3 Rectángulo redondeado"/>
            <p:cNvSpPr/>
            <p:nvPr/>
          </p:nvSpPr>
          <p:spPr>
            <a:xfrm>
              <a:off x="2267744" y="1844824"/>
              <a:ext cx="648072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Aplicaciones – Manejo y Visualización de Datos</a:t>
              </a:r>
              <a:endParaRPr lang="es-AR" sz="1200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475656" y="2924944"/>
              <a:ext cx="727280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059832" y="3212976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err="1" smtClean="0"/>
                <a:t>DataSet</a:t>
              </a:r>
              <a:endParaRPr lang="es-AR" sz="10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485034" y="3889132"/>
              <a:ext cx="7272808" cy="1844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3085151" y="3990674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err="1" smtClean="0"/>
                <a:t>DataAdapter</a:t>
              </a:r>
              <a:endParaRPr lang="es-AR" sz="10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868144" y="4005064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err="1" smtClean="0"/>
                <a:t>DataReader</a:t>
              </a:r>
              <a:endParaRPr lang="es-AR" sz="10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868144" y="4725144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err="1" smtClean="0"/>
                <a:t>Command</a:t>
              </a:r>
              <a:endParaRPr lang="es-AR" sz="10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4149330" y="5229200"/>
              <a:ext cx="1944216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err="1" smtClean="0"/>
                <a:t>Connection</a:t>
              </a:r>
              <a:endParaRPr lang="es-AR" sz="1000" dirty="0"/>
            </a:p>
          </p:txBody>
        </p:sp>
        <p:sp>
          <p:nvSpPr>
            <p:cNvPr id="12" name="11 CuadroTexto"/>
            <p:cNvSpPr txBox="1"/>
            <p:nvPr/>
          </p:nvSpPr>
          <p:spPr>
            <a:xfrm rot="16200000">
              <a:off x="-621302" y="3666186"/>
              <a:ext cx="2885579" cy="1369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 smtClean="0"/>
                <a:t>ADO.NET</a:t>
              </a:r>
              <a:endParaRPr lang="es-AR" sz="2800" dirty="0"/>
            </a:p>
          </p:txBody>
        </p:sp>
        <p:sp>
          <p:nvSpPr>
            <p:cNvPr id="15" name="14 Disco magnético"/>
            <p:cNvSpPr/>
            <p:nvPr/>
          </p:nvSpPr>
          <p:spPr>
            <a:xfrm>
              <a:off x="4262031" y="5939186"/>
              <a:ext cx="1718814" cy="7200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Datos</a:t>
              </a:r>
              <a:endParaRPr lang="es-AR" sz="1200" dirty="0"/>
            </a:p>
          </p:txBody>
        </p:sp>
        <p:cxnSp>
          <p:nvCxnSpPr>
            <p:cNvPr id="16" name="15 Conector recto de flecha"/>
            <p:cNvCxnSpPr>
              <a:stCxn id="15" idx="1"/>
              <a:endCxn id="11" idx="2"/>
            </p:cNvCxnSpPr>
            <p:nvPr/>
          </p:nvCxnSpPr>
          <p:spPr>
            <a:xfrm flipV="1">
              <a:off x="5121438" y="5589240"/>
              <a:ext cx="0" cy="349946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angular"/>
            <p:cNvCxnSpPr>
              <a:stCxn id="11" idx="0"/>
              <a:endCxn id="10" idx="1"/>
            </p:cNvCxnSpPr>
            <p:nvPr/>
          </p:nvCxnSpPr>
          <p:spPr>
            <a:xfrm rot="5400000" flipH="1" flipV="1">
              <a:off x="5332773" y="4693829"/>
              <a:ext cx="324036" cy="746706"/>
            </a:xfrm>
            <a:prstGeom prst="bentConnector2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10" idx="0"/>
            </p:cNvCxnSpPr>
            <p:nvPr/>
          </p:nvCxnSpPr>
          <p:spPr>
            <a:xfrm flipV="1">
              <a:off x="6840252" y="4365104"/>
              <a:ext cx="0" cy="36004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angular"/>
            <p:cNvCxnSpPr>
              <a:stCxn id="10" idx="3"/>
            </p:cNvCxnSpPr>
            <p:nvPr/>
          </p:nvCxnSpPr>
          <p:spPr>
            <a:xfrm flipV="1">
              <a:off x="7812360" y="2492896"/>
              <a:ext cx="504056" cy="2412268"/>
            </a:xfrm>
            <a:prstGeom prst="bentConnector2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angular"/>
            <p:cNvCxnSpPr/>
            <p:nvPr/>
          </p:nvCxnSpPr>
          <p:spPr>
            <a:xfrm rot="5400000" flipH="1" flipV="1">
              <a:off x="6078663" y="3249825"/>
              <a:ext cx="1497778" cy="12700"/>
            </a:xfrm>
            <a:prstGeom prst="bentConnector3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5CB-6E87-4B9C-A141-DF7C6CE4F4AE}" type="datetime1">
              <a:rPr lang="es-ES" smtClean="0"/>
              <a:t>09/04/2014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Acceso a Datos</a:t>
            </a:r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1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3592</TotalTime>
  <Words>1923</Words>
  <Application>Microsoft Office PowerPoint</Application>
  <PresentationFormat>Presentación en pantalla (4:3)</PresentationFormat>
  <Paragraphs>543</Paragraphs>
  <Slides>34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5" baseType="lpstr">
      <vt:lpstr>AR DARLING</vt:lpstr>
      <vt:lpstr>Arial</vt:lpstr>
      <vt:lpstr>Calibri</vt:lpstr>
      <vt:lpstr>Cambria Math</vt:lpstr>
      <vt:lpstr>Candara</vt:lpstr>
      <vt:lpstr>Inconsolata</vt:lpstr>
      <vt:lpstr>Segoe</vt:lpstr>
      <vt:lpstr>Symbol</vt:lpstr>
      <vt:lpstr>Wingdings</vt:lpstr>
      <vt:lpstr>ヒラギノ角ゴ ProN W6</vt:lpstr>
      <vt:lpstr>Forma de onda</vt:lpstr>
      <vt:lpstr>La Plataforma . NET</vt:lpstr>
      <vt:lpstr>Agenda</vt:lpstr>
      <vt:lpstr>Demo Herramienta de Modelado de Datos</vt:lpstr>
      <vt:lpstr>Microsoft Data Access Component</vt:lpstr>
      <vt:lpstr>Introducción a ADO.NET</vt:lpstr>
      <vt:lpstr>Arquitectura de Capas</vt:lpstr>
      <vt:lpstr>Capa Conectada</vt:lpstr>
      <vt:lpstr>Proveedores de acceso a datos</vt:lpstr>
      <vt:lpstr>Escenario Conectado</vt:lpstr>
      <vt:lpstr>Demo - Pasos Genéricos</vt:lpstr>
      <vt:lpstr>Capa Desconectada</vt:lpstr>
      <vt:lpstr>Capa Desconectada - DataSet</vt:lpstr>
      <vt:lpstr>Escenario Desconectado</vt:lpstr>
      <vt:lpstr>Demo</vt:lpstr>
      <vt:lpstr>Enlaces a Formularios</vt:lpstr>
      <vt:lpstr>Demo</vt:lpstr>
      <vt:lpstr>Arquitectura Resumen</vt:lpstr>
      <vt:lpstr>LINQ</vt:lpstr>
      <vt:lpstr>Consultas sin LINQ</vt:lpstr>
      <vt:lpstr>ADO sin LINQ</vt:lpstr>
      <vt:lpstr>Consulta con LINQ</vt:lpstr>
      <vt:lpstr>Arquitectura de LINQ</vt:lpstr>
      <vt:lpstr>Uso de LINQ</vt:lpstr>
      <vt:lpstr>Ejemplos de Uso </vt:lpstr>
      <vt:lpstr>Entity Framework</vt:lpstr>
      <vt:lpstr>Principal Problema</vt:lpstr>
      <vt:lpstr>Principal Problema</vt:lpstr>
      <vt:lpstr>Impedance Mismatch</vt:lpstr>
      <vt:lpstr>Modelo Lógico</vt:lpstr>
      <vt:lpstr>Entity Data Model (EDM)</vt:lpstr>
      <vt:lpstr>Estrategias</vt:lpstr>
      <vt:lpstr>Demo</vt:lpstr>
      <vt:lpstr>Resumiendo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70</cp:revision>
  <dcterms:modified xsi:type="dcterms:W3CDTF">2014-04-09T18:36:13Z</dcterms:modified>
</cp:coreProperties>
</file>