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9" r:id="rId14"/>
    <p:sldId id="270" r:id="rId15"/>
    <p:sldId id="271" r:id="rId16"/>
    <p:sldId id="272" r:id="rId17"/>
    <p:sldId id="268" r:id="rId18"/>
    <p:sldId id="273" r:id="rId19"/>
    <p:sldId id="274" r:id="rId20"/>
    <p:sldId id="275" r:id="rId21"/>
    <p:sldId id="277" r:id="rId22"/>
    <p:sldId id="278" r:id="rId23"/>
    <p:sldId id="279" r:id="rId24"/>
    <p:sldId id="280" r:id="rId25"/>
    <p:sldId id="282" r:id="rId26"/>
    <p:sldId id="281" r:id="rId27"/>
    <p:sldId id="283" r:id="rId28"/>
    <p:sldId id="284" r:id="rId29"/>
    <p:sldId id="285" r:id="rId30"/>
    <p:sldId id="286" r:id="rId31"/>
    <p:sldId id="287" r:id="rId32"/>
    <p:sldId id="289"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06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92803-D53F-4CC2-BC68-76BB7025466D}" type="datetimeFigureOut">
              <a:rPr lang="es-ES"/>
              <a:t>12/06/2014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3ABEFE-1E7F-46D4-9D36-82A277CA7BA1}" type="slidenum">
              <a:rPr lang="es-ES"/>
              <a:t>‹Nº›</a:t>
            </a:fld>
            <a:endParaRPr lang="es-ES"/>
          </a:p>
        </p:txBody>
      </p:sp>
    </p:spTree>
    <p:extLst>
      <p:ext uri="{BB962C8B-B14F-4D97-AF65-F5344CB8AC3E}">
        <p14:creationId xmlns:p14="http://schemas.microsoft.com/office/powerpoint/2010/main" val="39653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83ABEFE-1E7F-46D4-9D36-82A277CA7BA1}" type="slidenum">
              <a:rPr lang="es-ES"/>
              <a:t>1</a:t>
            </a:fld>
            <a:endParaRPr lang="es-ES"/>
          </a:p>
        </p:txBody>
      </p:sp>
    </p:spTree>
    <p:extLst>
      <p:ext uri="{BB962C8B-B14F-4D97-AF65-F5344CB8AC3E}">
        <p14:creationId xmlns:p14="http://schemas.microsoft.com/office/powerpoint/2010/main" val="1146426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10</a:t>
            </a:fld>
            <a:endParaRPr lang="es-ES"/>
          </a:p>
        </p:txBody>
      </p:sp>
    </p:spTree>
    <p:extLst>
      <p:ext uri="{BB962C8B-B14F-4D97-AF65-F5344CB8AC3E}">
        <p14:creationId xmlns:p14="http://schemas.microsoft.com/office/powerpoint/2010/main" val="77650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11</a:t>
            </a:fld>
            <a:endParaRPr lang="es-ES"/>
          </a:p>
        </p:txBody>
      </p:sp>
    </p:spTree>
    <p:extLst>
      <p:ext uri="{BB962C8B-B14F-4D97-AF65-F5344CB8AC3E}">
        <p14:creationId xmlns:p14="http://schemas.microsoft.com/office/powerpoint/2010/main" val="2789633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12</a:t>
            </a:fld>
            <a:endParaRPr lang="es-ES"/>
          </a:p>
        </p:txBody>
      </p:sp>
    </p:spTree>
    <p:extLst>
      <p:ext uri="{BB962C8B-B14F-4D97-AF65-F5344CB8AC3E}">
        <p14:creationId xmlns:p14="http://schemas.microsoft.com/office/powerpoint/2010/main" val="1924331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13</a:t>
            </a:fld>
            <a:endParaRPr lang="es-ES"/>
          </a:p>
        </p:txBody>
      </p:sp>
    </p:spTree>
    <p:extLst>
      <p:ext uri="{BB962C8B-B14F-4D97-AF65-F5344CB8AC3E}">
        <p14:creationId xmlns:p14="http://schemas.microsoft.com/office/powerpoint/2010/main" val="192433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14</a:t>
            </a:fld>
            <a:endParaRPr lang="es-ES"/>
          </a:p>
        </p:txBody>
      </p:sp>
    </p:spTree>
    <p:extLst>
      <p:ext uri="{BB962C8B-B14F-4D97-AF65-F5344CB8AC3E}">
        <p14:creationId xmlns:p14="http://schemas.microsoft.com/office/powerpoint/2010/main" val="192433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15</a:t>
            </a:fld>
            <a:endParaRPr lang="es-ES"/>
          </a:p>
        </p:txBody>
      </p:sp>
    </p:spTree>
    <p:extLst>
      <p:ext uri="{BB962C8B-B14F-4D97-AF65-F5344CB8AC3E}">
        <p14:creationId xmlns:p14="http://schemas.microsoft.com/office/powerpoint/2010/main" val="192433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16</a:t>
            </a:fld>
            <a:endParaRPr lang="es-ES"/>
          </a:p>
        </p:txBody>
      </p:sp>
    </p:spTree>
    <p:extLst>
      <p:ext uri="{BB962C8B-B14F-4D97-AF65-F5344CB8AC3E}">
        <p14:creationId xmlns:p14="http://schemas.microsoft.com/office/powerpoint/2010/main" val="192433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17</a:t>
            </a:fld>
            <a:endParaRPr lang="es-ES"/>
          </a:p>
        </p:txBody>
      </p:sp>
    </p:spTree>
    <p:extLst>
      <p:ext uri="{BB962C8B-B14F-4D97-AF65-F5344CB8AC3E}">
        <p14:creationId xmlns:p14="http://schemas.microsoft.com/office/powerpoint/2010/main" val="15558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18</a:t>
            </a:fld>
            <a:endParaRPr lang="es-ES"/>
          </a:p>
        </p:txBody>
      </p:sp>
    </p:spTree>
    <p:extLst>
      <p:ext uri="{BB962C8B-B14F-4D97-AF65-F5344CB8AC3E}">
        <p14:creationId xmlns:p14="http://schemas.microsoft.com/office/powerpoint/2010/main" val="1216799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19</a:t>
            </a:fld>
            <a:endParaRPr lang="es-ES"/>
          </a:p>
        </p:txBody>
      </p:sp>
    </p:spTree>
    <p:extLst>
      <p:ext uri="{BB962C8B-B14F-4D97-AF65-F5344CB8AC3E}">
        <p14:creationId xmlns:p14="http://schemas.microsoft.com/office/powerpoint/2010/main" val="136623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83ABEFE-1E7F-46D4-9D36-82A277CA7BA1}" type="slidenum">
              <a:rPr lang="es-ES"/>
              <a:t>2</a:t>
            </a:fld>
            <a:endParaRPr lang="es-ES"/>
          </a:p>
        </p:txBody>
      </p:sp>
    </p:spTree>
    <p:extLst>
      <p:ext uri="{BB962C8B-B14F-4D97-AF65-F5344CB8AC3E}">
        <p14:creationId xmlns:p14="http://schemas.microsoft.com/office/powerpoint/2010/main" val="2080897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20</a:t>
            </a:fld>
            <a:endParaRPr lang="es-ES"/>
          </a:p>
        </p:txBody>
      </p:sp>
    </p:spTree>
    <p:extLst>
      <p:ext uri="{BB962C8B-B14F-4D97-AF65-F5344CB8AC3E}">
        <p14:creationId xmlns:p14="http://schemas.microsoft.com/office/powerpoint/2010/main" val="3036811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21</a:t>
            </a:fld>
            <a:endParaRPr lang="es-ES"/>
          </a:p>
        </p:txBody>
      </p:sp>
    </p:spTree>
    <p:extLst>
      <p:ext uri="{BB962C8B-B14F-4D97-AF65-F5344CB8AC3E}">
        <p14:creationId xmlns:p14="http://schemas.microsoft.com/office/powerpoint/2010/main" val="387108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22</a:t>
            </a:fld>
            <a:endParaRPr lang="es-ES"/>
          </a:p>
        </p:txBody>
      </p:sp>
    </p:spTree>
    <p:extLst>
      <p:ext uri="{BB962C8B-B14F-4D97-AF65-F5344CB8AC3E}">
        <p14:creationId xmlns:p14="http://schemas.microsoft.com/office/powerpoint/2010/main" val="1646625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23</a:t>
            </a:fld>
            <a:endParaRPr lang="es-ES"/>
          </a:p>
        </p:txBody>
      </p:sp>
    </p:spTree>
    <p:extLst>
      <p:ext uri="{BB962C8B-B14F-4D97-AF65-F5344CB8AC3E}">
        <p14:creationId xmlns:p14="http://schemas.microsoft.com/office/powerpoint/2010/main" val="165207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24</a:t>
            </a:fld>
            <a:endParaRPr lang="es-ES"/>
          </a:p>
        </p:txBody>
      </p:sp>
    </p:spTree>
    <p:extLst>
      <p:ext uri="{BB962C8B-B14F-4D97-AF65-F5344CB8AC3E}">
        <p14:creationId xmlns:p14="http://schemas.microsoft.com/office/powerpoint/2010/main" val="165207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25</a:t>
            </a:fld>
            <a:endParaRPr lang="es-ES"/>
          </a:p>
        </p:txBody>
      </p:sp>
    </p:spTree>
    <p:extLst>
      <p:ext uri="{BB962C8B-B14F-4D97-AF65-F5344CB8AC3E}">
        <p14:creationId xmlns:p14="http://schemas.microsoft.com/office/powerpoint/2010/main" val="146781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26</a:t>
            </a:fld>
            <a:endParaRPr lang="es-ES"/>
          </a:p>
        </p:txBody>
      </p:sp>
    </p:spTree>
    <p:extLst>
      <p:ext uri="{BB962C8B-B14F-4D97-AF65-F5344CB8AC3E}">
        <p14:creationId xmlns:p14="http://schemas.microsoft.com/office/powerpoint/2010/main" val="2635493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27</a:t>
            </a:fld>
            <a:endParaRPr lang="es-ES"/>
          </a:p>
        </p:txBody>
      </p:sp>
    </p:spTree>
    <p:extLst>
      <p:ext uri="{BB962C8B-B14F-4D97-AF65-F5344CB8AC3E}">
        <p14:creationId xmlns:p14="http://schemas.microsoft.com/office/powerpoint/2010/main" val="3918383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28</a:t>
            </a:fld>
            <a:endParaRPr lang="es-ES"/>
          </a:p>
        </p:txBody>
      </p:sp>
    </p:spTree>
    <p:extLst>
      <p:ext uri="{BB962C8B-B14F-4D97-AF65-F5344CB8AC3E}">
        <p14:creationId xmlns:p14="http://schemas.microsoft.com/office/powerpoint/2010/main" val="3889016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29</a:t>
            </a:fld>
            <a:endParaRPr lang="es-ES"/>
          </a:p>
        </p:txBody>
      </p:sp>
    </p:spTree>
    <p:extLst>
      <p:ext uri="{BB962C8B-B14F-4D97-AF65-F5344CB8AC3E}">
        <p14:creationId xmlns:p14="http://schemas.microsoft.com/office/powerpoint/2010/main" val="29942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a:t>
            </a:fld>
            <a:endParaRPr lang="es-ES"/>
          </a:p>
        </p:txBody>
      </p:sp>
    </p:spTree>
    <p:extLst>
      <p:ext uri="{BB962C8B-B14F-4D97-AF65-F5344CB8AC3E}">
        <p14:creationId xmlns:p14="http://schemas.microsoft.com/office/powerpoint/2010/main" val="2524208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30</a:t>
            </a:fld>
            <a:endParaRPr lang="es-ES"/>
          </a:p>
        </p:txBody>
      </p:sp>
    </p:spTree>
    <p:extLst>
      <p:ext uri="{BB962C8B-B14F-4D97-AF65-F5344CB8AC3E}">
        <p14:creationId xmlns:p14="http://schemas.microsoft.com/office/powerpoint/2010/main" val="1361826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31</a:t>
            </a:fld>
            <a:endParaRPr lang="es-ES"/>
          </a:p>
        </p:txBody>
      </p:sp>
    </p:spTree>
    <p:extLst>
      <p:ext uri="{BB962C8B-B14F-4D97-AF65-F5344CB8AC3E}">
        <p14:creationId xmlns:p14="http://schemas.microsoft.com/office/powerpoint/2010/main" val="3130329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3ABEFE-1E7F-46D4-9D36-82A277CA7BA1}" type="slidenum">
              <a:rPr lang="es-ES"/>
              <a:t>32</a:t>
            </a:fld>
            <a:endParaRPr lang="es-ES"/>
          </a:p>
        </p:txBody>
      </p:sp>
    </p:spTree>
    <p:extLst>
      <p:ext uri="{BB962C8B-B14F-4D97-AF65-F5344CB8AC3E}">
        <p14:creationId xmlns:p14="http://schemas.microsoft.com/office/powerpoint/2010/main" val="206984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a:t>
            </a:fld>
            <a:endParaRPr lang="es-ES"/>
          </a:p>
        </p:txBody>
      </p:sp>
    </p:spTree>
    <p:extLst>
      <p:ext uri="{BB962C8B-B14F-4D97-AF65-F5344CB8AC3E}">
        <p14:creationId xmlns:p14="http://schemas.microsoft.com/office/powerpoint/2010/main" val="390350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a:t>
            </a:fld>
            <a:endParaRPr lang="es-ES"/>
          </a:p>
        </p:txBody>
      </p:sp>
    </p:spTree>
    <p:extLst>
      <p:ext uri="{BB962C8B-B14F-4D97-AF65-F5344CB8AC3E}">
        <p14:creationId xmlns:p14="http://schemas.microsoft.com/office/powerpoint/2010/main" val="396759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6</a:t>
            </a:fld>
            <a:endParaRPr lang="es-ES"/>
          </a:p>
        </p:txBody>
      </p:sp>
    </p:spTree>
    <p:extLst>
      <p:ext uri="{BB962C8B-B14F-4D97-AF65-F5344CB8AC3E}">
        <p14:creationId xmlns:p14="http://schemas.microsoft.com/office/powerpoint/2010/main" val="1444475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7</a:t>
            </a:fld>
            <a:endParaRPr lang="es-ES"/>
          </a:p>
        </p:txBody>
      </p:sp>
    </p:spTree>
    <p:extLst>
      <p:ext uri="{BB962C8B-B14F-4D97-AF65-F5344CB8AC3E}">
        <p14:creationId xmlns:p14="http://schemas.microsoft.com/office/powerpoint/2010/main" val="389480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8</a:t>
            </a:fld>
            <a:endParaRPr lang="es-ES"/>
          </a:p>
        </p:txBody>
      </p:sp>
    </p:spTree>
    <p:extLst>
      <p:ext uri="{BB962C8B-B14F-4D97-AF65-F5344CB8AC3E}">
        <p14:creationId xmlns:p14="http://schemas.microsoft.com/office/powerpoint/2010/main" val="148986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9</a:t>
            </a:fld>
            <a:endParaRPr lang="es-ES"/>
          </a:p>
        </p:txBody>
      </p:sp>
    </p:spTree>
    <p:extLst>
      <p:ext uri="{BB962C8B-B14F-4D97-AF65-F5344CB8AC3E}">
        <p14:creationId xmlns:p14="http://schemas.microsoft.com/office/powerpoint/2010/main" val="92575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722CF54-0613-4574-ACBF-14E9A907BB3F}" type="datetime1">
              <a:rPr lang="es-ES" smtClean="0"/>
              <a:t>12/06/2014</a:t>
            </a:fld>
            <a:endParaRPr lang="es-ES"/>
          </a:p>
        </p:txBody>
      </p:sp>
      <p:sp>
        <p:nvSpPr>
          <p:cNvPr id="5" name="Footer Placeholder 4"/>
          <p:cNvSpPr>
            <a:spLocks noGrp="1"/>
          </p:cNvSpPr>
          <p:nvPr>
            <p:ph type="ftr" sz="quarter" idx="11"/>
          </p:nvPr>
        </p:nvSpPr>
        <p:spPr/>
        <p:txBody>
          <a:bodyPr/>
          <a:lstStyle/>
          <a:p>
            <a:r>
              <a:rPr lang="es-AR" smtClean="0"/>
              <a:t>Introducción a la Plataforma .NET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24446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CFFD76F-695D-4F14-9A18-7C52B9E81D0E}" type="datetime1">
              <a:rPr lang="es-ES" smtClean="0"/>
              <a:t>12/06/2014</a:t>
            </a:fld>
            <a:endParaRPr lang="es-ES"/>
          </a:p>
        </p:txBody>
      </p:sp>
      <p:sp>
        <p:nvSpPr>
          <p:cNvPr id="5" name="Footer Placeholder 4"/>
          <p:cNvSpPr>
            <a:spLocks noGrp="1"/>
          </p:cNvSpPr>
          <p:nvPr>
            <p:ph type="ftr" sz="quarter" idx="11"/>
          </p:nvPr>
        </p:nvSpPr>
        <p:spPr/>
        <p:txBody>
          <a:bodyPr/>
          <a:lstStyle/>
          <a:p>
            <a:r>
              <a:rPr lang="es-AR" smtClean="0"/>
              <a:t>Introducción a la Plataforma .NET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85254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718C964-0D41-41F6-8FDE-79B6F19B8046}" type="datetime1">
              <a:rPr lang="es-ES" smtClean="0"/>
              <a:t>12/06/2014</a:t>
            </a:fld>
            <a:endParaRPr lang="es-ES"/>
          </a:p>
        </p:txBody>
      </p:sp>
      <p:sp>
        <p:nvSpPr>
          <p:cNvPr id="5" name="Footer Placeholder 4"/>
          <p:cNvSpPr>
            <a:spLocks noGrp="1"/>
          </p:cNvSpPr>
          <p:nvPr>
            <p:ph type="ftr" sz="quarter" idx="11"/>
          </p:nvPr>
        </p:nvSpPr>
        <p:spPr/>
        <p:txBody>
          <a:bodyPr/>
          <a:lstStyle/>
          <a:p>
            <a:r>
              <a:rPr lang="es-AR" smtClean="0"/>
              <a:t>Introducción a la Plataforma .NET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98743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BB5B90B-C2A7-4579-B071-3A693DB503D6}" type="datetime1">
              <a:rPr lang="es-ES" smtClean="0"/>
              <a:t>12/06/2014</a:t>
            </a:fld>
            <a:endParaRPr lang="es-ES"/>
          </a:p>
        </p:txBody>
      </p:sp>
      <p:sp>
        <p:nvSpPr>
          <p:cNvPr id="5" name="Footer Placeholder 4"/>
          <p:cNvSpPr>
            <a:spLocks noGrp="1"/>
          </p:cNvSpPr>
          <p:nvPr>
            <p:ph type="ftr" sz="quarter" idx="11"/>
          </p:nvPr>
        </p:nvSpPr>
        <p:spPr/>
        <p:txBody>
          <a:bodyPr/>
          <a:lstStyle/>
          <a:p>
            <a:r>
              <a:rPr lang="es-AR" smtClean="0"/>
              <a:t>Introducción a la Plataforma .NET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48488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D9B7A7-C483-4E84-8B7B-63221A423E77}" type="datetime1">
              <a:rPr lang="es-ES" smtClean="0"/>
              <a:t>12/06/2014</a:t>
            </a:fld>
            <a:endParaRPr lang="es-ES"/>
          </a:p>
        </p:txBody>
      </p:sp>
      <p:sp>
        <p:nvSpPr>
          <p:cNvPr id="5" name="Footer Placeholder 4"/>
          <p:cNvSpPr>
            <a:spLocks noGrp="1"/>
          </p:cNvSpPr>
          <p:nvPr>
            <p:ph type="ftr" sz="quarter" idx="11"/>
          </p:nvPr>
        </p:nvSpPr>
        <p:spPr/>
        <p:txBody>
          <a:bodyPr/>
          <a:lstStyle/>
          <a:p>
            <a:r>
              <a:rPr lang="es-AR" smtClean="0"/>
              <a:t>Introducción a la Plataforma .NET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50553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88CD98D8-EC5F-443B-806F-DA14E5F6FCA0}" type="datetime1">
              <a:rPr lang="es-ES" smtClean="0"/>
              <a:t>12/06/2014</a:t>
            </a:fld>
            <a:endParaRPr lang="es-ES"/>
          </a:p>
        </p:txBody>
      </p:sp>
      <p:sp>
        <p:nvSpPr>
          <p:cNvPr id="6" name="Footer Placeholder 5"/>
          <p:cNvSpPr>
            <a:spLocks noGrp="1"/>
          </p:cNvSpPr>
          <p:nvPr>
            <p:ph type="ftr" sz="quarter" idx="11"/>
          </p:nvPr>
        </p:nvSpPr>
        <p:spPr/>
        <p:txBody>
          <a:bodyPr/>
          <a:lstStyle/>
          <a:p>
            <a:r>
              <a:rPr lang="es-AR" smtClean="0"/>
              <a:t>Introducción a la Plataforma .NET </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72816"/>
            <a:ext cx="4031303" cy="4353664"/>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644008" y="1772816"/>
            <a:ext cx="4032448" cy="4353664"/>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429348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4E387B5-3E78-4CF0-ADDB-F35750AC672C}" type="datetime1">
              <a:rPr lang="es-ES" smtClean="0"/>
              <a:t>12/06/2014</a:t>
            </a:fld>
            <a:endParaRPr lang="es-ES"/>
          </a:p>
        </p:txBody>
      </p:sp>
      <p:sp>
        <p:nvSpPr>
          <p:cNvPr id="8" name="Footer Placeholder 7"/>
          <p:cNvSpPr>
            <a:spLocks noGrp="1"/>
          </p:cNvSpPr>
          <p:nvPr>
            <p:ph type="ftr" sz="quarter" idx="11"/>
          </p:nvPr>
        </p:nvSpPr>
        <p:spPr/>
        <p:txBody>
          <a:bodyPr/>
          <a:lstStyle/>
          <a:p>
            <a:r>
              <a:rPr lang="es-AR" smtClean="0"/>
              <a:t>Introducción a la Plataforma .NET </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64794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3C1AE4F-935C-41C7-A009-C16C3DD7E4BE}" type="datetime1">
              <a:rPr lang="es-ES" smtClean="0"/>
              <a:t>12/06/2014</a:t>
            </a:fld>
            <a:endParaRPr lang="es-ES"/>
          </a:p>
        </p:txBody>
      </p:sp>
      <p:sp>
        <p:nvSpPr>
          <p:cNvPr id="4" name="Footer Placeholder 3"/>
          <p:cNvSpPr>
            <a:spLocks noGrp="1"/>
          </p:cNvSpPr>
          <p:nvPr>
            <p:ph type="ftr" sz="quarter" idx="11"/>
          </p:nvPr>
        </p:nvSpPr>
        <p:spPr/>
        <p:txBody>
          <a:bodyPr/>
          <a:lstStyle/>
          <a:p>
            <a:r>
              <a:rPr lang="es-AR" smtClean="0"/>
              <a:t>Introducción a la Plataforma .NET </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02829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ED7ACF2-B33F-4EAB-A8DA-58C6269FA816}" type="datetime1">
              <a:rPr lang="es-ES" smtClean="0"/>
              <a:t>12/06/2014</a:t>
            </a:fld>
            <a:endParaRPr lang="es-ES"/>
          </a:p>
        </p:txBody>
      </p:sp>
      <p:sp>
        <p:nvSpPr>
          <p:cNvPr id="3" name="Footer Placeholder 2"/>
          <p:cNvSpPr>
            <a:spLocks noGrp="1"/>
          </p:cNvSpPr>
          <p:nvPr>
            <p:ph type="ftr" sz="quarter" idx="11"/>
          </p:nvPr>
        </p:nvSpPr>
        <p:spPr/>
        <p:txBody>
          <a:bodyPr/>
          <a:lstStyle/>
          <a:p>
            <a:r>
              <a:rPr lang="es-AR" smtClean="0"/>
              <a:t>Introducción a la Plataforma .NET </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2758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9D367F4-084A-4FDF-BC9B-7ED157702A06}" type="datetime1">
              <a:rPr lang="es-ES" smtClean="0"/>
              <a:t>12/06/2014</a:t>
            </a:fld>
            <a:endParaRPr lang="es-ES"/>
          </a:p>
        </p:txBody>
      </p:sp>
      <p:sp>
        <p:nvSpPr>
          <p:cNvPr id="6" name="Footer Placeholder 5"/>
          <p:cNvSpPr>
            <a:spLocks noGrp="1"/>
          </p:cNvSpPr>
          <p:nvPr>
            <p:ph type="ftr" sz="quarter" idx="11"/>
          </p:nvPr>
        </p:nvSpPr>
        <p:spPr/>
        <p:txBody>
          <a:bodyPr/>
          <a:lstStyle/>
          <a:p>
            <a:r>
              <a:rPr lang="es-AR" smtClean="0"/>
              <a:t>Introducción a la Plataforma .NET </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7264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8BA1E4F-B152-4319-8592-3B306A018A81}" type="datetime1">
              <a:rPr lang="es-ES" smtClean="0"/>
              <a:t>12/06/2014</a:t>
            </a:fld>
            <a:endParaRPr lang="es-ES"/>
          </a:p>
        </p:txBody>
      </p:sp>
      <p:sp>
        <p:nvSpPr>
          <p:cNvPr id="6" name="Footer Placeholder 5"/>
          <p:cNvSpPr>
            <a:spLocks noGrp="1"/>
          </p:cNvSpPr>
          <p:nvPr>
            <p:ph type="ftr" sz="quarter" idx="11"/>
          </p:nvPr>
        </p:nvSpPr>
        <p:spPr/>
        <p:txBody>
          <a:bodyPr/>
          <a:lstStyle/>
          <a:p>
            <a:r>
              <a:rPr lang="es-AR" smtClean="0"/>
              <a:t>Introducción a la Plataforma .NET </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79554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B69D3EA-58C3-4C89-BB9B-855AC1CAD873}" type="datetime1">
              <a:rPr lang="es-ES" smtClean="0"/>
              <a:t>12/06/2014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dirty="0"/>
          </a:p>
        </p:txBody>
      </p:sp>
      <p:sp>
        <p:nvSpPr>
          <p:cNvPr id="3" name="Text Placeholder 2"/>
          <p:cNvSpPr>
            <a:spLocks noGrp="1"/>
          </p:cNvSpPr>
          <p:nvPr>
            <p:ph type="body" idx="1"/>
          </p:nvPr>
        </p:nvSpPr>
        <p:spPr>
          <a:xfrm>
            <a:off x="467544" y="1824466"/>
            <a:ext cx="8280919" cy="430169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19518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a:t>La Plataforma .NET</a:t>
            </a:r>
          </a:p>
        </p:txBody>
      </p:sp>
      <p:sp>
        <p:nvSpPr>
          <p:cNvPr id="3" name="2 Subtítulo"/>
          <p:cNvSpPr>
            <a:spLocks noGrp="1"/>
          </p:cNvSpPr>
          <p:nvPr>
            <p:ph type="subTitle" idx="1"/>
          </p:nvPr>
        </p:nvSpPr>
        <p:spPr/>
        <p:txBody>
          <a:bodyPr>
            <a:normAutofit/>
          </a:bodyPr>
          <a:lstStyle/>
          <a:p>
            <a:r>
              <a:rPr lang="es-ES" sz="2400" dirty="0"/>
              <a:t>Arquitectura .NET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r>
              <a:rPr lang="es-AR" dirty="0" smtClean="0"/>
              <a:t>Mantener los patrones de diseño consistentes dentro de cada capa.</a:t>
            </a:r>
          </a:p>
          <a:p>
            <a:endParaRPr lang="es-AR" dirty="0"/>
          </a:p>
          <a:p>
            <a:r>
              <a:rPr lang="es-AR" dirty="0" smtClean="0"/>
              <a:t>No duplicar la funcionalidad dentro de la aplicación.</a:t>
            </a:r>
          </a:p>
          <a:p>
            <a:endParaRPr lang="es-AR" dirty="0"/>
          </a:p>
          <a:p>
            <a:r>
              <a:rPr lang="es-AR" dirty="0" smtClean="0"/>
              <a:t>Preferir la composición sobre la herencia.</a:t>
            </a:r>
          </a:p>
          <a:p>
            <a:endParaRPr lang="es-AR" dirty="0"/>
          </a:p>
          <a:p>
            <a:r>
              <a:rPr lang="es-AR" dirty="0" smtClean="0"/>
              <a:t>Establecer el estilo del código y convenciones de nomenclatura para despliegue.</a:t>
            </a:r>
          </a:p>
          <a:p>
            <a:endParaRPr lang="es-AR" dirty="0"/>
          </a:p>
          <a:p>
            <a:r>
              <a:rPr lang="es-AR" dirty="0" smtClean="0"/>
              <a:t>Mantener un sistema de calidad usando técnica de QA automatizadas.</a:t>
            </a:r>
          </a:p>
          <a:p>
            <a:endParaRPr lang="es-AR" dirty="0"/>
          </a:p>
          <a:p>
            <a:r>
              <a:rPr lang="es-AR" dirty="0" smtClean="0"/>
              <a:t>Considerar la operación de la aplicación.</a:t>
            </a:r>
          </a:p>
        </p:txBody>
      </p:sp>
      <p:sp>
        <p:nvSpPr>
          <p:cNvPr id="3" name="2 Título"/>
          <p:cNvSpPr>
            <a:spLocks noGrp="1"/>
          </p:cNvSpPr>
          <p:nvPr>
            <p:ph type="title"/>
          </p:nvPr>
        </p:nvSpPr>
        <p:spPr/>
        <p:txBody>
          <a:bodyPr/>
          <a:lstStyle/>
          <a:p>
            <a:r>
              <a:rPr lang="es-AR" dirty="0" smtClean="0"/>
              <a:t>Prácticas de Diseño</a:t>
            </a:r>
            <a:endParaRPr lang="es-AR" dirty="0"/>
          </a:p>
        </p:txBody>
      </p:sp>
      <p:sp>
        <p:nvSpPr>
          <p:cNvPr id="4" name="3 Marcador de fecha"/>
          <p:cNvSpPr>
            <a:spLocks noGrp="1"/>
          </p:cNvSpPr>
          <p:nvPr>
            <p:ph type="dt" sz="half" idx="10"/>
          </p:nvPr>
        </p:nvSpPr>
        <p:spPr/>
        <p:txBody>
          <a:bodyPr/>
          <a:lstStyle/>
          <a:p>
            <a:fld id="{D63E933E-60C9-4EB4-A4DF-19BE3FCFFCA0}"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2099668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Principales decisiones:</a:t>
            </a:r>
          </a:p>
          <a:p>
            <a:pPr lvl="1"/>
            <a:r>
              <a:rPr lang="es-AR" dirty="0" smtClean="0"/>
              <a:t>Determinar el tipo de Aplicación.</a:t>
            </a:r>
          </a:p>
          <a:p>
            <a:pPr lvl="1"/>
            <a:endParaRPr lang="es-AR" dirty="0"/>
          </a:p>
          <a:p>
            <a:pPr lvl="1"/>
            <a:r>
              <a:rPr lang="es-AR" dirty="0" smtClean="0"/>
              <a:t>Determinar la estrategia de despliegue.</a:t>
            </a:r>
          </a:p>
          <a:p>
            <a:pPr lvl="1"/>
            <a:endParaRPr lang="es-AR" dirty="0"/>
          </a:p>
          <a:p>
            <a:pPr lvl="1"/>
            <a:r>
              <a:rPr lang="es-AR" dirty="0" smtClean="0"/>
              <a:t>Determinar las tecnologías más apropiadas.</a:t>
            </a:r>
          </a:p>
          <a:p>
            <a:pPr lvl="1"/>
            <a:endParaRPr lang="es-AR" dirty="0"/>
          </a:p>
          <a:p>
            <a:pPr lvl="1"/>
            <a:r>
              <a:rPr lang="es-AR" dirty="0" smtClean="0"/>
              <a:t>Determinar los Atributos de Calidad</a:t>
            </a:r>
          </a:p>
          <a:p>
            <a:pPr lvl="1"/>
            <a:endParaRPr lang="es-AR" dirty="0"/>
          </a:p>
          <a:p>
            <a:pPr lvl="1"/>
            <a:r>
              <a:rPr lang="es-AR" dirty="0" smtClean="0"/>
              <a:t>Determinar los aspectos transversales. </a:t>
            </a:r>
            <a:endParaRPr lang="es-AR" dirty="0"/>
          </a:p>
        </p:txBody>
      </p:sp>
      <p:sp>
        <p:nvSpPr>
          <p:cNvPr id="3" name="2 Título"/>
          <p:cNvSpPr>
            <a:spLocks noGrp="1"/>
          </p:cNvSpPr>
          <p:nvPr>
            <p:ph type="title"/>
          </p:nvPr>
        </p:nvSpPr>
        <p:spPr/>
        <p:txBody>
          <a:bodyPr/>
          <a:lstStyle/>
          <a:p>
            <a:r>
              <a:rPr lang="es-AR" dirty="0" smtClean="0"/>
              <a:t>Consideraciones de Diseño</a:t>
            </a:r>
            <a:endParaRPr lang="es-AR" dirty="0"/>
          </a:p>
        </p:txBody>
      </p:sp>
      <p:sp>
        <p:nvSpPr>
          <p:cNvPr id="4" name="3 Marcador de fecha"/>
          <p:cNvSpPr>
            <a:spLocks noGrp="1"/>
          </p:cNvSpPr>
          <p:nvPr>
            <p:ph type="dt" sz="half" idx="10"/>
          </p:nvPr>
        </p:nvSpPr>
        <p:spPr/>
        <p:txBody>
          <a:bodyPr/>
          <a:lstStyle/>
          <a:p>
            <a:fld id="{B8E3B432-3AEB-4DA9-AC96-D1A3CF818982}"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351877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3888431" cy="4301697"/>
          </a:xfrm>
        </p:spPr>
        <p:txBody>
          <a:bodyPr>
            <a:normAutofit/>
          </a:bodyPr>
          <a:lstStyle/>
          <a:p>
            <a:r>
              <a:rPr lang="es-AR" dirty="0"/>
              <a:t>Las aplicaciones </a:t>
            </a:r>
            <a:r>
              <a:rPr lang="es-AR" dirty="0" smtClean="0"/>
              <a:t>de</a:t>
            </a:r>
            <a:r>
              <a:rPr lang="es-AR" dirty="0"/>
              <a:t> </a:t>
            </a:r>
            <a:r>
              <a:rPr lang="es-AR" dirty="0" smtClean="0"/>
              <a:t>clientes ricos:</a:t>
            </a:r>
          </a:p>
          <a:p>
            <a:pPr lvl="1"/>
            <a:r>
              <a:rPr lang="es-AR" dirty="0" smtClean="0"/>
              <a:t>Aplicaciones Independientes</a:t>
            </a:r>
          </a:p>
          <a:p>
            <a:pPr lvl="1"/>
            <a:r>
              <a:rPr lang="es-AR" dirty="0" smtClean="0"/>
              <a:t>Uso intensivo de controles gráfico para Interfaz de Usuario.</a:t>
            </a:r>
          </a:p>
          <a:p>
            <a:pPr lvl="1"/>
            <a:r>
              <a:rPr lang="es-AR" dirty="0" smtClean="0"/>
              <a:t>Pueden presentarse en escenario conectados o desconectados.</a:t>
            </a:r>
            <a:r>
              <a:rPr lang="es-AR" dirty="0"/>
              <a:t/>
            </a:r>
            <a:br>
              <a:rPr lang="es-AR" dirty="0"/>
            </a:br>
            <a:endParaRPr lang="es-AR" dirty="0"/>
          </a:p>
        </p:txBody>
      </p:sp>
      <p:sp>
        <p:nvSpPr>
          <p:cNvPr id="3" name="2 Título"/>
          <p:cNvSpPr>
            <a:spLocks noGrp="1"/>
          </p:cNvSpPr>
          <p:nvPr>
            <p:ph type="title"/>
          </p:nvPr>
        </p:nvSpPr>
        <p:spPr/>
        <p:txBody>
          <a:bodyPr/>
          <a:lstStyle/>
          <a:p>
            <a:r>
              <a:rPr lang="es-AR" dirty="0" smtClean="0"/>
              <a:t>Arquetipos de Aplicaciones</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5" y="2060848"/>
            <a:ext cx="452919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2A147CE-2E37-405E-84E2-50F8B20913C3}"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3117307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4032448" cy="4301697"/>
          </a:xfrm>
        </p:spPr>
        <p:txBody>
          <a:bodyPr>
            <a:normAutofit lnSpcReduction="10000"/>
          </a:bodyPr>
          <a:lstStyle/>
          <a:p>
            <a:r>
              <a:rPr lang="es-AR" dirty="0"/>
              <a:t>Las aplicaciones </a:t>
            </a:r>
            <a:r>
              <a:rPr lang="es-AR" dirty="0" smtClean="0"/>
              <a:t>de </a:t>
            </a:r>
            <a:r>
              <a:rPr lang="es-AR" dirty="0"/>
              <a:t>Internet</a:t>
            </a:r>
            <a:r>
              <a:rPr lang="es-AR" dirty="0" smtClean="0"/>
              <a:t>. Ricas (RIA).</a:t>
            </a:r>
          </a:p>
          <a:p>
            <a:pPr lvl="1"/>
            <a:r>
              <a:rPr lang="es-AR" dirty="0" smtClean="0"/>
              <a:t>Múltiples plataformas y</a:t>
            </a:r>
            <a:r>
              <a:rPr lang="es-AR" dirty="0"/>
              <a:t> múltiples </a:t>
            </a:r>
            <a:r>
              <a:rPr lang="es-AR" dirty="0" smtClean="0"/>
              <a:t>exploradores</a:t>
            </a:r>
            <a:r>
              <a:rPr lang="es-AR" dirty="0"/>
              <a:t>.</a:t>
            </a:r>
            <a:endParaRPr lang="es-AR" dirty="0" smtClean="0"/>
          </a:p>
          <a:p>
            <a:pPr lvl="1"/>
            <a:r>
              <a:rPr lang="es-AR" dirty="0" smtClean="0"/>
              <a:t>Interfaz de usuario</a:t>
            </a:r>
            <a:r>
              <a:rPr lang="es-AR" dirty="0"/>
              <a:t> </a:t>
            </a:r>
            <a:r>
              <a:rPr lang="es-AR" dirty="0" smtClean="0"/>
              <a:t>con medios de </a:t>
            </a:r>
            <a:r>
              <a:rPr lang="es-AR" dirty="0"/>
              <a:t>comunicación </a:t>
            </a:r>
            <a:r>
              <a:rPr lang="es-AR" dirty="0" smtClean="0"/>
              <a:t> y contenidos ricos.</a:t>
            </a:r>
            <a:r>
              <a:rPr lang="es-AR" dirty="0"/>
              <a:t> </a:t>
            </a:r>
            <a:endParaRPr lang="es-AR" dirty="0" smtClean="0"/>
          </a:p>
          <a:p>
            <a:pPr lvl="1"/>
            <a:r>
              <a:rPr lang="es-AR" dirty="0" smtClean="0"/>
              <a:t>La ejecución en navegador  restringe </a:t>
            </a:r>
            <a:r>
              <a:rPr lang="es-AR" dirty="0"/>
              <a:t>el acceso a algunas de las características del cliente.</a:t>
            </a:r>
            <a:br>
              <a:rPr lang="es-AR" dirty="0"/>
            </a:br>
            <a:endParaRPr lang="es-AR" dirty="0"/>
          </a:p>
        </p:txBody>
      </p:sp>
      <p:sp>
        <p:nvSpPr>
          <p:cNvPr id="3" name="2 Título"/>
          <p:cNvSpPr>
            <a:spLocks noGrp="1"/>
          </p:cNvSpPr>
          <p:nvPr>
            <p:ph type="title"/>
          </p:nvPr>
        </p:nvSpPr>
        <p:spPr/>
        <p:txBody>
          <a:bodyPr/>
          <a:lstStyle/>
          <a:p>
            <a:r>
              <a:rPr lang="es-AR" dirty="0" smtClean="0"/>
              <a:t>Arquetipos de Aplicaciones</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73192"/>
            <a:ext cx="44386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6FCC327C-9441-4673-A256-B00B91F7F6F7}"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921009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3888431" cy="4301697"/>
          </a:xfrm>
        </p:spPr>
        <p:txBody>
          <a:bodyPr>
            <a:normAutofit fontScale="92500" lnSpcReduction="10000"/>
          </a:bodyPr>
          <a:lstStyle/>
          <a:p>
            <a:r>
              <a:rPr lang="es-AR" dirty="0"/>
              <a:t>Aplicaciones de servicio. </a:t>
            </a:r>
            <a:endParaRPr lang="es-AR" dirty="0" smtClean="0"/>
          </a:p>
          <a:p>
            <a:pPr lvl="1"/>
            <a:r>
              <a:rPr lang="es-AR" dirty="0" smtClean="0"/>
              <a:t>Expone </a:t>
            </a:r>
            <a:r>
              <a:rPr lang="es-AR" dirty="0"/>
              <a:t>la funcionalidad de </a:t>
            </a:r>
            <a:r>
              <a:rPr lang="es-AR" dirty="0" smtClean="0"/>
              <a:t>negocio compartida.</a:t>
            </a:r>
          </a:p>
          <a:p>
            <a:pPr lvl="1"/>
            <a:r>
              <a:rPr lang="es-AR" dirty="0"/>
              <a:t>P</a:t>
            </a:r>
            <a:r>
              <a:rPr lang="es-AR" dirty="0" smtClean="0"/>
              <a:t>ermiten </a:t>
            </a:r>
            <a:r>
              <a:rPr lang="es-AR" dirty="0"/>
              <a:t>a los </a:t>
            </a:r>
            <a:r>
              <a:rPr lang="es-AR" dirty="0" smtClean="0"/>
              <a:t>clientes acceder </a:t>
            </a:r>
            <a:r>
              <a:rPr lang="es-AR" dirty="0"/>
              <a:t>a ellas desde </a:t>
            </a:r>
            <a:r>
              <a:rPr lang="es-AR" dirty="0" smtClean="0"/>
              <a:t>uno</a:t>
            </a:r>
            <a:r>
              <a:rPr lang="es-AR" dirty="0"/>
              <a:t> un sistema </a:t>
            </a:r>
            <a:r>
              <a:rPr lang="es-AR" dirty="0" smtClean="0"/>
              <a:t>remoto</a:t>
            </a:r>
            <a:r>
              <a:rPr lang="es-AR" dirty="0"/>
              <a:t> </a:t>
            </a:r>
            <a:r>
              <a:rPr lang="es-AR" dirty="0" smtClean="0"/>
              <a:t> o local.</a:t>
            </a:r>
            <a:r>
              <a:rPr lang="es-AR" dirty="0"/>
              <a:t> </a:t>
            </a:r>
            <a:endParaRPr lang="es-AR" dirty="0" smtClean="0"/>
          </a:p>
          <a:p>
            <a:pPr lvl="1"/>
            <a:r>
              <a:rPr lang="es-AR" dirty="0" smtClean="0"/>
              <a:t>Los servicios</a:t>
            </a:r>
            <a:r>
              <a:rPr lang="es-AR" dirty="0"/>
              <a:t> se </a:t>
            </a:r>
            <a:r>
              <a:rPr lang="es-AR" dirty="0" smtClean="0"/>
              <a:t>llaman utilizando</a:t>
            </a:r>
            <a:r>
              <a:rPr lang="es-AR" dirty="0"/>
              <a:t> </a:t>
            </a:r>
            <a:r>
              <a:rPr lang="es-AR" dirty="0" smtClean="0"/>
              <a:t>mensajes</a:t>
            </a:r>
            <a:r>
              <a:rPr lang="es-AR" dirty="0"/>
              <a:t>, </a:t>
            </a:r>
            <a:r>
              <a:rPr lang="es-AR" dirty="0" smtClean="0"/>
              <a:t>basados ​​XML.</a:t>
            </a:r>
          </a:p>
          <a:p>
            <a:pPr lvl="1"/>
            <a:r>
              <a:rPr lang="es-AR" dirty="0"/>
              <a:t>El objetivo </a:t>
            </a:r>
            <a:r>
              <a:rPr lang="es-AR" dirty="0" smtClean="0"/>
              <a:t>es</a:t>
            </a:r>
            <a:r>
              <a:rPr lang="es-AR" dirty="0"/>
              <a:t> lograr </a:t>
            </a:r>
            <a:r>
              <a:rPr lang="es-AR" dirty="0" smtClean="0"/>
              <a:t>un acoplamiento bajo  y flexible</a:t>
            </a:r>
            <a:r>
              <a:rPr lang="es-AR" dirty="0"/>
              <a:t> entre el cliente y el servidor.</a:t>
            </a:r>
          </a:p>
        </p:txBody>
      </p:sp>
      <p:sp>
        <p:nvSpPr>
          <p:cNvPr id="3" name="2 Título"/>
          <p:cNvSpPr>
            <a:spLocks noGrp="1"/>
          </p:cNvSpPr>
          <p:nvPr>
            <p:ph type="title"/>
          </p:nvPr>
        </p:nvSpPr>
        <p:spPr/>
        <p:txBody>
          <a:bodyPr/>
          <a:lstStyle/>
          <a:p>
            <a:r>
              <a:rPr lang="es-AR" dirty="0" smtClean="0"/>
              <a:t>Arquetipos de Aplicaciones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216692"/>
            <a:ext cx="45148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DD8142ED-8E89-4619-B456-1F63E5058736}"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4060211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3888431" cy="4301697"/>
          </a:xfrm>
        </p:spPr>
        <p:txBody>
          <a:bodyPr>
            <a:normAutofit/>
          </a:bodyPr>
          <a:lstStyle/>
          <a:p>
            <a:r>
              <a:rPr lang="es-AR" dirty="0"/>
              <a:t>Las aplicaciones Web</a:t>
            </a:r>
            <a:r>
              <a:rPr lang="es-AR" dirty="0" smtClean="0"/>
              <a:t>.</a:t>
            </a:r>
          </a:p>
          <a:p>
            <a:pPr lvl="1"/>
            <a:r>
              <a:rPr lang="es-AR" dirty="0" smtClean="0"/>
              <a:t>Admiten escenarios conectados.</a:t>
            </a:r>
          </a:p>
          <a:p>
            <a:pPr lvl="1"/>
            <a:r>
              <a:rPr lang="es-AR" dirty="0" smtClean="0"/>
              <a:t>Pueden </a:t>
            </a:r>
            <a:r>
              <a:rPr lang="es-AR" dirty="0"/>
              <a:t>soportar los diferentes navegadores </a:t>
            </a:r>
            <a:endParaRPr lang="es-AR" dirty="0" smtClean="0"/>
          </a:p>
          <a:p>
            <a:pPr lvl="1"/>
            <a:r>
              <a:rPr lang="es-AR" dirty="0" smtClean="0"/>
              <a:t>Múltiples sistemas </a:t>
            </a:r>
            <a:r>
              <a:rPr lang="es-AR" dirty="0"/>
              <a:t>operativos y plataformas.</a:t>
            </a:r>
            <a:br>
              <a:rPr lang="es-AR" dirty="0"/>
            </a:br>
            <a:endParaRPr lang="es-AR" dirty="0"/>
          </a:p>
        </p:txBody>
      </p:sp>
      <p:sp>
        <p:nvSpPr>
          <p:cNvPr id="3" name="2 Título"/>
          <p:cNvSpPr>
            <a:spLocks noGrp="1"/>
          </p:cNvSpPr>
          <p:nvPr>
            <p:ph type="title"/>
          </p:nvPr>
        </p:nvSpPr>
        <p:spPr/>
        <p:txBody>
          <a:bodyPr/>
          <a:lstStyle/>
          <a:p>
            <a:r>
              <a:rPr lang="es-AR" dirty="0" smtClean="0"/>
              <a:t>Arquetipos de Aplicaciones</a:t>
            </a: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060848"/>
            <a:ext cx="4368709" cy="407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984026A-B714-4B4D-87F9-3ADA9CFBEBEF}"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2065355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4248472" cy="4301697"/>
          </a:xfrm>
        </p:spPr>
        <p:txBody>
          <a:bodyPr>
            <a:normAutofit fontScale="92500" lnSpcReduction="10000"/>
          </a:bodyPr>
          <a:lstStyle/>
          <a:p>
            <a:r>
              <a:rPr lang="es-AR" dirty="0"/>
              <a:t>Las aplicaciones móviles. </a:t>
            </a:r>
            <a:endParaRPr lang="es-AR" dirty="0" smtClean="0"/>
          </a:p>
          <a:p>
            <a:pPr lvl="1"/>
            <a:r>
              <a:rPr lang="es-AR" dirty="0" smtClean="0"/>
              <a:t>Aplicaciones</a:t>
            </a:r>
            <a:r>
              <a:rPr lang="es-AR" dirty="0"/>
              <a:t> </a:t>
            </a:r>
            <a:r>
              <a:rPr lang="es-AR" dirty="0" smtClean="0"/>
              <a:t>de cliente delgado o</a:t>
            </a:r>
            <a:r>
              <a:rPr lang="es-AR" dirty="0"/>
              <a:t> cliente </a:t>
            </a:r>
            <a:r>
              <a:rPr lang="es-AR" dirty="0" smtClean="0"/>
              <a:t>rico.</a:t>
            </a:r>
            <a:r>
              <a:rPr lang="es-AR" dirty="0"/>
              <a:t> </a:t>
            </a:r>
            <a:endParaRPr lang="es-AR" dirty="0" smtClean="0"/>
          </a:p>
          <a:p>
            <a:pPr lvl="1"/>
            <a:r>
              <a:rPr lang="es-AR" dirty="0" smtClean="0"/>
              <a:t>Puede</a:t>
            </a:r>
            <a:r>
              <a:rPr lang="es-AR" dirty="0"/>
              <a:t> admitir </a:t>
            </a:r>
            <a:r>
              <a:rPr lang="es-AR" dirty="0" smtClean="0"/>
              <a:t>escenarios desconectados o conectados</a:t>
            </a:r>
            <a:r>
              <a:rPr lang="es-AR" dirty="0"/>
              <a:t> </a:t>
            </a:r>
            <a:r>
              <a:rPr lang="es-AR" dirty="0" smtClean="0"/>
              <a:t>ocasionalmente.</a:t>
            </a:r>
          </a:p>
          <a:p>
            <a:pPr lvl="1"/>
            <a:r>
              <a:rPr lang="es-AR" dirty="0" smtClean="0"/>
              <a:t>Las </a:t>
            </a:r>
            <a:r>
              <a:rPr lang="es-AR" dirty="0"/>
              <a:t>aplicaciones cliente Web o delgada </a:t>
            </a:r>
            <a:r>
              <a:rPr lang="es-AR" dirty="0" smtClean="0"/>
              <a:t>admiten escenarios</a:t>
            </a:r>
            <a:r>
              <a:rPr lang="es-AR" dirty="0"/>
              <a:t> </a:t>
            </a:r>
            <a:r>
              <a:rPr lang="es-AR" dirty="0" smtClean="0"/>
              <a:t>conectados solamente</a:t>
            </a:r>
            <a:r>
              <a:rPr lang="es-AR" dirty="0"/>
              <a:t>. </a:t>
            </a:r>
            <a:endParaRPr lang="es-AR" dirty="0" smtClean="0"/>
          </a:p>
          <a:p>
            <a:pPr lvl="1"/>
            <a:r>
              <a:rPr lang="es-AR" dirty="0" smtClean="0"/>
              <a:t>Los </a:t>
            </a:r>
            <a:r>
              <a:rPr lang="es-AR" dirty="0"/>
              <a:t>recursos del </a:t>
            </a:r>
            <a:r>
              <a:rPr lang="es-AR" dirty="0" smtClean="0"/>
              <a:t>dispositivo puede </a:t>
            </a:r>
            <a:r>
              <a:rPr lang="es-AR" dirty="0"/>
              <a:t>llegar a ser una </a:t>
            </a:r>
            <a:r>
              <a:rPr lang="es-AR" dirty="0" smtClean="0"/>
              <a:t>restricción en </a:t>
            </a:r>
            <a:r>
              <a:rPr lang="es-AR" dirty="0"/>
              <a:t>el diseño de aplicaciones móviles.</a:t>
            </a:r>
            <a:br>
              <a:rPr lang="es-AR" dirty="0"/>
            </a:br>
            <a:endParaRPr lang="es-AR" dirty="0"/>
          </a:p>
        </p:txBody>
      </p:sp>
      <p:sp>
        <p:nvSpPr>
          <p:cNvPr id="3" name="2 Título"/>
          <p:cNvSpPr>
            <a:spLocks noGrp="1"/>
          </p:cNvSpPr>
          <p:nvPr>
            <p:ph type="title"/>
          </p:nvPr>
        </p:nvSpPr>
        <p:spPr/>
        <p:txBody>
          <a:bodyPr/>
          <a:lstStyle/>
          <a:p>
            <a:r>
              <a:rPr lang="es-AR" dirty="0" smtClean="0"/>
              <a:t>Arquetipos de Aplicaciones</a:t>
            </a:r>
            <a:endParaRPr lang="es-A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772816"/>
            <a:ext cx="4056150" cy="412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81774A20-46C8-447E-894D-658093028E01}"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4256542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4896544" cy="4301697"/>
          </a:xfrm>
        </p:spPr>
        <p:txBody>
          <a:bodyPr/>
          <a:lstStyle/>
          <a:p>
            <a:r>
              <a:rPr lang="es-AR" dirty="0" smtClean="0"/>
              <a:t>Aplicaciones y servicios en la nube</a:t>
            </a:r>
          </a:p>
          <a:p>
            <a:endParaRPr lang="es-AR" dirty="0"/>
          </a:p>
        </p:txBody>
      </p:sp>
      <p:sp>
        <p:nvSpPr>
          <p:cNvPr id="3" name="2 Título"/>
          <p:cNvSpPr>
            <a:spLocks noGrp="1"/>
          </p:cNvSpPr>
          <p:nvPr>
            <p:ph type="title"/>
          </p:nvPr>
        </p:nvSpPr>
        <p:spPr/>
        <p:txBody>
          <a:bodyPr/>
          <a:lstStyle/>
          <a:p>
            <a:r>
              <a:rPr lang="es-AR" dirty="0"/>
              <a:t>Arquetipos de Aplicaciones</a:t>
            </a:r>
          </a:p>
        </p:txBody>
      </p:sp>
      <p:pic>
        <p:nvPicPr>
          <p:cNvPr id="7170" name="Picture 2" descr="http://i.msdn.microsoft.com/dynimg/IC38094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312" y="1988840"/>
            <a:ext cx="3123656" cy="412130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694F2A17-66CB-40EF-9154-869447574D16}"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268494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3168352" cy="4301697"/>
          </a:xfrm>
        </p:spPr>
        <p:txBody>
          <a:bodyPr/>
          <a:lstStyle/>
          <a:p>
            <a:r>
              <a:rPr lang="es-AR" dirty="0"/>
              <a:t>Aplicaciones de negocios de oficina (OBA)</a:t>
            </a:r>
          </a:p>
          <a:p>
            <a:endParaRPr lang="es-AR" dirty="0"/>
          </a:p>
        </p:txBody>
      </p:sp>
      <p:sp>
        <p:nvSpPr>
          <p:cNvPr id="3" name="2 Título"/>
          <p:cNvSpPr>
            <a:spLocks noGrp="1"/>
          </p:cNvSpPr>
          <p:nvPr>
            <p:ph type="title"/>
          </p:nvPr>
        </p:nvSpPr>
        <p:spPr/>
        <p:txBody>
          <a:bodyPr/>
          <a:lstStyle/>
          <a:p>
            <a:r>
              <a:rPr lang="es-AR" dirty="0"/>
              <a:t>Arquetipos de Aplicaciones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167" y="1700808"/>
            <a:ext cx="53992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3E3AAB8-A0A5-430D-8048-5557AFF9256B}"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2033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3744416" cy="4301697"/>
          </a:xfrm>
        </p:spPr>
        <p:txBody>
          <a:bodyPr/>
          <a:lstStyle/>
          <a:p>
            <a:r>
              <a:rPr lang="es-AR" dirty="0"/>
              <a:t>Aplicaciones de Línea de Negocios Con </a:t>
            </a:r>
            <a:r>
              <a:rPr lang="es-AR" dirty="0" err="1"/>
              <a:t>Sharepoint</a:t>
            </a:r>
            <a:endParaRPr lang="es-AR" dirty="0"/>
          </a:p>
          <a:p>
            <a:endParaRPr lang="es-AR" dirty="0"/>
          </a:p>
        </p:txBody>
      </p:sp>
      <p:sp>
        <p:nvSpPr>
          <p:cNvPr id="3" name="2 Título"/>
          <p:cNvSpPr>
            <a:spLocks noGrp="1"/>
          </p:cNvSpPr>
          <p:nvPr>
            <p:ph type="title"/>
          </p:nvPr>
        </p:nvSpPr>
        <p:spPr/>
        <p:txBody>
          <a:bodyPr/>
          <a:lstStyle/>
          <a:p>
            <a:r>
              <a:rPr lang="es-AR" dirty="0"/>
              <a:t>Arquetipos de Aplicaciones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844824"/>
            <a:ext cx="44291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D96D8962-133E-4A19-B7FB-1834DEE03223}"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183239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Autofit/>
          </a:bodyPr>
          <a:lstStyle/>
          <a:p>
            <a:pPr>
              <a:buClr>
                <a:schemeClr val="accent1">
                  <a:lumMod val="75000"/>
                </a:schemeClr>
              </a:buClr>
              <a:buFont typeface="Wingdings" pitchFamily="2" charset="2"/>
              <a:buChar char="&amp;"/>
            </a:pPr>
            <a:r>
              <a:rPr lang="es-ES" sz="1600" dirty="0"/>
              <a:t>Introducción y </a:t>
            </a:r>
            <a:r>
              <a:rPr lang="es-ES" sz="1600" dirty="0" smtClean="0"/>
              <a:t>conceptos </a:t>
            </a:r>
            <a:r>
              <a:rPr lang="es-ES" sz="1600" dirty="0"/>
              <a:t>de </a:t>
            </a:r>
            <a:r>
              <a:rPr lang="es-ES" sz="1600" dirty="0" smtClean="0"/>
              <a:t>Arquitectura</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Modelo del Capas</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Principios y Prácticas</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Arquetipos de aplicaciones</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Estrategias de Despliegue</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Atributos de Calidad</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Aspectos Transversales</a:t>
            </a:r>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r>
              <a:rPr lang="es-ES" sz="1600" dirty="0" smtClean="0"/>
              <a:t>Definición de Tecnologías</a:t>
            </a:r>
            <a:endParaRPr lang="es-ES" sz="1600" dirty="0"/>
          </a:p>
          <a:p>
            <a:pPr>
              <a:buClr>
                <a:schemeClr val="accent1">
                  <a:lumMod val="75000"/>
                </a:schemeClr>
              </a:buClr>
              <a:buFont typeface="Wingdings" pitchFamily="2" charset="2"/>
              <a:buChar char="&amp;"/>
            </a:pPr>
            <a:endParaRPr lang="es-ES" sz="1600" dirty="0" smtClean="0"/>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endParaRPr lang="es-ES" sz="1600" dirty="0" smtClean="0"/>
          </a:p>
          <a:p>
            <a:pPr>
              <a:buClr>
                <a:schemeClr val="accent1">
                  <a:lumMod val="75000"/>
                </a:schemeClr>
              </a:buClr>
              <a:buFont typeface="Wingdings" pitchFamily="2" charset="2"/>
              <a:buChar char="&amp;"/>
            </a:pPr>
            <a:endParaRPr lang="es-ES" sz="1600" dirty="0"/>
          </a:p>
          <a:p>
            <a:pPr>
              <a:buClr>
                <a:schemeClr val="accent1">
                  <a:lumMod val="75000"/>
                </a:schemeClr>
              </a:buClr>
              <a:buFont typeface="Wingdings" pitchFamily="2" charset="2"/>
              <a:buChar char="&amp;"/>
            </a:pPr>
            <a:endParaRPr lang="es-ES" sz="1600" dirty="0"/>
          </a:p>
        </p:txBody>
      </p:sp>
      <p:sp>
        <p:nvSpPr>
          <p:cNvPr id="3" name="Título 2"/>
          <p:cNvSpPr>
            <a:spLocks noGrp="1"/>
          </p:cNvSpPr>
          <p:nvPr>
            <p:ph type="title"/>
          </p:nvPr>
        </p:nvSpPr>
        <p:spPr/>
        <p:txBody>
          <a:bodyPr/>
          <a:lstStyle/>
          <a:p>
            <a:r>
              <a:rPr lang="es-ES" dirty="0" smtClean="0"/>
              <a:t>Agenda</a:t>
            </a:r>
            <a:endParaRPr lang="es-ES" dirty="0"/>
          </a:p>
        </p:txBody>
      </p:sp>
      <p:sp>
        <p:nvSpPr>
          <p:cNvPr id="4" name="3 Marcador de fecha"/>
          <p:cNvSpPr>
            <a:spLocks noGrp="1"/>
          </p:cNvSpPr>
          <p:nvPr>
            <p:ph type="dt" sz="half" idx="10"/>
          </p:nvPr>
        </p:nvSpPr>
        <p:spPr/>
        <p:txBody>
          <a:bodyPr/>
          <a:lstStyle/>
          <a:p>
            <a:fld id="{D737386C-C514-48AF-B538-E2A05218C3EB}"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dirty="0" smtClean="0"/>
              <a:t>Introducción a la Plataforma .NET </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pic>
        <p:nvPicPr>
          <p:cNvPr id="7"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69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608443"/>
            <a:ext cx="7992887" cy="1964573"/>
          </a:xfrm>
        </p:spPr>
        <p:txBody>
          <a:bodyPr>
            <a:normAutofit fontScale="70000" lnSpcReduction="20000"/>
          </a:bodyPr>
          <a:lstStyle/>
          <a:p>
            <a:r>
              <a:rPr lang="es-AR" dirty="0"/>
              <a:t>Comprender el entorno físico de destino para la implementación</a:t>
            </a:r>
            <a:r>
              <a:rPr lang="es-AR" dirty="0" smtClean="0"/>
              <a:t>. </a:t>
            </a:r>
          </a:p>
          <a:p>
            <a:endParaRPr lang="es-AR" dirty="0"/>
          </a:p>
          <a:p>
            <a:r>
              <a:rPr lang="es-AR" dirty="0" smtClean="0"/>
              <a:t>Entender</a:t>
            </a:r>
            <a:r>
              <a:rPr lang="es-AR" dirty="0"/>
              <a:t> las limitaciones arquitectónicas y de diseño basados ​​en el despliegue</a:t>
            </a:r>
            <a:br>
              <a:rPr lang="es-AR" dirty="0"/>
            </a:br>
            <a:r>
              <a:rPr lang="es-AR" dirty="0"/>
              <a:t>medio </a:t>
            </a:r>
            <a:r>
              <a:rPr lang="es-AR" dirty="0" smtClean="0"/>
              <a:t>ambiente.</a:t>
            </a:r>
          </a:p>
          <a:p>
            <a:endParaRPr lang="es-AR" dirty="0"/>
          </a:p>
          <a:p>
            <a:r>
              <a:rPr lang="es-AR" dirty="0" smtClean="0"/>
              <a:t>Conocer </a:t>
            </a:r>
            <a:r>
              <a:rPr lang="es-AR" dirty="0"/>
              <a:t>los impactos en la seguridad y el rendimiento de su entorno de despliegue.</a:t>
            </a:r>
          </a:p>
        </p:txBody>
      </p:sp>
      <p:sp>
        <p:nvSpPr>
          <p:cNvPr id="3" name="2 Título"/>
          <p:cNvSpPr>
            <a:spLocks noGrp="1"/>
          </p:cNvSpPr>
          <p:nvPr>
            <p:ph type="title"/>
          </p:nvPr>
        </p:nvSpPr>
        <p:spPr/>
        <p:txBody>
          <a:bodyPr/>
          <a:lstStyle/>
          <a:p>
            <a:r>
              <a:rPr lang="es-AR" dirty="0" smtClean="0"/>
              <a:t>Estrategia de Despliegue</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416" y="3573016"/>
            <a:ext cx="4464497" cy="258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A1F990A-CEBA-41B4-8FCE-EB072A51C263}"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4060897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Estrategia de Despliegue</a:t>
            </a:r>
          </a:p>
        </p:txBody>
      </p:sp>
      <p:sp>
        <p:nvSpPr>
          <p:cNvPr id="3" name="2 Marcador de contenido"/>
          <p:cNvSpPr>
            <a:spLocks noGrp="1"/>
          </p:cNvSpPr>
          <p:nvPr>
            <p:ph sz="quarter" idx="13"/>
          </p:nvPr>
        </p:nvSpPr>
        <p:spPr/>
        <p:txBody>
          <a:bodyPr/>
          <a:lstStyle/>
          <a:p>
            <a:r>
              <a:rPr lang="es-AR" dirty="0" smtClean="0"/>
              <a:t>Despliegue no distribuido</a:t>
            </a:r>
          </a:p>
          <a:p>
            <a:endParaRPr lang="es-AR" dirty="0"/>
          </a:p>
        </p:txBody>
      </p:sp>
      <p:sp>
        <p:nvSpPr>
          <p:cNvPr id="4" name="3 Marcador de contenido"/>
          <p:cNvSpPr>
            <a:spLocks noGrp="1"/>
          </p:cNvSpPr>
          <p:nvPr>
            <p:ph sz="quarter" idx="14"/>
          </p:nvPr>
        </p:nvSpPr>
        <p:spPr/>
        <p:txBody>
          <a:bodyPr/>
          <a:lstStyle/>
          <a:p>
            <a:r>
              <a:rPr lang="es-AR" dirty="0" smtClean="0"/>
              <a:t>Despliegue Distribuido</a:t>
            </a:r>
            <a:endParaRPr lang="es-A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72" y="3573016"/>
            <a:ext cx="3416648" cy="144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73016"/>
            <a:ext cx="428542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550DF944-B781-4F53-BA25-EB20883B23D7}" type="datetime1">
              <a:rPr lang="es-ES" smtClean="0"/>
              <a:t>12/06/2014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787027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Patrones para Despliegue Distribuido</a:t>
            </a:r>
            <a:endParaRPr lang="es-AR" dirty="0"/>
          </a:p>
        </p:txBody>
      </p:sp>
      <p:sp>
        <p:nvSpPr>
          <p:cNvPr id="3" name="2 Marcador de contenido"/>
          <p:cNvSpPr>
            <a:spLocks noGrp="1"/>
          </p:cNvSpPr>
          <p:nvPr>
            <p:ph sz="quarter" idx="13"/>
          </p:nvPr>
        </p:nvSpPr>
        <p:spPr/>
        <p:txBody>
          <a:bodyPr/>
          <a:lstStyle/>
          <a:p>
            <a:r>
              <a:rPr lang="es-AR" dirty="0" smtClean="0"/>
              <a:t>Cliente – Servidor</a:t>
            </a:r>
          </a:p>
          <a:p>
            <a:endParaRPr lang="es-AR" dirty="0"/>
          </a:p>
          <a:p>
            <a:endParaRPr lang="es-AR" dirty="0" smtClean="0"/>
          </a:p>
          <a:p>
            <a:endParaRPr lang="es-AR" dirty="0"/>
          </a:p>
          <a:p>
            <a:endParaRPr lang="es-AR" dirty="0" smtClean="0"/>
          </a:p>
          <a:p>
            <a:r>
              <a:rPr lang="es-AR" dirty="0" smtClean="0"/>
              <a:t>Dos Niveles</a:t>
            </a:r>
          </a:p>
          <a:p>
            <a:endParaRPr lang="es-AR" dirty="0"/>
          </a:p>
        </p:txBody>
      </p:sp>
      <p:sp>
        <p:nvSpPr>
          <p:cNvPr id="4" name="3 Marcador de contenido"/>
          <p:cNvSpPr>
            <a:spLocks noGrp="1"/>
          </p:cNvSpPr>
          <p:nvPr>
            <p:ph sz="quarter" idx="14"/>
          </p:nvPr>
        </p:nvSpPr>
        <p:spPr/>
        <p:txBody>
          <a:bodyPr/>
          <a:lstStyle/>
          <a:p>
            <a:r>
              <a:rPr lang="es-AR" dirty="0" smtClean="0"/>
              <a:t>Tres Niveles</a:t>
            </a:r>
          </a:p>
          <a:p>
            <a:endParaRPr lang="es-AR" dirty="0"/>
          </a:p>
          <a:p>
            <a:endParaRPr lang="es-AR" dirty="0" smtClean="0"/>
          </a:p>
          <a:p>
            <a:endParaRPr lang="es-AR" dirty="0"/>
          </a:p>
          <a:p>
            <a:endParaRPr lang="es-AR" dirty="0" smtClean="0"/>
          </a:p>
          <a:p>
            <a:r>
              <a:rPr lang="es-AR" dirty="0" smtClean="0"/>
              <a:t>Cuatro Niveles</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2619156"/>
            <a:ext cx="3528392" cy="109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00" y="4725144"/>
            <a:ext cx="3721381" cy="123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719" y="2492896"/>
            <a:ext cx="4301171" cy="1097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825" y="4755976"/>
            <a:ext cx="4824958" cy="117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6E234721-6FF4-4640-8BAB-B528B7E2D8C1}" type="datetime1">
              <a:rPr lang="es-ES" smtClean="0"/>
              <a:t>12/06/2014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Tree>
    <p:extLst>
      <p:ext uri="{BB962C8B-B14F-4D97-AF65-F5344CB8AC3E}">
        <p14:creationId xmlns:p14="http://schemas.microsoft.com/office/powerpoint/2010/main" val="3646367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Determinar los Atributos de Calidad</a:t>
            </a:r>
            <a:endParaRPr lang="es-AR" dirty="0"/>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2769529187"/>
              </p:ext>
            </p:extLst>
          </p:nvPr>
        </p:nvGraphicFramePr>
        <p:xfrm>
          <a:off x="251520" y="1700808"/>
          <a:ext cx="8640885" cy="4488354"/>
        </p:xfrm>
        <a:graphic>
          <a:graphicData uri="http://schemas.openxmlformats.org/drawingml/2006/table">
            <a:tbl>
              <a:tblPr firstRow="1" bandRow="1">
                <a:tableStyleId>{5C22544A-7EE6-4342-B048-85BDC9FD1C3A}</a:tableStyleId>
              </a:tblPr>
              <a:tblGrid>
                <a:gridCol w="1476299"/>
                <a:gridCol w="1773294"/>
                <a:gridCol w="5391292"/>
              </a:tblGrid>
              <a:tr h="431626">
                <a:tc>
                  <a:txBody>
                    <a:bodyPr/>
                    <a:lstStyle/>
                    <a:p>
                      <a:r>
                        <a:rPr lang="es-AR" dirty="0" smtClean="0"/>
                        <a:t>Categoría</a:t>
                      </a:r>
                      <a:endParaRPr lang="es-AR" dirty="0"/>
                    </a:p>
                  </a:txBody>
                  <a:tcPr/>
                </a:tc>
                <a:tc>
                  <a:txBody>
                    <a:bodyPr/>
                    <a:lstStyle/>
                    <a:p>
                      <a:r>
                        <a:rPr lang="es-AR" dirty="0" smtClean="0"/>
                        <a:t>Atributo</a:t>
                      </a:r>
                      <a:endParaRPr lang="es-AR" dirty="0"/>
                    </a:p>
                  </a:txBody>
                  <a:tcPr/>
                </a:tc>
                <a:tc>
                  <a:txBody>
                    <a:bodyPr/>
                    <a:lstStyle/>
                    <a:p>
                      <a:r>
                        <a:rPr lang="es-AR" dirty="0" smtClean="0"/>
                        <a:t>Descripción</a:t>
                      </a:r>
                      <a:endParaRPr lang="es-AR" dirty="0"/>
                    </a:p>
                  </a:txBody>
                  <a:tcPr/>
                </a:tc>
              </a:tr>
              <a:tr h="672004">
                <a:tc rowSpan="3">
                  <a:txBody>
                    <a:bodyPr/>
                    <a:lstStyle/>
                    <a:p>
                      <a:endParaRPr lang="es-AR" dirty="0" smtClean="0"/>
                    </a:p>
                    <a:p>
                      <a:endParaRPr lang="es-AR" dirty="0" smtClean="0"/>
                    </a:p>
                    <a:p>
                      <a:endParaRPr lang="es-AR" dirty="0" smtClean="0"/>
                    </a:p>
                    <a:p>
                      <a:r>
                        <a:rPr lang="es-AR" dirty="0" smtClean="0"/>
                        <a:t>Calidad de Diseño</a:t>
                      </a:r>
                      <a:endParaRPr lang="es-AR" dirty="0"/>
                    </a:p>
                  </a:txBody>
                  <a:tcPr>
                    <a:solidFill>
                      <a:schemeClr val="accent5">
                        <a:lumMod val="40000"/>
                        <a:lumOff val="60000"/>
                      </a:schemeClr>
                    </a:solidFill>
                  </a:tcPr>
                </a:tc>
                <a:tc>
                  <a:txBody>
                    <a:bodyPr/>
                    <a:lstStyle/>
                    <a:p>
                      <a:r>
                        <a:rPr lang="es-AR" dirty="0" smtClean="0"/>
                        <a:t>Integridad Conceptual</a:t>
                      </a:r>
                      <a:endParaRPr lang="es-AR" dirty="0"/>
                    </a:p>
                  </a:txBody>
                  <a:tcPr/>
                </a:tc>
                <a:tc>
                  <a:txBody>
                    <a:bodyPr/>
                    <a:lstStyle/>
                    <a:p>
                      <a:r>
                        <a:rPr lang="es-AR" sz="1100" b="0" i="0" kern="1200" dirty="0" smtClean="0">
                          <a:solidFill>
                            <a:schemeClr val="dk1"/>
                          </a:solidFill>
                          <a:effectLst/>
                          <a:latin typeface="+mn-lt"/>
                          <a:ea typeface="+mn-ea"/>
                          <a:cs typeface="+mn-cs"/>
                        </a:rPr>
                        <a:t>Define la consistencia y la coherencia del diseño general. Esto incluye la forma en que los componentes o módulos están diseñados, así como factores tales como el estilo</a:t>
                      </a:r>
                      <a:r>
                        <a:rPr lang="es-AR" sz="1100" b="0" i="0" kern="1200" baseline="0" dirty="0" smtClean="0">
                          <a:solidFill>
                            <a:schemeClr val="dk1"/>
                          </a:solidFill>
                          <a:effectLst/>
                          <a:latin typeface="+mn-lt"/>
                          <a:ea typeface="+mn-ea"/>
                          <a:cs typeface="+mn-cs"/>
                        </a:rPr>
                        <a:t> de </a:t>
                      </a:r>
                      <a:r>
                        <a:rPr lang="es-AR" sz="1100" b="0" i="0" kern="1200" dirty="0" smtClean="0">
                          <a:solidFill>
                            <a:schemeClr val="dk1"/>
                          </a:solidFill>
                          <a:effectLst/>
                          <a:latin typeface="+mn-lt"/>
                          <a:ea typeface="+mn-ea"/>
                          <a:cs typeface="+mn-cs"/>
                        </a:rPr>
                        <a:t> codificación y nomenclatura de</a:t>
                      </a:r>
                      <a:r>
                        <a:rPr lang="es-AR" sz="1100" b="0" i="0" kern="1200" baseline="0" dirty="0" smtClean="0">
                          <a:solidFill>
                            <a:schemeClr val="dk1"/>
                          </a:solidFill>
                          <a:effectLst/>
                          <a:latin typeface="+mn-lt"/>
                          <a:ea typeface="+mn-ea"/>
                          <a:cs typeface="+mn-cs"/>
                        </a:rPr>
                        <a:t> variables</a:t>
                      </a:r>
                      <a:r>
                        <a:rPr lang="es-AR" sz="1100" b="0" i="0" kern="1200" dirty="0" smtClean="0">
                          <a:solidFill>
                            <a:schemeClr val="dk1"/>
                          </a:solidFill>
                          <a:effectLst/>
                          <a:latin typeface="+mn-lt"/>
                          <a:ea typeface="+mn-ea"/>
                          <a:cs typeface="+mn-cs"/>
                        </a:rPr>
                        <a:t>.</a:t>
                      </a:r>
                      <a:endParaRPr lang="es-AR" sz="1100" dirty="0"/>
                    </a:p>
                  </a:txBody>
                  <a:tcPr/>
                </a:tc>
              </a:tr>
              <a:tr h="672004">
                <a:tc vMerge="1">
                  <a:txBody>
                    <a:bodyPr/>
                    <a:lstStyle/>
                    <a:p>
                      <a:endParaRPr lang="es-AR" dirty="0"/>
                    </a:p>
                  </a:txBody>
                  <a:tcPr/>
                </a:tc>
                <a:tc>
                  <a:txBody>
                    <a:bodyPr/>
                    <a:lstStyle/>
                    <a:p>
                      <a:r>
                        <a:rPr lang="es-AR" dirty="0" err="1" smtClean="0"/>
                        <a:t>Mantenibilidad</a:t>
                      </a:r>
                      <a:endParaRPr lang="es-AR" dirty="0"/>
                    </a:p>
                  </a:txBody>
                  <a:tcPr/>
                </a:tc>
                <a:tc>
                  <a:txBody>
                    <a:bodyPr/>
                    <a:lstStyle/>
                    <a:p>
                      <a:r>
                        <a:rPr lang="es-AR" sz="1100" b="0" i="0" kern="1200" dirty="0" smtClean="0">
                          <a:solidFill>
                            <a:schemeClr val="dk1"/>
                          </a:solidFill>
                          <a:effectLst/>
                          <a:latin typeface="+mn-lt"/>
                          <a:ea typeface="+mn-ea"/>
                          <a:cs typeface="+mn-cs"/>
                        </a:rPr>
                        <a:t>Es la capacidad del sistema a sufrir cambios con un grado de facilidad.</a:t>
                      </a:r>
                      <a:r>
                        <a:rPr lang="es-AR" sz="1100" b="0" i="0" kern="1200" baseline="0" dirty="0" smtClean="0">
                          <a:solidFill>
                            <a:schemeClr val="dk1"/>
                          </a:solidFill>
                          <a:effectLst/>
                          <a:latin typeface="+mn-lt"/>
                          <a:ea typeface="+mn-ea"/>
                          <a:cs typeface="+mn-cs"/>
                        </a:rPr>
                        <a:t> </a:t>
                      </a:r>
                      <a:r>
                        <a:rPr lang="es-AR" sz="1100" b="0" i="0" kern="1200" dirty="0" smtClean="0">
                          <a:solidFill>
                            <a:schemeClr val="dk1"/>
                          </a:solidFill>
                          <a:effectLst/>
                          <a:latin typeface="+mn-lt"/>
                          <a:ea typeface="+mn-ea"/>
                          <a:cs typeface="+mn-cs"/>
                        </a:rPr>
                        <a:t>Estos cambios podrían afectar los componentes, servicios, funciones e interfaces al añadir o cambiar la funcionalidad, la corrección de errores, y cumplir con nuevos</a:t>
                      </a:r>
                      <a:r>
                        <a:rPr lang="es-AR" sz="1100" b="0" i="0" kern="1200" baseline="0" dirty="0" smtClean="0">
                          <a:solidFill>
                            <a:schemeClr val="dk1"/>
                          </a:solidFill>
                          <a:effectLst/>
                          <a:latin typeface="+mn-lt"/>
                          <a:ea typeface="+mn-ea"/>
                          <a:cs typeface="+mn-cs"/>
                        </a:rPr>
                        <a:t> requerimientos </a:t>
                      </a:r>
                      <a:r>
                        <a:rPr lang="es-AR" sz="1100" b="0" i="0" kern="1200" dirty="0" smtClean="0">
                          <a:solidFill>
                            <a:schemeClr val="dk1"/>
                          </a:solidFill>
                          <a:effectLst/>
                          <a:latin typeface="+mn-lt"/>
                          <a:ea typeface="+mn-ea"/>
                          <a:cs typeface="+mn-cs"/>
                        </a:rPr>
                        <a:t>del negocio.</a:t>
                      </a:r>
                      <a:endParaRPr lang="es-AR" sz="1100" dirty="0"/>
                    </a:p>
                  </a:txBody>
                  <a:tcPr/>
                </a:tc>
              </a:tr>
              <a:tr h="672004">
                <a:tc vMerge="1">
                  <a:txBody>
                    <a:bodyPr/>
                    <a:lstStyle/>
                    <a:p>
                      <a:endParaRPr lang="es-AR" dirty="0"/>
                    </a:p>
                  </a:txBody>
                  <a:tcPr/>
                </a:tc>
                <a:tc>
                  <a:txBody>
                    <a:bodyPr/>
                    <a:lstStyle/>
                    <a:p>
                      <a:r>
                        <a:rPr lang="es-AR" dirty="0" smtClean="0"/>
                        <a:t>Reusabilidad</a:t>
                      </a:r>
                      <a:endParaRPr lang="es-AR" dirty="0"/>
                    </a:p>
                  </a:txBody>
                  <a:tcPr/>
                </a:tc>
                <a:tc>
                  <a:txBody>
                    <a:bodyPr/>
                    <a:lstStyle/>
                    <a:p>
                      <a:r>
                        <a:rPr lang="es-AR" sz="1100" b="0" i="0" kern="1200" dirty="0" smtClean="0">
                          <a:solidFill>
                            <a:schemeClr val="dk1"/>
                          </a:solidFill>
                          <a:effectLst/>
                          <a:latin typeface="+mn-lt"/>
                          <a:ea typeface="+mn-ea"/>
                          <a:cs typeface="+mn-cs"/>
                        </a:rPr>
                        <a:t>Define la capacidad de los componentes y subsistemas para poder ser usados en otras aplicaciones y en otras situaciones.  Minimiza la </a:t>
                      </a:r>
                    </a:p>
                    <a:p>
                      <a:r>
                        <a:rPr lang="es-AR" sz="1100" b="0" i="0" kern="1200" dirty="0" smtClean="0">
                          <a:solidFill>
                            <a:schemeClr val="dk1"/>
                          </a:solidFill>
                          <a:effectLst/>
                          <a:latin typeface="+mn-lt"/>
                          <a:ea typeface="+mn-ea"/>
                          <a:cs typeface="+mn-cs"/>
                        </a:rPr>
                        <a:t>duplicación de componentes y también el tiempo de implementación.</a:t>
                      </a:r>
                      <a:endParaRPr lang="es-AR" sz="1100" b="0" i="0" kern="1200" dirty="0">
                        <a:solidFill>
                          <a:schemeClr val="dk1"/>
                        </a:solidFill>
                        <a:effectLst/>
                        <a:latin typeface="+mn-lt"/>
                        <a:ea typeface="+mn-ea"/>
                        <a:cs typeface="+mn-cs"/>
                      </a:endParaRPr>
                    </a:p>
                  </a:txBody>
                  <a:tcPr/>
                </a:tc>
              </a:tr>
              <a:tr h="418802">
                <a:tc rowSpan="2">
                  <a:txBody>
                    <a:bodyPr/>
                    <a:lstStyle/>
                    <a:p>
                      <a:r>
                        <a:rPr lang="es-AR" dirty="0" smtClean="0"/>
                        <a:t>Calidad</a:t>
                      </a:r>
                      <a:r>
                        <a:rPr lang="es-AR" baseline="0" dirty="0" smtClean="0"/>
                        <a:t> del Sistema</a:t>
                      </a:r>
                      <a:endParaRPr lang="es-AR" dirty="0"/>
                    </a:p>
                  </a:txBody>
                  <a:tcPr>
                    <a:solidFill>
                      <a:schemeClr val="accent5">
                        <a:lumMod val="40000"/>
                        <a:lumOff val="60000"/>
                      </a:schemeClr>
                    </a:solidFill>
                  </a:tcPr>
                </a:tc>
                <a:tc>
                  <a:txBody>
                    <a:bodyPr/>
                    <a:lstStyle/>
                    <a:p>
                      <a:r>
                        <a:rPr lang="es-AR" dirty="0" err="1" smtClean="0"/>
                        <a:t>Soportabilidad</a:t>
                      </a:r>
                      <a:endParaRPr lang="es-AR" dirty="0"/>
                    </a:p>
                  </a:txBody>
                  <a:tcPr/>
                </a:tc>
                <a:tc>
                  <a:txBody>
                    <a:bodyPr/>
                    <a:lstStyle/>
                    <a:p>
                      <a:r>
                        <a:rPr lang="es-AR" sz="1100" b="0" i="0" kern="1200" dirty="0" smtClean="0">
                          <a:solidFill>
                            <a:schemeClr val="dk1"/>
                          </a:solidFill>
                          <a:effectLst/>
                          <a:latin typeface="+mn-lt"/>
                          <a:ea typeface="+mn-ea"/>
                          <a:cs typeface="+mn-cs"/>
                        </a:rPr>
                        <a:t>Es</a:t>
                      </a:r>
                      <a:r>
                        <a:rPr lang="es-AR" sz="1100" b="0" i="0" kern="1200" baseline="0" dirty="0" smtClean="0">
                          <a:solidFill>
                            <a:schemeClr val="dk1"/>
                          </a:solidFill>
                          <a:effectLst/>
                          <a:latin typeface="+mn-lt"/>
                          <a:ea typeface="+mn-ea"/>
                          <a:cs typeface="+mn-cs"/>
                        </a:rPr>
                        <a:t> </a:t>
                      </a:r>
                      <a:r>
                        <a:rPr lang="es-AR" sz="1100" b="0" i="0" kern="1200" dirty="0" smtClean="0">
                          <a:solidFill>
                            <a:schemeClr val="dk1"/>
                          </a:solidFill>
                          <a:effectLst/>
                          <a:latin typeface="+mn-lt"/>
                          <a:ea typeface="+mn-ea"/>
                          <a:cs typeface="+mn-cs"/>
                        </a:rPr>
                        <a:t>la capacidad del sistema para proporcionar información útil para identificar y resolver los problemas cuando no funciona correctamente.</a:t>
                      </a:r>
                      <a:endParaRPr lang="es-AR" sz="1100" dirty="0"/>
                    </a:p>
                  </a:txBody>
                  <a:tcPr/>
                </a:tc>
              </a:tr>
              <a:tr h="672004">
                <a:tc vMerge="1">
                  <a:txBody>
                    <a:bodyPr/>
                    <a:lstStyle/>
                    <a:p>
                      <a:endParaRPr lang="es-AR" dirty="0"/>
                    </a:p>
                  </a:txBody>
                  <a:tcPr/>
                </a:tc>
                <a:tc>
                  <a:txBody>
                    <a:bodyPr/>
                    <a:lstStyle/>
                    <a:p>
                      <a:r>
                        <a:rPr lang="es-AR" dirty="0" smtClean="0"/>
                        <a:t>Capacidad</a:t>
                      </a:r>
                      <a:r>
                        <a:rPr lang="es-AR" baseline="0" dirty="0" smtClean="0"/>
                        <a:t> de Prueba</a:t>
                      </a:r>
                      <a:endParaRPr lang="es-AR" dirty="0"/>
                    </a:p>
                  </a:txBody>
                  <a:tcPr/>
                </a:tc>
                <a:tc>
                  <a:txBody>
                    <a:bodyPr/>
                    <a:lstStyle/>
                    <a:p>
                      <a:r>
                        <a:rPr lang="es-AR" sz="1100" b="0" i="0" kern="1200" dirty="0" smtClean="0">
                          <a:solidFill>
                            <a:schemeClr val="dk1"/>
                          </a:solidFill>
                          <a:effectLst/>
                          <a:latin typeface="+mn-lt"/>
                          <a:ea typeface="+mn-ea"/>
                          <a:cs typeface="+mn-cs"/>
                        </a:rPr>
                        <a:t>Es una medida de lo fácil que es crear los criterios de prueba para el sistema y sus componentes, y la ejecución de estas pruebas con el fin de determinar si se cumplen los criterios.  Buena capacidad de prueba hace que sea más probable que las fallas en un sistema puede ser aislado de manera oportuna y eficaz.</a:t>
                      </a:r>
                      <a:endParaRPr lang="es-AR" sz="1100" dirty="0"/>
                    </a:p>
                  </a:txBody>
                  <a:tcPr/>
                </a:tc>
              </a:tr>
              <a:tr h="672004">
                <a:tc>
                  <a:txBody>
                    <a:bodyPr/>
                    <a:lstStyle/>
                    <a:p>
                      <a:r>
                        <a:rPr lang="es-AR" dirty="0" smtClean="0"/>
                        <a:t>Calidad para el usuario</a:t>
                      </a:r>
                      <a:endParaRPr lang="es-AR" dirty="0"/>
                    </a:p>
                  </a:txBody>
                  <a:tcPr>
                    <a:solidFill>
                      <a:schemeClr val="accent5">
                        <a:lumMod val="40000"/>
                        <a:lumOff val="60000"/>
                      </a:schemeClr>
                    </a:solidFill>
                  </a:tcPr>
                </a:tc>
                <a:tc>
                  <a:txBody>
                    <a:bodyPr/>
                    <a:lstStyle/>
                    <a:p>
                      <a:r>
                        <a:rPr lang="es-AR" dirty="0" smtClean="0"/>
                        <a:t>Usabilidad</a:t>
                      </a:r>
                      <a:endParaRPr lang="es-AR" dirty="0"/>
                    </a:p>
                  </a:txBody>
                  <a:tcPr/>
                </a:tc>
                <a:tc>
                  <a:txBody>
                    <a:bodyPr/>
                    <a:lstStyle/>
                    <a:p>
                      <a:r>
                        <a:rPr lang="es-AR" sz="1100" b="0" i="0" kern="1200" dirty="0" smtClean="0">
                          <a:solidFill>
                            <a:schemeClr val="dk1"/>
                          </a:solidFill>
                          <a:effectLst/>
                          <a:latin typeface="+mn-lt"/>
                          <a:ea typeface="+mn-ea"/>
                          <a:cs typeface="+mn-cs"/>
                        </a:rPr>
                        <a:t>Define lo bien que la aplicación cumple con los requisitos del usuario y del consumidor por ser intuitiva, fácil de localizar y globalizar, ofreciendo un buen acceso para usuarios con discapacidad, y que resultando en una experiencia de usuario en generalmente buena.</a:t>
                      </a:r>
                      <a:endParaRPr lang="es-AR" sz="1100" dirty="0"/>
                    </a:p>
                  </a:txBody>
                  <a:tcPr/>
                </a:tc>
              </a:tr>
            </a:tbl>
          </a:graphicData>
        </a:graphic>
      </p:graphicFrame>
      <p:sp>
        <p:nvSpPr>
          <p:cNvPr id="3" name="2 Marcador de fecha"/>
          <p:cNvSpPr>
            <a:spLocks noGrp="1"/>
          </p:cNvSpPr>
          <p:nvPr>
            <p:ph type="dt" sz="half" idx="10"/>
          </p:nvPr>
        </p:nvSpPr>
        <p:spPr/>
        <p:txBody>
          <a:bodyPr/>
          <a:lstStyle/>
          <a:p>
            <a:fld id="{0D295D09-9FB8-470A-8BE2-60B66BAFB2E4}"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Tree>
    <p:extLst>
      <p:ext uri="{BB962C8B-B14F-4D97-AF65-F5344CB8AC3E}">
        <p14:creationId xmlns:p14="http://schemas.microsoft.com/office/powerpoint/2010/main" val="3810752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Determinar los Atributos de Calidad</a:t>
            </a:r>
            <a:endParaRPr lang="es-AR" dirty="0"/>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2352751190"/>
              </p:ext>
            </p:extLst>
          </p:nvPr>
        </p:nvGraphicFramePr>
        <p:xfrm>
          <a:off x="251519" y="1556792"/>
          <a:ext cx="8640961" cy="4661630"/>
        </p:xfrm>
        <a:graphic>
          <a:graphicData uri="http://schemas.openxmlformats.org/drawingml/2006/table">
            <a:tbl>
              <a:tblPr firstRow="1" bandRow="1">
                <a:tableStyleId>{5C22544A-7EE6-4342-B048-85BDC9FD1C3A}</a:tableStyleId>
              </a:tblPr>
              <a:tblGrid>
                <a:gridCol w="1224037"/>
                <a:gridCol w="1728054"/>
                <a:gridCol w="5688870"/>
              </a:tblGrid>
              <a:tr h="432048">
                <a:tc>
                  <a:txBody>
                    <a:bodyPr/>
                    <a:lstStyle/>
                    <a:p>
                      <a:r>
                        <a:rPr lang="es-AR" dirty="0" smtClean="0"/>
                        <a:t>Categoría</a:t>
                      </a:r>
                      <a:endParaRPr lang="es-AR" dirty="0"/>
                    </a:p>
                  </a:txBody>
                  <a:tcPr/>
                </a:tc>
                <a:tc>
                  <a:txBody>
                    <a:bodyPr/>
                    <a:lstStyle/>
                    <a:p>
                      <a:r>
                        <a:rPr lang="es-AR" dirty="0" smtClean="0"/>
                        <a:t>Atributo</a:t>
                      </a:r>
                      <a:endParaRPr lang="es-AR" dirty="0"/>
                    </a:p>
                  </a:txBody>
                  <a:tcPr/>
                </a:tc>
                <a:tc>
                  <a:txBody>
                    <a:bodyPr/>
                    <a:lstStyle/>
                    <a:p>
                      <a:r>
                        <a:rPr lang="es-AR" dirty="0" smtClean="0"/>
                        <a:t>Descripción</a:t>
                      </a:r>
                      <a:endParaRPr lang="es-AR" dirty="0"/>
                    </a:p>
                  </a:txBody>
                  <a:tcPr/>
                </a:tc>
              </a:tr>
              <a:tr h="585012">
                <a:tc rowSpan="7">
                  <a:txBody>
                    <a:bodyPr/>
                    <a:lstStyle/>
                    <a:p>
                      <a:endParaRPr lang="es-AR" sz="1600" dirty="0" smtClean="0"/>
                    </a:p>
                    <a:p>
                      <a:endParaRPr lang="es-AR" sz="1600" dirty="0" smtClean="0"/>
                    </a:p>
                    <a:p>
                      <a:endParaRPr lang="es-AR" sz="1600" dirty="0" smtClean="0"/>
                    </a:p>
                    <a:p>
                      <a:endParaRPr lang="es-AR" sz="1600" dirty="0" smtClean="0"/>
                    </a:p>
                    <a:p>
                      <a:endParaRPr lang="es-AR" sz="1600" dirty="0" smtClean="0"/>
                    </a:p>
                    <a:p>
                      <a:endParaRPr lang="es-AR" sz="1600" dirty="0" smtClean="0"/>
                    </a:p>
                    <a:p>
                      <a:endParaRPr lang="es-AR" sz="1600" dirty="0" smtClean="0"/>
                    </a:p>
                    <a:p>
                      <a:r>
                        <a:rPr lang="es-AR" sz="1600" dirty="0" smtClean="0"/>
                        <a:t>Calidad en la</a:t>
                      </a:r>
                      <a:r>
                        <a:rPr lang="es-AR" sz="1600" baseline="0" dirty="0" smtClean="0"/>
                        <a:t> ejecución</a:t>
                      </a:r>
                      <a:endParaRPr lang="es-AR" sz="1600" dirty="0"/>
                    </a:p>
                  </a:txBody>
                  <a:tcPr>
                    <a:solidFill>
                      <a:schemeClr val="accent5">
                        <a:lumMod val="60000"/>
                        <a:lumOff val="40000"/>
                      </a:schemeClr>
                    </a:solidFill>
                  </a:tcPr>
                </a:tc>
                <a:tc>
                  <a:txBody>
                    <a:bodyPr/>
                    <a:lstStyle/>
                    <a:p>
                      <a:r>
                        <a:rPr lang="es-AR" sz="1600" dirty="0" smtClean="0"/>
                        <a:t>Disponibilidad</a:t>
                      </a:r>
                      <a:endParaRPr lang="es-AR" sz="1600" dirty="0"/>
                    </a:p>
                  </a:txBody>
                  <a:tcPr/>
                </a:tc>
                <a:tc>
                  <a:txBody>
                    <a:bodyPr/>
                    <a:lstStyle/>
                    <a:p>
                      <a:r>
                        <a:rPr lang="es-AR" sz="1100" b="0" i="0" kern="1200" dirty="0" smtClean="0">
                          <a:solidFill>
                            <a:schemeClr val="dk1"/>
                          </a:solidFill>
                          <a:effectLst/>
                          <a:latin typeface="+mn-lt"/>
                          <a:ea typeface="+mn-ea"/>
                          <a:cs typeface="+mn-cs"/>
                        </a:rPr>
                        <a:t>Define la proporción de tiempo que el sistema está operativo. Se puede medir como </a:t>
                      </a:r>
                    </a:p>
                    <a:p>
                      <a:r>
                        <a:rPr lang="es-AR" sz="1100" b="0" i="0" kern="1200" dirty="0" smtClean="0">
                          <a:solidFill>
                            <a:schemeClr val="dk1"/>
                          </a:solidFill>
                          <a:effectLst/>
                          <a:latin typeface="+mn-lt"/>
                          <a:ea typeface="+mn-ea"/>
                          <a:cs typeface="+mn-cs"/>
                        </a:rPr>
                        <a:t>un porcentaje del tiempo de inactividad total del sistema durante un período </a:t>
                      </a:r>
                    </a:p>
                    <a:p>
                      <a:r>
                        <a:rPr lang="es-AR" sz="1100" b="0" i="0" kern="1200" dirty="0" smtClean="0">
                          <a:solidFill>
                            <a:schemeClr val="dk1"/>
                          </a:solidFill>
                          <a:effectLst/>
                          <a:latin typeface="+mn-lt"/>
                          <a:ea typeface="+mn-ea"/>
                          <a:cs typeface="+mn-cs"/>
                        </a:rPr>
                        <a:t>predefinido. </a:t>
                      </a:r>
                      <a:endParaRPr lang="es-AR" sz="1100" dirty="0"/>
                    </a:p>
                  </a:txBody>
                  <a:tcPr/>
                </a:tc>
              </a:tr>
              <a:tr h="585012">
                <a:tc vMerge="1">
                  <a:txBody>
                    <a:bodyPr/>
                    <a:lstStyle/>
                    <a:p>
                      <a:endParaRPr lang="es-AR" sz="1600" dirty="0"/>
                    </a:p>
                  </a:txBody>
                  <a:tcPr>
                    <a:solidFill>
                      <a:schemeClr val="accent5">
                        <a:lumMod val="60000"/>
                        <a:lumOff val="40000"/>
                      </a:schemeClr>
                    </a:solidFill>
                  </a:tcPr>
                </a:tc>
                <a:tc>
                  <a:txBody>
                    <a:bodyPr/>
                    <a:lstStyle/>
                    <a:p>
                      <a:r>
                        <a:rPr lang="es-AR" sz="1600" dirty="0" smtClean="0"/>
                        <a:t>Interoperabilidad</a:t>
                      </a:r>
                      <a:endParaRPr lang="es-AR" sz="1600" dirty="0"/>
                    </a:p>
                  </a:txBody>
                  <a:tcPr/>
                </a:tc>
                <a:tc>
                  <a:txBody>
                    <a:bodyPr/>
                    <a:lstStyle/>
                    <a:p>
                      <a:r>
                        <a:rPr lang="es-AR" sz="1100" b="0" i="0" kern="1200" dirty="0" smtClean="0">
                          <a:solidFill>
                            <a:schemeClr val="dk1"/>
                          </a:solidFill>
                          <a:effectLst/>
                          <a:latin typeface="+mn-lt"/>
                          <a:ea typeface="+mn-ea"/>
                          <a:cs typeface="+mn-cs"/>
                        </a:rPr>
                        <a:t>Es la capacidad de un sistema o sistemas diferentes para operar con éxito mediante la comunicación e</a:t>
                      </a:r>
                      <a:r>
                        <a:rPr lang="es-AR" sz="1100" b="0" i="0" kern="1200" baseline="0" dirty="0" smtClean="0">
                          <a:solidFill>
                            <a:schemeClr val="dk1"/>
                          </a:solidFill>
                          <a:effectLst/>
                          <a:latin typeface="+mn-lt"/>
                          <a:ea typeface="+mn-ea"/>
                          <a:cs typeface="+mn-cs"/>
                        </a:rPr>
                        <a:t> </a:t>
                      </a:r>
                      <a:r>
                        <a:rPr lang="es-AR" sz="1100" b="0" i="0" kern="1200" dirty="0" smtClean="0">
                          <a:solidFill>
                            <a:schemeClr val="dk1"/>
                          </a:solidFill>
                          <a:effectLst/>
                          <a:latin typeface="+mn-lt"/>
                          <a:ea typeface="+mn-ea"/>
                          <a:cs typeface="+mn-cs"/>
                        </a:rPr>
                        <a:t>intercambio de información con otros sistemas externos escritos y dirigidos por las partes externas. Un sistema interoperable hace que sea más fácil</a:t>
                      </a:r>
                    </a:p>
                    <a:p>
                      <a:r>
                        <a:rPr lang="es-AR" sz="1100" b="0" i="0" kern="1200" dirty="0" smtClean="0">
                          <a:solidFill>
                            <a:schemeClr val="dk1"/>
                          </a:solidFill>
                          <a:effectLst/>
                          <a:latin typeface="+mn-lt"/>
                          <a:ea typeface="+mn-ea"/>
                          <a:cs typeface="+mn-cs"/>
                        </a:rPr>
                        <a:t> intercambiar y reutilizar la información, tanto interna como externamente.</a:t>
                      </a:r>
                      <a:endParaRPr lang="es-AR" sz="1100" dirty="0"/>
                    </a:p>
                  </a:txBody>
                  <a:tcPr/>
                </a:tc>
              </a:tr>
              <a:tr h="585012">
                <a:tc vMerge="1">
                  <a:txBody>
                    <a:bodyPr/>
                    <a:lstStyle/>
                    <a:p>
                      <a:endParaRPr lang="es-AR" sz="1600" dirty="0"/>
                    </a:p>
                  </a:txBody>
                  <a:tcPr>
                    <a:solidFill>
                      <a:schemeClr val="accent5">
                        <a:lumMod val="60000"/>
                        <a:lumOff val="40000"/>
                      </a:schemeClr>
                    </a:solidFill>
                  </a:tcPr>
                </a:tc>
                <a:tc>
                  <a:txBody>
                    <a:bodyPr/>
                    <a:lstStyle/>
                    <a:p>
                      <a:r>
                        <a:rPr lang="es-AR" sz="1600" dirty="0" err="1" smtClean="0"/>
                        <a:t>Administrabilidad</a:t>
                      </a:r>
                      <a:endParaRPr lang="es-AR" sz="1600" dirty="0"/>
                    </a:p>
                  </a:txBody>
                  <a:tcPr/>
                </a:tc>
                <a:tc>
                  <a:txBody>
                    <a:bodyPr/>
                    <a:lstStyle/>
                    <a:p>
                      <a:r>
                        <a:rPr lang="es-AR" sz="1100" b="0" i="0" kern="1200" dirty="0" smtClean="0">
                          <a:solidFill>
                            <a:schemeClr val="dk1"/>
                          </a:solidFill>
                          <a:effectLst/>
                          <a:latin typeface="+mn-lt"/>
                          <a:ea typeface="+mn-ea"/>
                          <a:cs typeface="+mn-cs"/>
                        </a:rPr>
                        <a:t>Define lo fácil que es para los administradores de sistemas gestionar la aplicación,</a:t>
                      </a:r>
                    </a:p>
                    <a:p>
                      <a:r>
                        <a:rPr lang="es-AR" sz="1100" b="0" i="0" kern="1200" dirty="0" smtClean="0">
                          <a:solidFill>
                            <a:schemeClr val="dk1"/>
                          </a:solidFill>
                          <a:effectLst/>
                          <a:latin typeface="+mn-lt"/>
                          <a:ea typeface="+mn-ea"/>
                          <a:cs typeface="+mn-cs"/>
                        </a:rPr>
                        <a:t>generalmente a través de los instrumentos suficientes y útiles expuestos para su uso en sistemas de seguimiento y de depuración y ajuste del rendimiento.</a:t>
                      </a:r>
                      <a:endParaRPr lang="es-AR" sz="1100" dirty="0"/>
                    </a:p>
                  </a:txBody>
                  <a:tcPr/>
                </a:tc>
              </a:tr>
              <a:tr h="585012">
                <a:tc vMerge="1">
                  <a:txBody>
                    <a:bodyPr/>
                    <a:lstStyle/>
                    <a:p>
                      <a:endParaRPr lang="es-AR" sz="1600" dirty="0"/>
                    </a:p>
                  </a:txBody>
                  <a:tcPr>
                    <a:solidFill>
                      <a:schemeClr val="accent5">
                        <a:lumMod val="60000"/>
                        <a:lumOff val="40000"/>
                      </a:schemeClr>
                    </a:solidFill>
                  </a:tcPr>
                </a:tc>
                <a:tc>
                  <a:txBody>
                    <a:bodyPr/>
                    <a:lstStyle/>
                    <a:p>
                      <a:r>
                        <a:rPr lang="es-AR" sz="1600" dirty="0" smtClean="0"/>
                        <a:t>Performance</a:t>
                      </a:r>
                      <a:endParaRPr lang="es-AR" sz="1600" dirty="0"/>
                    </a:p>
                  </a:txBody>
                  <a:tcPr/>
                </a:tc>
                <a:tc>
                  <a:txBody>
                    <a:bodyPr/>
                    <a:lstStyle/>
                    <a:p>
                      <a:r>
                        <a:rPr lang="es-AR" sz="1100" b="0" i="0" kern="1200" dirty="0" smtClean="0">
                          <a:solidFill>
                            <a:schemeClr val="dk1"/>
                          </a:solidFill>
                          <a:effectLst/>
                          <a:latin typeface="+mn-lt"/>
                          <a:ea typeface="+mn-ea"/>
                          <a:cs typeface="+mn-cs"/>
                        </a:rPr>
                        <a:t>Es una indicación de la capacidad de respuesta de un sistema para ejecutar cualquier </a:t>
                      </a:r>
                    </a:p>
                    <a:p>
                      <a:r>
                        <a:rPr lang="es-AR" sz="1100" b="0" i="0" kern="1200" dirty="0" smtClean="0">
                          <a:solidFill>
                            <a:schemeClr val="dk1"/>
                          </a:solidFill>
                          <a:effectLst/>
                          <a:latin typeface="+mn-lt"/>
                          <a:ea typeface="+mn-ea"/>
                          <a:cs typeface="+mn-cs"/>
                        </a:rPr>
                        <a:t>acción dentro de un intervalo de tiempo dado. Se puede medir en términos de latencia o </a:t>
                      </a:r>
                      <a:r>
                        <a:rPr lang="es-AR" sz="1100" b="0" i="0" kern="1200" dirty="0" err="1" smtClean="0">
                          <a:solidFill>
                            <a:schemeClr val="dk1"/>
                          </a:solidFill>
                          <a:effectLst/>
                          <a:latin typeface="+mn-lt"/>
                          <a:ea typeface="+mn-ea"/>
                          <a:cs typeface="+mn-cs"/>
                        </a:rPr>
                        <a:t>throughput</a:t>
                      </a:r>
                      <a:r>
                        <a:rPr lang="es-AR" sz="1100" b="0" i="0" kern="1200" dirty="0" smtClean="0">
                          <a:solidFill>
                            <a:schemeClr val="dk1"/>
                          </a:solidFill>
                          <a:effectLst/>
                          <a:latin typeface="+mn-lt"/>
                          <a:ea typeface="+mn-ea"/>
                          <a:cs typeface="+mn-cs"/>
                        </a:rPr>
                        <a:t>. </a:t>
                      </a:r>
                      <a:endParaRPr lang="es-AR" sz="1100" dirty="0"/>
                    </a:p>
                  </a:txBody>
                  <a:tcPr/>
                </a:tc>
              </a:tr>
              <a:tr h="585012">
                <a:tc vMerge="1">
                  <a:txBody>
                    <a:bodyPr/>
                    <a:lstStyle/>
                    <a:p>
                      <a:endParaRPr lang="es-AR" sz="1600" dirty="0"/>
                    </a:p>
                  </a:txBody>
                  <a:tcPr>
                    <a:solidFill>
                      <a:schemeClr val="accent5">
                        <a:lumMod val="60000"/>
                        <a:lumOff val="40000"/>
                      </a:schemeClr>
                    </a:solidFill>
                  </a:tcPr>
                </a:tc>
                <a:tc>
                  <a:txBody>
                    <a:bodyPr/>
                    <a:lstStyle/>
                    <a:p>
                      <a:r>
                        <a:rPr lang="es-AR" sz="1600" dirty="0" smtClean="0"/>
                        <a:t>Confiabilidad</a:t>
                      </a:r>
                      <a:endParaRPr lang="es-AR" sz="1600" dirty="0"/>
                    </a:p>
                  </a:txBody>
                  <a:tcPr/>
                </a:tc>
                <a:tc>
                  <a:txBody>
                    <a:bodyPr/>
                    <a:lstStyle/>
                    <a:p>
                      <a:r>
                        <a:rPr lang="es-AR" sz="1100" b="0" i="0" kern="1200" dirty="0" smtClean="0">
                          <a:solidFill>
                            <a:schemeClr val="dk1"/>
                          </a:solidFill>
                          <a:effectLst/>
                          <a:latin typeface="+mn-lt"/>
                          <a:ea typeface="+mn-ea"/>
                          <a:cs typeface="+mn-cs"/>
                        </a:rPr>
                        <a:t>Es la capacidad de un sistema para seguir funcionando con el tiempo. La fiabilidad se mide como la probabilidad de que un sistema no dejará de realizar las funciones previstas en un intervalo de tiempo especificado.</a:t>
                      </a:r>
                      <a:endParaRPr lang="es-AR" sz="1100" dirty="0"/>
                    </a:p>
                  </a:txBody>
                  <a:tcPr/>
                </a:tc>
              </a:tr>
              <a:tr h="495782">
                <a:tc vMerge="1">
                  <a:txBody>
                    <a:bodyPr/>
                    <a:lstStyle/>
                    <a:p>
                      <a:endParaRPr lang="es-AR" sz="1600" dirty="0"/>
                    </a:p>
                  </a:txBody>
                  <a:tcPr>
                    <a:solidFill>
                      <a:schemeClr val="accent5">
                        <a:lumMod val="60000"/>
                        <a:lumOff val="40000"/>
                      </a:schemeClr>
                    </a:solidFill>
                  </a:tcPr>
                </a:tc>
                <a:tc>
                  <a:txBody>
                    <a:bodyPr/>
                    <a:lstStyle/>
                    <a:p>
                      <a:r>
                        <a:rPr lang="es-AR" sz="1600" dirty="0" smtClean="0"/>
                        <a:t>Escalabilidad</a:t>
                      </a:r>
                      <a:endParaRPr lang="es-AR" sz="1600" dirty="0"/>
                    </a:p>
                  </a:txBody>
                  <a:tcPr/>
                </a:tc>
                <a:tc>
                  <a:txBody>
                    <a:bodyPr/>
                    <a:lstStyle/>
                    <a:p>
                      <a:r>
                        <a:rPr lang="es-AR" sz="1100" b="0" i="0" kern="1200" dirty="0" smtClean="0">
                          <a:solidFill>
                            <a:schemeClr val="dk1"/>
                          </a:solidFill>
                          <a:effectLst/>
                          <a:latin typeface="+mn-lt"/>
                          <a:ea typeface="+mn-ea"/>
                          <a:cs typeface="+mn-cs"/>
                        </a:rPr>
                        <a:t>Es la capacidad de un sistema para manejar bien los aumentos en la carga sin </a:t>
                      </a:r>
                    </a:p>
                    <a:p>
                      <a:r>
                        <a:rPr lang="es-AR" sz="1100" b="0" i="0" kern="1200" dirty="0" smtClean="0">
                          <a:solidFill>
                            <a:schemeClr val="dk1"/>
                          </a:solidFill>
                          <a:effectLst/>
                          <a:latin typeface="+mn-lt"/>
                          <a:ea typeface="+mn-ea"/>
                          <a:cs typeface="+mn-cs"/>
                        </a:rPr>
                        <a:t>impacto sobre la</a:t>
                      </a:r>
                      <a:r>
                        <a:rPr lang="es-AR" sz="1100" b="0" i="0" kern="1200" baseline="0" dirty="0" smtClean="0">
                          <a:solidFill>
                            <a:schemeClr val="dk1"/>
                          </a:solidFill>
                          <a:effectLst/>
                          <a:latin typeface="+mn-lt"/>
                          <a:ea typeface="+mn-ea"/>
                          <a:cs typeface="+mn-cs"/>
                        </a:rPr>
                        <a:t> performance </a:t>
                      </a:r>
                      <a:r>
                        <a:rPr lang="es-AR" sz="1100" b="0" i="0" kern="1200" dirty="0" smtClean="0">
                          <a:solidFill>
                            <a:schemeClr val="dk1"/>
                          </a:solidFill>
                          <a:effectLst/>
                          <a:latin typeface="+mn-lt"/>
                          <a:ea typeface="+mn-ea"/>
                          <a:cs typeface="+mn-cs"/>
                        </a:rPr>
                        <a:t>del sistema, o la capacidad de ser fácilmente ampliado.</a:t>
                      </a:r>
                      <a:endParaRPr lang="es-AR" sz="1100" dirty="0"/>
                    </a:p>
                  </a:txBody>
                  <a:tcPr/>
                </a:tc>
              </a:tr>
              <a:tr h="585012">
                <a:tc vMerge="1">
                  <a:txBody>
                    <a:bodyPr/>
                    <a:lstStyle/>
                    <a:p>
                      <a:endParaRPr lang="es-AR" sz="1600" dirty="0"/>
                    </a:p>
                  </a:txBody>
                  <a:tcPr>
                    <a:solidFill>
                      <a:schemeClr val="accent5">
                        <a:lumMod val="60000"/>
                        <a:lumOff val="40000"/>
                      </a:schemeClr>
                    </a:solidFill>
                  </a:tcPr>
                </a:tc>
                <a:tc>
                  <a:txBody>
                    <a:bodyPr/>
                    <a:lstStyle/>
                    <a:p>
                      <a:r>
                        <a:rPr lang="es-AR" sz="1600" dirty="0" smtClean="0"/>
                        <a:t>Seguridad</a:t>
                      </a:r>
                      <a:endParaRPr lang="es-AR" sz="1600" dirty="0"/>
                    </a:p>
                  </a:txBody>
                  <a:tcPr/>
                </a:tc>
                <a:tc>
                  <a:txBody>
                    <a:bodyPr/>
                    <a:lstStyle/>
                    <a:p>
                      <a:r>
                        <a:rPr lang="es-AR" sz="1100" b="0" i="0" kern="1200" dirty="0" smtClean="0">
                          <a:solidFill>
                            <a:schemeClr val="dk1"/>
                          </a:solidFill>
                          <a:effectLst/>
                          <a:latin typeface="+mn-lt"/>
                          <a:ea typeface="+mn-ea"/>
                          <a:cs typeface="+mn-cs"/>
                        </a:rPr>
                        <a:t>Es la capacidad de un sistema para evitar acciones maliciosas o accidentales, y para evitar la divulgación o pérdida de información. Un sistema de seguridad tiene como objetivo proteger los activos y evitar la modificación no autorizada de información.</a:t>
                      </a:r>
                      <a:endParaRPr lang="es-AR" sz="1100" dirty="0"/>
                    </a:p>
                  </a:txBody>
                  <a:tcPr/>
                </a:tc>
              </a:tr>
            </a:tbl>
          </a:graphicData>
        </a:graphic>
      </p:graphicFrame>
      <p:sp>
        <p:nvSpPr>
          <p:cNvPr id="3" name="2 Marcador de fecha"/>
          <p:cNvSpPr>
            <a:spLocks noGrp="1"/>
          </p:cNvSpPr>
          <p:nvPr>
            <p:ph type="dt" sz="half" idx="10"/>
          </p:nvPr>
        </p:nvSpPr>
        <p:spPr/>
        <p:txBody>
          <a:bodyPr/>
          <a:lstStyle/>
          <a:p>
            <a:fld id="{81910ADC-B11F-4F5A-A3E7-58F7CA46B90E}"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2619088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3528391" cy="4301697"/>
          </a:xfrm>
        </p:spPr>
        <p:txBody>
          <a:bodyPr/>
          <a:lstStyle/>
          <a:p>
            <a:r>
              <a:rPr lang="es-AR" dirty="0" smtClean="0"/>
              <a:t>Son los aspectos que tienen una perspectiva ortogonal a lo presentado como capas.</a:t>
            </a:r>
          </a:p>
          <a:p>
            <a:endParaRPr lang="es-AR" dirty="0" smtClean="0"/>
          </a:p>
          <a:p>
            <a:r>
              <a:rPr lang="es-AR" dirty="0" smtClean="0"/>
              <a:t>Son elementos y funciones que se expanden por todas la capas y niveles de la aplicaciones.</a:t>
            </a:r>
            <a:endParaRPr lang="es-AR" dirty="0"/>
          </a:p>
        </p:txBody>
      </p:sp>
      <p:sp>
        <p:nvSpPr>
          <p:cNvPr id="3" name="2 Título"/>
          <p:cNvSpPr>
            <a:spLocks noGrp="1"/>
          </p:cNvSpPr>
          <p:nvPr>
            <p:ph type="title"/>
          </p:nvPr>
        </p:nvSpPr>
        <p:spPr/>
        <p:txBody>
          <a:bodyPr>
            <a:normAutofit fontScale="90000"/>
          </a:bodyPr>
          <a:lstStyle/>
          <a:p>
            <a:r>
              <a:rPr lang="es-AR" dirty="0" smtClean="0"/>
              <a:t>Determinar los Aspectos Transversales</a:t>
            </a:r>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838720"/>
            <a:ext cx="452919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B5264DD9-D912-4699-B05E-5FDCE1118EE3}" type="datetime1">
              <a:rPr lang="es-ES" smtClean="0"/>
              <a:t>12/06/2014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4159158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Determinar los Aspectos Transversales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0" y="1746761"/>
            <a:ext cx="42335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92" y="3222487"/>
            <a:ext cx="4044611" cy="12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45" y="4585777"/>
            <a:ext cx="3519178" cy="12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4932040" y="2240868"/>
            <a:ext cx="1188146" cy="369332"/>
          </a:xfrm>
          <a:prstGeom prst="rect">
            <a:avLst/>
          </a:prstGeom>
          <a:noFill/>
        </p:spPr>
        <p:txBody>
          <a:bodyPr wrap="none" rtlCol="0">
            <a:spAutoFit/>
          </a:bodyPr>
          <a:lstStyle/>
          <a:p>
            <a:r>
              <a:rPr lang="es-AR" b="1" dirty="0" smtClean="0"/>
              <a:t>Seguridad</a:t>
            </a:r>
            <a:endParaRPr lang="es-AR" b="1" dirty="0"/>
          </a:p>
        </p:txBody>
      </p:sp>
      <p:sp>
        <p:nvSpPr>
          <p:cNvPr id="7" name="6 Rectángulo redondeado"/>
          <p:cNvSpPr/>
          <p:nvPr/>
        </p:nvSpPr>
        <p:spPr>
          <a:xfrm>
            <a:off x="6556356" y="1628800"/>
            <a:ext cx="2189233"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Autenticación</a:t>
            </a:r>
          </a:p>
          <a:p>
            <a:pPr algn="ctr"/>
            <a:r>
              <a:rPr lang="es-AR" sz="1400" dirty="0" smtClean="0"/>
              <a:t>Autorización</a:t>
            </a:r>
          </a:p>
          <a:p>
            <a:pPr algn="ctr"/>
            <a:r>
              <a:rPr lang="es-AR" sz="1400" dirty="0" smtClean="0"/>
              <a:t>Comunicación Segura</a:t>
            </a:r>
          </a:p>
          <a:p>
            <a:pPr algn="ctr"/>
            <a:r>
              <a:rPr lang="es-AR" sz="1400" dirty="0" smtClean="0"/>
              <a:t>Auditoria</a:t>
            </a:r>
          </a:p>
          <a:p>
            <a:pPr algn="ctr"/>
            <a:r>
              <a:rPr lang="es-AR" sz="1400" dirty="0" err="1" smtClean="0"/>
              <a:t>Admin</a:t>
            </a:r>
            <a:r>
              <a:rPr lang="es-AR" sz="1400" dirty="0" smtClean="0"/>
              <a:t>. de Perfiles</a:t>
            </a:r>
            <a:endParaRPr lang="es-AR" sz="1400" dirty="0"/>
          </a:p>
        </p:txBody>
      </p:sp>
      <p:sp>
        <p:nvSpPr>
          <p:cNvPr id="11" name="10 CuadroTexto"/>
          <p:cNvSpPr txBox="1"/>
          <p:nvPr/>
        </p:nvSpPr>
        <p:spPr>
          <a:xfrm>
            <a:off x="6556356" y="3861048"/>
            <a:ext cx="1188146" cy="369332"/>
          </a:xfrm>
          <a:prstGeom prst="rect">
            <a:avLst/>
          </a:prstGeom>
          <a:noFill/>
        </p:spPr>
        <p:txBody>
          <a:bodyPr wrap="none" rtlCol="0">
            <a:spAutoFit/>
          </a:bodyPr>
          <a:lstStyle/>
          <a:p>
            <a:r>
              <a:rPr lang="es-AR" b="1" dirty="0" smtClean="0"/>
              <a:t>Seguridad</a:t>
            </a:r>
            <a:endParaRPr lang="es-AR" b="1" dirty="0"/>
          </a:p>
        </p:txBody>
      </p:sp>
      <p:sp>
        <p:nvSpPr>
          <p:cNvPr id="12" name="11 Rectángulo redondeado"/>
          <p:cNvSpPr/>
          <p:nvPr/>
        </p:nvSpPr>
        <p:spPr>
          <a:xfrm>
            <a:off x="6556356" y="2989676"/>
            <a:ext cx="2189234" cy="194421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smtClean="0"/>
              <a:t>Admin</a:t>
            </a:r>
            <a:r>
              <a:rPr lang="es-AR" sz="1400" dirty="0" smtClean="0"/>
              <a:t> de Excepciones</a:t>
            </a:r>
          </a:p>
          <a:p>
            <a:pPr algn="ctr"/>
            <a:r>
              <a:rPr lang="es-AR" sz="1400" dirty="0" err="1" smtClean="0"/>
              <a:t>Logging</a:t>
            </a:r>
            <a:r>
              <a:rPr lang="es-AR" sz="1400" dirty="0" smtClean="0"/>
              <a:t> e </a:t>
            </a:r>
            <a:r>
              <a:rPr lang="es-AR" sz="1400" dirty="0" err="1" smtClean="0"/>
              <a:t>Instumentación</a:t>
            </a:r>
            <a:endParaRPr lang="es-AR" sz="1400" dirty="0" smtClean="0"/>
          </a:p>
          <a:p>
            <a:pPr algn="ctr"/>
            <a:r>
              <a:rPr lang="es-AR" sz="1400" dirty="0" err="1" smtClean="0"/>
              <a:t>Caching</a:t>
            </a:r>
            <a:endParaRPr lang="es-AR" sz="1400" dirty="0" smtClean="0"/>
          </a:p>
          <a:p>
            <a:pPr algn="ctr"/>
            <a:r>
              <a:rPr lang="es-AR" sz="1400" dirty="0" err="1" smtClean="0"/>
              <a:t>Metadata</a:t>
            </a:r>
            <a:endParaRPr lang="es-AR" sz="1400" dirty="0" smtClean="0"/>
          </a:p>
          <a:p>
            <a:pPr algn="ctr"/>
            <a:r>
              <a:rPr lang="es-AR" sz="1400" dirty="0" smtClean="0"/>
              <a:t>Configuración</a:t>
            </a:r>
          </a:p>
          <a:p>
            <a:pPr algn="ctr"/>
            <a:r>
              <a:rPr lang="es-AR" sz="1400" dirty="0" smtClean="0"/>
              <a:t>Validación</a:t>
            </a:r>
          </a:p>
          <a:p>
            <a:pPr algn="ctr"/>
            <a:r>
              <a:rPr lang="es-AR" sz="1400" dirty="0" smtClean="0"/>
              <a:t>Ubicación de Servicios</a:t>
            </a:r>
            <a:endParaRPr lang="es-AR" sz="1400" dirty="0"/>
          </a:p>
        </p:txBody>
      </p:sp>
      <p:sp>
        <p:nvSpPr>
          <p:cNvPr id="13" name="12 CuadroTexto"/>
          <p:cNvSpPr txBox="1"/>
          <p:nvPr/>
        </p:nvSpPr>
        <p:spPr>
          <a:xfrm>
            <a:off x="4681971" y="3611090"/>
            <a:ext cx="1688283" cy="646331"/>
          </a:xfrm>
          <a:prstGeom prst="rect">
            <a:avLst/>
          </a:prstGeom>
          <a:noFill/>
        </p:spPr>
        <p:txBody>
          <a:bodyPr wrap="none" rtlCol="0">
            <a:spAutoFit/>
          </a:bodyPr>
          <a:lstStyle/>
          <a:p>
            <a:pPr algn="ctr"/>
            <a:r>
              <a:rPr lang="es-AR" b="1" dirty="0" smtClean="0"/>
              <a:t>Administración</a:t>
            </a:r>
          </a:p>
          <a:p>
            <a:pPr algn="ctr"/>
            <a:r>
              <a:rPr lang="es-AR" b="1" dirty="0" smtClean="0"/>
              <a:t>Operativa</a:t>
            </a:r>
            <a:endParaRPr lang="es-AR" b="1" dirty="0"/>
          </a:p>
        </p:txBody>
      </p:sp>
      <p:sp>
        <p:nvSpPr>
          <p:cNvPr id="14" name="13 CuadroTexto"/>
          <p:cNvSpPr txBox="1"/>
          <p:nvPr/>
        </p:nvSpPr>
        <p:spPr>
          <a:xfrm>
            <a:off x="4795784" y="5418512"/>
            <a:ext cx="1574470" cy="369332"/>
          </a:xfrm>
          <a:prstGeom prst="rect">
            <a:avLst/>
          </a:prstGeom>
          <a:noFill/>
        </p:spPr>
        <p:txBody>
          <a:bodyPr wrap="none" rtlCol="0">
            <a:spAutoFit/>
          </a:bodyPr>
          <a:lstStyle/>
          <a:p>
            <a:pPr algn="ctr"/>
            <a:r>
              <a:rPr lang="es-AR" b="1" dirty="0" smtClean="0"/>
              <a:t>Comunicación</a:t>
            </a:r>
            <a:endParaRPr lang="es-AR" b="1" dirty="0"/>
          </a:p>
        </p:txBody>
      </p:sp>
      <p:sp>
        <p:nvSpPr>
          <p:cNvPr id="15" name="14 Rectángulo redondeado"/>
          <p:cNvSpPr/>
          <p:nvPr/>
        </p:nvSpPr>
        <p:spPr>
          <a:xfrm>
            <a:off x="6588224" y="5083443"/>
            <a:ext cx="2189233" cy="10394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Sincronización</a:t>
            </a:r>
          </a:p>
          <a:p>
            <a:pPr algn="ctr"/>
            <a:r>
              <a:rPr lang="es-AR" sz="1400" dirty="0" smtClean="0"/>
              <a:t>Formato</a:t>
            </a:r>
          </a:p>
          <a:p>
            <a:pPr algn="ctr"/>
            <a:r>
              <a:rPr lang="es-AR" sz="1400" dirty="0" smtClean="0"/>
              <a:t>Protocolo</a:t>
            </a:r>
            <a:endParaRPr lang="es-AR" sz="1400" dirty="0"/>
          </a:p>
        </p:txBody>
      </p:sp>
      <p:sp>
        <p:nvSpPr>
          <p:cNvPr id="3" name="2 Marcador de fecha"/>
          <p:cNvSpPr>
            <a:spLocks noGrp="1"/>
          </p:cNvSpPr>
          <p:nvPr>
            <p:ph type="dt" sz="half" idx="10"/>
          </p:nvPr>
        </p:nvSpPr>
        <p:spPr/>
        <p:txBody>
          <a:bodyPr/>
          <a:lstStyle/>
          <a:p>
            <a:fld id="{AF86789A-4650-43E0-AED3-23F97CF048AE}"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2102075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smtClean="0"/>
              <a:t>Determinar las Tecnologías apropiadas</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376" y="1692969"/>
            <a:ext cx="6337895" cy="46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51520" y="1692969"/>
            <a:ext cx="2160240" cy="2554545"/>
          </a:xfrm>
          <a:prstGeom prst="rect">
            <a:avLst/>
          </a:prstGeom>
        </p:spPr>
        <p:txBody>
          <a:bodyPr wrap="square">
            <a:spAutoFit/>
          </a:bodyPr>
          <a:lstStyle/>
          <a:p>
            <a:r>
              <a:rPr lang="es-AR" sz="1600" dirty="0"/>
              <a:t>La plataforma de aplicaciones Microsoft se compone de productos, componentes de infraestructura, servicios de </a:t>
            </a:r>
            <a:r>
              <a:rPr lang="es-AR" sz="1600" dirty="0" err="1" smtClean="0"/>
              <a:t>run</a:t>
            </a:r>
            <a:r>
              <a:rPr lang="es-AR" sz="1600" dirty="0" smtClean="0"/>
              <a:t>-time, </a:t>
            </a:r>
            <a:r>
              <a:rPr lang="es-AR" sz="1600" dirty="0"/>
              <a:t>y </a:t>
            </a:r>
            <a:r>
              <a:rPr lang="es-AR" sz="1600" dirty="0" smtClean="0"/>
              <a:t>del Framework .NET , </a:t>
            </a:r>
            <a:r>
              <a:rPr lang="es-AR" sz="1600" dirty="0"/>
              <a:t>como se detalla en la siguiente tabla.</a:t>
            </a:r>
          </a:p>
        </p:txBody>
      </p:sp>
      <p:sp>
        <p:nvSpPr>
          <p:cNvPr id="2" name="1 Marcador de fecha"/>
          <p:cNvSpPr>
            <a:spLocks noGrp="1"/>
          </p:cNvSpPr>
          <p:nvPr>
            <p:ph type="dt" sz="half" idx="10"/>
          </p:nvPr>
        </p:nvSpPr>
        <p:spPr/>
        <p:txBody>
          <a:bodyPr/>
          <a:lstStyle/>
          <a:p>
            <a:fld id="{745824D8-0683-496F-9702-1C7243A637CF}"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Tree>
    <p:extLst>
      <p:ext uri="{BB962C8B-B14F-4D97-AF65-F5344CB8AC3E}">
        <p14:creationId xmlns:p14="http://schemas.microsoft.com/office/powerpoint/2010/main" val="2423946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616776843"/>
              </p:ext>
            </p:extLst>
          </p:nvPr>
        </p:nvGraphicFramePr>
        <p:xfrm>
          <a:off x="323528" y="1628800"/>
          <a:ext cx="4175695" cy="4450080"/>
        </p:xfrm>
        <a:graphic>
          <a:graphicData uri="http://schemas.openxmlformats.org/drawingml/2006/table">
            <a:tbl>
              <a:tblPr firstRow="1" bandRow="1">
                <a:tableStyleId>{5C22544A-7EE6-4342-B048-85BDC9FD1C3A}</a:tableStyleId>
              </a:tblPr>
              <a:tblGrid>
                <a:gridCol w="1152128"/>
                <a:gridCol w="3023567"/>
              </a:tblGrid>
              <a:tr h="370840">
                <a:tc>
                  <a:txBody>
                    <a:bodyPr/>
                    <a:lstStyle/>
                    <a:p>
                      <a:r>
                        <a:rPr lang="es-AR" sz="1400" dirty="0" smtClean="0"/>
                        <a:t>Tipo/Capa</a:t>
                      </a:r>
                      <a:endParaRPr lang="es-AR" sz="1400" dirty="0"/>
                    </a:p>
                  </a:txBody>
                  <a:tcPr/>
                </a:tc>
                <a:tc>
                  <a:txBody>
                    <a:bodyPr/>
                    <a:lstStyle/>
                    <a:p>
                      <a:r>
                        <a:rPr lang="es-AR" sz="1400" dirty="0" smtClean="0"/>
                        <a:t>Tecnología</a:t>
                      </a:r>
                    </a:p>
                  </a:txBody>
                  <a:tcPr/>
                </a:tc>
              </a:tr>
              <a:tr h="370840">
                <a:tc rowSpan="6">
                  <a:txBody>
                    <a:bodyPr/>
                    <a:lstStyle/>
                    <a:p>
                      <a:r>
                        <a:rPr lang="es-AR" sz="1400" dirty="0" smtClean="0"/>
                        <a:t>Acceso a Datos</a:t>
                      </a:r>
                      <a:endParaRPr lang="es-AR" sz="1400" dirty="0"/>
                    </a:p>
                  </a:txBody>
                  <a:tcPr>
                    <a:solidFill>
                      <a:srgbClr val="FFC000"/>
                    </a:solidFill>
                  </a:tcPr>
                </a:tc>
                <a:tc>
                  <a:txBody>
                    <a:bodyPr/>
                    <a:lstStyle/>
                    <a:p>
                      <a:r>
                        <a:rPr lang="es-AR" sz="1400" b="1" i="0" u="none" strike="noStrike" kern="1200" baseline="0" dirty="0" smtClean="0">
                          <a:solidFill>
                            <a:schemeClr val="dk1"/>
                          </a:solidFill>
                          <a:latin typeface="+mn-lt"/>
                          <a:ea typeface="+mn-ea"/>
                          <a:cs typeface="+mn-cs"/>
                        </a:rPr>
                        <a:t>ADO.NET </a:t>
                      </a:r>
                      <a:r>
                        <a:rPr lang="es-AR" sz="1400" b="1" i="0" u="none" strike="noStrike" kern="1200" baseline="0" dirty="0" err="1" smtClean="0">
                          <a:solidFill>
                            <a:schemeClr val="dk1"/>
                          </a:solidFill>
                          <a:latin typeface="+mn-lt"/>
                          <a:ea typeface="+mn-ea"/>
                          <a:cs typeface="+mn-cs"/>
                        </a:rPr>
                        <a:t>Core</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ADO.NET Data </a:t>
                      </a:r>
                      <a:r>
                        <a:rPr lang="es-AR" sz="1400" b="1" i="0" u="none" strike="noStrike" kern="1200" baseline="0" dirty="0" err="1" smtClean="0">
                          <a:solidFill>
                            <a:schemeClr val="dk1"/>
                          </a:solidFill>
                          <a:latin typeface="+mn-lt"/>
                          <a:ea typeface="+mn-ea"/>
                          <a:cs typeface="+mn-cs"/>
                        </a:rPr>
                        <a:t>Services</a:t>
                      </a:r>
                      <a:r>
                        <a:rPr lang="es-AR" sz="1400" b="1" i="0" u="none" strike="noStrike" kern="1200" baseline="0" dirty="0" smtClean="0">
                          <a:solidFill>
                            <a:schemeClr val="dk1"/>
                          </a:solidFill>
                          <a:latin typeface="+mn-lt"/>
                          <a:ea typeface="+mn-ea"/>
                          <a:cs typeface="+mn-cs"/>
                        </a:rPr>
                        <a:t> Framework.</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ADO.NET </a:t>
                      </a:r>
                      <a:r>
                        <a:rPr lang="es-AR" sz="1400" b="1" i="0" u="none" strike="noStrike" kern="1200" baseline="0" dirty="0" err="1" smtClean="0">
                          <a:solidFill>
                            <a:schemeClr val="dk1"/>
                          </a:solidFill>
                          <a:latin typeface="+mn-lt"/>
                          <a:ea typeface="+mn-ea"/>
                          <a:cs typeface="+mn-cs"/>
                        </a:rPr>
                        <a:t>Entity</a:t>
                      </a:r>
                      <a:r>
                        <a:rPr lang="es-AR" sz="1400" b="1" i="0" u="none" strike="noStrike" kern="1200" baseline="0" dirty="0" smtClean="0">
                          <a:solidFill>
                            <a:schemeClr val="dk1"/>
                          </a:solidFill>
                          <a:latin typeface="+mn-lt"/>
                          <a:ea typeface="+mn-ea"/>
                          <a:cs typeface="+mn-cs"/>
                        </a:rPr>
                        <a:t> Framework.</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ADO.NET </a:t>
                      </a:r>
                      <a:r>
                        <a:rPr lang="es-AR" sz="1400" b="1" i="0" u="none" strike="noStrike" kern="1200" baseline="0" dirty="0" err="1" smtClean="0">
                          <a:solidFill>
                            <a:schemeClr val="dk1"/>
                          </a:solidFill>
                          <a:latin typeface="+mn-lt"/>
                          <a:ea typeface="+mn-ea"/>
                          <a:cs typeface="+mn-cs"/>
                        </a:rPr>
                        <a:t>Sync</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Services</a:t>
                      </a:r>
                      <a:r>
                        <a:rPr lang="es-AR" sz="1400" b="1" i="0" u="none" strike="noStrike" kern="1200" baseline="0" dirty="0" smtClean="0">
                          <a:solidFill>
                            <a:schemeClr val="dk1"/>
                          </a:solidFill>
                          <a:latin typeface="+mn-lt"/>
                          <a:ea typeface="+mn-ea"/>
                          <a:cs typeface="+mn-cs"/>
                        </a:rPr>
                        <a:t>.</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err="1" smtClean="0">
                          <a:solidFill>
                            <a:schemeClr val="dk1"/>
                          </a:solidFill>
                          <a:latin typeface="+mn-lt"/>
                          <a:ea typeface="+mn-ea"/>
                          <a:cs typeface="+mn-cs"/>
                        </a:rPr>
                        <a:t>Language</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Integrated</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Query</a:t>
                      </a:r>
                      <a:r>
                        <a:rPr lang="es-AR" sz="1400" b="1" i="0" u="none" strike="noStrike" kern="1200" baseline="0" dirty="0" smtClean="0">
                          <a:solidFill>
                            <a:schemeClr val="dk1"/>
                          </a:solidFill>
                          <a:latin typeface="+mn-lt"/>
                          <a:ea typeface="+mn-ea"/>
                          <a:cs typeface="+mn-cs"/>
                        </a:rPr>
                        <a:t> (LINQ).</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LINQ </a:t>
                      </a:r>
                      <a:r>
                        <a:rPr lang="es-AR" sz="1400" b="1" i="0" u="none" strike="noStrike" kern="1200" baseline="0" dirty="0" err="1" smtClean="0">
                          <a:solidFill>
                            <a:schemeClr val="dk1"/>
                          </a:solidFill>
                          <a:latin typeface="+mn-lt"/>
                          <a:ea typeface="+mn-ea"/>
                          <a:cs typeface="+mn-cs"/>
                        </a:rPr>
                        <a:t>to</a:t>
                      </a:r>
                      <a:r>
                        <a:rPr lang="es-AR" sz="1400" b="1" i="0" u="none" strike="noStrike" kern="1200" baseline="0" dirty="0" smtClean="0">
                          <a:solidFill>
                            <a:schemeClr val="dk1"/>
                          </a:solidFill>
                          <a:latin typeface="+mn-lt"/>
                          <a:ea typeface="+mn-ea"/>
                          <a:cs typeface="+mn-cs"/>
                        </a:rPr>
                        <a:t> SQL.</a:t>
                      </a:r>
                      <a:endParaRPr lang="es-AR" sz="1400" dirty="0"/>
                    </a:p>
                  </a:txBody>
                  <a:tcPr/>
                </a:tc>
              </a:tr>
              <a:tr h="370840">
                <a:tc rowSpan="3">
                  <a:txBody>
                    <a:bodyPr/>
                    <a:lstStyle/>
                    <a:p>
                      <a:r>
                        <a:rPr lang="es-AR" sz="1400" dirty="0" smtClean="0"/>
                        <a:t>Aplicaciones Mobile</a:t>
                      </a:r>
                      <a:endParaRPr lang="es-AR" sz="1400" dirty="0"/>
                    </a:p>
                  </a:txBody>
                  <a:tcPr>
                    <a:solidFill>
                      <a:srgbClr val="FFC000"/>
                    </a:solidFill>
                  </a:tcPr>
                </a:tc>
                <a:tc>
                  <a:txBody>
                    <a:bodyPr/>
                    <a:lstStyle/>
                    <a:p>
                      <a:r>
                        <a:rPr lang="es-AR" sz="1400" b="1" i="0" u="none" strike="noStrike" kern="1200" baseline="0" dirty="0" smtClean="0">
                          <a:solidFill>
                            <a:schemeClr val="dk1"/>
                          </a:solidFill>
                          <a:latin typeface="+mn-lt"/>
                          <a:ea typeface="+mn-ea"/>
                          <a:cs typeface="+mn-cs"/>
                        </a:rPr>
                        <a:t>Microsoft .NET Compact Framework.</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ASP.NET </a:t>
                      </a:r>
                      <a:r>
                        <a:rPr lang="es-AR" sz="1400" b="1" i="0" u="none" strike="noStrike" kern="1200" baseline="0" dirty="0" err="1" smtClean="0">
                          <a:solidFill>
                            <a:schemeClr val="dk1"/>
                          </a:solidFill>
                          <a:latin typeface="+mn-lt"/>
                          <a:ea typeface="+mn-ea"/>
                          <a:cs typeface="+mn-cs"/>
                        </a:rPr>
                        <a:t>for</a:t>
                      </a:r>
                      <a:r>
                        <a:rPr lang="es-AR" sz="1400" b="1" i="0" u="none" strike="noStrike" kern="1200" baseline="0" dirty="0" smtClean="0">
                          <a:solidFill>
                            <a:schemeClr val="dk1"/>
                          </a:solidFill>
                          <a:latin typeface="+mn-lt"/>
                          <a:ea typeface="+mn-ea"/>
                          <a:cs typeface="+mn-cs"/>
                        </a:rPr>
                        <a:t> Mobile.</a:t>
                      </a:r>
                      <a:endParaRPr lang="es-AR" sz="1400" dirty="0"/>
                    </a:p>
                  </a:txBody>
                  <a:tcPr/>
                </a:tc>
              </a:tr>
              <a:tr h="370840">
                <a:tc vMerge="1">
                  <a:txBody>
                    <a:bodyPr/>
                    <a:lstStyle/>
                    <a:p>
                      <a:endParaRPr lang="es-AR" sz="1400" dirty="0"/>
                    </a:p>
                  </a:txBody>
                  <a:tcPr/>
                </a:tc>
                <a:tc>
                  <a:txBody>
                    <a:bodyPr/>
                    <a:lstStyle/>
                    <a:p>
                      <a:r>
                        <a:rPr lang="es-AR" sz="1400" b="1" i="0" u="none" strike="noStrike" kern="1200" baseline="0" dirty="0" smtClean="0">
                          <a:solidFill>
                            <a:schemeClr val="dk1"/>
                          </a:solidFill>
                          <a:latin typeface="+mn-lt"/>
                          <a:ea typeface="+mn-ea"/>
                          <a:cs typeface="+mn-cs"/>
                        </a:rPr>
                        <a:t>Silverlight </a:t>
                      </a:r>
                      <a:r>
                        <a:rPr lang="es-AR" sz="1400" b="1" i="0" u="none" strike="noStrike" kern="1200" baseline="0" dirty="0" err="1" smtClean="0">
                          <a:solidFill>
                            <a:schemeClr val="dk1"/>
                          </a:solidFill>
                          <a:latin typeface="+mn-lt"/>
                          <a:ea typeface="+mn-ea"/>
                          <a:cs typeface="+mn-cs"/>
                        </a:rPr>
                        <a:t>for</a:t>
                      </a:r>
                      <a:r>
                        <a:rPr lang="es-AR" sz="1400" b="1" i="0" u="none" strike="noStrike" kern="1200" baseline="0" dirty="0" smtClean="0">
                          <a:solidFill>
                            <a:schemeClr val="dk1"/>
                          </a:solidFill>
                          <a:latin typeface="+mn-lt"/>
                          <a:ea typeface="+mn-ea"/>
                          <a:cs typeface="+mn-cs"/>
                        </a:rPr>
                        <a:t> Mobile.</a:t>
                      </a:r>
                      <a:endParaRPr lang="es-AR" sz="1400" dirty="0"/>
                    </a:p>
                  </a:txBody>
                  <a:tcPr/>
                </a:tc>
              </a:tr>
              <a:tr h="370840">
                <a:tc rowSpan="2">
                  <a:txBody>
                    <a:bodyPr/>
                    <a:lstStyle/>
                    <a:p>
                      <a:r>
                        <a:rPr lang="es-AR" sz="1400" b="0" i="0" u="none" strike="noStrike" kern="1200" baseline="0" dirty="0" err="1" smtClean="0">
                          <a:solidFill>
                            <a:schemeClr val="dk1"/>
                          </a:solidFill>
                          <a:latin typeface="+mn-lt"/>
                          <a:ea typeface="+mn-ea"/>
                          <a:cs typeface="+mn-cs"/>
                        </a:rPr>
                        <a:t>Rich</a:t>
                      </a:r>
                      <a:r>
                        <a:rPr lang="es-AR" sz="1400" b="0" i="0" u="none" strike="noStrike" kern="1200" baseline="0" dirty="0" smtClean="0">
                          <a:solidFill>
                            <a:schemeClr val="dk1"/>
                          </a:solidFill>
                          <a:latin typeface="+mn-lt"/>
                          <a:ea typeface="+mn-ea"/>
                          <a:cs typeface="+mn-cs"/>
                        </a:rPr>
                        <a:t> Internet </a:t>
                      </a:r>
                      <a:r>
                        <a:rPr lang="es-AR" sz="1400" b="0" i="0" u="none" strike="noStrike" kern="1200" baseline="0" dirty="0" err="1" smtClean="0">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Silverlight</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Silverlight </a:t>
                      </a:r>
                      <a:r>
                        <a:rPr lang="es-AR" sz="1400" b="1" i="0" u="none" strike="noStrike" kern="1200" baseline="0" dirty="0" err="1" smtClean="0">
                          <a:solidFill>
                            <a:schemeClr val="dk1"/>
                          </a:solidFill>
                          <a:latin typeface="+mn-lt"/>
                          <a:ea typeface="+mn-ea"/>
                          <a:cs typeface="+mn-cs"/>
                        </a:rPr>
                        <a:t>with</a:t>
                      </a:r>
                      <a:r>
                        <a:rPr lang="es-AR" sz="1400" b="1" i="0" u="none" strike="noStrike" kern="1200" baseline="0" dirty="0" smtClean="0">
                          <a:solidFill>
                            <a:schemeClr val="dk1"/>
                          </a:solidFill>
                          <a:latin typeface="+mn-lt"/>
                          <a:ea typeface="+mn-ea"/>
                          <a:cs typeface="+mn-cs"/>
                        </a:rPr>
                        <a:t> AJAX</a:t>
                      </a:r>
                      <a:endParaRPr lang="es-AR" sz="1400" b="1" i="0" u="none" strike="noStrike" kern="1200" baseline="0" dirty="0">
                        <a:solidFill>
                          <a:schemeClr val="dk1"/>
                        </a:solidFill>
                        <a:latin typeface="+mn-lt"/>
                        <a:ea typeface="+mn-ea"/>
                        <a:cs typeface="+mn-cs"/>
                      </a:endParaRPr>
                    </a:p>
                  </a:txBody>
                  <a:tcPr/>
                </a:tc>
              </a:tr>
            </a:tbl>
          </a:graphicData>
        </a:graphic>
      </p:graphicFrame>
      <p:sp>
        <p:nvSpPr>
          <p:cNvPr id="3" name="2 Título"/>
          <p:cNvSpPr>
            <a:spLocks noGrp="1"/>
          </p:cNvSpPr>
          <p:nvPr>
            <p:ph type="title"/>
          </p:nvPr>
        </p:nvSpPr>
        <p:spPr/>
        <p:txBody>
          <a:bodyPr>
            <a:normAutofit fontScale="90000"/>
          </a:bodyPr>
          <a:lstStyle/>
          <a:p>
            <a:r>
              <a:rPr lang="es-AR" dirty="0"/>
              <a:t>Determinar las Tecnologías apropiadas</a:t>
            </a:r>
          </a:p>
        </p:txBody>
      </p:sp>
      <p:graphicFrame>
        <p:nvGraphicFramePr>
          <p:cNvPr id="5" name="3 Marcador de contenido"/>
          <p:cNvGraphicFramePr>
            <a:graphicFrameLocks noGrp="1"/>
          </p:cNvGraphicFramePr>
          <p:nvPr>
            <p:ph idx="1"/>
            <p:extLst>
              <p:ext uri="{D42A27DB-BD31-4B8C-83A1-F6EECF244321}">
                <p14:modId xmlns:p14="http://schemas.microsoft.com/office/powerpoint/2010/main" val="2667142160"/>
              </p:ext>
            </p:extLst>
          </p:nvPr>
        </p:nvGraphicFramePr>
        <p:xfrm>
          <a:off x="4644008" y="1628800"/>
          <a:ext cx="4175695" cy="4734560"/>
        </p:xfrm>
        <a:graphic>
          <a:graphicData uri="http://schemas.openxmlformats.org/drawingml/2006/table">
            <a:tbl>
              <a:tblPr firstRow="1" bandRow="1">
                <a:tableStyleId>{5C22544A-7EE6-4342-B048-85BDC9FD1C3A}</a:tableStyleId>
              </a:tblPr>
              <a:tblGrid>
                <a:gridCol w="1223367"/>
                <a:gridCol w="2952328"/>
              </a:tblGrid>
              <a:tr h="370840">
                <a:tc>
                  <a:txBody>
                    <a:bodyPr/>
                    <a:lstStyle/>
                    <a:p>
                      <a:r>
                        <a:rPr lang="es-AR" sz="1400" dirty="0" smtClean="0"/>
                        <a:t>Tipo/Capa</a:t>
                      </a:r>
                      <a:endParaRPr lang="es-AR" sz="1400" dirty="0"/>
                    </a:p>
                  </a:txBody>
                  <a:tcPr/>
                </a:tc>
                <a:tc>
                  <a:txBody>
                    <a:bodyPr/>
                    <a:lstStyle/>
                    <a:p>
                      <a:r>
                        <a:rPr lang="es-AR" sz="1400" dirty="0" smtClean="0"/>
                        <a:t>Tecnología</a:t>
                      </a:r>
                    </a:p>
                  </a:txBody>
                  <a:tcPr/>
                </a:tc>
              </a:tr>
              <a:tr h="370840">
                <a:tc rowSpan="4">
                  <a:txBody>
                    <a:bodyPr/>
                    <a:lstStyle/>
                    <a:p>
                      <a:r>
                        <a:rPr lang="es-AR" sz="1400" b="0" i="0" u="none" strike="noStrike" kern="1200" baseline="0" dirty="0" err="1" smtClean="0">
                          <a:solidFill>
                            <a:schemeClr val="dk1"/>
                          </a:solidFill>
                          <a:latin typeface="+mn-lt"/>
                          <a:ea typeface="+mn-ea"/>
                          <a:cs typeface="+mn-cs"/>
                        </a:rPr>
                        <a:t>Rich</a:t>
                      </a:r>
                      <a:r>
                        <a:rPr lang="es-AR" sz="1400" b="0" i="0" u="none" strike="noStrike" kern="1200" baseline="0" dirty="0" smtClean="0">
                          <a:solidFill>
                            <a:schemeClr val="dk1"/>
                          </a:solidFill>
                          <a:latin typeface="+mn-lt"/>
                          <a:ea typeface="+mn-ea"/>
                          <a:cs typeface="+mn-cs"/>
                        </a:rPr>
                        <a:t> </a:t>
                      </a:r>
                      <a:r>
                        <a:rPr lang="es-AR" sz="1400" b="0" i="0" u="none" strike="noStrike" kern="1200" baseline="0" dirty="0" err="1" smtClean="0">
                          <a:solidFill>
                            <a:schemeClr val="dk1"/>
                          </a:solidFill>
                          <a:latin typeface="+mn-lt"/>
                          <a:ea typeface="+mn-ea"/>
                          <a:cs typeface="+mn-cs"/>
                        </a:rPr>
                        <a:t>Client</a:t>
                      </a:r>
                      <a:r>
                        <a:rPr lang="es-AR" sz="1400" b="0" i="0" u="none" strike="noStrike" kern="1200" baseline="0" dirty="0" smtClean="0">
                          <a:solidFill>
                            <a:schemeClr val="dk1"/>
                          </a:solidFill>
                          <a:latin typeface="+mn-lt"/>
                          <a:ea typeface="+mn-ea"/>
                          <a:cs typeface="+mn-cs"/>
                        </a:rPr>
                        <a:t> </a:t>
                      </a:r>
                      <a:r>
                        <a:rPr lang="es-AR" sz="1400" b="0" i="0" u="none" strike="noStrike" kern="1200" baseline="0" dirty="0" err="1" smtClean="0">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Windows </a:t>
                      </a:r>
                      <a:r>
                        <a:rPr lang="es-AR" sz="1400" b="1" i="0" u="none" strike="noStrike" kern="1200" baseline="0" dirty="0" err="1" smtClean="0">
                          <a:solidFill>
                            <a:schemeClr val="dk1"/>
                          </a:solidFill>
                          <a:latin typeface="+mn-lt"/>
                          <a:ea typeface="+mn-ea"/>
                          <a:cs typeface="+mn-cs"/>
                        </a:rPr>
                        <a:t>Forms</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Windows </a:t>
                      </a:r>
                      <a:r>
                        <a:rPr lang="es-AR" sz="1400" b="1" i="0" u="none" strike="noStrike" kern="1200" baseline="0" dirty="0" err="1" smtClean="0">
                          <a:solidFill>
                            <a:schemeClr val="dk1"/>
                          </a:solidFill>
                          <a:latin typeface="+mn-lt"/>
                          <a:ea typeface="+mn-ea"/>
                          <a:cs typeface="+mn-cs"/>
                        </a:rPr>
                        <a:t>Forms</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with</a:t>
                      </a:r>
                      <a:r>
                        <a:rPr lang="es-AR" sz="1400" b="1" i="0" u="none" strike="noStrike" kern="1200" baseline="0" dirty="0" smtClean="0">
                          <a:solidFill>
                            <a:schemeClr val="dk1"/>
                          </a:solidFill>
                          <a:latin typeface="+mn-lt"/>
                          <a:ea typeface="+mn-ea"/>
                          <a:cs typeface="+mn-cs"/>
                        </a:rPr>
                        <a:t> WPF </a:t>
                      </a:r>
                      <a:r>
                        <a:rPr lang="es-AR" sz="1400" b="1" i="0" u="none" strike="noStrike" kern="1200" baseline="0" dirty="0" err="1" smtClean="0">
                          <a:solidFill>
                            <a:schemeClr val="dk1"/>
                          </a:solidFill>
                          <a:latin typeface="+mn-lt"/>
                          <a:ea typeface="+mn-ea"/>
                          <a:cs typeface="+mn-cs"/>
                        </a:rPr>
                        <a:t>User</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Controls</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WPF </a:t>
                      </a:r>
                      <a:r>
                        <a:rPr lang="es-AR" sz="1400" b="1" i="0" u="none" strike="noStrike" kern="1200" baseline="0" dirty="0" err="1" smtClean="0">
                          <a:solidFill>
                            <a:schemeClr val="dk1"/>
                          </a:solidFill>
                          <a:latin typeface="+mn-lt"/>
                          <a:ea typeface="+mn-ea"/>
                          <a:cs typeface="+mn-cs"/>
                        </a:rPr>
                        <a:t>application</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WPF </a:t>
                      </a:r>
                      <a:r>
                        <a:rPr lang="es-AR" sz="1400" b="1" i="0" u="none" strike="noStrike" kern="1200" baseline="0" dirty="0" err="1" smtClean="0">
                          <a:solidFill>
                            <a:schemeClr val="dk1"/>
                          </a:solidFill>
                          <a:latin typeface="+mn-lt"/>
                          <a:ea typeface="+mn-ea"/>
                          <a:cs typeface="+mn-cs"/>
                        </a:rPr>
                        <a:t>with</a:t>
                      </a:r>
                      <a:r>
                        <a:rPr lang="es-AR" sz="1400" b="1" i="0" u="none" strike="noStrike" kern="1200" baseline="0" dirty="0" smtClean="0">
                          <a:solidFill>
                            <a:schemeClr val="dk1"/>
                          </a:solidFill>
                          <a:latin typeface="+mn-lt"/>
                          <a:ea typeface="+mn-ea"/>
                          <a:cs typeface="+mn-cs"/>
                        </a:rPr>
                        <a:t> Windows </a:t>
                      </a:r>
                      <a:r>
                        <a:rPr lang="es-AR" sz="1400" b="1" i="0" u="none" strike="noStrike" kern="1200" baseline="0" dirty="0" err="1" smtClean="0">
                          <a:solidFill>
                            <a:schemeClr val="dk1"/>
                          </a:solidFill>
                          <a:latin typeface="+mn-lt"/>
                          <a:ea typeface="+mn-ea"/>
                          <a:cs typeface="+mn-cs"/>
                        </a:rPr>
                        <a:t>Forms</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Controls</a:t>
                      </a:r>
                      <a:endParaRPr lang="es-AR" sz="1400" b="1" i="0" u="none" strike="noStrike" kern="1200" baseline="0" dirty="0">
                        <a:solidFill>
                          <a:schemeClr val="dk1"/>
                        </a:solidFill>
                        <a:latin typeface="+mn-lt"/>
                        <a:ea typeface="+mn-ea"/>
                        <a:cs typeface="+mn-cs"/>
                      </a:endParaRPr>
                    </a:p>
                  </a:txBody>
                  <a:tcPr/>
                </a:tc>
              </a:tr>
              <a:tr h="370840">
                <a:tc rowSpan="4">
                  <a:txBody>
                    <a:bodyPr/>
                    <a:lstStyle/>
                    <a:p>
                      <a:r>
                        <a:rPr lang="es-AR" sz="1400" b="0" i="0" u="none" strike="noStrike" kern="1200" baseline="0" dirty="0" smtClean="0">
                          <a:solidFill>
                            <a:schemeClr val="dk1"/>
                          </a:solidFill>
                          <a:latin typeface="+mn-lt"/>
                          <a:ea typeface="+mn-ea"/>
                          <a:cs typeface="+mn-cs"/>
                        </a:rPr>
                        <a:t>Web </a:t>
                      </a:r>
                      <a:r>
                        <a:rPr lang="es-AR" sz="1400" b="0" i="0" u="none" strike="noStrike" kern="1200" baseline="0" dirty="0" err="1" smtClean="0">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smtClean="0">
                          <a:solidFill>
                            <a:schemeClr val="dk1"/>
                          </a:solidFill>
                          <a:latin typeface="+mn-lt"/>
                          <a:ea typeface="+mn-ea"/>
                          <a:cs typeface="+mn-cs"/>
                        </a:rPr>
                        <a:t>ASP.NETWeb</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Forms</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ASP.NET Web </a:t>
                      </a:r>
                      <a:r>
                        <a:rPr lang="es-AR" sz="1400" b="1" i="0" u="none" strike="noStrike" kern="1200" baseline="0" dirty="0" err="1" smtClean="0">
                          <a:solidFill>
                            <a:schemeClr val="dk1"/>
                          </a:solidFill>
                          <a:latin typeface="+mn-lt"/>
                          <a:ea typeface="+mn-ea"/>
                          <a:cs typeface="+mn-cs"/>
                        </a:rPr>
                        <a:t>Forms</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with</a:t>
                      </a:r>
                      <a:r>
                        <a:rPr lang="es-AR" sz="1400" b="1" i="0" u="none" strike="noStrike" kern="1200" baseline="0" dirty="0" smtClean="0">
                          <a:solidFill>
                            <a:schemeClr val="dk1"/>
                          </a:solidFill>
                          <a:latin typeface="+mn-lt"/>
                          <a:ea typeface="+mn-ea"/>
                          <a:cs typeface="+mn-cs"/>
                        </a:rPr>
                        <a:t> AJAX</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ASP. NET Web </a:t>
                      </a:r>
                      <a:r>
                        <a:rPr lang="es-AR" sz="1400" b="1" i="0" u="none" strike="noStrike" kern="1200" baseline="0" dirty="0" err="1" smtClean="0">
                          <a:solidFill>
                            <a:schemeClr val="dk1"/>
                          </a:solidFill>
                          <a:latin typeface="+mn-lt"/>
                          <a:ea typeface="+mn-ea"/>
                          <a:cs typeface="+mn-cs"/>
                        </a:rPr>
                        <a:t>Forms</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with</a:t>
                      </a:r>
                      <a:r>
                        <a:rPr lang="es-AR" sz="1400" b="1" i="0" u="none" strike="noStrike" kern="1200" baseline="0" dirty="0" smtClean="0">
                          <a:solidFill>
                            <a:schemeClr val="dk1"/>
                          </a:solidFill>
                          <a:latin typeface="+mn-lt"/>
                          <a:ea typeface="+mn-ea"/>
                          <a:cs typeface="+mn-cs"/>
                        </a:rPr>
                        <a:t> Silverlight</a:t>
                      </a:r>
                    </a:p>
                    <a:p>
                      <a:pPr marL="0" algn="l" defTabSz="914400" rtl="0" eaLnBrk="1" latinLnBrk="0" hangingPunct="1"/>
                      <a:r>
                        <a:rPr lang="es-AR" sz="1400" b="1" i="0" u="none" strike="noStrike" kern="1200" baseline="0" dirty="0" err="1" smtClean="0">
                          <a:solidFill>
                            <a:schemeClr val="dk1"/>
                          </a:solidFill>
                          <a:latin typeface="+mn-lt"/>
                          <a:ea typeface="+mn-ea"/>
                          <a:cs typeface="+mn-cs"/>
                        </a:rPr>
                        <a:t>Controls</a:t>
                      </a:r>
                      <a:endParaRPr lang="es-AR" sz="14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ASP.NET MVC</a:t>
                      </a:r>
                      <a:endParaRPr lang="es-AR" sz="1400" b="1" i="0" u="none" strike="noStrike" kern="1200" baseline="0" dirty="0">
                        <a:solidFill>
                          <a:schemeClr val="dk1"/>
                        </a:solidFill>
                        <a:latin typeface="+mn-lt"/>
                        <a:ea typeface="+mn-ea"/>
                        <a:cs typeface="+mn-cs"/>
                      </a:endParaRPr>
                    </a:p>
                  </a:txBody>
                  <a:tcPr/>
                </a:tc>
              </a:tr>
              <a:tr h="370840">
                <a:tc rowSpan="2">
                  <a:txBody>
                    <a:bodyPr/>
                    <a:lstStyle/>
                    <a:p>
                      <a:r>
                        <a:rPr lang="es-AR" sz="1400" i="0" dirty="0" smtClean="0"/>
                        <a:t>Servicios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Windows </a:t>
                      </a:r>
                      <a:r>
                        <a:rPr lang="es-AR" sz="1400" b="1" i="0" u="none" strike="noStrike" kern="1200" baseline="0" dirty="0" err="1" smtClean="0">
                          <a:solidFill>
                            <a:schemeClr val="dk1"/>
                          </a:solidFill>
                          <a:latin typeface="+mn-lt"/>
                          <a:ea typeface="+mn-ea"/>
                          <a:cs typeface="+mn-cs"/>
                        </a:rPr>
                        <a:t>Communication</a:t>
                      </a:r>
                      <a:r>
                        <a:rPr lang="es-AR" sz="1400" b="1" i="0" u="none" strike="noStrike" kern="1200" baseline="0" dirty="0" smtClean="0">
                          <a:solidFill>
                            <a:schemeClr val="dk1"/>
                          </a:solidFill>
                          <a:latin typeface="+mn-lt"/>
                          <a:ea typeface="+mn-ea"/>
                          <a:cs typeface="+mn-cs"/>
                        </a:rPr>
                        <a:t> </a:t>
                      </a:r>
                      <a:r>
                        <a:rPr lang="es-AR" sz="1400" b="1" i="0" u="none" strike="noStrike" kern="1200" baseline="0" dirty="0" err="1" smtClean="0">
                          <a:solidFill>
                            <a:schemeClr val="dk1"/>
                          </a:solidFill>
                          <a:latin typeface="+mn-lt"/>
                          <a:ea typeface="+mn-ea"/>
                          <a:cs typeface="+mn-cs"/>
                        </a:rPr>
                        <a:t>Foundation</a:t>
                      </a:r>
                      <a:r>
                        <a:rPr lang="es-AR" sz="1400" b="1" i="0" u="none" strike="noStrike" kern="1200" baseline="0" dirty="0" smtClean="0">
                          <a:solidFill>
                            <a:schemeClr val="dk1"/>
                          </a:solidFill>
                          <a:latin typeface="+mn-lt"/>
                          <a:ea typeface="+mn-ea"/>
                          <a:cs typeface="+mn-cs"/>
                        </a:rPr>
                        <a:t> (WCF).</a:t>
                      </a:r>
                      <a:endParaRPr lang="es-AR" sz="1100" b="1" i="0" u="none" strike="noStrike" kern="1200" baseline="0" dirty="0">
                        <a:solidFill>
                          <a:schemeClr val="dk1"/>
                        </a:solidFill>
                        <a:latin typeface="+mn-lt"/>
                        <a:ea typeface="+mn-ea"/>
                        <a:cs typeface="+mn-cs"/>
                      </a:endParaRPr>
                    </a:p>
                  </a:txBody>
                  <a:tcPr/>
                </a:tc>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smtClean="0">
                          <a:solidFill>
                            <a:schemeClr val="dk1"/>
                          </a:solidFill>
                          <a:latin typeface="+mn-lt"/>
                          <a:ea typeface="+mn-ea"/>
                          <a:cs typeface="+mn-cs"/>
                        </a:rPr>
                        <a:t>ASP.NET Web </a:t>
                      </a:r>
                      <a:r>
                        <a:rPr lang="es-AR" sz="1400" b="1" i="0" u="none" strike="noStrike" kern="1200" baseline="0" dirty="0" err="1" smtClean="0">
                          <a:solidFill>
                            <a:schemeClr val="dk1"/>
                          </a:solidFill>
                          <a:latin typeface="+mn-lt"/>
                          <a:ea typeface="+mn-ea"/>
                          <a:cs typeface="+mn-cs"/>
                        </a:rPr>
                        <a:t>services</a:t>
                      </a:r>
                      <a:r>
                        <a:rPr lang="es-AR" sz="1400" b="1" i="0" u="none" strike="noStrike" kern="1200" baseline="0" dirty="0" smtClean="0">
                          <a:solidFill>
                            <a:schemeClr val="dk1"/>
                          </a:solidFill>
                          <a:latin typeface="+mn-lt"/>
                          <a:ea typeface="+mn-ea"/>
                          <a:cs typeface="+mn-cs"/>
                        </a:rPr>
                        <a:t> (ASMX).</a:t>
                      </a:r>
                      <a:endParaRPr lang="es-AR" sz="1100" b="1" i="0" u="none" strike="noStrike" kern="1200" baseline="0" dirty="0">
                        <a:solidFill>
                          <a:schemeClr val="dk1"/>
                        </a:solidFill>
                        <a:latin typeface="+mn-lt"/>
                        <a:ea typeface="+mn-ea"/>
                        <a:cs typeface="+mn-cs"/>
                      </a:endParaRPr>
                    </a:p>
                  </a:txBody>
                  <a:tcPr/>
                </a:tc>
              </a:tr>
            </a:tbl>
          </a:graphicData>
        </a:graphic>
      </p:graphicFrame>
      <p:sp>
        <p:nvSpPr>
          <p:cNvPr id="2" name="1 Marcador de fecha"/>
          <p:cNvSpPr>
            <a:spLocks noGrp="1"/>
          </p:cNvSpPr>
          <p:nvPr>
            <p:ph type="dt" sz="half" idx="10"/>
          </p:nvPr>
        </p:nvSpPr>
        <p:spPr/>
        <p:txBody>
          <a:bodyPr/>
          <a:lstStyle/>
          <a:p>
            <a:fld id="{BB72B48F-CD45-40CA-92B6-9E9DB0ECF1CA}" type="datetime1">
              <a:rPr lang="es-ES" smtClean="0"/>
              <a:t>12/06/2014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Tree>
    <p:extLst>
      <p:ext uri="{BB962C8B-B14F-4D97-AF65-F5344CB8AC3E}">
        <p14:creationId xmlns:p14="http://schemas.microsoft.com/office/powerpoint/2010/main" val="4174144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4" name="3 Marcador de contenido"/>
          <p:cNvSpPr>
            <a:spLocks noGrp="1"/>
          </p:cNvSpPr>
          <p:nvPr>
            <p:ph sz="quarter" idx="14"/>
          </p:nvPr>
        </p:nvSpPr>
        <p:spPr>
          <a:xfrm>
            <a:off x="251520" y="1772816"/>
            <a:ext cx="4464496" cy="4353664"/>
          </a:xfrm>
        </p:spPr>
        <p:txBody>
          <a:bodyPr/>
          <a:lstStyle/>
          <a:p>
            <a:r>
              <a:rPr lang="es-AR" dirty="0" smtClean="0"/>
              <a:t>Estilo de Arquitectura: </a:t>
            </a:r>
          </a:p>
          <a:p>
            <a:pPr lvl="1"/>
            <a:r>
              <a:rPr lang="es-AR" dirty="0" smtClean="0"/>
              <a:t>N-Capas con Orientación al dominio (DDD)</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104760"/>
            <a:ext cx="3390419" cy="284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475" y="2824343"/>
            <a:ext cx="3940315" cy="312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D5D07C97-FF4D-4818-8C1B-FB2065E91BED}"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118907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5832647" cy="4301697"/>
          </a:xfrm>
        </p:spPr>
        <p:txBody>
          <a:bodyPr>
            <a:normAutofit fontScale="92500"/>
          </a:bodyPr>
          <a:lstStyle/>
          <a:p>
            <a:r>
              <a:rPr lang="es-AR" dirty="0" smtClean="0"/>
              <a:t>Guía para el desarrollo de aplicaciones con la plataforma Microsoft y el Framework .NET.</a:t>
            </a:r>
          </a:p>
          <a:p>
            <a:endParaRPr lang="es-AR" dirty="0"/>
          </a:p>
          <a:p>
            <a:r>
              <a:rPr lang="es-AR" dirty="0" smtClean="0"/>
              <a:t>Patrones y principios para el diseño y arquitectura.</a:t>
            </a:r>
          </a:p>
          <a:p>
            <a:endParaRPr lang="es-AR" dirty="0"/>
          </a:p>
          <a:p>
            <a:r>
              <a:rPr lang="es-AR" dirty="0" smtClean="0"/>
              <a:t>Identificar las estrategias para el diseño de capas, componentes y servicios.</a:t>
            </a:r>
          </a:p>
          <a:p>
            <a:endParaRPr lang="es-AR" dirty="0"/>
          </a:p>
          <a:p>
            <a:r>
              <a:rPr lang="es-AR" dirty="0" smtClean="0"/>
              <a:t>Identificar los atributos de calidad y los aspectos transversales de las soluciones.</a:t>
            </a:r>
            <a:endParaRPr lang="es-AR" dirty="0"/>
          </a:p>
        </p:txBody>
      </p:sp>
      <p:sp>
        <p:nvSpPr>
          <p:cNvPr id="3" name="2 Título"/>
          <p:cNvSpPr>
            <a:spLocks noGrp="1"/>
          </p:cNvSpPr>
          <p:nvPr>
            <p:ph type="title"/>
          </p:nvPr>
        </p:nvSpPr>
        <p:spPr/>
        <p:txBody>
          <a:bodyPr/>
          <a:lstStyle/>
          <a:p>
            <a:r>
              <a:rPr lang="es-AR" dirty="0" smtClean="0"/>
              <a:t>Introducción</a:t>
            </a:r>
            <a:endParaRPr lang="es-AR" dirty="0"/>
          </a:p>
        </p:txBody>
      </p:sp>
      <p:sp>
        <p:nvSpPr>
          <p:cNvPr id="4" name="3 Marcador de fecha"/>
          <p:cNvSpPr>
            <a:spLocks noGrp="1"/>
          </p:cNvSpPr>
          <p:nvPr>
            <p:ph type="dt" sz="half" idx="10"/>
          </p:nvPr>
        </p:nvSpPr>
        <p:spPr/>
        <p:txBody>
          <a:bodyPr/>
          <a:lstStyle/>
          <a:p>
            <a:fld id="{529DC871-DE51-45FB-A72A-1D120033E1D8}"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AutoShape 2" descr="data:image/jpeg;base64,/9j/4AAQSkZJRgABAQAAAQABAAD/2wCEAAkGBhMSERUTEhQVEhQVGBYWFxQXFxoYFRkYFhQVFhcVGx4aGyYgGRojGhYUHy8gJCcpLC0vFx4xNTAqNSYrLCkBCQoKDgwOGg8PGjUlHyQqNCkwMjQ1KSw0NSoxLiksNCwxKS8vKTUsLzU1LCwpLywsKSw1Ly0tKSwvNSwvLSwsLP/AABEIAHAAYQMBIgACEQEDEQH/xAAcAAAABwEBAAAAAAAAAAAAAAAAAQMEBQYHAgj/xAA8EAABAwIEAwUEBwcFAAAAAAABAAIRAyEEEjFBBQZRYXGBkaEHEyLwMlNiscHR4RQWF0KTotIjUlSS8f/EABoBAAIDAQEAAAAAAAAAAAAAAAMEAAIFAQb/xAAuEQACAQMCAwUIAwAAAAAAAAABAgADETEEIRJBURNhcYHBBRQiUpGhsfAVMtH/2gAMAwEAAhEDEQA/ANxQRShKkkCEqH5qw1d9CMM4ioCDZ2WReQu+WqVdmGY3EnNVEyZzWzEtv1iFJyRPN9PHGow4TNkykOyloh02JnsVnw4OVub6UCe+LosRi2U2l73NY0aucQAPEqrV/angW1MmdzheajWksBG3U+AVWdVyYWnQqVLlBeW6Uy4zxRuHoVKzgSGCSBqbgR6qC43xUYzCkYGq175YYa8Ndl1IvcdyV5P4bWZQcMUDLiIY4h1o0i4F9lYEHcSjKynhItJHl7jYxdL3rWlgki5mYAM+qlUlQoNYMrGhrejQAPIJSVJyGgilGpJAgggpJM6wHPGIo1Kn7Wx5piQDkgh1jEkAaTZTJ9pWE95Tpy+aoYQ7L8Iz/Rm/3SpviFLD1aX+t7t9KJlxGXvmY6rGvaHxCk7FltFtIMpBrGuYCDIgxrBymYIEXQa1ThF1juh0wrOQ+LfebFxbmPD4Zs1qrWSQI1dJnYX2Pks/437XnEOGEpECL1agJykmAcosLdTus3r4gucXPcXOdcuNyT1Mqa4Hw92Jovo4X3r6oipVaS1rHNbIAbf4iHO0cdL2SxrO4NtpqLoqFAjjNyeuBGHE+NVsS7NWqOqG8An4RPQaAJkXhKY3Dvpucx4yOaYIOoI2sUkevqf0SmdzNg2GyY9IdCq5pBEtINjNx0IIU9gefsZRLYruLWz8LzmBkyQ6bkeKr4qA6eiGQTNp9P1VgeHfEG4FRLCzTSXe2d+QRh257XLjk0Ga2usxdXjh/NdM4OnisQW4cVBoTI1IEWk7HTdefKjSTM/gn2L4m+rSo03G1EPa2OjnSfHW/QhHWuwFybzOqaCk5CqvDvue6ejMFjqdVgfTe17To5pBHonCwnAc/wBehSo0KEU205LzAcXlziTM6AAmBuYViwftmdnipQGSdWuOaJ6EQTCYXUqczPf2XWBPBuJqiCgP3uZ9VW8m/wCSNE7ZOsT92q/LMr5bxNCtw/EYTEVTRLXitTcQDcNMtaLSfh0+1ZVOq1t4+Jo0MR5jysipVS4mbyST3n8EdT19Fmu24E9Vp6QNMve4J59YlWItfyCnKHOVYYNuEYG02Cc1Rgio8ZiQ0kRpIHUwoHFNNpB8NUdBoLdPHoiA2S45xRk49SQRjfpFLl2aZHXf50XYdb5nyXLGADUd6TLHF0gyNzuhbMcx4FqQBtcnzz6Qn0tCBpsNT3pX5gaeIQF9L/a0K4qVALDzi6ly205ZaV3x+8obtb3HQLrLEgeO6bjWT5ApVtISToNYNl0i3OUSpxYXn529J2L6adfnRdYakTUa1gJcSA1ouS4mBA6rnXWw2BUtwjjlTDkCiW03Oe0uquaHQ0AgASLC7iethZVGbGGf+nEBcj98pLfw3x/1P97fzRK0/wAXKHWt/TagjdnT6zP981vyD6GZQJDr9o8/kIOBFyV1VcSO0R6W38EREj180M77xxF2K8855mJYmuCIgnuN7XStJpyCT4dexJDC3tb8UpTMEAbLrFbcKwdIVe0NStz+Hb93nNd8OFo7NlzWxFxA8krXaZ6osO0SoGW17TrpUNQ0wbXPMfiKEbuFuxIQAbX6HonFena1vuTdjbwLHc7LiG4vL6mmVYLbwPU90Up0xqYPoute4XAKHuI1JIRPfeDcBVziWC8AAYW9TOm37BsNkbW5iGjcjxJsI8Vw6r/KD+iu/sr4IKuKNRzQ5lFs3/3n6B7T9I+SioWYCWq11pU2ObZ8ekkf4Tn67+w/mjWpoLQ92Sed/ldR1/E8zj3YpPnP73MMsRkywc07ybaLivinVDLj8RgaAWDQItbZaxzhy/TrMDQxrMn0S1oBHZbUWWWcU4a+k7K5t9jsUuUK7R2nqBVJYbcrf5EWNgRM3nzRCnDpnsRuMDePkhcPf2SDF0AAnE0mZEAuMct8w6z0YIBCSqUenn9yVc8EW1XWAsLSqsxZi+x/PhDrVpEDxPRI5iPo3RscY0ujZT6eKgsosZV2euwcHc+Vu4esUDyRay4ZR66pQndGXqgJwIyyLcGobmG3DFzgGj4iYA69At05F4M3C4ZrAZe45nn7R2HYBZZtyDwpzqhrGMgGVva6RPdELVcAITmnW3xGYHtGtxHsxjJ8ZMSgm3vO1BN3ExrSpcz4XEFzDQNgfibbfc/ZUPzJg2CmTVEjsvfs8Ve69FRWP4eHtLXCQUMiHV7EETFX4B2ZwDSQLgx/LtKaMaBIHktVqcCDBAFuip3HOVywl9MSLkjcT0SjUSouJuafXCoyqwA75XKhdt0uuadKDe9koWxraUkK+ltLf+ISkkWAj1QU0cM53v19Iq1ov06oMqjpH4pq7EXJBsLEde0p4Wdl/RVenw5hdPqe1uKfL7+EKVKcA4F+0PMyGDUjXuCjcLRzvaxtyTE/eVfcFWp4ejFOHFtoBuXbkolKnfc4ieu1ZUALkyy8G4c2kxrGiGtEfnPeVOtY7IQwgOg5SdAYsSqvyrxStXqPzNaKQAIO4mwbO+6c8zVcUKlIUA5rZs5uhcdndABsesp3iAG086wLNvGv7p43/kD/ALO/xQVg/ZMb9dS/phBW4zBcEmHsTWtRUg5qRexWInAZEVsMozF4GRorFUpprVoqssDMo5r4aGXLQ1p37VUqzZ08exa9zRwinVpkVLBskO6dqreG4PRqUg2ncC07zuSl2Vi81KVemlGzXJMoDKQ7uic0NIvKlzy3V944FkRudD0hSnLfLbs+ao2Mp+EHft7kNlZ7C0co1KWmBa+9vrfEX4NwPLTacsPIudwD/L9ysfBeWWNa7OMxfudQANvG6k8HgQpSjQTQUAWmK9RmYsTIXl/jJfXfRbSimwfC8WIDbX6knuVupNSGHwwBJAAJ1MXMdeqeMarKDAu1zBCCUyoIkp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919426"/>
            <a:ext cx="1728192" cy="19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52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Ejemplo - Arquitectura N-Capas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288" y="1628800"/>
            <a:ext cx="5585048" cy="445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DF3ECDEA-F1CC-4A6F-AECB-376427F953F3}"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Tree>
    <p:extLst>
      <p:ext uri="{BB962C8B-B14F-4D97-AF65-F5344CB8AC3E}">
        <p14:creationId xmlns:p14="http://schemas.microsoft.com/office/powerpoint/2010/main" val="2581090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a:t>Ejemplo - Asignaciones de Tecnolgía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56792"/>
            <a:ext cx="6048672" cy="480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2918EE29-A278-4ECA-99A4-DB55EB788CED}"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Tree>
    <p:extLst>
      <p:ext uri="{BB962C8B-B14F-4D97-AF65-F5344CB8AC3E}">
        <p14:creationId xmlns:p14="http://schemas.microsoft.com/office/powerpoint/2010/main" val="610397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dirty="0">
              <a:solidFill>
                <a:srgbClr val="073E87"/>
              </a:solidFill>
              <a:latin typeface="Candara"/>
            </a:endParaRPr>
          </a:p>
          <a:p>
            <a:pPr marL="0" indent="0" algn="ctr">
              <a:buNone/>
            </a:pPr>
            <a:endParaRPr lang="en-US" dirty="0">
              <a:solidFill>
                <a:srgbClr val="073E87"/>
              </a:solidFill>
              <a:latin typeface="Candara"/>
            </a:endParaRPr>
          </a:p>
          <a:p>
            <a:pPr marL="0" indent="0" algn="ctr">
              <a:buNone/>
            </a:pPr>
            <a:endParaRPr lang="en-US" dirty="0">
              <a:solidFill>
                <a:srgbClr val="073E87"/>
              </a:solidFill>
              <a:latin typeface="Candara"/>
            </a:endParaRPr>
          </a:p>
          <a:p>
            <a:pPr marL="0" indent="0" algn="ctr">
              <a:buNone/>
            </a:pPr>
            <a:r>
              <a:rPr lang="en-US" sz="3600" b="1" dirty="0">
                <a:solidFill>
                  <a:srgbClr val="073E87"/>
                </a:solidFill>
                <a:latin typeface="Candara"/>
              </a:rPr>
              <a:t>Fin del </a:t>
            </a:r>
            <a:r>
              <a:rPr lang="en-US" sz="3600" b="1" dirty="0" err="1">
                <a:solidFill>
                  <a:srgbClr val="073E87"/>
                </a:solidFill>
                <a:latin typeface="Candara"/>
              </a:rPr>
              <a:t>Módulo</a:t>
            </a:r>
            <a:endParaRPr lang="en-US" sz="3600" b="1" dirty="0">
              <a:solidFill>
                <a:srgbClr val="073E87"/>
              </a:solidFill>
              <a:latin typeface="Candara"/>
            </a:endParaRPr>
          </a:p>
        </p:txBody>
      </p:sp>
      <p:sp>
        <p:nvSpPr>
          <p:cNvPr id="3" name="2 Marcador de fecha"/>
          <p:cNvSpPr>
            <a:spLocks noGrp="1"/>
          </p:cNvSpPr>
          <p:nvPr>
            <p:ph type="dt" sz="half" idx="10"/>
          </p:nvPr>
        </p:nvSpPr>
        <p:spPr/>
        <p:txBody>
          <a:bodyPr/>
          <a:lstStyle/>
          <a:p>
            <a:fld id="{424F9A93-8058-4189-9E6A-106D0DEA92D7}"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Tree>
    <p:extLst>
      <p:ext uri="{BB962C8B-B14F-4D97-AF65-F5344CB8AC3E}">
        <p14:creationId xmlns:p14="http://schemas.microsoft.com/office/powerpoint/2010/main" val="1680938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6048671" cy="4301697"/>
          </a:xfrm>
        </p:spPr>
        <p:txBody>
          <a:bodyPr/>
          <a:lstStyle/>
          <a:p>
            <a:r>
              <a:rPr lang="es-AR" dirty="0" smtClean="0"/>
              <a:t>Es el proceso de definición de una solución estructurada que cubre todos los requerimientos técnicos y operacionales junto con la optimización de los atributos de calidad.</a:t>
            </a:r>
          </a:p>
          <a:p>
            <a:endParaRPr lang="es-AR" dirty="0"/>
          </a:p>
          <a:p>
            <a:r>
              <a:rPr lang="es-AR" dirty="0" smtClean="0"/>
              <a:t>Las criticidad del proceso pasa por las decisiones adoptadas entre generalmente varias alternativas cada una con sus compromisos en el logro de los objetivos.</a:t>
            </a:r>
            <a:endParaRPr lang="es-AR" dirty="0"/>
          </a:p>
        </p:txBody>
      </p:sp>
      <p:sp>
        <p:nvSpPr>
          <p:cNvPr id="3" name="2 Título"/>
          <p:cNvSpPr>
            <a:spLocks noGrp="1"/>
          </p:cNvSpPr>
          <p:nvPr>
            <p:ph type="title"/>
          </p:nvPr>
        </p:nvSpPr>
        <p:spPr/>
        <p:txBody>
          <a:bodyPr/>
          <a:lstStyle/>
          <a:p>
            <a:r>
              <a:rPr lang="es-AR" dirty="0" smtClean="0"/>
              <a:t>Arquitectura</a:t>
            </a:r>
            <a:endParaRPr lang="es-AR" dirty="0"/>
          </a:p>
        </p:txBody>
      </p:sp>
      <p:sp>
        <p:nvSpPr>
          <p:cNvPr id="4" name="3 Marcador de fecha"/>
          <p:cNvSpPr>
            <a:spLocks noGrp="1"/>
          </p:cNvSpPr>
          <p:nvPr>
            <p:ph type="dt" sz="half" idx="10"/>
          </p:nvPr>
        </p:nvSpPr>
        <p:spPr/>
        <p:txBody>
          <a:bodyPr/>
          <a:lstStyle/>
          <a:p>
            <a:fld id="{BABB993F-7C68-485D-BD3E-48590C8B1A66}"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pic>
        <p:nvPicPr>
          <p:cNvPr id="2050" name="Picture 2" descr="http://t1.gstatic.com/images?q=tbn:ANd9GcSEQq6FDDuXjs8vRfII4uMZ73u85Uvbg-rbQ87cPErin_qEIVD_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996952"/>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30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824466"/>
            <a:ext cx="3672407" cy="4301697"/>
          </a:xfrm>
        </p:spPr>
        <p:txBody>
          <a:bodyPr>
            <a:normAutofit fontScale="92500" lnSpcReduction="10000"/>
          </a:bodyPr>
          <a:lstStyle/>
          <a:p>
            <a:r>
              <a:rPr lang="es-AR" dirty="0" smtClean="0"/>
              <a:t>Complejidad</a:t>
            </a:r>
          </a:p>
          <a:p>
            <a:pPr lvl="1"/>
            <a:r>
              <a:rPr lang="es-AR" dirty="0" smtClean="0"/>
              <a:t>Negocios</a:t>
            </a:r>
          </a:p>
          <a:p>
            <a:pPr lvl="1"/>
            <a:r>
              <a:rPr lang="es-AR" dirty="0" smtClean="0"/>
              <a:t>Estructural</a:t>
            </a:r>
          </a:p>
          <a:p>
            <a:pPr lvl="1"/>
            <a:r>
              <a:rPr lang="es-AR" dirty="0" smtClean="0"/>
              <a:t>Tecnológica</a:t>
            </a:r>
          </a:p>
          <a:p>
            <a:pPr lvl="1"/>
            <a:endParaRPr lang="es-AR" dirty="0"/>
          </a:p>
          <a:p>
            <a:r>
              <a:rPr lang="es-AR" dirty="0" smtClean="0"/>
              <a:t>Escenarios Claves para lograr obtener la mayor confiabilidad.</a:t>
            </a:r>
          </a:p>
          <a:p>
            <a:endParaRPr lang="es-AR" dirty="0"/>
          </a:p>
          <a:p>
            <a:r>
              <a:rPr lang="es-AR" dirty="0" smtClean="0"/>
              <a:t>Aparición de situaciones de compromiso entre requerimientos.</a:t>
            </a:r>
          </a:p>
          <a:p>
            <a:pPr marL="0" indent="0">
              <a:buNone/>
            </a:pPr>
            <a:endParaRPr lang="es-AR" dirty="0" smtClean="0"/>
          </a:p>
          <a:p>
            <a:endParaRPr lang="es-AR" dirty="0"/>
          </a:p>
          <a:p>
            <a:endParaRPr lang="es-AR" dirty="0"/>
          </a:p>
        </p:txBody>
      </p:sp>
      <p:sp>
        <p:nvSpPr>
          <p:cNvPr id="3" name="2 Título"/>
          <p:cNvSpPr>
            <a:spLocks noGrp="1"/>
          </p:cNvSpPr>
          <p:nvPr>
            <p:ph type="title"/>
          </p:nvPr>
        </p:nvSpPr>
        <p:spPr/>
        <p:txBody>
          <a:bodyPr>
            <a:normAutofit fontScale="90000"/>
          </a:bodyPr>
          <a:lstStyle/>
          <a:p>
            <a:r>
              <a:rPr lang="es-AR" dirty="0" smtClean="0"/>
              <a:t>¿Porqué es importante la arquitectura?</a:t>
            </a:r>
            <a:endParaRPr lang="es-AR" dirty="0"/>
          </a:p>
        </p:txBody>
      </p:sp>
      <p:sp>
        <p:nvSpPr>
          <p:cNvPr id="4" name="3 Elipse"/>
          <p:cNvSpPr/>
          <p:nvPr/>
        </p:nvSpPr>
        <p:spPr>
          <a:xfrm>
            <a:off x="6549000" y="2060848"/>
            <a:ext cx="2304256" cy="2304256"/>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Negocio</a:t>
            </a:r>
            <a:endParaRPr lang="es-AR" dirty="0">
              <a:solidFill>
                <a:schemeClr val="tx1"/>
              </a:solidFill>
            </a:endParaRPr>
          </a:p>
        </p:txBody>
      </p:sp>
      <p:sp>
        <p:nvSpPr>
          <p:cNvPr id="5" name="4 Elipse"/>
          <p:cNvSpPr/>
          <p:nvPr/>
        </p:nvSpPr>
        <p:spPr>
          <a:xfrm>
            <a:off x="4532776" y="2060848"/>
            <a:ext cx="2304256" cy="2304256"/>
          </a:xfrm>
          <a:prstGeom prst="ellipse">
            <a:avLst/>
          </a:prstGeom>
          <a:solidFill>
            <a:schemeClr val="accent3">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Usuarios</a:t>
            </a:r>
            <a:endParaRPr lang="es-AR" dirty="0">
              <a:solidFill>
                <a:schemeClr val="tx1"/>
              </a:solidFill>
            </a:endParaRPr>
          </a:p>
        </p:txBody>
      </p:sp>
      <p:sp>
        <p:nvSpPr>
          <p:cNvPr id="6" name="5 Elipse"/>
          <p:cNvSpPr/>
          <p:nvPr/>
        </p:nvSpPr>
        <p:spPr>
          <a:xfrm>
            <a:off x="5652120" y="3501008"/>
            <a:ext cx="2304256" cy="2304256"/>
          </a:xfrm>
          <a:prstGeom prst="ellipse">
            <a:avLst/>
          </a:prstGeom>
          <a:solidFill>
            <a:schemeClr val="accent5">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Sistema</a:t>
            </a:r>
            <a:endParaRPr lang="es-AR" dirty="0">
              <a:solidFill>
                <a:schemeClr val="tx1"/>
              </a:solidFill>
            </a:endParaRPr>
          </a:p>
        </p:txBody>
      </p:sp>
      <p:sp>
        <p:nvSpPr>
          <p:cNvPr id="7" name="6 Marcador de fecha"/>
          <p:cNvSpPr>
            <a:spLocks noGrp="1"/>
          </p:cNvSpPr>
          <p:nvPr>
            <p:ph type="dt" sz="half" idx="10"/>
          </p:nvPr>
        </p:nvSpPr>
        <p:spPr/>
        <p:txBody>
          <a:bodyPr/>
          <a:lstStyle/>
          <a:p>
            <a:fld id="{D09324C5-5873-433A-B592-6EC0452EF9EC}" type="datetime1">
              <a:rPr lang="es-ES" smtClean="0"/>
              <a:t>12/06/2014</a:t>
            </a:fld>
            <a:endParaRPr lang="es-ES"/>
          </a:p>
        </p:txBody>
      </p:sp>
      <p:sp>
        <p:nvSpPr>
          <p:cNvPr id="8" name="7 Marcador de pie de página"/>
          <p:cNvSpPr>
            <a:spLocks noGrp="1"/>
          </p:cNvSpPr>
          <p:nvPr>
            <p:ph type="ftr" sz="quarter" idx="11"/>
          </p:nvPr>
        </p:nvSpPr>
        <p:spPr/>
        <p:txBody>
          <a:bodyPr/>
          <a:lstStyle/>
          <a:p>
            <a:r>
              <a:rPr lang="es-AR" smtClean="0"/>
              <a:t>Introducción a la Plataforma .NET </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2687623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824466"/>
            <a:ext cx="7704855" cy="4301697"/>
          </a:xfrm>
        </p:spPr>
        <p:txBody>
          <a:bodyPr/>
          <a:lstStyle/>
          <a:p>
            <a:r>
              <a:rPr lang="es-AR" dirty="0" smtClean="0"/>
              <a:t>Construir un puente entre los requerimientos de negocios y los requerimientos técnicos.</a:t>
            </a:r>
          </a:p>
          <a:p>
            <a:endParaRPr lang="es-AR" dirty="0"/>
          </a:p>
          <a:p>
            <a:r>
              <a:rPr lang="es-AR" dirty="0" smtClean="0"/>
              <a:t>La arquitectura debería:</a:t>
            </a:r>
          </a:p>
          <a:p>
            <a:pPr lvl="1"/>
            <a:r>
              <a:rPr lang="es-AR" dirty="0" smtClean="0"/>
              <a:t>Exponer la estructura del sistema pero ocultar los detalles.</a:t>
            </a:r>
          </a:p>
          <a:p>
            <a:pPr lvl="1"/>
            <a:r>
              <a:rPr lang="es-AR" dirty="0" smtClean="0"/>
              <a:t>Implementar todos lo Casos de uso y escenarios.</a:t>
            </a:r>
          </a:p>
          <a:p>
            <a:pPr lvl="1"/>
            <a:r>
              <a:rPr lang="es-AR" dirty="0" smtClean="0"/>
              <a:t>Apuntar a resolver los requerimientos de varios </a:t>
            </a:r>
            <a:r>
              <a:rPr lang="es-AR" dirty="0" err="1" smtClean="0"/>
              <a:t>stakeholders</a:t>
            </a:r>
            <a:r>
              <a:rPr lang="es-AR" dirty="0" smtClean="0"/>
              <a:t>.</a:t>
            </a:r>
          </a:p>
          <a:p>
            <a:pPr lvl="1"/>
            <a:r>
              <a:rPr lang="es-AR" dirty="0" smtClean="0"/>
              <a:t>Tratar con los requerimientos funcionales y de calidad.</a:t>
            </a:r>
            <a:endParaRPr lang="es-AR" dirty="0"/>
          </a:p>
        </p:txBody>
      </p:sp>
      <p:sp>
        <p:nvSpPr>
          <p:cNvPr id="3" name="2 Título"/>
          <p:cNvSpPr>
            <a:spLocks noGrp="1"/>
          </p:cNvSpPr>
          <p:nvPr>
            <p:ph type="title"/>
          </p:nvPr>
        </p:nvSpPr>
        <p:spPr/>
        <p:txBody>
          <a:bodyPr/>
          <a:lstStyle/>
          <a:p>
            <a:r>
              <a:rPr lang="es-AR" dirty="0" smtClean="0"/>
              <a:t>Objetivo de la Arquitectura</a:t>
            </a:r>
            <a:endParaRPr lang="es-AR" dirty="0"/>
          </a:p>
        </p:txBody>
      </p:sp>
      <p:sp>
        <p:nvSpPr>
          <p:cNvPr id="4" name="3 Marcador de fecha"/>
          <p:cNvSpPr>
            <a:spLocks noGrp="1"/>
          </p:cNvSpPr>
          <p:nvPr>
            <p:ph type="dt" sz="half" idx="10"/>
          </p:nvPr>
        </p:nvSpPr>
        <p:spPr/>
        <p:txBody>
          <a:bodyPr/>
          <a:lstStyle/>
          <a:p>
            <a:fld id="{60A91E02-BE3D-4655-94E1-2ED2AD9D49C5}"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233442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Modelo de Capas Básico</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28800"/>
            <a:ext cx="4861917" cy="459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F100BC9B-516E-4C12-B319-8677B5A43209}" type="datetime1">
              <a:rPr lang="es-ES" smtClean="0"/>
              <a:t>12/06/2014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Tree>
    <p:extLst>
      <p:ext uri="{BB962C8B-B14F-4D97-AF65-F5344CB8AC3E}">
        <p14:creationId xmlns:p14="http://schemas.microsoft.com/office/powerpoint/2010/main" val="77956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La arquitectura evolucionará y cambiará.</a:t>
            </a:r>
          </a:p>
          <a:p>
            <a:endParaRPr lang="es-AR" dirty="0"/>
          </a:p>
          <a:p>
            <a:r>
              <a:rPr lang="es-AR" dirty="0" smtClean="0"/>
              <a:t>Construir para el cambio en vez para durar.</a:t>
            </a:r>
          </a:p>
          <a:p>
            <a:endParaRPr lang="es-AR" dirty="0"/>
          </a:p>
          <a:p>
            <a:r>
              <a:rPr lang="es-AR" dirty="0" smtClean="0"/>
              <a:t>Modelar para el análisis y reducción del riesgo.</a:t>
            </a:r>
          </a:p>
          <a:p>
            <a:endParaRPr lang="es-AR" dirty="0"/>
          </a:p>
          <a:p>
            <a:r>
              <a:rPr lang="es-AR" dirty="0" smtClean="0"/>
              <a:t>Usa modelos y visualizaciones para comunicar y colaborar.</a:t>
            </a:r>
          </a:p>
          <a:p>
            <a:endParaRPr lang="es-AR" dirty="0"/>
          </a:p>
          <a:p>
            <a:r>
              <a:rPr lang="es-AR" dirty="0" smtClean="0"/>
              <a:t>Identificar las decisiones claves </a:t>
            </a:r>
            <a:r>
              <a:rPr lang="es-AR" smtClean="0"/>
              <a:t>de ingeniería.</a:t>
            </a:r>
            <a:endParaRPr lang="es-AR" dirty="0"/>
          </a:p>
        </p:txBody>
      </p:sp>
      <p:sp>
        <p:nvSpPr>
          <p:cNvPr id="3" name="2 Título"/>
          <p:cNvSpPr>
            <a:spLocks noGrp="1"/>
          </p:cNvSpPr>
          <p:nvPr>
            <p:ph type="title"/>
          </p:nvPr>
        </p:nvSpPr>
        <p:spPr/>
        <p:txBody>
          <a:bodyPr/>
          <a:lstStyle/>
          <a:p>
            <a:r>
              <a:rPr lang="es-AR" dirty="0" smtClean="0"/>
              <a:t>Principios del Diseño</a:t>
            </a:r>
            <a:endParaRPr lang="es-AR" dirty="0"/>
          </a:p>
        </p:txBody>
      </p:sp>
      <p:sp>
        <p:nvSpPr>
          <p:cNvPr id="4" name="3 Marcador de fecha"/>
          <p:cNvSpPr>
            <a:spLocks noGrp="1"/>
          </p:cNvSpPr>
          <p:nvPr>
            <p:ph type="dt" sz="half" idx="10"/>
          </p:nvPr>
        </p:nvSpPr>
        <p:spPr/>
        <p:txBody>
          <a:bodyPr/>
          <a:lstStyle/>
          <a:p>
            <a:fld id="{C9E7DAB1-3552-4B76-8CD4-ADAAA6F44200}"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109644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Separación de intereses: División de responsabilidades. </a:t>
            </a:r>
            <a:endParaRPr lang="es-AR" dirty="0"/>
          </a:p>
          <a:p>
            <a:endParaRPr lang="es-AR" dirty="0" smtClean="0"/>
          </a:p>
          <a:p>
            <a:r>
              <a:rPr lang="es-AR" dirty="0" smtClean="0"/>
              <a:t>Principio de Responsabilidad Única: Alta cohesión.</a:t>
            </a:r>
          </a:p>
          <a:p>
            <a:endParaRPr lang="es-AR" dirty="0"/>
          </a:p>
          <a:p>
            <a:r>
              <a:rPr lang="es-AR" dirty="0" smtClean="0"/>
              <a:t>Principio de Menor Conocimiento: Bajo acoplamiento.</a:t>
            </a:r>
          </a:p>
          <a:p>
            <a:endParaRPr lang="es-AR" dirty="0"/>
          </a:p>
          <a:p>
            <a:r>
              <a:rPr lang="es-AR" dirty="0" smtClean="0"/>
              <a:t>No te repitas: la funcionalidades no deberían duplicarse.</a:t>
            </a:r>
          </a:p>
          <a:p>
            <a:endParaRPr lang="es-AR" dirty="0"/>
          </a:p>
          <a:p>
            <a:r>
              <a:rPr lang="es-AR" dirty="0" smtClean="0"/>
              <a:t>No lo vas a necesitar: No hacer más de lo que requiera.</a:t>
            </a:r>
            <a:endParaRPr lang="es-AR" dirty="0"/>
          </a:p>
        </p:txBody>
      </p:sp>
      <p:sp>
        <p:nvSpPr>
          <p:cNvPr id="3" name="2 Título"/>
          <p:cNvSpPr>
            <a:spLocks noGrp="1"/>
          </p:cNvSpPr>
          <p:nvPr>
            <p:ph type="title"/>
          </p:nvPr>
        </p:nvSpPr>
        <p:spPr/>
        <p:txBody>
          <a:bodyPr/>
          <a:lstStyle/>
          <a:p>
            <a:r>
              <a:rPr lang="es-AR" dirty="0" smtClean="0"/>
              <a:t>Principios Claves</a:t>
            </a:r>
            <a:endParaRPr lang="es-AR" dirty="0"/>
          </a:p>
        </p:txBody>
      </p:sp>
      <p:sp>
        <p:nvSpPr>
          <p:cNvPr id="4" name="3 Marcador de fecha"/>
          <p:cNvSpPr>
            <a:spLocks noGrp="1"/>
          </p:cNvSpPr>
          <p:nvPr>
            <p:ph type="dt" sz="half" idx="10"/>
          </p:nvPr>
        </p:nvSpPr>
        <p:spPr/>
        <p:txBody>
          <a:bodyPr/>
          <a:lstStyle/>
          <a:p>
            <a:fld id="{4AB0740C-31A9-4DCA-B537-93F6C73473EE}" type="datetime1">
              <a:rPr lang="es-ES" smtClean="0"/>
              <a:t>12/06/2014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636895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650</TotalTime>
  <Words>1084</Words>
  <Application>Microsoft Office PowerPoint</Application>
  <PresentationFormat>Presentación en pantalla (4:3)</PresentationFormat>
  <Paragraphs>402</Paragraphs>
  <Slides>32</Slides>
  <Notes>32</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Forma de onda</vt:lpstr>
      <vt:lpstr>La Plataforma .NET</vt:lpstr>
      <vt:lpstr>Agenda</vt:lpstr>
      <vt:lpstr>Introducción</vt:lpstr>
      <vt:lpstr>Arquitectura</vt:lpstr>
      <vt:lpstr>¿Porqué es importante la arquitectura?</vt:lpstr>
      <vt:lpstr>Objetivo de la Arquitectura</vt:lpstr>
      <vt:lpstr>Modelo de Capas Básico</vt:lpstr>
      <vt:lpstr>Principios del Diseño</vt:lpstr>
      <vt:lpstr>Principios Claves</vt:lpstr>
      <vt:lpstr>Prácticas de Diseño</vt:lpstr>
      <vt:lpstr>Consideraciones de Diseño</vt:lpstr>
      <vt:lpstr>Arquetipos de Aplicaciones</vt:lpstr>
      <vt:lpstr>Arquetipos de Aplicaciones</vt:lpstr>
      <vt:lpstr>Arquetipos de Aplicaciones</vt:lpstr>
      <vt:lpstr>Arquetipos de Aplicaciones</vt:lpstr>
      <vt:lpstr>Arquetipos de Aplicaciones</vt:lpstr>
      <vt:lpstr>Arquetipos de Aplicaciones</vt:lpstr>
      <vt:lpstr>Arquetipos de Aplicaciones</vt:lpstr>
      <vt:lpstr>Arquetipos de Aplicaciones</vt:lpstr>
      <vt:lpstr>Estrategia de Despliegue</vt:lpstr>
      <vt:lpstr>Estrategia de Despliegue</vt:lpstr>
      <vt:lpstr>Patrones para Despliegue Distribuido</vt:lpstr>
      <vt:lpstr>Determinar los Atributos de Calidad</vt:lpstr>
      <vt:lpstr>Determinar los Atributos de Calidad</vt:lpstr>
      <vt:lpstr>Determinar los Aspectos Transversales</vt:lpstr>
      <vt:lpstr>Determinar los Aspectos Transversales</vt:lpstr>
      <vt:lpstr>Determinar las Tecnologías apropiadas</vt:lpstr>
      <vt:lpstr>Determinar las Tecnologías apropiadas</vt:lpstr>
      <vt:lpstr>Ejemplo</vt:lpstr>
      <vt:lpstr>Ejemplo - Arquitectura N-Capas</vt:lpstr>
      <vt:lpstr>Ejemplo - Asignaciones de Tecnolgía</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33</cp:revision>
  <dcterms:modified xsi:type="dcterms:W3CDTF">2014-06-12T21:03:32Z</dcterms:modified>
</cp:coreProperties>
</file>