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notesMasterIdLst>
    <p:notesMasterId r:id="rId25"/>
  </p:notesMasterIdLst>
  <p:handoutMasterIdLst>
    <p:handoutMasterId r:id="rId26"/>
  </p:handoutMasterIdLst>
  <p:sldIdLst>
    <p:sldId id="286" r:id="rId2"/>
    <p:sldId id="287" r:id="rId3"/>
    <p:sldId id="288" r:id="rId4"/>
    <p:sldId id="289" r:id="rId5"/>
    <p:sldId id="290" r:id="rId6"/>
    <p:sldId id="307" r:id="rId7"/>
    <p:sldId id="308" r:id="rId8"/>
    <p:sldId id="291" r:id="rId9"/>
    <p:sldId id="306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53" autoAdjust="0"/>
  </p:normalViewPr>
  <p:slideViewPr>
    <p:cSldViewPr>
      <p:cViewPr varScale="1">
        <p:scale>
          <a:sx n="111" d="100"/>
          <a:sy n="111" d="100"/>
        </p:scale>
        <p:origin x="36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D97AB-8915-4450-BB4D-ADC3317B43DD}" type="datetimeFigureOut">
              <a:rPr lang="es-AR" smtClean="0"/>
              <a:pPr/>
              <a:t>02/04/2014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23110-B513-4D24-BD5F-69BCE4676CF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3211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A4859-E260-4AFA-8974-05D8619D18C8}" type="datetimeFigureOut">
              <a:rPr lang="es-AR" smtClean="0"/>
              <a:pPr/>
              <a:t>02/04/2014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DC3D2-05E0-45A3-BCA8-C3C21CA5BF77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4352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DC3D2-05E0-45A3-BCA8-C3C21CA5BF77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1498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DC3D2-05E0-45A3-BCA8-C3C21CA5BF77}" type="slidenum">
              <a:rPr lang="es-AR" smtClean="0"/>
              <a:pPr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6685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DC3D2-05E0-45A3-BCA8-C3C21CA5BF77}" type="slidenum">
              <a:rPr lang="es-AR" smtClean="0"/>
              <a:pPr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9448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DC3D2-05E0-45A3-BCA8-C3C21CA5BF77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6703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DC3D2-05E0-45A3-BCA8-C3C21CA5BF77}" type="slidenum">
              <a:rPr lang="es-AR" smtClean="0"/>
              <a:pPr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3144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DC3D2-05E0-45A3-BCA8-C3C21CA5BF77}" type="slidenum">
              <a:rPr lang="es-AR" smtClean="0"/>
              <a:pPr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401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DC3D2-05E0-45A3-BCA8-C3C21CA5BF77}" type="slidenum">
              <a:rPr lang="es-AR" smtClean="0"/>
              <a:pPr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6879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DC3D2-05E0-45A3-BCA8-C3C21CA5BF77}" type="slidenum">
              <a:rPr lang="es-AR" smtClean="0"/>
              <a:pPr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4599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DC3D2-05E0-45A3-BCA8-C3C21CA5BF77}" type="slidenum">
              <a:rPr lang="es-AR" smtClean="0"/>
              <a:pPr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5339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DC3D2-05E0-45A3-BCA8-C3C21CA5BF77}" type="slidenum">
              <a:rPr lang="es-AR" smtClean="0"/>
              <a:pPr/>
              <a:t>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13874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DC3D2-05E0-45A3-BCA8-C3C21CA5BF77}" type="slidenum">
              <a:rPr lang="es-AR" smtClean="0"/>
              <a:pPr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888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DC3D2-05E0-45A3-BCA8-C3C21CA5BF77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5066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DC3D2-05E0-45A3-BCA8-C3C21CA5BF77}" type="slidenum">
              <a:rPr lang="es-AR" smtClean="0"/>
              <a:pPr/>
              <a:t>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020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DC3D2-05E0-45A3-BCA8-C3C21CA5BF77}" type="slidenum">
              <a:rPr lang="es-AR" smtClean="0"/>
              <a:pPr/>
              <a:t>23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1602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DC3D2-05E0-45A3-BCA8-C3C21CA5BF77}" type="slidenum">
              <a:rPr lang="es-AR" smtClean="0"/>
              <a:pPr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6227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DC3D2-05E0-45A3-BCA8-C3C21CA5BF77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4126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DC3D2-05E0-45A3-BCA8-C3C21CA5BF77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9401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DC3D2-05E0-45A3-BCA8-C3C21CA5BF77}" type="slidenum">
              <a:rPr lang="es-AR" smtClean="0"/>
              <a:pPr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253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DC3D2-05E0-45A3-BCA8-C3C21CA5BF77}" type="slidenum">
              <a:rPr lang="es-AR" smtClean="0"/>
              <a:pPr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9090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DC3D2-05E0-45A3-BCA8-C3C21CA5BF77}" type="slidenum">
              <a:rPr lang="es-AR" smtClean="0"/>
              <a:pPr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4163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DC3D2-05E0-45A3-BCA8-C3C21CA5BF77}" type="slidenum">
              <a:rPr lang="es-AR" smtClean="0"/>
              <a:pPr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840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6E7A-AD15-4675-84BF-8688EF65EDC5}" type="datetime1">
              <a:rPr lang="es-ES" smtClean="0"/>
              <a:t>02/04/2014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Introducción a la Plataforma .NET – Introducción al Framework 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05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BA9D-99E2-4936-9A28-F0B802BA4A51}" type="datetime1">
              <a:rPr lang="es-ES" smtClean="0"/>
              <a:t>02/04/2014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5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357430"/>
            <a:ext cx="4038600" cy="3768733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Ø"/>
              <a:defRPr sz="2800"/>
            </a:lvl1pPr>
            <a:lvl2pPr>
              <a:buClr>
                <a:schemeClr val="tx2">
                  <a:lumMod val="60000"/>
                  <a:lumOff val="40000"/>
                </a:schemeClr>
              </a:buClr>
              <a:defRPr sz="2400"/>
            </a:lvl2pPr>
            <a:lvl3pPr>
              <a:buClr>
                <a:schemeClr val="tx2">
                  <a:lumMod val="60000"/>
                  <a:lumOff val="40000"/>
                </a:schemeClr>
              </a:buClr>
              <a:defRPr sz="2000"/>
            </a:lvl3pPr>
            <a:lvl4pPr>
              <a:buClr>
                <a:schemeClr val="tx2">
                  <a:lumMod val="60000"/>
                  <a:lumOff val="40000"/>
                </a:schemeClr>
              </a:buClr>
              <a:defRPr sz="1800"/>
            </a:lvl4pPr>
            <a:lvl5pPr>
              <a:buClr>
                <a:schemeClr val="tx2">
                  <a:lumMod val="60000"/>
                  <a:lumOff val="40000"/>
                </a:schemeClr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357430"/>
            <a:ext cx="4038600" cy="3768733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defRPr lang="es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chemeClr val="tx2">
                  <a:lumMod val="60000"/>
                  <a:lumOff val="40000"/>
                </a:schemeClr>
              </a:buClr>
              <a:defRPr sz="2400"/>
            </a:lvl2pPr>
            <a:lvl3pPr>
              <a:buClr>
                <a:schemeClr val="tx2">
                  <a:lumMod val="60000"/>
                  <a:lumOff val="40000"/>
                </a:schemeClr>
              </a:buClr>
              <a:defRPr sz="2000"/>
            </a:lvl3pPr>
            <a:lvl4pPr>
              <a:buClr>
                <a:schemeClr val="tx2">
                  <a:lumMod val="60000"/>
                  <a:lumOff val="40000"/>
                </a:schemeClr>
              </a:buClr>
              <a:defRPr sz="1800"/>
            </a:lvl4pPr>
            <a:lvl5pPr>
              <a:buClr>
                <a:schemeClr val="tx2">
                  <a:lumMod val="60000"/>
                  <a:lumOff val="40000"/>
                </a:schemeClr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FDFE-D18C-4268-8977-5D6B7920BEA3}" type="datetime1">
              <a:rPr lang="es-AR" smtClean="0"/>
              <a:pPr/>
              <a:t>02/04/2014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28596" y="1357298"/>
            <a:ext cx="8229600" cy="785818"/>
          </a:xfr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7120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C175-E289-4A87-8292-E843ACBFE3B7}" type="datetime1">
              <a:rPr lang="es-AR" smtClean="0"/>
              <a:pPr/>
              <a:t>02/04/2014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915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8A7085D-92F8-4DC8-90C6-BD2736475C08}" type="datetime1">
              <a:rPr lang="es-ES" smtClean="0"/>
              <a:t>02/04/2014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s-AR" smtClean="0"/>
              <a:t>Introducción a la Plataforma .NET – Introducción al Framework 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824466"/>
            <a:ext cx="8352927" cy="4301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2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3" r:id="rId4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816231"/>
            <a:ext cx="7772400" cy="1470025"/>
          </a:xfrm>
        </p:spPr>
        <p:txBody>
          <a:bodyPr/>
          <a:lstStyle/>
          <a:p>
            <a:r>
              <a:rPr lang="es-AR" dirty="0" smtClean="0"/>
              <a:t>Introducción a .NET y C#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4605358"/>
            <a:ext cx="6400800" cy="1323972"/>
          </a:xfrm>
        </p:spPr>
        <p:txBody>
          <a:bodyPr/>
          <a:lstStyle/>
          <a:p>
            <a:r>
              <a:rPr lang="es-AR" dirty="0" smtClean="0"/>
              <a:t>La Librería de Clases de .NET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1762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>
          <a:xfrm>
            <a:off x="457200" y="1916831"/>
            <a:ext cx="4762872" cy="4333331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s-AR" dirty="0" smtClean="0"/>
              <a:t>Esta colección de tamaño dinámico, permite añadir y eliminar los elementos que contiene.</a:t>
            </a:r>
          </a:p>
          <a:p>
            <a:pPr>
              <a:buFont typeface="Wingdings" pitchFamily="2" charset="2"/>
              <a:buChar char="Ø"/>
            </a:pPr>
            <a:endParaRPr lang="es-AR" dirty="0"/>
          </a:p>
          <a:p>
            <a:pPr>
              <a:buFont typeface="Wingdings" pitchFamily="2" charset="2"/>
              <a:buChar char="Ø"/>
            </a:pPr>
            <a:r>
              <a:rPr lang="es-AR" dirty="0" smtClean="0"/>
              <a:t>Al igual que los </a:t>
            </a:r>
            <a:r>
              <a:rPr lang="es-AR" dirty="0" err="1" smtClean="0"/>
              <a:t>arrays</a:t>
            </a:r>
            <a:r>
              <a:rPr lang="es-AR" dirty="0" smtClean="0"/>
              <a:t> el índice inferior es siempre cero y los elementos se almacenan de forma consecutiva.</a:t>
            </a:r>
          </a:p>
          <a:p>
            <a:pPr>
              <a:buFont typeface="Wingdings" pitchFamily="2" charset="2"/>
              <a:buChar char="Ø"/>
            </a:pPr>
            <a:endParaRPr lang="es-AR" dirty="0" smtClean="0"/>
          </a:p>
          <a:p>
            <a:pPr>
              <a:buFont typeface="Wingdings" pitchFamily="2" charset="2"/>
              <a:buChar char="Ø"/>
            </a:pPr>
            <a:r>
              <a:rPr lang="es-AR" dirty="0" smtClean="0"/>
              <a:t>Dentro de este tipo de lista se almacenan valores de tipo </a:t>
            </a:r>
            <a:r>
              <a:rPr lang="es-AR" dirty="0" err="1" smtClean="0"/>
              <a:t>Object</a:t>
            </a:r>
            <a:r>
              <a:rPr lang="es-AR" dirty="0" smtClean="0"/>
              <a:t>, por lo tanto podemos agregar cualquier tipo de dato.</a:t>
            </a:r>
          </a:p>
          <a:p>
            <a:pPr>
              <a:buFont typeface="Wingdings" pitchFamily="2" charset="2"/>
              <a:buChar char="Ø"/>
            </a:pPr>
            <a:endParaRPr lang="es-AR" dirty="0" smtClean="0"/>
          </a:p>
          <a:p>
            <a:r>
              <a:rPr lang="es-AR" dirty="0" err="1" smtClean="0"/>
              <a:t>Incovenientes</a:t>
            </a:r>
            <a:r>
              <a:rPr lang="es-AR" dirty="0" smtClean="0"/>
              <a:t>:</a:t>
            </a:r>
          </a:p>
          <a:p>
            <a:pPr lvl="1"/>
            <a:r>
              <a:rPr lang="es-AR" dirty="0" smtClean="0"/>
              <a:t>Al acceder a uno de los elementos que contiene se debe realizar la conversión al tipo adecuado.</a:t>
            </a:r>
          </a:p>
          <a:p>
            <a:pPr lvl="1"/>
            <a:r>
              <a:rPr lang="es-AR" dirty="0" smtClean="0"/>
              <a:t>Cuando se almacena tipos por “valor”, el CLR de .NET tiene que convertir un tipo por valor a tipo por referencia cuando guardamos datos en la lista y lo inverso cuando se recupera datos.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>
          <a:xfrm>
            <a:off x="5434439" y="1916831"/>
            <a:ext cx="3301556" cy="3768733"/>
          </a:xfrm>
          <a:solidFill>
            <a:schemeClr val="bg2">
              <a:lumMod val="90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AR" sz="2000" dirty="0" smtClean="0"/>
              <a:t>//Declaración</a:t>
            </a:r>
          </a:p>
          <a:p>
            <a:pPr marL="0" indent="0">
              <a:buNone/>
            </a:pPr>
            <a:r>
              <a:rPr lang="es-AR" sz="2000" dirty="0" err="1" smtClean="0"/>
              <a:t>ArrayList</a:t>
            </a:r>
            <a:r>
              <a:rPr lang="es-AR" sz="2000" dirty="0" smtClean="0"/>
              <a:t> lista = new </a:t>
            </a:r>
            <a:r>
              <a:rPr lang="es-AR" sz="2000" dirty="0" err="1" smtClean="0"/>
              <a:t>ArrayList</a:t>
            </a:r>
            <a:r>
              <a:rPr lang="es-AR" sz="2000" dirty="0" smtClean="0"/>
              <a:t>();</a:t>
            </a:r>
          </a:p>
          <a:p>
            <a:pPr marL="0" indent="0">
              <a:buNone/>
            </a:pPr>
            <a:endParaRPr lang="es-AR" sz="2000" dirty="0" smtClean="0"/>
          </a:p>
          <a:p>
            <a:pPr marL="0" indent="0">
              <a:buNone/>
            </a:pPr>
            <a:r>
              <a:rPr lang="es-AR" sz="2000" dirty="0" smtClean="0"/>
              <a:t>//Almacenar un elemento</a:t>
            </a:r>
          </a:p>
          <a:p>
            <a:pPr marL="0" indent="0">
              <a:buNone/>
            </a:pPr>
            <a:r>
              <a:rPr lang="es-AR" sz="2000" dirty="0" err="1" smtClean="0"/>
              <a:t>lista.Add</a:t>
            </a:r>
            <a:r>
              <a:rPr lang="es-AR" sz="2000" dirty="0" smtClean="0"/>
              <a:t>(3);</a:t>
            </a:r>
          </a:p>
          <a:p>
            <a:pPr marL="0" indent="0">
              <a:buNone/>
            </a:pPr>
            <a:endParaRPr lang="es-AR" sz="2000" dirty="0" smtClean="0"/>
          </a:p>
          <a:p>
            <a:pPr marL="0" indent="0">
              <a:buNone/>
            </a:pPr>
            <a:r>
              <a:rPr lang="es-AR" sz="2000" dirty="0" smtClean="0"/>
              <a:t>//Remover elemento</a:t>
            </a:r>
          </a:p>
          <a:p>
            <a:pPr marL="0" indent="0">
              <a:buNone/>
            </a:pPr>
            <a:r>
              <a:rPr lang="es-AR" sz="2000" dirty="0" err="1" smtClean="0"/>
              <a:t>lista.RemoveAt</a:t>
            </a:r>
            <a:r>
              <a:rPr lang="es-AR" sz="2000" dirty="0" smtClean="0"/>
              <a:t>(0); //Por índice</a:t>
            </a:r>
          </a:p>
          <a:p>
            <a:pPr marL="0" indent="0">
              <a:buNone/>
            </a:pPr>
            <a:r>
              <a:rPr lang="es-AR" sz="2000" dirty="0" err="1" smtClean="0"/>
              <a:t>lista.Remove</a:t>
            </a:r>
            <a:r>
              <a:rPr lang="es-AR" sz="2000" dirty="0" smtClean="0"/>
              <a:t>(3); //Por elemento</a:t>
            </a:r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r>
              <a:rPr lang="es-AR" sz="2000" dirty="0" smtClean="0"/>
              <a:t>//Acceder a un elemento</a:t>
            </a:r>
          </a:p>
          <a:p>
            <a:pPr marL="0" indent="0">
              <a:buNone/>
            </a:pPr>
            <a:r>
              <a:rPr lang="es-AR" sz="2000" dirty="0" err="1" smtClean="0"/>
              <a:t>int</a:t>
            </a:r>
            <a:r>
              <a:rPr lang="es-AR" sz="2000" dirty="0" smtClean="0"/>
              <a:t> valor = (</a:t>
            </a:r>
            <a:r>
              <a:rPr lang="es-AR" sz="2000" dirty="0" err="1" smtClean="0"/>
              <a:t>int</a:t>
            </a:r>
            <a:r>
              <a:rPr lang="es-AR" sz="2000" dirty="0" smtClean="0"/>
              <a:t>)lista[0];</a:t>
            </a:r>
          </a:p>
          <a:p>
            <a:pPr marL="0" indent="0">
              <a:buNone/>
            </a:pPr>
            <a:r>
              <a:rPr lang="es-AR" sz="2000" dirty="0" smtClean="0"/>
              <a:t> </a:t>
            </a:r>
            <a:endParaRPr lang="es-AR" sz="20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FDFE-D18C-4268-8977-5D6B7920BEA3}" type="datetime1">
              <a:rPr lang="es-AR" smtClean="0"/>
              <a:pPr/>
              <a:t>02/04/2014</a:t>
            </a:fld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10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36044" y="692696"/>
            <a:ext cx="8229600" cy="785818"/>
          </a:xfrm>
        </p:spPr>
        <p:txBody>
          <a:bodyPr/>
          <a:lstStyle/>
          <a:p>
            <a:r>
              <a:rPr lang="es-AR" dirty="0" err="1" smtClean="0"/>
              <a:t>Coleccio</a:t>
            </a:r>
            <a:r>
              <a:rPr dirty="0" err="1" smtClean="0"/>
              <a:t>nes</a:t>
            </a:r>
            <a:r>
              <a:rPr lang="es-AR" dirty="0" smtClean="0"/>
              <a:t> basadas en </a:t>
            </a:r>
            <a:r>
              <a:rPr lang="es-AR" dirty="0" err="1" smtClean="0"/>
              <a:t>IList</a:t>
            </a:r>
            <a:r>
              <a:rPr lang="es-AR" dirty="0" smtClean="0"/>
              <a:t>: </a:t>
            </a:r>
            <a:r>
              <a:rPr lang="es-AR" dirty="0" err="1" smtClean="0"/>
              <a:t>ArrayList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208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>
          <a:xfrm>
            <a:off x="467544" y="1916832"/>
            <a:ext cx="7462042" cy="4056765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b="1" dirty="0" err="1" smtClean="0"/>
              <a:t>Hashtable</a:t>
            </a:r>
            <a:r>
              <a:rPr lang="es-AR" sz="2000" b="1" dirty="0" smtClean="0"/>
              <a:t>: </a:t>
            </a:r>
            <a:r>
              <a:rPr lang="es-AR" sz="2000" dirty="0" smtClean="0"/>
              <a:t>es la colección por excelencia de las basadas en </a:t>
            </a:r>
            <a:r>
              <a:rPr lang="es-AR" sz="2000" dirty="0" err="1" smtClean="0"/>
              <a:t>IDictionary</a:t>
            </a:r>
            <a:r>
              <a:rPr lang="es-AR" sz="2000" dirty="0" smtClean="0"/>
              <a:t>. Los elementos se organizan basándose en el código hash de las claves.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s-AR" sz="20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b="1" dirty="0" err="1" smtClean="0"/>
              <a:t>DictionaryBase</a:t>
            </a:r>
            <a:r>
              <a:rPr lang="es-AR" sz="2000" b="1" dirty="0" smtClean="0"/>
              <a:t>:  </a:t>
            </a:r>
            <a:r>
              <a:rPr lang="es-AR" sz="2000" dirty="0" smtClean="0"/>
              <a:t>es una clase abstracta que podemos usar como base de nuestras propias colecciones de tipo diccionario.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s-AR" sz="20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b="1" dirty="0" err="1" smtClean="0"/>
              <a:t>ListDictionary</a:t>
            </a:r>
            <a:r>
              <a:rPr lang="es-AR" sz="2000" dirty="0"/>
              <a:t>:</a:t>
            </a:r>
            <a:r>
              <a:rPr lang="es-AR" sz="2000" dirty="0" smtClean="0"/>
              <a:t> es una colección con mayor rendimiento que </a:t>
            </a:r>
            <a:r>
              <a:rPr lang="es-AR" sz="2000" dirty="0" err="1" smtClean="0"/>
              <a:t>Hashtable</a:t>
            </a:r>
            <a:r>
              <a:rPr lang="es-AR" sz="2000" dirty="0" smtClean="0"/>
              <a:t> pensada para trabajar con 10 o menos elementos.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s-AR" sz="20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b="1" dirty="0" err="1" smtClean="0"/>
              <a:t>HybridDictionary</a:t>
            </a:r>
            <a:r>
              <a:rPr lang="es-AR" sz="2000" b="1" dirty="0"/>
              <a:t>:</a:t>
            </a:r>
            <a:r>
              <a:rPr lang="es-AR" sz="2000" b="1" dirty="0" smtClean="0"/>
              <a:t> </a:t>
            </a:r>
            <a:r>
              <a:rPr lang="es-AR" sz="2000" dirty="0" smtClean="0"/>
              <a:t>es una colección especial en la que si hay 10 o menos elementos, se utiliza una colección </a:t>
            </a:r>
            <a:r>
              <a:rPr lang="es-AR" sz="2000" dirty="0" err="1" smtClean="0"/>
              <a:t>ListDictionary</a:t>
            </a:r>
            <a:r>
              <a:rPr lang="es-AR" sz="2000" dirty="0" smtClean="0"/>
              <a:t> y si contiene más elementos se utiliza una colección </a:t>
            </a:r>
            <a:r>
              <a:rPr lang="es-AR" sz="2000" dirty="0" err="1" smtClean="0"/>
              <a:t>Hashtable</a:t>
            </a:r>
            <a:r>
              <a:rPr lang="es-AR" sz="2000" dirty="0" smtClean="0"/>
              <a:t>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s-AR" sz="20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b="1" dirty="0" err="1" smtClean="0"/>
              <a:t>SortedList</a:t>
            </a:r>
            <a:r>
              <a:rPr lang="es-AR" sz="2000" b="1" dirty="0" smtClean="0"/>
              <a:t>:  </a:t>
            </a:r>
            <a:r>
              <a:rPr lang="es-AR" sz="2000" dirty="0" smtClean="0"/>
              <a:t>es una colección en la que los elementos están clasificados por las claves. Internamente utiliza una mezcla entre </a:t>
            </a:r>
            <a:r>
              <a:rPr lang="es-AR" sz="2000" dirty="0" err="1" smtClean="0"/>
              <a:t>Hashtable</a:t>
            </a:r>
            <a:r>
              <a:rPr lang="es-AR" sz="2000" dirty="0" smtClean="0"/>
              <a:t> y </a:t>
            </a:r>
            <a:r>
              <a:rPr lang="es-AR" sz="2000" dirty="0" err="1" smtClean="0"/>
              <a:t>Array</a:t>
            </a:r>
            <a:r>
              <a:rPr lang="es-AR" sz="2000" dirty="0" smtClean="0"/>
              <a:t>, según la forma en que se accedan a esos elementos.</a:t>
            </a:r>
            <a:endParaRPr lang="es-AR" sz="2000" dirty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FDFE-D18C-4268-8977-5D6B7920BEA3}" type="datetime1">
              <a:rPr lang="es-AR" smtClean="0"/>
              <a:pPr/>
              <a:t>02/04/2014</a:t>
            </a:fld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11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785818"/>
          </a:xfrm>
        </p:spPr>
        <p:txBody>
          <a:bodyPr/>
          <a:lstStyle/>
          <a:p>
            <a:r>
              <a:rPr lang="es-AR" dirty="0" smtClean="0"/>
              <a:t>Colecciones basadas en </a:t>
            </a:r>
            <a:r>
              <a:rPr lang="es-AR" dirty="0" err="1" smtClean="0"/>
              <a:t>IDictionary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6582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>
          <a:xfrm>
            <a:off x="179512" y="1901347"/>
            <a:ext cx="4546848" cy="4333331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s-AR" dirty="0" smtClean="0"/>
              <a:t>Las colecciones que implementan esta interfaz siempre almacenan un par de datos: la clave y el valor propiamente dicho.</a:t>
            </a:r>
          </a:p>
          <a:p>
            <a:pPr>
              <a:buFont typeface="Wingdings" pitchFamily="2" charset="2"/>
              <a:buChar char="Ø"/>
            </a:pPr>
            <a:endParaRPr lang="es-AR" dirty="0"/>
          </a:p>
          <a:p>
            <a:pPr>
              <a:buFont typeface="Wingdings" pitchFamily="2" charset="2"/>
              <a:buChar char="Ø"/>
            </a:pPr>
            <a:r>
              <a:rPr lang="es-AR" dirty="0" smtClean="0"/>
              <a:t>Independientemente que se </a:t>
            </a:r>
            <a:r>
              <a:rPr lang="es-AR" dirty="0" err="1" smtClean="0"/>
              <a:t>oueda</a:t>
            </a:r>
            <a:r>
              <a:rPr lang="es-AR" dirty="0" smtClean="0"/>
              <a:t> recorrer los valores contenidos, habrá ocasiones en las que sólo nos interesen las claves o los valores. Para estos casos la interfaz nos provee de </a:t>
            </a:r>
            <a:r>
              <a:rPr lang="es-AR" dirty="0" err="1" smtClean="0"/>
              <a:t>Keys</a:t>
            </a:r>
            <a:r>
              <a:rPr lang="es-AR" dirty="0" smtClean="0"/>
              <a:t> y </a:t>
            </a:r>
            <a:r>
              <a:rPr lang="es-AR" dirty="0" err="1" smtClean="0"/>
              <a:t>Values</a:t>
            </a:r>
            <a:r>
              <a:rPr lang="es-AR" dirty="0" smtClean="0"/>
              <a:t>, estas propiedades devuelven un objeto </a:t>
            </a:r>
            <a:r>
              <a:rPr lang="es-AR" dirty="0" err="1" smtClean="0"/>
              <a:t>ICollection</a:t>
            </a:r>
            <a:r>
              <a:rPr lang="es-AR" dirty="0" smtClean="0"/>
              <a:t> con las claves y valores respectivamente. Al ser derivados de </a:t>
            </a:r>
            <a:r>
              <a:rPr lang="es-AR" dirty="0" err="1" smtClean="0"/>
              <a:t>ICollection</a:t>
            </a:r>
            <a:r>
              <a:rPr lang="es-AR" dirty="0" smtClean="0"/>
              <a:t> los podemos recorrer con un bucle </a:t>
            </a:r>
            <a:r>
              <a:rPr lang="es-AR" dirty="0" err="1" smtClean="0"/>
              <a:t>for</a:t>
            </a:r>
            <a:r>
              <a:rPr lang="es-AR" dirty="0" smtClean="0"/>
              <a:t> o </a:t>
            </a:r>
            <a:r>
              <a:rPr lang="es-AR" dirty="0" err="1" smtClean="0"/>
              <a:t>foreach</a:t>
            </a:r>
            <a:r>
              <a:rPr lang="es-AR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s-AR" dirty="0" smtClean="0"/>
          </a:p>
          <a:p>
            <a:pPr>
              <a:buFont typeface="Wingdings" pitchFamily="2" charset="2"/>
              <a:buChar char="Ø"/>
            </a:pPr>
            <a:endParaRPr lang="es-AR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>
          <a:xfrm>
            <a:off x="4726360" y="2183645"/>
            <a:ext cx="4110608" cy="3768733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1200" dirty="0" smtClean="0"/>
              <a:t>//Declaración</a:t>
            </a:r>
          </a:p>
          <a:p>
            <a:pPr>
              <a:buNone/>
            </a:pPr>
            <a:r>
              <a:rPr lang="en-US" sz="1200" dirty="0" err="1"/>
              <a:t>IDictionary</a:t>
            </a:r>
            <a:r>
              <a:rPr lang="en-US" sz="1200" dirty="0"/>
              <a:t>&lt;</a:t>
            </a:r>
            <a:r>
              <a:rPr lang="en-US" sz="1200" dirty="0" err="1"/>
              <a:t>int</a:t>
            </a:r>
            <a:r>
              <a:rPr lang="en-US" sz="1200" dirty="0"/>
              <a:t>, string&gt; </a:t>
            </a:r>
            <a:r>
              <a:rPr lang="es-AR" sz="1200" dirty="0" err="1"/>
              <a:t>dic</a:t>
            </a:r>
            <a:r>
              <a:rPr lang="en-US" sz="1200" dirty="0" smtClean="0"/>
              <a:t>= </a:t>
            </a:r>
            <a:r>
              <a:rPr lang="en-US" sz="1200" dirty="0"/>
              <a:t>new Dictionary&lt;</a:t>
            </a:r>
            <a:r>
              <a:rPr lang="en-US" sz="1200" dirty="0" err="1"/>
              <a:t>int</a:t>
            </a:r>
            <a:r>
              <a:rPr lang="en-US" sz="1200" dirty="0"/>
              <a:t>, string&gt;();</a:t>
            </a:r>
          </a:p>
          <a:p>
            <a:pPr marL="0" indent="0">
              <a:buNone/>
            </a:pPr>
            <a:endParaRPr lang="es-AR" sz="1200" dirty="0" smtClean="0"/>
          </a:p>
          <a:p>
            <a:pPr marL="0" indent="0">
              <a:buNone/>
            </a:pPr>
            <a:r>
              <a:rPr lang="es-AR" sz="1200" dirty="0" smtClean="0"/>
              <a:t>//Almacenar un elemento</a:t>
            </a:r>
          </a:p>
          <a:p>
            <a:pPr marL="0" indent="0">
              <a:buNone/>
            </a:pPr>
            <a:r>
              <a:rPr lang="es-AR" sz="1200" dirty="0" err="1"/>
              <a:t>dic</a:t>
            </a:r>
            <a:r>
              <a:rPr lang="es-AR" sz="1200" dirty="0" err="1" smtClean="0"/>
              <a:t>.Add</a:t>
            </a:r>
            <a:r>
              <a:rPr lang="es-AR" sz="1200" dirty="0" smtClean="0"/>
              <a:t>(1, </a:t>
            </a:r>
            <a:r>
              <a:rPr lang="es-AR" sz="1200" dirty="0"/>
              <a:t>"Juan</a:t>
            </a:r>
            <a:r>
              <a:rPr lang="es-AR" sz="1200" dirty="0" smtClean="0"/>
              <a:t>");</a:t>
            </a:r>
          </a:p>
          <a:p>
            <a:pPr marL="0" indent="0">
              <a:buNone/>
            </a:pPr>
            <a:endParaRPr lang="es-AR" sz="1200" dirty="0" smtClean="0"/>
          </a:p>
          <a:p>
            <a:pPr marL="0" indent="0">
              <a:buNone/>
            </a:pPr>
            <a:r>
              <a:rPr lang="es-AR" sz="1200" dirty="0" smtClean="0"/>
              <a:t>//Remover elemento, por clave</a:t>
            </a:r>
          </a:p>
          <a:p>
            <a:pPr>
              <a:buNone/>
            </a:pPr>
            <a:r>
              <a:rPr lang="es-AR" sz="1200" dirty="0" err="1" smtClean="0"/>
              <a:t>dic.Remove</a:t>
            </a:r>
            <a:r>
              <a:rPr lang="es-AR" sz="1200" dirty="0" smtClean="0"/>
              <a:t>(1</a:t>
            </a:r>
            <a:r>
              <a:rPr lang="es-AR" sz="1200" dirty="0"/>
              <a:t>);</a:t>
            </a:r>
          </a:p>
          <a:p>
            <a:pPr marL="0" indent="0">
              <a:buNone/>
            </a:pPr>
            <a:endParaRPr lang="es-AR" sz="1200" dirty="0" smtClean="0"/>
          </a:p>
          <a:p>
            <a:pPr marL="0" indent="0">
              <a:buNone/>
            </a:pPr>
            <a:r>
              <a:rPr lang="es-AR" sz="1200" dirty="0" smtClean="0"/>
              <a:t>//Recorrer claves</a:t>
            </a:r>
          </a:p>
          <a:p>
            <a:pPr marL="0" indent="0">
              <a:buNone/>
            </a:pPr>
            <a:r>
              <a:rPr lang="es-AR" sz="1200" dirty="0" err="1"/>
              <a:t>f</a:t>
            </a:r>
            <a:r>
              <a:rPr lang="es-AR" sz="1200" dirty="0" err="1" smtClean="0"/>
              <a:t>oreach</a:t>
            </a:r>
            <a:r>
              <a:rPr lang="es-AR" sz="1200" dirty="0" smtClean="0"/>
              <a:t>(</a:t>
            </a:r>
            <a:r>
              <a:rPr lang="es-AR" sz="1200" dirty="0" err="1" smtClean="0"/>
              <a:t>int</a:t>
            </a:r>
            <a:r>
              <a:rPr lang="es-AR" sz="1200" dirty="0" smtClean="0"/>
              <a:t> </a:t>
            </a:r>
            <a:r>
              <a:rPr lang="es-AR" sz="1200" dirty="0" err="1" smtClean="0"/>
              <a:t>item</a:t>
            </a:r>
            <a:r>
              <a:rPr lang="es-AR" sz="1200" dirty="0" smtClean="0"/>
              <a:t> in </a:t>
            </a:r>
            <a:r>
              <a:rPr lang="es-AR" sz="1200" dirty="0" err="1"/>
              <a:t>dic</a:t>
            </a:r>
            <a:r>
              <a:rPr lang="es-AR" sz="1200" dirty="0" err="1" smtClean="0"/>
              <a:t>.Keys</a:t>
            </a:r>
            <a:r>
              <a:rPr lang="es-AR" sz="1200" dirty="0" smtClean="0"/>
              <a:t>)</a:t>
            </a:r>
          </a:p>
          <a:p>
            <a:pPr marL="0" indent="0">
              <a:buNone/>
            </a:pPr>
            <a:r>
              <a:rPr lang="es-AR" sz="1200" dirty="0" smtClean="0"/>
              <a:t>{</a:t>
            </a:r>
          </a:p>
          <a:p>
            <a:pPr marL="0" indent="0">
              <a:buNone/>
            </a:pPr>
            <a:r>
              <a:rPr lang="es-AR" sz="1200" dirty="0"/>
              <a:t> </a:t>
            </a:r>
            <a:r>
              <a:rPr lang="es-AR" sz="1200" dirty="0" smtClean="0"/>
              <a:t>   </a:t>
            </a:r>
            <a:r>
              <a:rPr lang="es-AR" sz="1200" dirty="0" err="1" smtClean="0"/>
              <a:t>Console.WriteLine</a:t>
            </a:r>
            <a:r>
              <a:rPr lang="es-AR" sz="1200" dirty="0" smtClean="0"/>
              <a:t>(</a:t>
            </a:r>
            <a:r>
              <a:rPr lang="es-AR" sz="1200" dirty="0" err="1" smtClean="0"/>
              <a:t>item</a:t>
            </a:r>
            <a:r>
              <a:rPr lang="es-AR" sz="1200" dirty="0" smtClean="0"/>
              <a:t>);</a:t>
            </a:r>
          </a:p>
          <a:p>
            <a:pPr marL="0" indent="0">
              <a:buNone/>
            </a:pPr>
            <a:r>
              <a:rPr lang="es-AR" sz="1200" dirty="0"/>
              <a:t>}</a:t>
            </a:r>
            <a:endParaRPr lang="es-AR" sz="1200" dirty="0" smtClean="0"/>
          </a:p>
          <a:p>
            <a:pPr marL="0" indent="0">
              <a:buNone/>
            </a:pPr>
            <a:r>
              <a:rPr lang="es-AR" sz="1200" dirty="0" smtClean="0"/>
              <a:t> </a:t>
            </a:r>
            <a:endParaRPr lang="es-AR" sz="12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FDFE-D18C-4268-8977-5D6B7920BEA3}" type="datetime1">
              <a:rPr lang="es-AR" smtClean="0"/>
              <a:pPr/>
              <a:t>02/04/2014</a:t>
            </a:fld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12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381000" y="620688"/>
            <a:ext cx="8229600" cy="785818"/>
          </a:xfrm>
        </p:spPr>
        <p:txBody>
          <a:bodyPr/>
          <a:lstStyle/>
          <a:p>
            <a:r>
              <a:rPr lang="es-AR" dirty="0" err="1" smtClean="0"/>
              <a:t>Coleccio</a:t>
            </a:r>
            <a:r>
              <a:rPr smtClean="0"/>
              <a:t>nes</a:t>
            </a:r>
            <a:r>
              <a:rPr lang="es-AR" dirty="0" smtClean="0"/>
              <a:t> basadas en </a:t>
            </a:r>
            <a:r>
              <a:rPr lang="es-AR" dirty="0" err="1" smtClean="0"/>
              <a:t>IDictionary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1954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>
          <a:xfrm>
            <a:off x="457200" y="2060848"/>
            <a:ext cx="4038600" cy="4189315"/>
          </a:xfrm>
        </p:spPr>
        <p:txBody>
          <a:bodyPr>
            <a:normAutofit fontScale="62500" lnSpcReduction="20000"/>
          </a:bodyPr>
          <a:lstStyle/>
          <a:p>
            <a:r>
              <a:rPr lang="es-AR" dirty="0" smtClean="0"/>
              <a:t>Dependiendo que queramos crear una colección basada en </a:t>
            </a:r>
            <a:r>
              <a:rPr lang="es-AR" dirty="0" err="1" smtClean="0"/>
              <a:t>IList</a:t>
            </a:r>
            <a:r>
              <a:rPr lang="es-AR" dirty="0" smtClean="0"/>
              <a:t>, por ejemplo para acceder a los elementos mediante un índice numérico, o bien una colección basada en </a:t>
            </a:r>
            <a:r>
              <a:rPr lang="es-AR" dirty="0" err="1" smtClean="0"/>
              <a:t>IDictionary</a:t>
            </a:r>
            <a:r>
              <a:rPr lang="es-AR" dirty="0" smtClean="0"/>
              <a:t>, para almacenar los elementos usando el par clave/valor, tendremos que usar la clase </a:t>
            </a:r>
            <a:r>
              <a:rPr lang="es-AR" dirty="0" err="1" smtClean="0"/>
              <a:t>CollectionBase</a:t>
            </a:r>
            <a:r>
              <a:rPr lang="es-AR" dirty="0" smtClean="0"/>
              <a:t> o </a:t>
            </a:r>
            <a:r>
              <a:rPr lang="es-AR" dirty="0" err="1" smtClean="0"/>
              <a:t>DictionaryBase</a:t>
            </a:r>
            <a:r>
              <a:rPr lang="es-AR" dirty="0" smtClean="0"/>
              <a:t>.</a:t>
            </a:r>
          </a:p>
          <a:p>
            <a:endParaRPr lang="es-AR" dirty="0"/>
          </a:p>
          <a:p>
            <a:r>
              <a:rPr lang="es-AR" dirty="0" smtClean="0"/>
              <a:t>Estas clases ya traen cierta funcionalidad para no tener que escribir demasiado código ni pensar las cosas de nuevo, lo único que tenemos que definir son nuestros métodos propios.</a:t>
            </a:r>
          </a:p>
          <a:p>
            <a:pPr>
              <a:buFont typeface="Wingdings" pitchFamily="2" charset="2"/>
              <a:buChar char="Ø"/>
            </a:pPr>
            <a:endParaRPr lang="es-AR" dirty="0" smtClean="0"/>
          </a:p>
          <a:p>
            <a:pPr>
              <a:buFont typeface="Wingdings" pitchFamily="2" charset="2"/>
              <a:buChar char="Ø"/>
            </a:pPr>
            <a:endParaRPr lang="es-AR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>
          <a:xfrm>
            <a:off x="4656998" y="2357429"/>
            <a:ext cx="4038600" cy="3768733"/>
          </a:xfrm>
          <a:solidFill>
            <a:schemeClr val="bg2">
              <a:lumMod val="90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AR" sz="2400" dirty="0" smtClean="0"/>
              <a:t>//Declaración</a:t>
            </a:r>
          </a:p>
          <a:p>
            <a:pPr>
              <a:buNone/>
            </a:pPr>
            <a:r>
              <a:rPr lang="es-AR" sz="2400" dirty="0" err="1" smtClean="0"/>
              <a:t>public</a:t>
            </a:r>
            <a:r>
              <a:rPr lang="es-AR" sz="2400" dirty="0" smtClean="0"/>
              <a:t> </a:t>
            </a:r>
            <a:r>
              <a:rPr lang="es-AR" sz="2400" dirty="0" err="1" smtClean="0"/>
              <a:t>class</a:t>
            </a:r>
            <a:r>
              <a:rPr lang="es-AR" sz="2400" dirty="0" smtClean="0"/>
              <a:t> </a:t>
            </a:r>
            <a:r>
              <a:rPr lang="es-AR" sz="2400" dirty="0" err="1" smtClean="0"/>
              <a:t>MiLista</a:t>
            </a:r>
            <a:r>
              <a:rPr lang="es-AR" sz="2400" dirty="0" smtClean="0"/>
              <a:t>: </a:t>
            </a:r>
            <a:r>
              <a:rPr lang="es-AR" sz="2400" dirty="0" err="1" smtClean="0"/>
              <a:t>CollectionBase</a:t>
            </a:r>
            <a:endParaRPr lang="es-AR" sz="2400" dirty="0" smtClean="0"/>
          </a:p>
          <a:p>
            <a:pPr>
              <a:buNone/>
            </a:pPr>
            <a:r>
              <a:rPr lang="es-AR" sz="2400" dirty="0" smtClean="0"/>
              <a:t>{</a:t>
            </a:r>
          </a:p>
          <a:p>
            <a:pPr>
              <a:buNone/>
            </a:pPr>
            <a:r>
              <a:rPr lang="es-AR" sz="2400" dirty="0"/>
              <a:t> </a:t>
            </a:r>
            <a:r>
              <a:rPr lang="es-AR" sz="2400" dirty="0" smtClean="0"/>
              <a:t>  </a:t>
            </a:r>
            <a:r>
              <a:rPr lang="es-AR" sz="2400" dirty="0" err="1" smtClean="0"/>
              <a:t>public</a:t>
            </a:r>
            <a:r>
              <a:rPr lang="es-AR" sz="2400" dirty="0" smtClean="0"/>
              <a:t> </a:t>
            </a:r>
            <a:r>
              <a:rPr lang="es-AR" sz="2400" dirty="0" err="1" smtClean="0"/>
              <a:t>int</a:t>
            </a:r>
            <a:r>
              <a:rPr lang="es-AR" sz="2400" dirty="0" smtClean="0"/>
              <a:t> </a:t>
            </a:r>
            <a:r>
              <a:rPr lang="es-AR" sz="2400" dirty="0" err="1" smtClean="0"/>
              <a:t>Add</a:t>
            </a:r>
            <a:r>
              <a:rPr lang="es-AR" sz="2400" dirty="0" smtClean="0"/>
              <a:t>(</a:t>
            </a:r>
            <a:r>
              <a:rPr lang="es-AR" sz="2400" dirty="0" err="1" smtClean="0"/>
              <a:t>Object</a:t>
            </a:r>
            <a:r>
              <a:rPr lang="es-AR" sz="2400" dirty="0" smtClean="0"/>
              <a:t> </a:t>
            </a:r>
            <a:r>
              <a:rPr lang="es-AR" sz="2400" dirty="0" err="1" smtClean="0"/>
              <a:t>value</a:t>
            </a:r>
            <a:r>
              <a:rPr lang="es-AR" sz="2400" dirty="0" smtClean="0"/>
              <a:t>)</a:t>
            </a:r>
          </a:p>
          <a:p>
            <a:pPr>
              <a:buNone/>
            </a:pPr>
            <a:r>
              <a:rPr lang="es-AR" sz="2400" dirty="0"/>
              <a:t> </a:t>
            </a:r>
            <a:r>
              <a:rPr lang="es-AR" sz="2400" dirty="0" smtClean="0"/>
              <a:t>  {</a:t>
            </a:r>
          </a:p>
          <a:p>
            <a:pPr>
              <a:buNone/>
            </a:pPr>
            <a:r>
              <a:rPr lang="es-AR" sz="2400" dirty="0"/>
              <a:t> </a:t>
            </a:r>
            <a:r>
              <a:rPr lang="es-AR" sz="2400" dirty="0" smtClean="0"/>
              <a:t>     </a:t>
            </a:r>
            <a:r>
              <a:rPr lang="es-AR" sz="2400" dirty="0" err="1" smtClean="0"/>
              <a:t>return</a:t>
            </a:r>
            <a:r>
              <a:rPr lang="es-AR" sz="2400" dirty="0" smtClean="0"/>
              <a:t> </a:t>
            </a:r>
            <a:r>
              <a:rPr lang="es-AR" sz="2400" dirty="0" err="1" smtClean="0"/>
              <a:t>List.Add</a:t>
            </a:r>
            <a:r>
              <a:rPr lang="es-AR" sz="2400" dirty="0" smtClean="0"/>
              <a:t>(</a:t>
            </a:r>
            <a:r>
              <a:rPr lang="es-AR" sz="2400" dirty="0" err="1" smtClean="0"/>
              <a:t>value</a:t>
            </a:r>
            <a:r>
              <a:rPr lang="es-AR" sz="2400" dirty="0" smtClean="0"/>
              <a:t>);</a:t>
            </a:r>
          </a:p>
          <a:p>
            <a:pPr>
              <a:buNone/>
            </a:pPr>
            <a:r>
              <a:rPr lang="es-AR" sz="2400" dirty="0"/>
              <a:t> </a:t>
            </a:r>
            <a:r>
              <a:rPr lang="es-AR" sz="2400" dirty="0" smtClean="0"/>
              <a:t>  }</a:t>
            </a:r>
          </a:p>
          <a:p>
            <a:pPr>
              <a:buNone/>
            </a:pPr>
            <a:r>
              <a:rPr lang="es-AR" sz="2400" dirty="0" smtClean="0"/>
              <a:t>   </a:t>
            </a:r>
            <a:r>
              <a:rPr lang="es-AR" sz="2400" dirty="0" err="1"/>
              <a:t>public</a:t>
            </a:r>
            <a:r>
              <a:rPr lang="es-AR" sz="2400" dirty="0"/>
              <a:t> </a:t>
            </a:r>
            <a:r>
              <a:rPr lang="es-AR" sz="2400" dirty="0" err="1"/>
              <a:t>int</a:t>
            </a:r>
            <a:r>
              <a:rPr lang="es-AR" sz="2400" dirty="0"/>
              <a:t> </a:t>
            </a:r>
            <a:r>
              <a:rPr lang="es-AR" sz="2400" dirty="0" err="1" smtClean="0"/>
              <a:t>Contains</a:t>
            </a:r>
            <a:r>
              <a:rPr lang="es-AR" sz="2400" dirty="0" smtClean="0"/>
              <a:t>(</a:t>
            </a:r>
            <a:r>
              <a:rPr lang="es-AR" sz="2400" dirty="0" err="1" smtClean="0"/>
              <a:t>Object</a:t>
            </a:r>
            <a:r>
              <a:rPr lang="es-AR" sz="2400" dirty="0" smtClean="0"/>
              <a:t> </a:t>
            </a:r>
            <a:r>
              <a:rPr lang="es-AR" sz="2400" dirty="0" err="1"/>
              <a:t>value</a:t>
            </a:r>
            <a:r>
              <a:rPr lang="es-AR" sz="2400" dirty="0"/>
              <a:t>)</a:t>
            </a:r>
          </a:p>
          <a:p>
            <a:pPr>
              <a:buNone/>
            </a:pPr>
            <a:r>
              <a:rPr lang="es-AR" sz="2400" dirty="0"/>
              <a:t>   {</a:t>
            </a:r>
          </a:p>
          <a:p>
            <a:pPr>
              <a:buNone/>
            </a:pPr>
            <a:r>
              <a:rPr lang="es-AR" sz="2400" dirty="0"/>
              <a:t>      </a:t>
            </a:r>
            <a:r>
              <a:rPr lang="es-AR" sz="2400" dirty="0" err="1"/>
              <a:t>return</a:t>
            </a:r>
            <a:r>
              <a:rPr lang="es-AR" sz="2400" dirty="0"/>
              <a:t> </a:t>
            </a:r>
            <a:r>
              <a:rPr lang="es-AR" sz="2400" dirty="0" err="1" smtClean="0"/>
              <a:t>List.Contains</a:t>
            </a:r>
            <a:r>
              <a:rPr lang="es-AR" sz="2400" dirty="0" smtClean="0"/>
              <a:t>(</a:t>
            </a:r>
            <a:r>
              <a:rPr lang="es-AR" sz="2400" dirty="0" err="1" smtClean="0"/>
              <a:t>value</a:t>
            </a:r>
            <a:r>
              <a:rPr lang="es-AR" sz="2400" dirty="0"/>
              <a:t>);</a:t>
            </a:r>
          </a:p>
          <a:p>
            <a:pPr>
              <a:buNone/>
            </a:pPr>
            <a:r>
              <a:rPr lang="es-AR" sz="2400" dirty="0"/>
              <a:t>   }</a:t>
            </a:r>
            <a:endParaRPr lang="en-US" sz="2400" dirty="0"/>
          </a:p>
          <a:p>
            <a:pPr marL="0" indent="0">
              <a:buNone/>
            </a:pPr>
            <a:r>
              <a:rPr lang="es-AR" sz="2400" dirty="0" smtClean="0"/>
              <a:t>}</a:t>
            </a:r>
          </a:p>
          <a:p>
            <a:pPr marL="0" indent="0">
              <a:buNone/>
            </a:pPr>
            <a:r>
              <a:rPr lang="es-AR" sz="2400" dirty="0" smtClean="0"/>
              <a:t> Nota: la clase base proporciona de una propiedad </a:t>
            </a:r>
            <a:r>
              <a:rPr lang="es-AR" sz="2400" dirty="0" err="1" smtClean="0"/>
              <a:t>List</a:t>
            </a:r>
            <a:r>
              <a:rPr lang="es-AR" sz="2400" dirty="0" smtClean="0"/>
              <a:t> que nos facilita las cosas.</a:t>
            </a:r>
            <a:endParaRPr lang="es-AR" sz="24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FDFE-D18C-4268-8977-5D6B7920BEA3}" type="datetime1">
              <a:rPr lang="es-AR" smtClean="0"/>
              <a:pPr/>
              <a:t>02/04/2014</a:t>
            </a:fld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13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69897" y="620688"/>
            <a:ext cx="8229600" cy="785818"/>
          </a:xfrm>
        </p:spPr>
        <p:txBody>
          <a:bodyPr/>
          <a:lstStyle/>
          <a:p>
            <a:r>
              <a:rPr lang="es-AR" dirty="0" smtClean="0"/>
              <a:t>Clase base para crear colecciones personalizadas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2899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>
          <a:xfrm>
            <a:off x="381000" y="1827088"/>
            <a:ext cx="4038600" cy="4554240"/>
          </a:xfrm>
        </p:spPr>
        <p:txBody>
          <a:bodyPr>
            <a:normAutofit fontScale="62500" lnSpcReduction="20000"/>
          </a:bodyPr>
          <a:lstStyle/>
          <a:p>
            <a:r>
              <a:rPr lang="es-AR" dirty="0" smtClean="0"/>
              <a:t>Son colecciones que contienen elementos de un valor definido por el programador, y dan las funcionalidades de una colección (</a:t>
            </a:r>
            <a:r>
              <a:rPr lang="es-AR" dirty="0" err="1" smtClean="0"/>
              <a:t>Add</a:t>
            </a:r>
            <a:r>
              <a:rPr lang="es-AR" dirty="0" smtClean="0"/>
              <a:t>, </a:t>
            </a:r>
            <a:r>
              <a:rPr lang="es-AR" dirty="0" err="1" smtClean="0"/>
              <a:t>Remove</a:t>
            </a:r>
            <a:r>
              <a:rPr lang="es-AR" dirty="0" smtClean="0"/>
              <a:t>, </a:t>
            </a:r>
            <a:r>
              <a:rPr lang="es-AR" dirty="0" err="1" smtClean="0"/>
              <a:t>RemoveAt</a:t>
            </a:r>
            <a:r>
              <a:rPr lang="es-AR" dirty="0" smtClean="0"/>
              <a:t>, …).</a:t>
            </a:r>
          </a:p>
          <a:p>
            <a:endParaRPr lang="es-AR" dirty="0"/>
          </a:p>
          <a:p>
            <a:r>
              <a:rPr lang="es-AR" dirty="0" smtClean="0"/>
              <a:t>Necesitan saber que tipo de datos van a almacenar, por lo tanto en el constructor del objeto hay que especificarlo.</a:t>
            </a:r>
          </a:p>
          <a:p>
            <a:endParaRPr lang="es-AR" dirty="0" smtClean="0"/>
          </a:p>
          <a:p>
            <a:r>
              <a:rPr lang="es-AR" dirty="0" smtClean="0"/>
              <a:t>Las colecciones basadas en </a:t>
            </a:r>
            <a:r>
              <a:rPr lang="es-AR" dirty="0" err="1" smtClean="0"/>
              <a:t>IList</a:t>
            </a:r>
            <a:r>
              <a:rPr lang="es-AR" dirty="0" smtClean="0"/>
              <a:t> y en </a:t>
            </a:r>
            <a:r>
              <a:rPr lang="es-AR" dirty="0" err="1" smtClean="0"/>
              <a:t>IDictionary</a:t>
            </a:r>
            <a:r>
              <a:rPr lang="es-AR" dirty="0" smtClean="0"/>
              <a:t> aceptan el uso de </a:t>
            </a:r>
            <a:r>
              <a:rPr lang="es-AR" dirty="0" err="1" smtClean="0"/>
              <a:t>Generics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r>
              <a:rPr lang="es-AR" dirty="0" smtClean="0"/>
              <a:t>Para usarlas agregar el espacio de nombres </a:t>
            </a:r>
            <a:r>
              <a:rPr lang="es-AR" dirty="0" err="1" smtClean="0"/>
              <a:t>System.Collections.Generic</a:t>
            </a:r>
            <a:r>
              <a:rPr lang="es-AR" dirty="0" smtClean="0"/>
              <a:t>;</a:t>
            </a:r>
          </a:p>
          <a:p>
            <a:endParaRPr lang="es-AR" dirty="0" smtClean="0"/>
          </a:p>
          <a:p>
            <a:pPr>
              <a:buFont typeface="Wingdings" pitchFamily="2" charset="2"/>
              <a:buChar char="Ø"/>
            </a:pPr>
            <a:endParaRPr lang="es-AR" dirty="0" smtClean="0"/>
          </a:p>
          <a:p>
            <a:pPr>
              <a:buFont typeface="Wingdings" pitchFamily="2" charset="2"/>
              <a:buChar char="Ø"/>
            </a:pPr>
            <a:endParaRPr lang="es-AR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>
          <a:xfrm>
            <a:off x="4644008" y="1827088"/>
            <a:ext cx="4038600" cy="4423075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1600" dirty="0" smtClean="0"/>
              <a:t>//Declaración</a:t>
            </a:r>
          </a:p>
          <a:p>
            <a:pPr>
              <a:buNone/>
            </a:pPr>
            <a:r>
              <a:rPr lang="es-AR" sz="1600" dirty="0" err="1" smtClean="0"/>
              <a:t>List</a:t>
            </a:r>
            <a:r>
              <a:rPr lang="es-AR" sz="1600" dirty="0" smtClean="0"/>
              <a:t>&lt;</a:t>
            </a:r>
            <a:r>
              <a:rPr lang="es-AR" sz="1600" dirty="0" err="1" smtClean="0"/>
              <a:t>MiClase</a:t>
            </a:r>
            <a:r>
              <a:rPr lang="es-AR" sz="1600" dirty="0" smtClean="0"/>
              <a:t>&gt; lista = new </a:t>
            </a:r>
            <a:r>
              <a:rPr lang="es-AR" sz="1600" dirty="0" err="1" smtClean="0"/>
              <a:t>List</a:t>
            </a:r>
            <a:r>
              <a:rPr lang="es-AR" sz="1600" dirty="0" smtClean="0"/>
              <a:t>&lt;</a:t>
            </a:r>
            <a:r>
              <a:rPr lang="es-AR" sz="1600" dirty="0" err="1" smtClean="0"/>
              <a:t>MiClase</a:t>
            </a:r>
            <a:r>
              <a:rPr lang="es-AR" sz="1600" dirty="0" smtClean="0"/>
              <a:t>&gt;();</a:t>
            </a:r>
          </a:p>
          <a:p>
            <a:pPr>
              <a:buNone/>
            </a:pPr>
            <a:endParaRPr lang="es-AR" sz="1600" dirty="0" smtClean="0"/>
          </a:p>
          <a:p>
            <a:pPr>
              <a:buNone/>
            </a:pPr>
            <a:r>
              <a:rPr lang="es-AR" sz="1600" dirty="0" smtClean="0"/>
              <a:t>//Agregar elementos</a:t>
            </a:r>
          </a:p>
          <a:p>
            <a:pPr>
              <a:buNone/>
            </a:pPr>
            <a:r>
              <a:rPr lang="es-AR" sz="1600" dirty="0" err="1" smtClean="0"/>
              <a:t>lista.Add</a:t>
            </a:r>
            <a:r>
              <a:rPr lang="es-AR" sz="1600" dirty="0" smtClean="0"/>
              <a:t>(new </a:t>
            </a:r>
            <a:r>
              <a:rPr lang="es-AR" sz="1600" dirty="0" err="1" smtClean="0"/>
              <a:t>MiClase</a:t>
            </a:r>
            <a:r>
              <a:rPr lang="es-AR" sz="1600" dirty="0" smtClean="0"/>
              <a:t>(…));</a:t>
            </a:r>
          </a:p>
          <a:p>
            <a:pPr>
              <a:buNone/>
            </a:pPr>
            <a:endParaRPr lang="es-AR" sz="1600" dirty="0" smtClean="0"/>
          </a:p>
          <a:p>
            <a:pPr>
              <a:buNone/>
            </a:pPr>
            <a:r>
              <a:rPr lang="es-AR" sz="1600" dirty="0" smtClean="0"/>
              <a:t>//Eliminar elementos</a:t>
            </a:r>
          </a:p>
          <a:p>
            <a:pPr>
              <a:buNone/>
            </a:pPr>
            <a:r>
              <a:rPr lang="es-AR" sz="1600" dirty="0" err="1" smtClean="0"/>
              <a:t>lista.Remove</a:t>
            </a:r>
            <a:r>
              <a:rPr lang="es-AR" sz="1600" dirty="0" smtClean="0"/>
              <a:t>(valor);</a:t>
            </a:r>
          </a:p>
          <a:p>
            <a:pPr>
              <a:buNone/>
            </a:pPr>
            <a:r>
              <a:rPr lang="es-AR" sz="1600" dirty="0" err="1" smtClean="0"/>
              <a:t>lista.RemoveAt</a:t>
            </a:r>
            <a:r>
              <a:rPr lang="es-AR" sz="1600" dirty="0" smtClean="0"/>
              <a:t>(</a:t>
            </a:r>
            <a:r>
              <a:rPr lang="es-AR" sz="1600" dirty="0" err="1" smtClean="0"/>
              <a:t>indice</a:t>
            </a:r>
            <a:r>
              <a:rPr lang="es-AR" sz="1600" dirty="0" smtClean="0"/>
              <a:t>);</a:t>
            </a:r>
          </a:p>
          <a:p>
            <a:pPr>
              <a:buNone/>
            </a:pPr>
            <a:endParaRPr lang="es-AR" sz="1600" dirty="0" smtClean="0"/>
          </a:p>
          <a:p>
            <a:pPr>
              <a:buNone/>
            </a:pPr>
            <a:r>
              <a:rPr lang="es-AR" sz="1600" dirty="0" smtClean="0"/>
              <a:t>//Recorrer elementos</a:t>
            </a:r>
          </a:p>
          <a:p>
            <a:pPr>
              <a:buNone/>
            </a:pPr>
            <a:r>
              <a:rPr lang="es-AR" sz="1600" dirty="0" err="1"/>
              <a:t>f</a:t>
            </a:r>
            <a:r>
              <a:rPr lang="es-AR" sz="1600" dirty="0" err="1" smtClean="0"/>
              <a:t>oreach</a:t>
            </a:r>
            <a:r>
              <a:rPr lang="es-AR" sz="1600" dirty="0" smtClean="0"/>
              <a:t>(</a:t>
            </a:r>
            <a:r>
              <a:rPr lang="es-AR" sz="1600" dirty="0" err="1" smtClean="0"/>
              <a:t>MiClase</a:t>
            </a:r>
            <a:r>
              <a:rPr lang="es-AR" sz="1600" dirty="0" smtClean="0"/>
              <a:t> </a:t>
            </a:r>
            <a:r>
              <a:rPr lang="es-AR" sz="1600" dirty="0" err="1" smtClean="0"/>
              <a:t>item</a:t>
            </a:r>
            <a:r>
              <a:rPr lang="es-AR" sz="1600" dirty="0" smtClean="0"/>
              <a:t> in lista)</a:t>
            </a:r>
          </a:p>
          <a:p>
            <a:pPr>
              <a:buNone/>
            </a:pPr>
            <a:r>
              <a:rPr lang="es-AR" sz="1600" dirty="0" smtClean="0"/>
              <a:t>{</a:t>
            </a:r>
          </a:p>
          <a:p>
            <a:pPr>
              <a:buNone/>
            </a:pPr>
            <a:r>
              <a:rPr lang="es-AR" sz="1600" dirty="0"/>
              <a:t>	</a:t>
            </a:r>
            <a:r>
              <a:rPr lang="es-AR" sz="1600" dirty="0" err="1" smtClean="0"/>
              <a:t>Console.WriteLine</a:t>
            </a:r>
            <a:r>
              <a:rPr lang="es-AR" sz="1600" dirty="0" smtClean="0"/>
              <a:t>(</a:t>
            </a:r>
            <a:r>
              <a:rPr lang="es-AR" sz="1600" dirty="0" err="1" smtClean="0"/>
              <a:t>item</a:t>
            </a:r>
            <a:r>
              <a:rPr lang="es-AR" sz="1600" dirty="0" smtClean="0"/>
              <a:t>);</a:t>
            </a:r>
          </a:p>
          <a:p>
            <a:pPr>
              <a:buNone/>
            </a:pPr>
            <a:r>
              <a:rPr lang="es-AR" sz="1600" dirty="0" smtClean="0"/>
              <a:t>}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FDFE-D18C-4268-8977-5D6B7920BEA3}" type="datetime1">
              <a:rPr lang="es-AR" smtClean="0"/>
              <a:pPr/>
              <a:t>02/04/2014</a:t>
            </a:fld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14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381000" y="692696"/>
            <a:ext cx="8229600" cy="785818"/>
          </a:xfrm>
        </p:spPr>
        <p:txBody>
          <a:bodyPr/>
          <a:lstStyle/>
          <a:p>
            <a:r>
              <a:rPr lang="es-AR" dirty="0" smtClean="0"/>
              <a:t>Colecciones personalizadas usando </a:t>
            </a:r>
            <a:r>
              <a:rPr lang="es-AR" dirty="0" err="1" smtClean="0"/>
              <a:t>Generics</a:t>
            </a:r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251520" y="6250163"/>
            <a:ext cx="1673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smtClean="0"/>
              <a:t>Ejemplo 1 - Colecciones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419225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>
          <a:xfrm>
            <a:off x="467544" y="2204864"/>
            <a:ext cx="7462042" cy="3768733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400" dirty="0" smtClean="0"/>
              <a:t>Con los </a:t>
            </a:r>
            <a:r>
              <a:rPr lang="es-AR" sz="2400" dirty="0" err="1" smtClean="0"/>
              <a:t>streams</a:t>
            </a:r>
            <a:r>
              <a:rPr lang="es-AR" sz="2400" dirty="0" smtClean="0"/>
              <a:t> no solo se puede acceder a los ficheros de disco, sino que también se puede acceder a otros tipos de “secuencias” o flujos de datos, desde </a:t>
            </a:r>
            <a:r>
              <a:rPr lang="es-AR" sz="2400" dirty="0" err="1" smtClean="0"/>
              <a:t>streams</a:t>
            </a:r>
            <a:r>
              <a:rPr lang="es-AR" sz="2400" dirty="0" smtClean="0"/>
              <a:t> en memoria hasta </a:t>
            </a:r>
            <a:r>
              <a:rPr lang="es-AR" sz="2400" dirty="0" err="1" smtClean="0"/>
              <a:t>streams</a:t>
            </a:r>
            <a:r>
              <a:rPr lang="es-AR" sz="2400" dirty="0" smtClean="0"/>
              <a:t> para enviar información a través de internet.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s-AR" sz="24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400" dirty="0" smtClean="0"/>
              <a:t>Todas las operaciones que se hagan sobre </a:t>
            </a:r>
            <a:r>
              <a:rPr lang="es-AR" sz="2400" dirty="0" err="1" smtClean="0"/>
              <a:t>streams</a:t>
            </a:r>
            <a:r>
              <a:rPr lang="es-AR" sz="2400" dirty="0" smtClean="0"/>
              <a:t> están encapsulados en la clase abstracta </a:t>
            </a:r>
            <a:r>
              <a:rPr lang="es-AR" sz="2400" dirty="0" err="1" smtClean="0"/>
              <a:t>Stream</a:t>
            </a:r>
            <a:r>
              <a:rPr lang="es-AR" sz="2000" dirty="0" smtClean="0"/>
              <a:t>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s-AR" sz="2000" dirty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FDFE-D18C-4268-8977-5D6B7920BEA3}" type="datetime1">
              <a:rPr lang="es-AR" smtClean="0"/>
              <a:pPr/>
              <a:t>02/04/2014</a:t>
            </a:fld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15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323528" y="548680"/>
            <a:ext cx="8229600" cy="785818"/>
          </a:xfrm>
        </p:spPr>
        <p:txBody>
          <a:bodyPr/>
          <a:lstStyle/>
          <a:p>
            <a:r>
              <a:rPr lang="es-AR" dirty="0" err="1" smtClean="0"/>
              <a:t>Streams</a:t>
            </a:r>
            <a:r>
              <a:rPr lang="es-AR" dirty="0" smtClean="0"/>
              <a:t> en .NET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9018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>
          <a:xfrm>
            <a:off x="467544" y="1772816"/>
            <a:ext cx="8482818" cy="4392488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s-AR" sz="2000" dirty="0" smtClean="0"/>
              <a:t>Clases para crear </a:t>
            </a:r>
            <a:r>
              <a:rPr lang="es-AR" sz="2000" dirty="0" err="1" smtClean="0"/>
              <a:t>Streams</a:t>
            </a:r>
            <a:r>
              <a:rPr lang="es-AR" sz="2000" dirty="0" smtClean="0"/>
              <a:t>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b="1" dirty="0" err="1" smtClean="0"/>
              <a:t>BufferedStream</a:t>
            </a:r>
            <a:r>
              <a:rPr lang="es-AR" sz="2000" b="1" dirty="0" smtClean="0"/>
              <a:t>: </a:t>
            </a:r>
            <a:r>
              <a:rPr lang="es-AR" sz="2000" dirty="0" smtClean="0"/>
              <a:t>clase abstracta que representa un buffer de almacenamiento para operaciones de lectura escritura de otro </a:t>
            </a:r>
            <a:r>
              <a:rPr lang="es-AR" sz="2000" dirty="0" err="1" smtClean="0"/>
              <a:t>stream</a:t>
            </a:r>
            <a:r>
              <a:rPr lang="es-AR" sz="2000" dirty="0" smtClean="0"/>
              <a:t>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s-AR" sz="20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b="1" dirty="0" err="1" smtClean="0"/>
              <a:t>DeflateStream</a:t>
            </a:r>
            <a:r>
              <a:rPr lang="es-AR" sz="2000" b="1" dirty="0" smtClean="0"/>
              <a:t>: </a:t>
            </a:r>
            <a:r>
              <a:rPr lang="es-AR" sz="2000" dirty="0" smtClean="0"/>
              <a:t>permite la compresión y descompresión de </a:t>
            </a:r>
            <a:r>
              <a:rPr lang="es-AR" sz="2000" dirty="0" err="1" smtClean="0"/>
              <a:t>streams</a:t>
            </a:r>
            <a:r>
              <a:rPr lang="es-AR" sz="2000" dirty="0" smtClean="0"/>
              <a:t> usando el algoritmo </a:t>
            </a:r>
            <a:r>
              <a:rPr lang="es-AR" sz="2000" dirty="0" err="1" smtClean="0"/>
              <a:t>Deflat</a:t>
            </a:r>
            <a:r>
              <a:rPr lang="es-AR" sz="2000" dirty="0" smtClean="0"/>
              <a:t>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s-AR" sz="20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b="1" dirty="0" err="1" smtClean="0"/>
              <a:t>GZipStream</a:t>
            </a:r>
            <a:r>
              <a:rPr lang="es-AR" sz="2000" b="1" dirty="0"/>
              <a:t>:</a:t>
            </a:r>
            <a:r>
              <a:rPr lang="es-AR" sz="2000" b="1" dirty="0" smtClean="0"/>
              <a:t> </a:t>
            </a:r>
            <a:r>
              <a:rPr lang="es-AR" sz="2000" dirty="0" smtClean="0"/>
              <a:t>usada para comprimir y descomprimir </a:t>
            </a:r>
            <a:r>
              <a:rPr lang="es-AR" sz="2000" dirty="0" err="1" smtClean="0"/>
              <a:t>streams</a:t>
            </a:r>
            <a:r>
              <a:rPr lang="es-AR" sz="2000" dirty="0" smtClean="0"/>
              <a:t>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s-AR" sz="20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b="1" dirty="0" err="1" smtClean="0"/>
              <a:t>MemoryStream</a:t>
            </a:r>
            <a:r>
              <a:rPr lang="es-AR" sz="2000" b="1" dirty="0" smtClean="0"/>
              <a:t>: </a:t>
            </a:r>
            <a:r>
              <a:rPr lang="es-AR" sz="2000" dirty="0" smtClean="0"/>
              <a:t>crear un </a:t>
            </a:r>
            <a:r>
              <a:rPr lang="es-AR" sz="2000" dirty="0" err="1" smtClean="0"/>
              <a:t>stream</a:t>
            </a:r>
            <a:r>
              <a:rPr lang="es-AR" sz="2000" dirty="0" smtClean="0"/>
              <a:t> que se almacena en la memoria como una secuencia de bytes.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s-AR" sz="20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b="1" dirty="0" err="1" smtClean="0"/>
              <a:t>NetworkStream</a:t>
            </a:r>
            <a:r>
              <a:rPr lang="es-AR" sz="2000" b="1" dirty="0" smtClean="0"/>
              <a:t>: </a:t>
            </a:r>
            <a:r>
              <a:rPr lang="es-AR" sz="2000" dirty="0" smtClean="0"/>
              <a:t>proporciona una secuencia de datos para el acceso a la red.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s-AR" sz="20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b="1" dirty="0" err="1" smtClean="0"/>
              <a:t>CryptoStream</a:t>
            </a:r>
            <a:r>
              <a:rPr lang="es-AR" sz="2000" b="1" dirty="0"/>
              <a:t>:</a:t>
            </a:r>
            <a:r>
              <a:rPr lang="es-AR" sz="2000" b="1" dirty="0" smtClean="0"/>
              <a:t> </a:t>
            </a:r>
            <a:r>
              <a:rPr lang="es-AR" sz="2000" dirty="0" smtClean="0"/>
              <a:t>un </a:t>
            </a:r>
            <a:r>
              <a:rPr lang="es-AR" sz="2000" dirty="0" err="1" smtClean="0"/>
              <a:t>stream</a:t>
            </a:r>
            <a:r>
              <a:rPr lang="es-AR" sz="2000" dirty="0" smtClean="0"/>
              <a:t> usado para encriptar otros </a:t>
            </a:r>
            <a:r>
              <a:rPr lang="es-AR" sz="2000" dirty="0" err="1" smtClean="0"/>
              <a:t>streams</a:t>
            </a:r>
            <a:r>
              <a:rPr lang="es-AR" sz="2000" dirty="0" smtClean="0"/>
              <a:t>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s-AR" sz="2000" dirty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FDFE-D18C-4268-8977-5D6B7920BEA3}" type="datetime1">
              <a:rPr lang="es-AR" smtClean="0"/>
              <a:pPr/>
              <a:t>02/04/2014</a:t>
            </a:fld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16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57201" y="620688"/>
            <a:ext cx="8229600" cy="785818"/>
          </a:xfrm>
        </p:spPr>
        <p:txBody>
          <a:bodyPr/>
          <a:lstStyle/>
          <a:p>
            <a:r>
              <a:rPr dirty="0" smtClean="0"/>
              <a:t>Streams en .NET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128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>
          <a:xfrm>
            <a:off x="467544" y="1700808"/>
            <a:ext cx="8482818" cy="4392488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s-AR" sz="2000" dirty="0" smtClean="0"/>
              <a:t>Además de las mencionadas existen otras clases para acceder a las </a:t>
            </a:r>
          </a:p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s-AR" sz="2000" dirty="0" smtClean="0"/>
              <a:t>secuencias de datos de una forma mas directa.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b="1" dirty="0" err="1" smtClean="0"/>
              <a:t>BinaryReader</a:t>
            </a:r>
            <a:r>
              <a:rPr lang="es-AR" sz="2000" b="1" dirty="0" smtClean="0"/>
              <a:t> / </a:t>
            </a:r>
            <a:r>
              <a:rPr lang="es-AR" sz="2000" b="1" dirty="0" err="1" smtClean="0"/>
              <a:t>BinaryWriter</a:t>
            </a:r>
            <a:r>
              <a:rPr lang="es-AR" sz="2000" b="1" dirty="0" smtClean="0"/>
              <a:t>, </a:t>
            </a:r>
            <a:r>
              <a:rPr lang="es-AR" sz="2000" dirty="0" smtClean="0"/>
              <a:t>lee o escribe tipos primitivos como valores binarios utilizando una codificación específica.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s-AR" sz="20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b="1" dirty="0" err="1" smtClean="0"/>
              <a:t>StreamReader</a:t>
            </a:r>
            <a:r>
              <a:rPr lang="es-AR" sz="2000" b="1" dirty="0" smtClean="0"/>
              <a:t> / </a:t>
            </a:r>
            <a:r>
              <a:rPr lang="es-AR" sz="2000" b="1" dirty="0" err="1" smtClean="0"/>
              <a:t>StreamWriter</a:t>
            </a:r>
            <a:r>
              <a:rPr lang="es-AR" sz="2000" dirty="0" smtClean="0"/>
              <a:t>, clases para leer y escribir caracteres en ficheros utilizando una codificación determinada</a:t>
            </a:r>
            <a:r>
              <a:rPr lang="es-AR" sz="2000" dirty="0" smtClean="0"/>
              <a:t>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s-AR" sz="2000" dirty="0" smtClean="0"/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s-AR" sz="2000" b="1" dirty="0" err="1"/>
              <a:t>TextReader</a:t>
            </a:r>
            <a:r>
              <a:rPr lang="es-AR" sz="2000" b="1" dirty="0"/>
              <a:t> / </a:t>
            </a:r>
            <a:r>
              <a:rPr lang="es-AR" sz="2000" b="1" dirty="0" err="1"/>
              <a:t>TextWriter</a:t>
            </a:r>
            <a:r>
              <a:rPr lang="es-AR" sz="2000" b="1" dirty="0"/>
              <a:t>, </a:t>
            </a:r>
            <a:r>
              <a:rPr lang="es-AR" sz="2000" dirty="0"/>
              <a:t>clases abstractas para leer o escribir en una secuencia de caracteres.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s-AR" sz="20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b="1" dirty="0" err="1" smtClean="0"/>
              <a:t>StringReader</a:t>
            </a:r>
            <a:r>
              <a:rPr lang="es-AR" sz="2000" b="1" dirty="0" smtClean="0"/>
              <a:t> / </a:t>
            </a:r>
            <a:r>
              <a:rPr lang="es-AR" sz="2000" b="1" dirty="0" err="1" smtClean="0"/>
              <a:t>StringWriter</a:t>
            </a:r>
            <a:r>
              <a:rPr lang="es-AR" sz="2000" b="1" dirty="0" smtClean="0"/>
              <a:t>, </a:t>
            </a:r>
            <a:r>
              <a:rPr lang="es-AR" sz="2000" dirty="0" smtClean="0"/>
              <a:t>implementa </a:t>
            </a:r>
            <a:r>
              <a:rPr lang="es-AR" sz="2000" dirty="0" err="1" smtClean="0"/>
              <a:t>TextReader</a:t>
            </a:r>
            <a:r>
              <a:rPr lang="es-AR" sz="2000" dirty="0" smtClean="0"/>
              <a:t> o </a:t>
            </a:r>
            <a:r>
              <a:rPr lang="es-AR" sz="2000" dirty="0" err="1" smtClean="0"/>
              <a:t>TextWriter</a:t>
            </a:r>
            <a:r>
              <a:rPr lang="es-AR" sz="2000" dirty="0" smtClean="0"/>
              <a:t> </a:t>
            </a:r>
            <a:r>
              <a:rPr lang="es-AR" sz="2000" dirty="0" smtClean="0"/>
              <a:t>para leer o escribir en una cadena.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s-AR" sz="20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s-AR" sz="2000" dirty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FDFE-D18C-4268-8977-5D6B7920BEA3}" type="datetime1">
              <a:rPr lang="es-AR" smtClean="0"/>
              <a:pPr/>
              <a:t>02/04/2014</a:t>
            </a:fld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17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36399" y="476672"/>
            <a:ext cx="8229600" cy="785818"/>
          </a:xfrm>
        </p:spPr>
        <p:txBody>
          <a:bodyPr/>
          <a:lstStyle/>
          <a:p>
            <a:r>
              <a:rPr dirty="0" smtClean="0"/>
              <a:t>Streams en .NET</a:t>
            </a:r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414055" y="5954796"/>
            <a:ext cx="1452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smtClean="0"/>
              <a:t>Ejemplo 2 - </a:t>
            </a:r>
            <a:r>
              <a:rPr lang="es-ES_tradnl" sz="1200" dirty="0" err="1" smtClean="0"/>
              <a:t>Streams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122908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>
          <a:xfrm>
            <a:off x="467544" y="1931843"/>
            <a:ext cx="8482818" cy="4233461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smtClean="0"/>
              <a:t>Clases para manejar tanto archivos como directorios.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s-AR" sz="2000" dirty="0" smtClean="0"/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s-AR" sz="2000" dirty="0" smtClean="0"/>
              <a:t>El espacio de nombres System.IO es el que contiene todas las clases relacionadas con ficheros y directorios.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s-AR" sz="20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smtClean="0"/>
              <a:t>Las clases que podemos encontrar en el espacio de nombres System.IO se pueden agrupar en: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1600" dirty="0" smtClean="0"/>
              <a:t>Las clases para manipular unidades, directorios y ficheros.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1600" dirty="0" smtClean="0"/>
              <a:t>Las clases para crear </a:t>
            </a:r>
            <a:r>
              <a:rPr lang="es-AR" sz="1600" dirty="0" err="1" smtClean="0"/>
              <a:t>streams</a:t>
            </a:r>
            <a:r>
              <a:rPr lang="es-AR" sz="1600" dirty="0" smtClean="0"/>
              <a:t>.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1600" dirty="0" smtClean="0"/>
              <a:t>Las clases para leer o escribir en los </a:t>
            </a:r>
            <a:r>
              <a:rPr lang="es-AR" sz="1600" dirty="0" err="1" smtClean="0"/>
              <a:t>streams</a:t>
            </a:r>
            <a:endParaRPr lang="es-AR" sz="16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s-AR" sz="2000" dirty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FDFE-D18C-4268-8977-5D6B7920BEA3}" type="datetime1">
              <a:rPr lang="es-AR" smtClean="0"/>
              <a:pPr/>
              <a:t>02/04/2014</a:t>
            </a:fld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18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323528" y="620688"/>
            <a:ext cx="8229600" cy="785818"/>
          </a:xfrm>
        </p:spPr>
        <p:txBody>
          <a:bodyPr/>
          <a:lstStyle/>
          <a:p>
            <a:r>
              <a:rPr dirty="0" err="1" smtClean="0"/>
              <a:t>Acceso</a:t>
            </a:r>
            <a:r>
              <a:rPr dirty="0" smtClean="0"/>
              <a:t> al </a:t>
            </a:r>
            <a:r>
              <a:rPr dirty="0" err="1" smtClean="0"/>
              <a:t>sistema</a:t>
            </a:r>
            <a:r>
              <a:rPr dirty="0" smtClean="0"/>
              <a:t> de </a:t>
            </a:r>
            <a:r>
              <a:rPr dirty="0" err="1" smtClean="0"/>
              <a:t>Archivos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4268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>
          <a:xfrm>
            <a:off x="611560" y="1844824"/>
            <a:ext cx="8208912" cy="4248472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s-AR" sz="2000" dirty="0" smtClean="0"/>
              <a:t>Clases para manipular unidades, directorios y ficheros.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Directory</a:t>
            </a:r>
            <a:r>
              <a:rPr lang="es-AR" sz="2000" dirty="0" smtClean="0"/>
              <a:t>, proporciona métodos estáticos para crear, mover y enumerar los ficheros de directorios y subdirectorios.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s-AR" sz="20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DirectoryInfo</a:t>
            </a:r>
            <a:r>
              <a:rPr lang="es-AR" sz="2000" dirty="0" smtClean="0"/>
              <a:t>, </a:t>
            </a:r>
            <a:r>
              <a:rPr lang="es-AR" sz="2000" dirty="0" err="1" smtClean="0"/>
              <a:t>idem</a:t>
            </a:r>
            <a:r>
              <a:rPr lang="es-AR" sz="2000" dirty="0" smtClean="0"/>
              <a:t> </a:t>
            </a:r>
            <a:r>
              <a:rPr lang="es-AR" sz="2000" dirty="0" err="1" smtClean="0"/>
              <a:t>Directory</a:t>
            </a:r>
            <a:r>
              <a:rPr lang="es-AR" sz="2000" dirty="0" smtClean="0"/>
              <a:t>, métodos de instancia, dicha instancia se creará a partir de un directorio determinado.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s-AR" sz="20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DriveInfo</a:t>
            </a:r>
            <a:r>
              <a:rPr lang="es-AR" sz="2000" dirty="0" smtClean="0"/>
              <a:t>, proporciona métodos de instancia para crear, mover y enumerar el contenido de unidades.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s-AR" sz="20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smtClean="0"/>
              <a:t>File, proporciona métodos estáticos para crear, copiar, eliminar, mover y abrir ficheros, además de ayudar a la creación de objetos </a:t>
            </a:r>
            <a:r>
              <a:rPr lang="es-AR" sz="2000" dirty="0" err="1" smtClean="0"/>
              <a:t>FileStream</a:t>
            </a:r>
            <a:r>
              <a:rPr lang="es-AR" sz="2000" dirty="0" smtClean="0"/>
              <a:t>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s-AR" sz="20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FileInfo</a:t>
            </a:r>
            <a:r>
              <a:rPr lang="es-AR" sz="2000" dirty="0" smtClean="0"/>
              <a:t>, igual que la clase File, pero los métodos son de instancia, dicha instancia se creará a partir de un fichero determinado.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s-AR" sz="20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Path</a:t>
            </a:r>
            <a:r>
              <a:rPr lang="es-AR" sz="2000" dirty="0" smtClean="0"/>
              <a:t>, proporciona métodos y propiedades para procesar cadenas relacionadas con los directorios.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s-AR" sz="2000" dirty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FDFE-D18C-4268-8977-5D6B7920BEA3}" type="datetime1">
              <a:rPr lang="es-AR" smtClean="0"/>
              <a:pPr/>
              <a:t>02/04/2014</a:t>
            </a:fld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19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41213" y="548680"/>
            <a:ext cx="8229600" cy="785818"/>
          </a:xfrm>
        </p:spPr>
        <p:txBody>
          <a:bodyPr/>
          <a:lstStyle/>
          <a:p>
            <a:r>
              <a:rPr lang="es-AR" dirty="0" smtClean="0"/>
              <a:t>Acceso al Sistema de Archivos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816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060848"/>
            <a:ext cx="5544616" cy="4055625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AR" dirty="0"/>
              <a:t> </a:t>
            </a:r>
            <a:r>
              <a:rPr lang="es-AR" dirty="0" smtClean="0"/>
              <a:t>Colecciones de Datos</a:t>
            </a:r>
            <a:endParaRPr lang="es-AR" dirty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endParaRPr lang="es-AR" dirty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AR" dirty="0" err="1" smtClean="0"/>
              <a:t>Streams</a:t>
            </a:r>
            <a:r>
              <a:rPr lang="es-AR" dirty="0" smtClean="0"/>
              <a:t> en .NET</a:t>
            </a:r>
            <a:endParaRPr lang="es-AR" dirty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endParaRPr lang="es-AR" dirty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AR" dirty="0" smtClean="0"/>
              <a:t>Acceso al Sistema de Archivos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endParaRPr lang="es-AR" dirty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AR" dirty="0" smtClean="0"/>
              <a:t>Acceso a Internet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endParaRPr lang="es-AR" dirty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endParaRPr lang="es-AR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endParaRPr lang="es-AR" dirty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endParaRPr lang="es-AR" dirty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4F54-4C36-4B18-BD31-130A38CF6F02}" type="datetime1">
              <a:rPr lang="es-AR" smtClean="0"/>
              <a:pPr/>
              <a:t>02/04/2014</a:t>
            </a:fld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2</a:t>
            </a:fld>
            <a:endParaRPr lang="es-AR"/>
          </a:p>
        </p:txBody>
      </p:sp>
      <p:pic>
        <p:nvPicPr>
          <p:cNvPr id="28674" name="Picture 2" descr="C:\Users\Victor\AppData\Local\Microsoft\Windows\Temporary Internet Files\Content.IE5\1YX1XCQC\MC90041040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60" y="3143248"/>
            <a:ext cx="2548903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09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>
          <a:xfrm>
            <a:off x="467544" y="2204864"/>
            <a:ext cx="7462042" cy="3768733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s-AR" sz="2000" dirty="0" smtClean="0"/>
              <a:t>Enumeraciones.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FileAccess</a:t>
            </a:r>
            <a:r>
              <a:rPr lang="es-AR" sz="2000" dirty="0" smtClean="0"/>
              <a:t>, define constantes para el tipo de acceso a los ficheros: lectura, escritura o lectura/escritura.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FileAttributes</a:t>
            </a:r>
            <a:r>
              <a:rPr lang="es-AR" sz="2000" dirty="0" smtClean="0"/>
              <a:t>, define constantes para el atributo de los ficheros y directorios: archivo, oculto, solo lectura, etc.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FileMode</a:t>
            </a:r>
            <a:r>
              <a:rPr lang="es-AR" sz="2000" dirty="0" smtClean="0"/>
              <a:t>, define las constantes que podemos usar para controlar como abrimos un fichero.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FileShare</a:t>
            </a:r>
            <a:r>
              <a:rPr lang="es-AR" sz="2000" dirty="0" smtClean="0"/>
              <a:t>, define las constantes para controlar el tipo de acceso que otros objetos </a:t>
            </a:r>
            <a:r>
              <a:rPr lang="es-AR" sz="2000" dirty="0" err="1" smtClean="0"/>
              <a:t>FileStream</a:t>
            </a:r>
            <a:r>
              <a:rPr lang="es-AR" sz="2000" dirty="0" smtClean="0"/>
              <a:t> pueden tener al mismo fichero.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s-AR" sz="2000" dirty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FDFE-D18C-4268-8977-5D6B7920BEA3}" type="datetime1">
              <a:rPr lang="es-AR" smtClean="0"/>
              <a:pPr/>
              <a:t>02/04/2014</a:t>
            </a:fld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20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57201" y="476672"/>
            <a:ext cx="8229600" cy="785818"/>
          </a:xfrm>
        </p:spPr>
        <p:txBody>
          <a:bodyPr/>
          <a:lstStyle/>
          <a:p>
            <a:r>
              <a:rPr lang="es-AR" dirty="0" smtClean="0"/>
              <a:t>Acceso al Sistema de Archivos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620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>
          <a:xfrm>
            <a:off x="467544" y="2204864"/>
            <a:ext cx="7462042" cy="3768733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s-AR" sz="2000" dirty="0" smtClean="0"/>
              <a:t>Clases para leer o escribir en los </a:t>
            </a:r>
            <a:r>
              <a:rPr lang="es-AR" sz="2000" dirty="0" err="1" smtClean="0"/>
              <a:t>streams</a:t>
            </a:r>
            <a:r>
              <a:rPr lang="es-AR" sz="2000" dirty="0" smtClean="0"/>
              <a:t>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BinaryReader</a:t>
            </a:r>
            <a:r>
              <a:rPr lang="es-AR" sz="2000" dirty="0" smtClean="0"/>
              <a:t>, lee tipos primitivos o cadenas codificadas desde un </a:t>
            </a:r>
            <a:r>
              <a:rPr lang="es-AR" sz="2000" dirty="0" err="1" smtClean="0"/>
              <a:t>FileStream</a:t>
            </a:r>
            <a:r>
              <a:rPr lang="es-AR" sz="2000" dirty="0" smtClean="0"/>
              <a:t>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BinaryWriter</a:t>
            </a:r>
            <a:r>
              <a:rPr lang="es-AR" sz="2000" dirty="0" smtClean="0"/>
              <a:t>, escribe tipos primitivos o cadenas codificadas en un </a:t>
            </a:r>
            <a:r>
              <a:rPr lang="es-AR" sz="2000" dirty="0" err="1" smtClean="0"/>
              <a:t>Filestream</a:t>
            </a:r>
            <a:r>
              <a:rPr lang="es-AR" sz="2000" dirty="0" smtClean="0"/>
              <a:t>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StreamReader</a:t>
            </a:r>
            <a:r>
              <a:rPr lang="es-AR" sz="2000" dirty="0" smtClean="0"/>
              <a:t>, lee caracteres desde un </a:t>
            </a:r>
            <a:r>
              <a:rPr lang="es-AR" sz="2000" dirty="0" err="1" smtClean="0"/>
              <a:t>FileStream</a:t>
            </a:r>
            <a:r>
              <a:rPr lang="es-AR" sz="2000" dirty="0" smtClean="0"/>
              <a:t>, usando codificación para convertir los caracteres a/desde bytes.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StreamWriter</a:t>
            </a:r>
            <a:r>
              <a:rPr lang="es-AR" sz="2000" dirty="0" smtClean="0"/>
              <a:t>, escribe caracteres a un </a:t>
            </a:r>
            <a:r>
              <a:rPr lang="es-AR" sz="2000" dirty="0" err="1" smtClean="0"/>
              <a:t>FileStream</a:t>
            </a:r>
            <a:r>
              <a:rPr lang="es-AR" sz="2000" dirty="0" smtClean="0"/>
              <a:t>, usando codificación para convertir los caracteres en bytes.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StringReader</a:t>
            </a:r>
            <a:r>
              <a:rPr lang="es-AR" sz="2000" dirty="0" smtClean="0"/>
              <a:t>, lee caracteres desde un </a:t>
            </a:r>
            <a:r>
              <a:rPr lang="es-AR" sz="2000" dirty="0" err="1" smtClean="0"/>
              <a:t>String</a:t>
            </a:r>
            <a:r>
              <a:rPr lang="es-AR" sz="2000" dirty="0" smtClean="0"/>
              <a:t>. La salida puede ser a un </a:t>
            </a:r>
            <a:r>
              <a:rPr lang="es-AR" sz="2000" dirty="0" err="1" smtClean="0"/>
              <a:t>stream</a:t>
            </a:r>
            <a:r>
              <a:rPr lang="es-AR" sz="2000" dirty="0" smtClean="0"/>
              <a:t> en cualquier codificación o cadena.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StringWriter</a:t>
            </a:r>
            <a:r>
              <a:rPr lang="es-AR" sz="2000" dirty="0" smtClean="0"/>
              <a:t>, escribe caracteres a un </a:t>
            </a:r>
            <a:r>
              <a:rPr lang="es-AR" sz="2000" dirty="0" err="1" smtClean="0"/>
              <a:t>String</a:t>
            </a:r>
            <a:r>
              <a:rPr lang="es-AR" sz="2000" dirty="0" smtClean="0"/>
              <a:t>. Al igual que </a:t>
            </a:r>
            <a:r>
              <a:rPr lang="es-AR" sz="2000" dirty="0" err="1" smtClean="0"/>
              <a:t>StringReader</a:t>
            </a:r>
            <a:r>
              <a:rPr lang="es-AR" sz="2000" dirty="0" smtClean="0"/>
              <a:t>, la salida puede ser a un </a:t>
            </a:r>
            <a:r>
              <a:rPr lang="es-AR" sz="2000" dirty="0" err="1" smtClean="0"/>
              <a:t>stream</a:t>
            </a:r>
            <a:r>
              <a:rPr lang="es-AR" sz="2000" dirty="0" smtClean="0"/>
              <a:t> usando cualquier codificación o a una cadena.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TextReader</a:t>
            </a:r>
            <a:r>
              <a:rPr lang="es-AR" sz="2000" dirty="0" smtClean="0"/>
              <a:t>, es la clase abstracta base para </a:t>
            </a:r>
            <a:r>
              <a:rPr lang="es-AR" sz="2000" dirty="0" err="1" smtClean="0"/>
              <a:t>StreamReader</a:t>
            </a:r>
            <a:r>
              <a:rPr lang="es-AR" sz="2000" dirty="0" smtClean="0"/>
              <a:t> y </a:t>
            </a:r>
            <a:r>
              <a:rPr lang="es-AR" sz="2000" dirty="0" err="1" smtClean="0"/>
              <a:t>StringReader</a:t>
            </a:r>
            <a:r>
              <a:rPr lang="es-AR" sz="2000" dirty="0" smtClean="0"/>
              <a:t>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TextWriter</a:t>
            </a:r>
            <a:r>
              <a:rPr lang="es-AR" sz="2000" dirty="0" smtClean="0"/>
              <a:t>, es la clase abstracta para </a:t>
            </a:r>
            <a:r>
              <a:rPr lang="es-AR" sz="2000" dirty="0" err="1" smtClean="0"/>
              <a:t>StreamWriter</a:t>
            </a:r>
            <a:r>
              <a:rPr lang="es-AR" sz="2000" dirty="0" smtClean="0"/>
              <a:t> y </a:t>
            </a:r>
            <a:r>
              <a:rPr lang="es-AR" sz="2000" dirty="0" err="1" smtClean="0"/>
              <a:t>StringWriter</a:t>
            </a:r>
            <a:r>
              <a:rPr lang="es-AR" sz="2000" dirty="0" smtClean="0"/>
              <a:t>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s-AR" sz="2000" dirty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FDFE-D18C-4268-8977-5D6B7920BEA3}" type="datetime1">
              <a:rPr lang="es-AR" smtClean="0"/>
              <a:pPr/>
              <a:t>02/04/2014</a:t>
            </a:fld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21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785818"/>
          </a:xfrm>
        </p:spPr>
        <p:txBody>
          <a:bodyPr/>
          <a:lstStyle/>
          <a:p>
            <a:r>
              <a:rPr lang="es-AR" dirty="0" smtClean="0"/>
              <a:t>Acceso al Sistema de Archivos</a:t>
            </a:r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467544" y="6021288"/>
            <a:ext cx="14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smtClean="0"/>
              <a:t>Ejemplo 3 - Archivos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109623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>
          <a:xfrm>
            <a:off x="467544" y="1928802"/>
            <a:ext cx="7462042" cy="4044795"/>
          </a:xfrm>
        </p:spPr>
        <p:txBody>
          <a:bodyPr>
            <a:normAutofit fontScale="62500" lnSpcReduction="20000"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400" dirty="0" smtClean="0"/>
              <a:t>En el espacio de nombres </a:t>
            </a:r>
            <a:r>
              <a:rPr lang="es-AR" sz="2400" b="1" dirty="0" err="1" smtClean="0"/>
              <a:t>System.Net</a:t>
            </a:r>
            <a:r>
              <a:rPr lang="es-AR" sz="2400" dirty="0" smtClean="0"/>
              <a:t> tenemos todo lo que necesitamos para acceder a Internet y/o recursos que estén en una red local. Se destacan las siguientes: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200" dirty="0" err="1" smtClean="0"/>
              <a:t>FileWebRequest</a:t>
            </a:r>
            <a:r>
              <a:rPr lang="es-AR" sz="2200" dirty="0" smtClean="0"/>
              <a:t>, proporciona una implementación del sistema de archivos de la clase </a:t>
            </a:r>
            <a:r>
              <a:rPr lang="es-AR" sz="2200" dirty="0" err="1" smtClean="0"/>
              <a:t>WebRequest</a:t>
            </a:r>
            <a:r>
              <a:rPr lang="es-AR" sz="2200" dirty="0" smtClean="0"/>
              <a:t>.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200" dirty="0" err="1" smtClean="0"/>
              <a:t>FileWebResponse</a:t>
            </a:r>
            <a:r>
              <a:rPr lang="es-AR" sz="2200" dirty="0" smtClean="0"/>
              <a:t>, proporciona una implementación del sistema de archivos de la clase </a:t>
            </a:r>
            <a:r>
              <a:rPr lang="es-AR" sz="2200" dirty="0" err="1" smtClean="0"/>
              <a:t>WebResponse</a:t>
            </a:r>
            <a:r>
              <a:rPr lang="es-AR" sz="2200" dirty="0" smtClean="0"/>
              <a:t>.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200" dirty="0" err="1" smtClean="0"/>
              <a:t>FtpWebRequest</a:t>
            </a:r>
            <a:r>
              <a:rPr lang="es-AR" sz="2200" dirty="0" smtClean="0"/>
              <a:t>, implementa un cliente FTP.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200" dirty="0" err="1" smtClean="0"/>
              <a:t>FtpWebResponse</a:t>
            </a:r>
            <a:r>
              <a:rPr lang="es-AR" sz="2200" dirty="0" smtClean="0"/>
              <a:t>, encapsula una respuesta desde una petición a un servidor FTP.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200" dirty="0" err="1" smtClean="0"/>
              <a:t>HttpVersion</a:t>
            </a:r>
            <a:r>
              <a:rPr lang="es-AR" sz="2200" dirty="0" smtClean="0"/>
              <a:t>, define las versiones HTTP soportadas por clases </a:t>
            </a:r>
            <a:r>
              <a:rPr lang="es-AR" sz="2200" dirty="0" err="1" smtClean="0"/>
              <a:t>HttpWebRequest</a:t>
            </a:r>
            <a:r>
              <a:rPr lang="es-AR" sz="2200" dirty="0" smtClean="0"/>
              <a:t> y </a:t>
            </a:r>
            <a:r>
              <a:rPr lang="es-AR" sz="2200" dirty="0" err="1" smtClean="0"/>
              <a:t>HttpWebResponse</a:t>
            </a:r>
            <a:r>
              <a:rPr lang="es-AR" sz="2200" dirty="0" smtClean="0"/>
              <a:t>.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200" dirty="0" err="1" smtClean="0"/>
              <a:t>HttpWebRequest</a:t>
            </a:r>
            <a:r>
              <a:rPr lang="es-AR" sz="2200" dirty="0" smtClean="0"/>
              <a:t>, proporciona una implementación HTTP específica de la clase </a:t>
            </a:r>
            <a:r>
              <a:rPr lang="es-AR" sz="2200" dirty="0" err="1" smtClean="0"/>
              <a:t>WebRequest</a:t>
            </a:r>
            <a:r>
              <a:rPr lang="es-AR" sz="2200" dirty="0" smtClean="0"/>
              <a:t>.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200" dirty="0" err="1" smtClean="0"/>
              <a:t>HttpWebResponse</a:t>
            </a:r>
            <a:r>
              <a:rPr lang="es-AR" sz="2200" dirty="0" smtClean="0"/>
              <a:t>, proporciona una implementación HTTP específica de la clase </a:t>
            </a:r>
            <a:r>
              <a:rPr lang="es-AR" sz="2200" dirty="0" err="1" smtClean="0"/>
              <a:t>WebResponse</a:t>
            </a:r>
            <a:r>
              <a:rPr lang="es-AR" sz="2200" dirty="0" smtClean="0"/>
              <a:t>.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200" dirty="0" err="1" smtClean="0"/>
              <a:t>IPAddress</a:t>
            </a:r>
            <a:r>
              <a:rPr lang="es-AR" sz="2200" dirty="0" smtClean="0"/>
              <a:t>, proporciona una dirección IP.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200" dirty="0" err="1" smtClean="0"/>
              <a:t>NetworkCredential</a:t>
            </a:r>
            <a:r>
              <a:rPr lang="es-AR" sz="2200" dirty="0" smtClean="0"/>
              <a:t>, proporciona credenciales para autenticación basada en contraseña.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200" dirty="0" err="1" smtClean="0"/>
              <a:t>WebRequest</a:t>
            </a:r>
            <a:r>
              <a:rPr lang="es-AR" sz="2200" dirty="0" smtClean="0"/>
              <a:t>, petición URI. </a:t>
            </a:r>
            <a:r>
              <a:rPr lang="es-AR" sz="2200" dirty="0" err="1" smtClean="0"/>
              <a:t>WebResponse</a:t>
            </a:r>
            <a:r>
              <a:rPr lang="es-AR" sz="2200" dirty="0" smtClean="0"/>
              <a:t>, respuesta a esa petición.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200" dirty="0" err="1" smtClean="0"/>
              <a:t>WebRequestMethods</a:t>
            </a:r>
            <a:r>
              <a:rPr lang="es-AR" sz="2200" dirty="0" smtClean="0"/>
              <a:t>, clase contenedora de clases que especifican tipos de protocolo de diferentes peticiones: </a:t>
            </a:r>
            <a:r>
              <a:rPr lang="es-AR" sz="2200" dirty="0" err="1" smtClean="0"/>
              <a:t>File</a:t>
            </a:r>
            <a:r>
              <a:rPr lang="es-AR" sz="2200" dirty="0" smtClean="0"/>
              <a:t>, Ftp o HTTP.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FDFE-D18C-4268-8977-5D6B7920BEA3}" type="datetime1">
              <a:rPr lang="es-AR" smtClean="0"/>
              <a:pPr/>
              <a:t>02/04/2014</a:t>
            </a:fld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22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34493" y="476672"/>
            <a:ext cx="8229600" cy="785818"/>
          </a:xfrm>
        </p:spPr>
        <p:txBody>
          <a:bodyPr/>
          <a:lstStyle/>
          <a:p>
            <a:r>
              <a:rPr lang="es-AR" dirty="0" smtClean="0"/>
              <a:t>Acceso a Internet</a:t>
            </a:r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467544" y="5973381"/>
            <a:ext cx="1957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smtClean="0"/>
              <a:t>Ejemplo 3 – Acceso a Redes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161624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59681"/>
          </a:xfrm>
        </p:spPr>
        <p:txBody>
          <a:bodyPr/>
          <a:lstStyle/>
          <a:p>
            <a:pPr marL="0" indent="0" algn="ctr">
              <a:buNone/>
            </a:pPr>
            <a:endParaRPr lang="es-AR" dirty="0" smtClean="0"/>
          </a:p>
          <a:p>
            <a:pPr marL="0" indent="0" algn="ctr">
              <a:buNone/>
            </a:pPr>
            <a:endParaRPr lang="es-AR" dirty="0"/>
          </a:p>
          <a:p>
            <a:pPr marL="0" indent="0" algn="ctr">
              <a:buNone/>
            </a:pPr>
            <a:r>
              <a:rPr lang="es-AR" sz="5400" b="1" dirty="0" smtClean="0">
                <a:solidFill>
                  <a:schemeClr val="accent1">
                    <a:lumMod val="75000"/>
                  </a:schemeClr>
                </a:solidFill>
              </a:rPr>
              <a:t>Fin Módulo </a:t>
            </a:r>
            <a:endParaRPr lang="es-AR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4F54-4C36-4B18-BD31-130A38CF6F02}" type="datetime1">
              <a:rPr lang="es-AR" smtClean="0"/>
              <a:pPr/>
              <a:t>02/04/2014</a:t>
            </a:fld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23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78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>
          <a:xfrm>
            <a:off x="467544" y="2204864"/>
            <a:ext cx="4546848" cy="3768733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s-ES" sz="1600" dirty="0" smtClean="0"/>
              <a:t>La Librería de Clase Base (BCL) es una librería incluida en el </a:t>
            </a:r>
            <a:r>
              <a:rPr lang="es-ES" sz="1600" i="1" dirty="0" smtClean="0"/>
              <a:t>.NET Framework</a:t>
            </a:r>
            <a:r>
              <a:rPr lang="es-ES" sz="1600" dirty="0" smtClean="0"/>
              <a:t> formada por cientos de tipos de datos que permiten acceder a los servicios ofrecidos por el CLR y a las funcionalidades más frecuentemente usadas a la hora de escribir programas. Además, a partir de estas clases prefabricadas el programador puede crear nuevas clases que mediante herencia extiendan su funcionalidad y se integren a la perfección con el resto de clases de la BCL</a:t>
            </a:r>
            <a:r>
              <a:rPr lang="es-AR" sz="1600" dirty="0" smtClean="0"/>
              <a:t>.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FDFE-D18C-4268-8977-5D6B7920BEA3}" type="datetime1">
              <a:rPr lang="es-AR" smtClean="0"/>
              <a:pPr/>
              <a:t>02/04/2014</a:t>
            </a:fld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3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707684" y="620688"/>
            <a:ext cx="8229600" cy="785818"/>
          </a:xfrm>
        </p:spPr>
        <p:txBody>
          <a:bodyPr/>
          <a:lstStyle/>
          <a:p>
            <a:r>
              <a:rPr lang="es-AR" dirty="0" smtClean="0"/>
              <a:t>Librería de Clases de .NET</a:t>
            </a:r>
            <a:endParaRPr lang="es-A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29190" y="2357430"/>
            <a:ext cx="3857652" cy="3286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370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FDFE-D18C-4268-8977-5D6B7920BEA3}" type="datetime1">
              <a:rPr lang="es-AR" smtClean="0"/>
              <a:pPr/>
              <a:t>02/04/2014</a:t>
            </a:fld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4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57201" y="692696"/>
            <a:ext cx="8229600" cy="785818"/>
          </a:xfrm>
        </p:spPr>
        <p:txBody>
          <a:bodyPr/>
          <a:lstStyle/>
          <a:p>
            <a:r>
              <a:rPr lang="es-AR" dirty="0" smtClean="0"/>
              <a:t>Librería de Clases de .NET</a:t>
            </a:r>
            <a:endParaRPr lang="es-AR" dirty="0"/>
          </a:p>
        </p:txBody>
      </p:sp>
      <p:pic>
        <p:nvPicPr>
          <p:cNvPr id="8" name="Picture 2" descr="http://www.learn-silverlight-tutorial.com/Images/ASPNETBC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04393"/>
            <a:ext cx="6643734" cy="392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01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>
          <a:xfrm>
            <a:off x="457200" y="2060848"/>
            <a:ext cx="3466728" cy="3768733"/>
          </a:xfrm>
        </p:spPr>
        <p:txBody>
          <a:bodyPr>
            <a:normAutofit/>
          </a:bodyPr>
          <a:lstStyle/>
          <a:p>
            <a:r>
              <a:rPr lang="es-AR" sz="1800" dirty="0" smtClean="0"/>
              <a:t>Agrupación de una serie de datos relacionados de alguna forma</a:t>
            </a:r>
          </a:p>
          <a:p>
            <a:pPr lvl="1"/>
            <a:r>
              <a:rPr lang="es-AR" sz="1800" dirty="0" err="1"/>
              <a:t>A</a:t>
            </a:r>
            <a:r>
              <a:rPr lang="es-AR" sz="1800" dirty="0" err="1" smtClean="0"/>
              <a:t>rrays</a:t>
            </a:r>
            <a:r>
              <a:rPr lang="es-AR" sz="1800" dirty="0" smtClean="0"/>
              <a:t> (matrices). </a:t>
            </a:r>
          </a:p>
          <a:p>
            <a:pPr lvl="2"/>
            <a:r>
              <a:rPr lang="es-ES_tradnl" sz="1400" dirty="0" smtClean="0"/>
              <a:t>(Módulo anterior)</a:t>
            </a:r>
            <a:endParaRPr lang="es-AR" sz="1400" dirty="0" smtClean="0"/>
          </a:p>
          <a:p>
            <a:pPr lvl="1"/>
            <a:endParaRPr lang="es-AR" sz="1800" dirty="0" smtClean="0"/>
          </a:p>
          <a:p>
            <a:pPr lvl="1"/>
            <a:r>
              <a:rPr lang="es-AR" sz="1800" dirty="0"/>
              <a:t>C</a:t>
            </a:r>
            <a:r>
              <a:rPr lang="es-AR" sz="1800" dirty="0" smtClean="0"/>
              <a:t>olecciones.</a:t>
            </a:r>
          </a:p>
          <a:p>
            <a:pPr lvl="1"/>
            <a:endParaRPr lang="es-ES_tradnl" sz="1800" b="1" dirty="0"/>
          </a:p>
          <a:p>
            <a:endParaRPr lang="es-AR" sz="2200" b="1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FDFE-D18C-4268-8977-5D6B7920BEA3}" type="datetime1">
              <a:rPr lang="es-AR" smtClean="0"/>
              <a:pPr/>
              <a:t>02/04/2014</a:t>
            </a:fld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5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57201" y="476672"/>
            <a:ext cx="8229600" cy="785818"/>
          </a:xfrm>
        </p:spPr>
        <p:txBody>
          <a:bodyPr/>
          <a:lstStyle/>
          <a:p>
            <a:r>
              <a:rPr lang="es-AR" dirty="0" smtClean="0"/>
              <a:t>Colecciones de Datos</a:t>
            </a:r>
            <a:endParaRPr lang="es-AR" dirty="0"/>
          </a:p>
        </p:txBody>
      </p:sp>
      <p:pic>
        <p:nvPicPr>
          <p:cNvPr id="1026" name="Picture 2" descr="http://www.wesleysteiner.com/professional/dotnet/System.Collections-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573016"/>
            <a:ext cx="6001865" cy="25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04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BA9D-99E2-4936-9A28-F0B802BA4A51}" type="datetime1">
              <a:rPr lang="es-ES" smtClean="0"/>
              <a:t>02/04/2014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Interfaces de </a:t>
            </a:r>
            <a:r>
              <a:rPr lang="es-ES_tradnl" dirty="0" err="1" smtClean="0"/>
              <a:t>System.Collection</a:t>
            </a:r>
            <a:endParaRPr lang="es-AR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741644"/>
              </p:ext>
            </p:extLst>
          </p:nvPr>
        </p:nvGraphicFramePr>
        <p:xfrm>
          <a:off x="899592" y="1844824"/>
          <a:ext cx="7488832" cy="4032446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743975"/>
                <a:gridCol w="5744857"/>
              </a:tblGrid>
              <a:tr h="757773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u="none" strike="noStrike" dirty="0" smtClean="0">
                          <a:effectLst/>
                        </a:rPr>
                        <a:t>Interface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u="none" strike="noStrike" dirty="0" smtClean="0">
                          <a:effectLst/>
                        </a:rPr>
                        <a:t>Descripción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51" marR="4051" marT="4051" marB="0" anchor="ctr"/>
                </a:tc>
              </a:tr>
              <a:tr h="757773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u="none" strike="noStrike" dirty="0" err="1" smtClean="0">
                          <a:effectLst/>
                        </a:rPr>
                        <a:t>ICollection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Define las características generales (por ejemplo, el tamaño, la enumeración, de seguridad y de hilo) para todos los tipos de colección no genéricos. 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51" marR="4051" marT="4051" marB="0" anchor="ctr"/>
                </a:tc>
              </a:tr>
              <a:tr h="542141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u="none" strike="noStrike" dirty="0" err="1" smtClean="0">
                          <a:effectLst/>
                        </a:rPr>
                        <a:t>ICloneable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Permite que el objeto que implementa para devolver una copia de sí mismo </a:t>
                      </a:r>
                      <a:r>
                        <a:rPr lang="es-AR" sz="1400" u="none" strike="noStrike" dirty="0" smtClean="0">
                          <a:effectLst/>
                        </a:rPr>
                        <a:t>al</a:t>
                      </a:r>
                      <a:r>
                        <a:rPr lang="es-AR" sz="1400" u="none" strike="noStrike" baseline="0" dirty="0" smtClean="0">
                          <a:effectLst/>
                        </a:rPr>
                        <a:t> tipo </a:t>
                      </a:r>
                      <a:r>
                        <a:rPr lang="es-AR" sz="1400" u="none" strike="noStrike" dirty="0" smtClean="0">
                          <a:effectLst/>
                        </a:rPr>
                        <a:t>que </a:t>
                      </a:r>
                      <a:r>
                        <a:rPr lang="es-AR" sz="1400" u="none" strike="noStrike" dirty="0">
                          <a:effectLst/>
                        </a:rPr>
                        <a:t>llama. 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51" marR="4051" marT="4051" marB="0" anchor="ctr"/>
                </a:tc>
              </a:tr>
              <a:tr h="542141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u="none" strike="noStrike" dirty="0" err="1" smtClean="0">
                          <a:effectLst/>
                        </a:rPr>
                        <a:t>IDictionary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 smtClean="0">
                          <a:effectLst/>
                        </a:rPr>
                        <a:t>Permite </a:t>
                      </a:r>
                      <a:r>
                        <a:rPr lang="es-AR" sz="1400" u="none" strike="noStrike" dirty="0">
                          <a:effectLst/>
                        </a:rPr>
                        <a:t>que un objeto de colección no genérica </a:t>
                      </a:r>
                      <a:r>
                        <a:rPr lang="es-AR" sz="1400" u="none" strike="noStrike" dirty="0" smtClean="0">
                          <a:effectLst/>
                        </a:rPr>
                        <a:t>representen</a:t>
                      </a:r>
                      <a:r>
                        <a:rPr lang="es-AR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s-AR" sz="1400" u="none" strike="noStrike" dirty="0" smtClean="0">
                          <a:effectLst/>
                        </a:rPr>
                        <a:t>su </a:t>
                      </a:r>
                      <a:r>
                        <a:rPr lang="es-AR" sz="1400" u="none" strike="noStrike" dirty="0">
                          <a:effectLst/>
                        </a:rPr>
                        <a:t>contenido a través de pares de clave / valor. 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51" marR="4051" marT="4051" marB="0" anchor="ctr"/>
                </a:tc>
              </a:tr>
              <a:tr h="488234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u="none" strike="noStrike" dirty="0" err="1" smtClean="0">
                          <a:effectLst/>
                        </a:rPr>
                        <a:t>IEnumerable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devuelve un objeto que implementa la interfaz </a:t>
                      </a:r>
                      <a:r>
                        <a:rPr lang="es-AR" sz="1400" u="none" strike="noStrike" dirty="0" err="1" smtClean="0">
                          <a:effectLst/>
                        </a:rPr>
                        <a:t>IEnumerator</a:t>
                      </a:r>
                      <a:r>
                        <a:rPr lang="es-AR" sz="1400" u="none" strike="noStrike" dirty="0" smtClean="0">
                          <a:effectLst/>
                        </a:rPr>
                        <a:t>.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51" marR="4051" marT="4051" marB="0" anchor="ctr"/>
                </a:tc>
              </a:tr>
              <a:tr h="402243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u="none" strike="noStrike" dirty="0" err="1" smtClean="0">
                          <a:effectLst/>
                        </a:rPr>
                        <a:t>IEnumerator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Habilita </a:t>
                      </a:r>
                      <a:r>
                        <a:rPr lang="es-AR" sz="1400" u="none" strike="noStrike" dirty="0" smtClean="0">
                          <a:effectLst/>
                        </a:rPr>
                        <a:t>el</a:t>
                      </a:r>
                      <a:r>
                        <a:rPr lang="es-AR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s-AR" sz="1400" u="none" strike="noStrike" dirty="0" smtClean="0">
                          <a:effectLst/>
                        </a:rPr>
                        <a:t>estilo de iteración </a:t>
                      </a:r>
                      <a:r>
                        <a:rPr lang="es-AR" sz="1400" u="none" strike="noStrike" dirty="0" err="1">
                          <a:effectLst/>
                        </a:rPr>
                        <a:t>foreach</a:t>
                      </a:r>
                      <a:r>
                        <a:rPr lang="es-AR" sz="1400" u="none" strike="noStrike" dirty="0">
                          <a:effectLst/>
                        </a:rPr>
                        <a:t> </a:t>
                      </a:r>
                      <a:r>
                        <a:rPr lang="es-AR" sz="1400" u="none" strike="noStrike" dirty="0" smtClean="0">
                          <a:effectLst/>
                        </a:rPr>
                        <a:t>de </a:t>
                      </a:r>
                      <a:r>
                        <a:rPr lang="es-AR" sz="1400" u="none" strike="noStrike" dirty="0">
                          <a:effectLst/>
                        </a:rPr>
                        <a:t>la </a:t>
                      </a:r>
                      <a:r>
                        <a:rPr lang="es-AR" sz="1400" u="none" strike="noStrike" dirty="0" smtClean="0">
                          <a:effectLst/>
                        </a:rPr>
                        <a:t>colección de elementos . 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51" marR="4051" marT="4051" marB="0" anchor="ctr"/>
                </a:tc>
              </a:tr>
              <a:tr h="542141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u="none" strike="noStrike" dirty="0" err="1" smtClean="0">
                          <a:effectLst/>
                        </a:rPr>
                        <a:t>IList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51" marR="4051" marT="405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 smtClean="0">
                          <a:effectLst/>
                        </a:rPr>
                        <a:t>Proporciona </a:t>
                      </a:r>
                      <a:r>
                        <a:rPr lang="es-AR" sz="1400" u="none" strike="noStrike" dirty="0">
                          <a:effectLst/>
                        </a:rPr>
                        <a:t>comportamiento para agregar, quitar y elementos de índice de la lista </a:t>
                      </a:r>
                      <a:r>
                        <a:rPr lang="es-AR" sz="1400" u="none" strike="noStrike" dirty="0" smtClean="0">
                          <a:effectLst/>
                        </a:rPr>
                        <a:t>secuencial</a:t>
                      </a:r>
                      <a:r>
                        <a:rPr lang="es-AR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s-AR" sz="1400" u="none" strike="noStrike" dirty="0" smtClean="0">
                          <a:effectLst/>
                        </a:rPr>
                        <a:t>de </a:t>
                      </a:r>
                      <a:r>
                        <a:rPr lang="es-AR" sz="1400" u="none" strike="noStrike" dirty="0">
                          <a:effectLst/>
                        </a:rPr>
                        <a:t>objetos.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51" marR="4051" marT="4051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135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BA9D-99E2-4936-9A28-F0B802BA4A51}" type="datetime1">
              <a:rPr lang="es-ES" smtClean="0"/>
              <a:t>02/04/2014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Tipos </a:t>
            </a:r>
            <a:r>
              <a:rPr lang="es-ES_tradnl" dirty="0" err="1" smtClean="0"/>
              <a:t>Utiles</a:t>
            </a:r>
            <a:r>
              <a:rPr lang="es-ES_tradnl" dirty="0" smtClean="0"/>
              <a:t> de </a:t>
            </a:r>
            <a:r>
              <a:rPr lang="es-ES_tradnl" dirty="0" err="1" smtClean="0"/>
              <a:t>System.Collections</a:t>
            </a:r>
            <a:endParaRPr lang="es-AR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352913"/>
              </p:ext>
            </p:extLst>
          </p:nvPr>
        </p:nvGraphicFramePr>
        <p:xfrm>
          <a:off x="755576" y="1772816"/>
          <a:ext cx="8064896" cy="4084608"/>
        </p:xfrm>
        <a:graphic>
          <a:graphicData uri="http://schemas.openxmlformats.org/drawingml/2006/table">
            <a:tbl>
              <a:tblPr/>
              <a:tblGrid>
                <a:gridCol w="8064896"/>
              </a:tblGrid>
              <a:tr h="259683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ArrayList</a:t>
                      </a:r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2281" marR="2281" marT="228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0109"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Representa una colección de tamaño dinámico de </a:t>
                      </a:r>
                      <a:r>
                        <a:rPr lang="es-A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objetos</a:t>
                      </a:r>
                      <a:r>
                        <a:rPr lang="es-A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listados </a:t>
                      </a:r>
                      <a:r>
                        <a:rPr lang="es-A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 </a:t>
                      </a:r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orden secuencial. </a:t>
                      </a:r>
                    </a:p>
                  </a:txBody>
                  <a:tcPr marL="2281" marR="2281" marT="228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73"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IList</a:t>
                      </a:r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s-A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ICollection</a:t>
                      </a:r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s-A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IEnumerable</a:t>
                      </a:r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y </a:t>
                      </a:r>
                      <a:r>
                        <a:rPr lang="es-A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ICloneable</a:t>
                      </a:r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2281" marR="2281" marT="228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1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AR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BitArray</a:t>
                      </a:r>
                      <a:r>
                        <a:rPr lang="es-A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2281" marR="2281" marT="228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2543"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 un conjunto compacto de </a:t>
                      </a:r>
                      <a:r>
                        <a:rPr lang="es-A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bit </a:t>
                      </a:r>
                      <a:r>
                        <a:rPr lang="es-A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values</a:t>
                      </a:r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​​, que se representan como valores booleanos, donde true indica que el bit está activado (1) y false indica que el bit está desactivado (0). </a:t>
                      </a:r>
                    </a:p>
                  </a:txBody>
                  <a:tcPr marL="2281" marR="2281" marT="228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835"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ICollection</a:t>
                      </a:r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s-A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IEnumerable</a:t>
                      </a:r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y </a:t>
                      </a:r>
                      <a:r>
                        <a:rPr lang="es-A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ICloneable</a:t>
                      </a:r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2281" marR="2281" marT="228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1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AR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Hashtable</a:t>
                      </a:r>
                      <a:r>
                        <a:rPr lang="es-A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2281" marR="2281" marT="228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4348"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Representa una colección de pares de clave / valor que se organizan en función del código hash de la clave. </a:t>
                      </a:r>
                    </a:p>
                  </a:txBody>
                  <a:tcPr marL="2281" marR="2281" marT="228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6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IDictionary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ICollection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IEnumerable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ICloneable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2281" marR="2281" marT="228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1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AR" sz="16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Queue</a:t>
                      </a:r>
                      <a:endParaRPr lang="es-A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281" marR="2281" marT="228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16441"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Representa </a:t>
                      </a:r>
                      <a:r>
                        <a:rPr lang="es-A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</a:t>
                      </a:r>
                      <a:r>
                        <a:rPr lang="es-A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colección de objetos de tipo </a:t>
                      </a:r>
                      <a:r>
                        <a:rPr lang="es-A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FIFO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1" marR="2281" marT="228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835"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ICollection</a:t>
                      </a:r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s-A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IEnumerable</a:t>
                      </a:r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y </a:t>
                      </a:r>
                      <a:r>
                        <a:rPr lang="es-A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ICloneable</a:t>
                      </a:r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2281" marR="2281" marT="228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18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AR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SortedList</a:t>
                      </a:r>
                      <a:r>
                        <a:rPr lang="es-A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2281" marR="2281" marT="228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1093"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Representa una colección de pares de clave / valor que se ordenan por las </a:t>
                      </a:r>
                      <a:r>
                        <a:rPr lang="es-A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claves y </a:t>
                      </a:r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puede acceder por clave y por índice. </a:t>
                      </a:r>
                    </a:p>
                  </a:txBody>
                  <a:tcPr marL="2281" marR="2281" marT="228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IDictionary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ICollection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IEnumerable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ICloneable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2281" marR="2281" marT="228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1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_tradnl" sz="16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Stack</a:t>
                      </a:r>
                      <a:endParaRPr lang="es-A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2281" marR="2281" marT="228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679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Representa un</a:t>
                      </a:r>
                      <a:r>
                        <a:rPr lang="es-A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colección de objetos de tipo L</a:t>
                      </a:r>
                      <a:r>
                        <a:rPr lang="es-A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IFO</a:t>
                      </a:r>
                      <a:r>
                        <a:rPr lang="es-A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A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 </a:t>
                      </a:r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proporciona una funcionalidad </a:t>
                      </a:r>
                      <a:r>
                        <a:rPr lang="es-A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push</a:t>
                      </a:r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A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 pop ( y </a:t>
                      </a:r>
                      <a:r>
                        <a:rPr lang="es-A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peek</a:t>
                      </a:r>
                      <a:r>
                        <a:rPr lang="es-A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). 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1" marR="2281" marT="228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835"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ICollection</a:t>
                      </a:r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s-A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IEnumerable</a:t>
                      </a:r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y </a:t>
                      </a:r>
                      <a:r>
                        <a:rPr lang="es-A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ICloneable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1" marR="2281" marT="228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65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>
          <a:xfrm>
            <a:off x="506225" y="2060848"/>
            <a:ext cx="7462042" cy="3768733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s-AR" sz="2000" dirty="0" smtClean="0"/>
              <a:t>Colecciones destacadas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ArrayList</a:t>
            </a:r>
            <a:r>
              <a:rPr lang="es-AR" sz="2000" dirty="0" smtClean="0"/>
              <a:t>: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1600" dirty="0" smtClean="0"/>
              <a:t> la colección “clásica” para este tipo de interfaz. Contiene todos los miembros habituales en este tipo de colecciones.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s-AR" sz="16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CollectionBase</a:t>
            </a:r>
            <a:r>
              <a:rPr lang="es-AR" sz="2000" dirty="0" smtClean="0"/>
              <a:t>: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1600" dirty="0" smtClean="0"/>
              <a:t>una clase abstracta para poder crear nuestras propias colecciones.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s-AR" sz="16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StringCollection</a:t>
            </a:r>
            <a:r>
              <a:rPr lang="es-AR" sz="2000" dirty="0" smtClean="0"/>
              <a:t>: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1600" dirty="0" smtClean="0"/>
              <a:t>una colección especializada que solo puede contener valores de tipo cadena.</a:t>
            </a:r>
            <a:endParaRPr lang="es-AR" sz="1600" dirty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FDFE-D18C-4268-8977-5D6B7920BEA3}" type="datetime1">
              <a:rPr lang="es-AR" smtClean="0"/>
              <a:pPr/>
              <a:t>02/04/2014</a:t>
            </a:fld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8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80346" y="548680"/>
            <a:ext cx="8229600" cy="785818"/>
          </a:xfrm>
        </p:spPr>
        <p:txBody>
          <a:bodyPr/>
          <a:lstStyle/>
          <a:p>
            <a:r>
              <a:rPr lang="es-AR" dirty="0" smtClean="0"/>
              <a:t>Colecciones basadas en </a:t>
            </a:r>
            <a:r>
              <a:rPr lang="es-AR" dirty="0" err="1" smtClean="0"/>
              <a:t>IList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5540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>
          <a:xfrm>
            <a:off x="467544" y="2204864"/>
            <a:ext cx="7462042" cy="3768733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s-AR" sz="2000" dirty="0" smtClean="0"/>
              <a:t>Existen 3 tipos principales que implementan esta interfaz.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smtClean="0"/>
              <a:t>Las de solo lectura, colecciones que no se pueden modificar. Este tipo de colecciones suelen basarse en la clase abstracta </a:t>
            </a:r>
            <a:r>
              <a:rPr lang="es-AR" sz="2000" dirty="0" err="1" smtClean="0"/>
              <a:t>ReadOnlyCollectionBase</a:t>
            </a:r>
            <a:r>
              <a:rPr lang="es-AR" sz="2000" dirty="0" smtClean="0"/>
              <a:t>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s-AR" sz="20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smtClean="0"/>
              <a:t>Las colecciones de tamaño fijo, no se pueden quitar ni añadir elementos, pero si modificarlos. Por ejemplo, las colecciones basadas en </a:t>
            </a:r>
            <a:r>
              <a:rPr lang="es-AR" sz="2000" dirty="0" err="1" smtClean="0"/>
              <a:t>Array</a:t>
            </a:r>
            <a:r>
              <a:rPr lang="es-AR" sz="2000" dirty="0" smtClean="0"/>
              <a:t> son de tamaño fijo.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s-AR" sz="20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smtClean="0"/>
              <a:t>Las de tamaño variable, permiten cualquier tipo de adición, eliminación, y modificación. La mayoría de las colecciones suelen ser de este tipo, nos permiten dinámicamente añadir o eliminar elementos.</a:t>
            </a:r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FDFE-D18C-4268-8977-5D6B7920BEA3}" type="datetime1">
              <a:rPr lang="es-AR" smtClean="0"/>
              <a:pPr/>
              <a:t>02/04/2014</a:t>
            </a:fld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9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80346" y="548680"/>
            <a:ext cx="8229600" cy="785818"/>
          </a:xfrm>
        </p:spPr>
        <p:txBody>
          <a:bodyPr/>
          <a:lstStyle/>
          <a:p>
            <a:r>
              <a:rPr lang="es-AR" dirty="0" smtClean="0"/>
              <a:t>Colecciones basadas en </a:t>
            </a:r>
            <a:r>
              <a:rPr lang="es-AR" dirty="0" err="1" smtClean="0"/>
              <a:t>IList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429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8299</TotalTime>
  <Words>2237</Words>
  <Application>Microsoft Office PowerPoint</Application>
  <PresentationFormat>Presentación en pantalla (4:3)</PresentationFormat>
  <Paragraphs>326</Paragraphs>
  <Slides>23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Calibri</vt:lpstr>
      <vt:lpstr>Candara</vt:lpstr>
      <vt:lpstr>Symbol</vt:lpstr>
      <vt:lpstr>Wingdings</vt:lpstr>
      <vt:lpstr>Forma de onda</vt:lpstr>
      <vt:lpstr>Introducción a .NET y C#</vt:lpstr>
      <vt:lpstr>Agenda</vt:lpstr>
      <vt:lpstr>Librería de Clases de .NET</vt:lpstr>
      <vt:lpstr>Librería de Clases de .NET</vt:lpstr>
      <vt:lpstr>Colecciones de Datos</vt:lpstr>
      <vt:lpstr>Interfaces de System.Collection</vt:lpstr>
      <vt:lpstr>Tipos Utiles de System.Collections</vt:lpstr>
      <vt:lpstr>Colecciones basadas en IList</vt:lpstr>
      <vt:lpstr>Colecciones basadas en IList</vt:lpstr>
      <vt:lpstr>Colecciones basadas en IList: ArrayList</vt:lpstr>
      <vt:lpstr>Colecciones basadas en IDictionary</vt:lpstr>
      <vt:lpstr>Colecciones basadas en IDictionary</vt:lpstr>
      <vt:lpstr>Clase base para crear colecciones personalizadas</vt:lpstr>
      <vt:lpstr>Colecciones personalizadas usando Generics</vt:lpstr>
      <vt:lpstr>Streams en .NET</vt:lpstr>
      <vt:lpstr>Streams en .NET</vt:lpstr>
      <vt:lpstr>Streams en .NET</vt:lpstr>
      <vt:lpstr>Acceso al sistema de Archivos</vt:lpstr>
      <vt:lpstr>Acceso al Sistema de Archivos</vt:lpstr>
      <vt:lpstr>Acceso al Sistema de Archivos</vt:lpstr>
      <vt:lpstr>Acceso al Sistema de Archivos</vt:lpstr>
      <vt:lpstr>Acceso a Internet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Desarrollo</dc:title>
  <dc:creator>Victor</dc:creator>
  <cp:lastModifiedBy>Victor Valotto</cp:lastModifiedBy>
  <cp:revision>460</cp:revision>
  <dcterms:created xsi:type="dcterms:W3CDTF">2009-12-28T12:18:24Z</dcterms:created>
  <dcterms:modified xsi:type="dcterms:W3CDTF">2014-04-02T14:27:34Z</dcterms:modified>
</cp:coreProperties>
</file>