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14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7363-7A7B-422F-8CB4-D3716CC51BF6}" type="datetimeFigureOut">
              <a:rPr lang="it-IT" smtClean="0"/>
              <a:t>24/01/2022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281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7363-7A7B-422F-8CB4-D3716CC51BF6}" type="datetimeFigureOut">
              <a:rPr lang="it-IT" smtClean="0"/>
              <a:t>24/01/2022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04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7363-7A7B-422F-8CB4-D3716CC51BF6}" type="datetimeFigureOut">
              <a:rPr lang="it-IT" smtClean="0"/>
              <a:t>24/01/2022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0812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7363-7A7B-422F-8CB4-D3716CC51BF6}" type="datetimeFigureOut">
              <a:rPr lang="it-IT" smtClean="0"/>
              <a:t>24/01/2022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757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7363-7A7B-422F-8CB4-D3716CC51BF6}" type="datetimeFigureOut">
              <a:rPr lang="it-IT" smtClean="0"/>
              <a:t>24/01/2022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7339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7363-7A7B-422F-8CB4-D3716CC51BF6}" type="datetimeFigureOut">
              <a:rPr lang="it-IT" smtClean="0"/>
              <a:t>24/01/2022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8245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7363-7A7B-422F-8CB4-D3716CC51BF6}" type="datetimeFigureOut">
              <a:rPr lang="it-IT" smtClean="0"/>
              <a:t>24/01/2022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6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7363-7A7B-422F-8CB4-D3716CC51BF6}" type="datetimeFigureOut">
              <a:rPr lang="it-IT" smtClean="0"/>
              <a:t>24/01/2022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897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7363-7A7B-422F-8CB4-D3716CC51BF6}" type="datetimeFigureOut">
              <a:rPr lang="it-IT" smtClean="0"/>
              <a:t>24/01/2022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393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7363-7A7B-422F-8CB4-D3716CC51BF6}" type="datetimeFigureOut">
              <a:rPr lang="it-IT" smtClean="0"/>
              <a:t>24/01/2022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52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7363-7A7B-422F-8CB4-D3716CC51BF6}" type="datetimeFigureOut">
              <a:rPr lang="it-IT" smtClean="0"/>
              <a:t>24/01/2022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85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7363-7A7B-422F-8CB4-D3716CC51BF6}" type="datetimeFigureOut">
              <a:rPr lang="it-IT" smtClean="0"/>
              <a:t>24/01/2022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733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7363-7A7B-422F-8CB4-D3716CC51BF6}" type="datetimeFigureOut">
              <a:rPr lang="it-IT" smtClean="0"/>
              <a:t>24/01/2022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07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7363-7A7B-422F-8CB4-D3716CC51BF6}" type="datetimeFigureOut">
              <a:rPr lang="it-IT" smtClean="0"/>
              <a:t>24/01/2022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965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7363-7A7B-422F-8CB4-D3716CC51BF6}" type="datetimeFigureOut">
              <a:rPr lang="it-IT" smtClean="0"/>
              <a:t>24/01/2022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117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7363-7A7B-422F-8CB4-D3716CC51BF6}" type="datetimeFigureOut">
              <a:rPr lang="it-IT" smtClean="0"/>
              <a:t>24/01/2022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70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B7363-7A7B-422F-8CB4-D3716CC51BF6}" type="datetimeFigureOut">
              <a:rPr lang="it-IT" smtClean="0"/>
              <a:t>24/01/2022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259CF1-7550-4D71-87A5-72FB81C8CB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02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01D2CF-C585-4F12-ACB3-536688442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Software Quality Evaluation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BE543D-4C93-4FB7-B4B1-C3597FD773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Vladi Valsecchi 730030</a:t>
            </a:r>
          </a:p>
        </p:txBody>
      </p:sp>
    </p:spTree>
    <p:extLst>
      <p:ext uri="{BB962C8B-B14F-4D97-AF65-F5344CB8AC3E}">
        <p14:creationId xmlns:p14="http://schemas.microsoft.com/office/powerpoint/2010/main" val="15898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43C1F5C-A8A1-4F5B-8E5F-D214E7A32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442751"/>
            <a:ext cx="3420534" cy="185564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38923AE-1CAD-4B59-A724-196613283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0490" y="1424014"/>
            <a:ext cx="3411020" cy="1893115"/>
          </a:xfrm>
          <a:prstGeom prst="rect">
            <a:avLst/>
          </a:prstGeom>
          <a:noFill/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7265848-0064-4ABB-8D19-CE35258DE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8001" y="1426963"/>
            <a:ext cx="3415776" cy="1887216"/>
          </a:xfrm>
          <a:prstGeom prst="rect">
            <a:avLst/>
          </a:prstGeom>
          <a:noFill/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D2EFBD3-A121-4BD8-9DC0-1478EFF7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176D714-5195-4D59-B509-39CECC74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300" err="1"/>
              <a:t>Correlation</a:t>
            </a:r>
            <a:r>
              <a:rPr lang="it-IT" sz="3300"/>
              <a:t> </a:t>
            </a:r>
            <a:r>
              <a:rPr lang="it-IT" sz="3300" err="1"/>
              <a:t>before</a:t>
            </a:r>
            <a:r>
              <a:rPr lang="it-IT" sz="3300"/>
              <a:t> and after </a:t>
            </a:r>
            <a:r>
              <a:rPr lang="it-IT" sz="3300" err="1"/>
              <a:t>outlier</a:t>
            </a:r>
            <a:r>
              <a:rPr lang="it-IT" sz="3300"/>
              <a:t> </a:t>
            </a:r>
            <a:r>
              <a:rPr lang="it-IT" sz="3300" err="1"/>
              <a:t>removal</a:t>
            </a:r>
            <a:endParaRPr lang="it-IT" sz="3300"/>
          </a:p>
        </p:txBody>
      </p:sp>
    </p:spTree>
    <p:extLst>
      <p:ext uri="{BB962C8B-B14F-4D97-AF65-F5344CB8AC3E}">
        <p14:creationId xmlns:p14="http://schemas.microsoft.com/office/powerpoint/2010/main" val="69638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72B1ED1-9E78-4551-8CB8-94A5F0AF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Logistic regression</a:t>
            </a:r>
          </a:p>
        </p:txBody>
      </p:sp>
      <p:pic>
        <p:nvPicPr>
          <p:cNvPr id="4" name="Segnaposto contenuto 3" descr="Immagine che contiene testo, orologio, metro, dispositivo&#10;&#10;Descrizione generata automaticamente">
            <a:extLst>
              <a:ext uri="{FF2B5EF4-FFF2-40B4-BE49-F238E27FC236}">
                <a16:creationId xmlns:a16="http://schemas.microsoft.com/office/drawing/2014/main" id="{3B2971E5-8FD0-459D-899A-EA111C238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887" y="934222"/>
            <a:ext cx="7734194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1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B79812-58EF-4682-AEAC-5B7391F6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214E60-D7F9-4572-924B-7F2F30DD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Linear </a:t>
            </a:r>
            <a:r>
              <a:rPr lang="it-IT" dirty="0" err="1"/>
              <a:t>regression</a:t>
            </a:r>
            <a:r>
              <a:rPr lang="it-IT" dirty="0"/>
              <a:t>: The model works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for </a:t>
            </a:r>
            <a:r>
              <a:rPr lang="it-IT" dirty="0" err="1"/>
              <a:t>predicting</a:t>
            </a:r>
            <a:r>
              <a:rPr lang="it-IT" dirty="0"/>
              <a:t> bug </a:t>
            </a:r>
            <a:r>
              <a:rPr lang="it-IT" dirty="0" err="1"/>
              <a:t>values</a:t>
            </a:r>
            <a:r>
              <a:rPr lang="it-IT" dirty="0"/>
              <a:t>. </a:t>
            </a:r>
            <a:r>
              <a:rPr lang="it-IT" dirty="0" err="1"/>
              <a:t>Rfc</a:t>
            </a:r>
            <a:r>
              <a:rPr lang="it-IT" dirty="0"/>
              <a:t> 					</a:t>
            </a:r>
            <a:r>
              <a:rPr lang="it-IT" dirty="0" err="1"/>
              <a:t>is</a:t>
            </a:r>
            <a:r>
              <a:rPr lang="it-IT" dirty="0"/>
              <a:t> the feature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performs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.</a:t>
            </a:r>
          </a:p>
          <a:p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:</a:t>
            </a:r>
            <a:r>
              <a:rPr lang="en-US" dirty="0"/>
              <a:t> Despite the high accuracy, the data provided are not the best for training the model as they are unbalanced, containing 77% of non-bugged elements and only 23% of elements with at least one bug. </a:t>
            </a:r>
            <a:r>
              <a:rPr lang="en-US"/>
              <a:t>Providing more varied data could train the model better.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414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702B51-4C11-4C78-8B3A-113E383B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Objective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C63967-7348-409A-A21B-AD1F800B9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the analysis of the ant-1.7 dataset in order to assess whether there are any problems / limitations in the use of the data for the recognition of software faultiness.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490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7013F8-29B5-41C4-9CB2-054FAA0D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Used</a:t>
            </a:r>
            <a:r>
              <a:rPr lang="it-IT" dirty="0"/>
              <a:t> techniques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6DF521-6229-4C3E-9EBD-A9E78DFCE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Linear </a:t>
            </a:r>
            <a:r>
              <a:rPr lang="it-IT" dirty="0" err="1"/>
              <a:t>regression</a:t>
            </a:r>
            <a:r>
              <a:rPr lang="it-IT" dirty="0"/>
              <a:t>, with one </a:t>
            </a:r>
            <a:r>
              <a:rPr lang="it-IT" dirty="0" err="1"/>
              <a:t>indipendent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and a 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;</a:t>
            </a:r>
          </a:p>
          <a:p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,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independent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to </a:t>
            </a:r>
            <a:r>
              <a:rPr lang="it-IT" dirty="0" err="1"/>
              <a:t>classify</a:t>
            </a:r>
            <a:r>
              <a:rPr lang="it-IT" dirty="0"/>
              <a:t> data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categories</a:t>
            </a:r>
            <a:r>
              <a:rPr lang="it-IT" dirty="0"/>
              <a:t> (</a:t>
            </a:r>
            <a:r>
              <a:rPr lang="it-IT" dirty="0" err="1"/>
              <a:t>bugged</a:t>
            </a:r>
            <a:r>
              <a:rPr lang="it-IT" dirty="0"/>
              <a:t>, non-</a:t>
            </a:r>
            <a:r>
              <a:rPr lang="it-IT" dirty="0" err="1"/>
              <a:t>bugged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753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A144F1-04CD-44A0-B783-2ED54B9C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4E9B3D-F4E8-48F3-A5C2-9B2FA2FF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Contains</a:t>
            </a:r>
            <a:r>
              <a:rPr lang="it-IT" dirty="0"/>
              <a:t> 745 </a:t>
            </a:r>
            <a:r>
              <a:rPr lang="it-IT" dirty="0" err="1"/>
              <a:t>elements</a:t>
            </a:r>
            <a:r>
              <a:rPr lang="it-IT" dirty="0"/>
              <a:t> and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mesurements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file </a:t>
            </a:r>
            <a:r>
              <a:rPr lang="it-IT" dirty="0" err="1"/>
              <a:t>contains</a:t>
            </a:r>
            <a:r>
              <a:rPr lang="it-IT" dirty="0"/>
              <a:t> 24 fields like:</a:t>
            </a:r>
          </a:p>
          <a:p>
            <a:r>
              <a:rPr lang="it-IT" dirty="0" err="1"/>
              <a:t>Wmc</a:t>
            </a:r>
            <a:endParaRPr lang="it-IT" dirty="0"/>
          </a:p>
          <a:p>
            <a:r>
              <a:rPr lang="it-IT" dirty="0" err="1"/>
              <a:t>Rfc</a:t>
            </a:r>
            <a:endParaRPr lang="it-IT" dirty="0"/>
          </a:p>
          <a:p>
            <a:r>
              <a:rPr lang="it-IT" dirty="0" err="1"/>
              <a:t>Loc</a:t>
            </a:r>
            <a:endParaRPr lang="it-IT" dirty="0"/>
          </a:p>
          <a:p>
            <a:r>
              <a:rPr lang="it-IT" dirty="0" err="1"/>
              <a:t>Lcom</a:t>
            </a:r>
            <a:endParaRPr lang="it-IT" dirty="0"/>
          </a:p>
          <a:p>
            <a:r>
              <a:rPr lang="it-I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1842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280FF4-AE7A-4B0C-86EA-3D2C933C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>
            <a:normAutofit/>
          </a:bodyPr>
          <a:lstStyle/>
          <a:p>
            <a:r>
              <a:rPr lang="it-IT" sz="4000"/>
              <a:t>Feature selection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797091-12C1-4203-A135-23A99A287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30"/>
            <a:ext cx="6797405" cy="3719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Used 2 approaches, correlation matrix and </a:t>
            </a:r>
            <a:r>
              <a:rPr lang="en-US" sz="2000" dirty="0" err="1"/>
              <a:t>SelectKbest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The features were selected through correlation matrix approach after a quick test to evaluate the R2 coefficient.</a:t>
            </a:r>
            <a:r>
              <a:rPr lang="it-IT" sz="2000" dirty="0" err="1"/>
              <a:t>Selected</a:t>
            </a:r>
            <a:r>
              <a:rPr lang="it-IT" sz="2000" dirty="0"/>
              <a:t> features are:</a:t>
            </a:r>
          </a:p>
          <a:p>
            <a:r>
              <a:rPr lang="it-IT" sz="2000" dirty="0" err="1"/>
              <a:t>Rfc</a:t>
            </a:r>
            <a:endParaRPr lang="it-IT" sz="2000" dirty="0"/>
          </a:p>
          <a:p>
            <a:r>
              <a:rPr lang="it-IT" sz="2000" dirty="0" err="1"/>
              <a:t>Lcom</a:t>
            </a:r>
            <a:endParaRPr lang="it-IT" sz="2000" dirty="0"/>
          </a:p>
          <a:p>
            <a:r>
              <a:rPr lang="it-IT" sz="2000" dirty="0" err="1"/>
              <a:t>Wmc</a:t>
            </a:r>
            <a:endParaRPr lang="it-IT" sz="2000" dirty="0"/>
          </a:p>
          <a:p>
            <a:endParaRPr lang="it-IT" sz="2000" dirty="0"/>
          </a:p>
          <a:p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6477BB2-7C36-4890-AA1C-E69C4280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714" y="168168"/>
            <a:ext cx="3887306" cy="316815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1B91FBC-866C-44FD-B916-38E4378CB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063" y="3504492"/>
            <a:ext cx="3802608" cy="281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6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8861A98-4612-4926-89E1-12FB4337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 visualization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24C35B6-C593-4E2A-A546-975C7FC27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10903" y="1435678"/>
            <a:ext cx="7454104" cy="303754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CDA7215-E23C-4A07-8EEE-B95F91F9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460" y="842507"/>
            <a:ext cx="4184223" cy="418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8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45C0883-0EF1-4880-9D5A-8B7AFE42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10" y="4758611"/>
            <a:ext cx="8508893" cy="102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Data visualization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3AD7BF1-8534-4FCC-BFFD-50A4558EE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5" y="988468"/>
            <a:ext cx="3987325" cy="2423465"/>
          </a:xfrm>
          <a:prstGeom prst="rect">
            <a:avLst/>
          </a:prstGeom>
        </p:spPr>
      </p:pic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790D860E-9072-43CD-AD2A-804B224E7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6132" y="978195"/>
            <a:ext cx="4027052" cy="242346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4783842-EF68-45ED-A8F2-0ACF5D9D2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729" y="1074974"/>
            <a:ext cx="3928048" cy="229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5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269F7-4574-487A-AB59-BDE71CD0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Descriptive</a:t>
            </a:r>
            <a:r>
              <a:rPr lang="it-IT" dirty="0"/>
              <a:t> </a:t>
            </a:r>
            <a:r>
              <a:rPr lang="it-IT" dirty="0" err="1"/>
              <a:t>statistics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1F9C610-5A33-45AD-A2CA-057E76487F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667644"/>
              </p:ext>
            </p:extLst>
          </p:nvPr>
        </p:nvGraphicFramePr>
        <p:xfrm>
          <a:off x="838200" y="1615515"/>
          <a:ext cx="6113780" cy="19425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6890">
                  <a:extLst>
                    <a:ext uri="{9D8B030D-6E8A-4147-A177-3AD203B41FA5}">
                      <a16:colId xmlns:a16="http://schemas.microsoft.com/office/drawing/2014/main" val="3295451408"/>
                    </a:ext>
                  </a:extLst>
                </a:gridCol>
                <a:gridCol w="3056890">
                  <a:extLst>
                    <a:ext uri="{9D8B030D-6E8A-4147-A177-3AD203B41FA5}">
                      <a16:colId xmlns:a16="http://schemas.microsoft.com/office/drawing/2014/main" val="27559174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# of bugs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Total records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393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0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579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750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1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93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7194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2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30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169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3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16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5272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4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15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8787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6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4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8974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5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4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3641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8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2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7378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10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1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9748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7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8470586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04E3A200-7E48-4D35-B464-035D5469A165}"/>
              </a:ext>
            </a:extLst>
          </p:cNvPr>
          <p:cNvSpPr txBox="1"/>
          <p:nvPr/>
        </p:nvSpPr>
        <p:spPr>
          <a:xfrm>
            <a:off x="709979" y="3691724"/>
            <a:ext cx="6097464" cy="2801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minimum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number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rfc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 0</a:t>
            </a:r>
          </a:p>
          <a:p>
            <a:pPr>
              <a:lnSpc>
                <a:spcPct val="115000"/>
              </a:lnSpc>
            </a:pP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maximum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number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rfc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 288</a:t>
            </a:r>
          </a:p>
          <a:p>
            <a:pPr>
              <a:lnSpc>
                <a:spcPct val="115000"/>
              </a:lnSpc>
            </a:pP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average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number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rfc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 34.36241610738255</a:t>
            </a:r>
          </a:p>
          <a:p>
            <a:pPr>
              <a:lnSpc>
                <a:spcPct val="115000"/>
              </a:lnSpc>
            </a:pP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value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the standard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deviation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the feature 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rfc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 36.02497169398523</a:t>
            </a:r>
          </a:p>
          <a:p>
            <a:pPr>
              <a:lnSpc>
                <a:spcPct val="115000"/>
              </a:lnSpc>
            </a:pP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minimum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number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loc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 0</a:t>
            </a:r>
          </a:p>
          <a:p>
            <a:pPr>
              <a:lnSpc>
                <a:spcPct val="115000"/>
              </a:lnSpc>
            </a:pP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maximum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number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loc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 4541</a:t>
            </a:r>
          </a:p>
          <a:p>
            <a:pPr>
              <a:lnSpc>
                <a:spcPct val="115000"/>
              </a:lnSpc>
            </a:pP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average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number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loc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 280.07114093959734</a:t>
            </a:r>
          </a:p>
          <a:p>
            <a:pPr>
              <a:lnSpc>
                <a:spcPct val="115000"/>
              </a:lnSpc>
            </a:pP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value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the standard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deviation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the feature 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loc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 411.87207539635864</a:t>
            </a:r>
          </a:p>
          <a:p>
            <a:pPr>
              <a:lnSpc>
                <a:spcPct val="115000"/>
              </a:lnSpc>
            </a:pP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minimum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number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wmc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 0</a:t>
            </a:r>
          </a:p>
          <a:p>
            <a:pPr>
              <a:lnSpc>
                <a:spcPct val="115000"/>
              </a:lnSpc>
            </a:pP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maximum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number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wmc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 120</a:t>
            </a:r>
          </a:p>
          <a:p>
            <a:pPr>
              <a:lnSpc>
                <a:spcPct val="115000"/>
              </a:lnSpc>
            </a:pP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average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number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wmc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 11.071140939597315</a:t>
            </a:r>
          </a:p>
          <a:p>
            <a:pPr>
              <a:lnSpc>
                <a:spcPct val="115000"/>
              </a:lnSpc>
            </a:pP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value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the standard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deviation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the feature  </a:t>
            </a:r>
            <a:r>
              <a:rPr lang="it-IT" sz="11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wmc</a:t>
            </a:r>
            <a:r>
              <a:rPr lang="it-IT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 11.97596324330988</a:t>
            </a:r>
          </a:p>
        </p:txBody>
      </p:sp>
    </p:spTree>
    <p:extLst>
      <p:ext uri="{BB962C8B-B14F-4D97-AF65-F5344CB8AC3E}">
        <p14:creationId xmlns:p14="http://schemas.microsoft.com/office/powerpoint/2010/main" val="319123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F1781DA-0FC8-4A3A-8EA3-97D46CBC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10" y="4758611"/>
            <a:ext cx="8508893" cy="102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Linear regression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91DDBB7E-0E16-4CE0-9DE5-C9905277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873" y="5865845"/>
            <a:ext cx="8459130" cy="4285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>
                <a:solidFill>
                  <a:srgbClr val="FFFFFF"/>
                </a:solidFill>
              </a:rPr>
              <a:t>Rfc</a:t>
            </a:r>
            <a:r>
              <a:rPr lang="en-US" dirty="0">
                <a:solidFill>
                  <a:srgbClr val="FFFFFF"/>
                </a:solidFill>
              </a:rPr>
              <a:t>, loc, </a:t>
            </a:r>
            <a:r>
              <a:rPr lang="en-US">
                <a:solidFill>
                  <a:srgbClr val="FFFFFF"/>
                </a:solidFill>
              </a:rPr>
              <a:t>wmc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F076D41-7735-4349-BD14-214D29413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940" y="761904"/>
            <a:ext cx="3316837" cy="321733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11D34B6-3716-4B81-894B-91A975634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413" y="761905"/>
            <a:ext cx="3316837" cy="3217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08CF374-66EF-412E-B567-BD4303321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98" y="761903"/>
            <a:ext cx="334268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10255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355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Sfaccettatura</vt:lpstr>
      <vt:lpstr>Software Quality Evaluation Project</vt:lpstr>
      <vt:lpstr>Objective</vt:lpstr>
      <vt:lpstr>Used techniques</vt:lpstr>
      <vt:lpstr>Dataset</vt:lpstr>
      <vt:lpstr>Feature selection</vt:lpstr>
      <vt:lpstr>Data visualization</vt:lpstr>
      <vt:lpstr>Data visualization 2</vt:lpstr>
      <vt:lpstr>Descriptive statistics</vt:lpstr>
      <vt:lpstr>Linear regression</vt:lpstr>
      <vt:lpstr>Correlation before and after outlier removal</vt:lpstr>
      <vt:lpstr>Logistic regression</vt:lpstr>
      <vt:lpstr>Result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Evaluation Project</dc:title>
  <dc:creator>VALSECCHI VLADI</dc:creator>
  <cp:lastModifiedBy>VALSECCHI VLADI</cp:lastModifiedBy>
  <cp:revision>5</cp:revision>
  <dcterms:created xsi:type="dcterms:W3CDTF">2022-01-24T10:23:05Z</dcterms:created>
  <dcterms:modified xsi:type="dcterms:W3CDTF">2022-01-24T17:29:42Z</dcterms:modified>
</cp:coreProperties>
</file>