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y="5143500" cx="9144000"/>
  <p:notesSz cx="6858000" cy="9144000"/>
  <p:embeddedFontLst>
    <p:embeddedFont>
      <p:font typeface="Raleway"/>
      <p:regular r:id="rId19"/>
      <p:bold r:id="rId20"/>
      <p:italic r:id="rId21"/>
      <p:boldItalic r:id="rId22"/>
    </p:embeddedFont>
    <p:embeddedFont>
      <p:font typeface="Lat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Raleway-bold.fntdata"/><Relationship Id="rId22" Type="http://schemas.openxmlformats.org/officeDocument/2006/relationships/font" Target="fonts/Raleway-boldItalic.fntdata"/><Relationship Id="rId21" Type="http://schemas.openxmlformats.org/officeDocument/2006/relationships/font" Target="fonts/Raleway-italic.fntdata"/><Relationship Id="rId24" Type="http://schemas.openxmlformats.org/officeDocument/2006/relationships/font" Target="fonts/Lato-bold.fntdata"/><Relationship Id="rId23" Type="http://schemas.openxmlformats.org/officeDocument/2006/relationships/font" Target="fonts/Lato-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Lato-boldItalic.fntdata"/><Relationship Id="rId25" Type="http://schemas.openxmlformats.org/officeDocument/2006/relationships/font" Target="fonts/Lato-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font" Target="fonts/Raleway-regular.fntdata"/><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Shape 8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4" name="Shape 8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Shape 14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3" name="Shape 14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a:t>Once we get the atomic predicates, we model the topology using them. We represent the network topology as simply a graph with ports as vertices and links between ports as edges. Each port will have ID, set of forwarding rules represented with integers corresponding to the atomic predicates and set of ports it is directly connected to along with the link delay and throughput info.</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Shape 15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1" name="Shape 15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a:t>Here we show reachability tree for the given network. </a:t>
            </a:r>
            <a:endParaRPr/>
          </a:p>
          <a:p>
            <a:pPr indent="0" lvl="0" marL="0">
              <a:spcBef>
                <a:spcPts val="0"/>
              </a:spcBef>
              <a:spcAft>
                <a:spcPts val="0"/>
              </a:spcAft>
              <a:buNone/>
            </a:pPr>
            <a:r>
              <a:rPr lang="en-GB"/>
              <a:t>The top numbers represent atomic predicate set (S(F)) for forwarding rules at each port, then there’s throughput and finally there is delay.</a:t>
            </a:r>
            <a:endParaRPr/>
          </a:p>
          <a:p>
            <a:pPr indent="0" lvl="0" marL="0">
              <a:spcBef>
                <a:spcPts val="0"/>
              </a:spcBef>
              <a:spcAft>
                <a:spcPts val="0"/>
              </a:spcAft>
              <a:buNone/>
            </a:pPr>
            <a:r>
              <a:t/>
            </a:r>
            <a:endParaRPr/>
          </a:p>
          <a:p>
            <a:pPr indent="0" lvl="0" marL="0">
              <a:spcBef>
                <a:spcPts val="0"/>
              </a:spcBef>
              <a:spcAft>
                <a:spcPts val="0"/>
              </a:spcAft>
              <a:buNone/>
            </a:pPr>
            <a:r>
              <a:rPr lang="en-GB"/>
              <a:t>Reachability tree is obtained by running DFS algorithm.</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Shape 15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9" name="Shape 15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a:t>When you run the code, it prints out all possible branches in reachability tree. For example, the figure to the right shows that to reach D, one way is to go from port #1, t port #2 and then to Destination (D). The output FR predicate is 0 which is 10* as seen earlier. The total delay is 5 and throughput is 10.</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Shape 1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6" name="Shape 16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a:t>Similarly, here’s the other branch.</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Shape 17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3" name="Shape 17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a:t>It will be same time complexity as AP Verifier as we don’t have to traverse or do more work for storing delay and throughput.</a:t>
            </a:r>
            <a:endParaRPr/>
          </a:p>
          <a:p>
            <a:pPr indent="0" lvl="0" marL="0">
              <a:spcBef>
                <a:spcPts val="0"/>
              </a:spcBef>
              <a:spcAft>
                <a:spcPts val="0"/>
              </a:spcAft>
              <a:buNone/>
            </a:pPr>
            <a:r>
              <a:t/>
            </a:r>
            <a:endParaRPr/>
          </a:p>
          <a:p>
            <a:pPr indent="0" lvl="0" marL="0">
              <a:spcBef>
                <a:spcPts val="0"/>
              </a:spcBef>
              <a:spcAft>
                <a:spcPts val="0"/>
              </a:spcAft>
              <a:buNone/>
            </a:pPr>
            <a:r>
              <a:rPr lang="en-GB"/>
              <a:t>Limitation: Let us consider link delay. It accounts for theoretical known link delay but doesn’t account for liveness. Actual delay might increase if there’s temporary congestion in the link. However, this could then help operators detect congestion or that something phishy is going on.</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Shape 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0" name="Shape 9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a:t>Majority of the papers we studied so far do not account for link delays and rate limiting rules. These quantities highly affect quality of service. Hence, just verifying whether the packet reaches shouldn’t only be the goal but operator should also account for packet delay bounds and overall throughput. StateKeeper can allow operator to verify the QoS specs by giving idea of overall delay and throughput of the system when packet traverses from port i to port j</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Shape 9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6" name="Shape 9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a:t>Two approaches were considered. The first approach was to modify the state of packet in NoD to &lt;header, quantity&gt; where quantity would represent delay/throughput. However, this was too much work. This is because NoD uses DoC data structure internally to represent packet states and big modification would be needed in DoC data structure to support additions. </a:t>
            </a:r>
            <a:br>
              <a:rPr lang="en-GB"/>
            </a:br>
            <a:br>
              <a:rPr lang="en-GB"/>
            </a:br>
            <a:r>
              <a:rPr lang="en-GB"/>
              <a:t>We rather went by simpler approach. Use AP Verifier approach and while calculating reachability tree, also keep track of delay and throughput observed so far at each port.</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Shape 1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2" name="Shape 10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Shape 10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9" name="Shape 10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Shape 11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6" name="Shape 11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a:t>In the last line, by doing {10*, [0**, *1*]} -&gt; [0**, *1* - 0**], we are just getting rid of all prefixes in *1* that intersect with 0** by subtracting 0** from *1*. Difference is just an intersection with complement i.e. *1* - 0** = *1* intersects Not(0**) = *1* intersects 1** = 11*.</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Shape 12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2" name="Shape 12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Shape 12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9" name="Shape 12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a:t>We can reach D in two ways:</a:t>
            </a:r>
            <a:endParaRPr/>
          </a:p>
          <a:p>
            <a:pPr indent="0" lvl="0" marL="0">
              <a:spcBef>
                <a:spcPts val="0"/>
              </a:spcBef>
              <a:spcAft>
                <a:spcPts val="0"/>
              </a:spcAft>
              <a:buNone/>
            </a:pPr>
            <a:r>
              <a:t/>
            </a:r>
            <a:endParaRPr/>
          </a:p>
          <a:p>
            <a:pPr indent="0" lvl="0" marL="0">
              <a:spcBef>
                <a:spcPts val="0"/>
              </a:spcBef>
              <a:spcAft>
                <a:spcPts val="0"/>
              </a:spcAft>
              <a:buNone/>
            </a:pPr>
            <a:r>
              <a:rPr lang="en-GB"/>
              <a:t>S -&gt; P1 -&gt; P2 -&gt; D. The packets reaching here will match 10*. Delay suffered will be 5 (0 + 5) and throughput will be 10 (min(10, 30)).</a:t>
            </a:r>
            <a:endParaRPr/>
          </a:p>
          <a:p>
            <a:pPr indent="0" lvl="0" marL="0">
              <a:spcBef>
                <a:spcPts val="0"/>
              </a:spcBef>
              <a:spcAft>
                <a:spcPts val="0"/>
              </a:spcAft>
              <a:buNone/>
            </a:pPr>
            <a:r>
              <a:t/>
            </a:r>
            <a:endParaRPr/>
          </a:p>
          <a:p>
            <a:pPr indent="0" lvl="0" marL="0">
              <a:spcBef>
                <a:spcPts val="0"/>
              </a:spcBef>
              <a:spcAft>
                <a:spcPts val="0"/>
              </a:spcAft>
              <a:buNone/>
            </a:pPr>
            <a:r>
              <a:rPr lang="en-GB"/>
              <a:t>Another way is S -&gt; P1 -&gt; P3 -&gt; P4 -&gt; P5 -&gt; D. The packets reaching here will again match 10*. Delay suffered will be 4 (0 + 3 + 1) and throughput will be 10 (min(10, 20, 5)).</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Shape 13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6" name="Shape 13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a:t>The first step is to get atomic predicates for the given forwarding rules.</a:t>
            </a:r>
            <a:endParaRPr/>
          </a:p>
          <a:p>
            <a:pPr indent="0" lvl="0" marL="0">
              <a:spcBef>
                <a:spcPts val="0"/>
              </a:spcBef>
              <a:spcAft>
                <a:spcPts val="0"/>
              </a:spcAft>
              <a:buNone/>
            </a:pPr>
            <a:r>
              <a:rPr lang="en-GB"/>
              <a:t>When you run our code, we get the output as shown in right figure. 0, 1, 2, 3 are simply the labels for corresponding atomic predicates. We’ll replace forwarding prefix at each port with set of atomic predicates (S(F)).</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Shape 10"/>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11" name="Shape 11"/>
          <p:cNvGrpSpPr/>
          <p:nvPr/>
        </p:nvGrpSpPr>
        <p:grpSpPr>
          <a:xfrm>
            <a:off x="830392" y="1191256"/>
            <a:ext cx="745763" cy="45826"/>
            <a:chOff x="4580561" y="2589004"/>
            <a:chExt cx="1064464" cy="25200"/>
          </a:xfrm>
        </p:grpSpPr>
        <p:sp>
          <p:nvSpPr>
            <p:cNvPr id="12" name="Shape 1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 name="Shape 13"/>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4" name="Shape 14"/>
          <p:cNvSpPr txBox="1"/>
          <p:nvPr>
            <p:ph type="ctrTitle"/>
          </p:nvPr>
        </p:nvSpPr>
        <p:spPr>
          <a:xfrm>
            <a:off x="729450" y="1322450"/>
            <a:ext cx="7688100" cy="16647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Shape 15"/>
          <p:cNvSpPr txBox="1"/>
          <p:nvPr>
            <p:ph idx="1" type="subTitle"/>
          </p:nvPr>
        </p:nvSpPr>
        <p:spPr>
          <a:xfrm>
            <a:off x="729627" y="3172900"/>
            <a:ext cx="7688100" cy="5412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Shape 1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Shape 74"/>
          <p:cNvGrpSpPr/>
          <p:nvPr/>
        </p:nvGrpSpPr>
        <p:grpSpPr>
          <a:xfrm>
            <a:off x="830392" y="4169130"/>
            <a:ext cx="745763" cy="45826"/>
            <a:chOff x="4580561" y="2589004"/>
            <a:chExt cx="1064464" cy="25200"/>
          </a:xfrm>
        </p:grpSpPr>
        <p:sp>
          <p:nvSpPr>
            <p:cNvPr id="75" name="Shape 75"/>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6" name="Shape 76"/>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77" name="Shape 77"/>
          <p:cNvSpPr txBox="1"/>
          <p:nvPr>
            <p:ph type="title"/>
          </p:nvPr>
        </p:nvSpPr>
        <p:spPr>
          <a:xfrm>
            <a:off x="729450" y="733950"/>
            <a:ext cx="7688400" cy="12447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p:txBody>
      </p:sp>
      <p:sp>
        <p:nvSpPr>
          <p:cNvPr id="78" name="Shape 78"/>
          <p:cNvSpPr txBox="1"/>
          <p:nvPr>
            <p:ph idx="1" type="body"/>
          </p:nvPr>
        </p:nvSpPr>
        <p:spPr>
          <a:xfrm>
            <a:off x="729450" y="2272888"/>
            <a:ext cx="7688400" cy="1580400"/>
          </a:xfrm>
          <a:prstGeom prst="rect">
            <a:avLst/>
          </a:prstGeom>
        </p:spPr>
        <p:txBody>
          <a:bodyPr anchorCtr="0" anchor="t" bIns="91425" lIns="91425" spcFirstLastPara="1" rIns="91425" wrap="square" tIns="91425"/>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Shape 7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0" name="Shape 80"/>
        <p:cNvGrpSpPr/>
        <p:nvPr/>
      </p:nvGrpSpPr>
      <p:grpSpPr>
        <a:xfrm>
          <a:off x="0" y="0"/>
          <a:ext cx="0" cy="0"/>
          <a:chOff x="0" y="0"/>
          <a:chExt cx="0" cy="0"/>
        </a:xfrm>
      </p:grpSpPr>
      <p:sp>
        <p:nvSpPr>
          <p:cNvPr id="81" name="Shape 8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Shape 18"/>
          <p:cNvGrpSpPr/>
          <p:nvPr/>
        </p:nvGrpSpPr>
        <p:grpSpPr>
          <a:xfrm>
            <a:off x="830392" y="1191256"/>
            <a:ext cx="745763" cy="45826"/>
            <a:chOff x="4580561" y="2589004"/>
            <a:chExt cx="1064464" cy="25200"/>
          </a:xfrm>
        </p:grpSpPr>
        <p:sp>
          <p:nvSpPr>
            <p:cNvPr id="19" name="Shape 19"/>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 name="Shape 20"/>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21" name="Shape 21"/>
          <p:cNvSpPr txBox="1"/>
          <p:nvPr>
            <p:ph type="title"/>
          </p:nvPr>
        </p:nvSpPr>
        <p:spPr>
          <a:xfrm>
            <a:off x="729450" y="1322450"/>
            <a:ext cx="7688400" cy="15186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Shape 2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3" name="Shape 23"/>
        <p:cNvGrpSpPr/>
        <p:nvPr/>
      </p:nvGrpSpPr>
      <p:grpSpPr>
        <a:xfrm>
          <a:off x="0" y="0"/>
          <a:ext cx="0" cy="0"/>
          <a:chOff x="0" y="0"/>
          <a:chExt cx="0" cy="0"/>
        </a:xfrm>
      </p:grpSpPr>
      <p:sp>
        <p:nvSpPr>
          <p:cNvPr id="24" name="Shape 2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25" name="Shape 25"/>
          <p:cNvGrpSpPr/>
          <p:nvPr/>
        </p:nvGrpSpPr>
        <p:grpSpPr>
          <a:xfrm>
            <a:off x="830392" y="1191256"/>
            <a:ext cx="745763" cy="45826"/>
            <a:chOff x="4580561" y="2589004"/>
            <a:chExt cx="1064464" cy="25200"/>
          </a:xfrm>
        </p:grpSpPr>
        <p:sp>
          <p:nvSpPr>
            <p:cNvPr id="26" name="Shape 2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 name="Shape 2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28" name="Shape 28"/>
          <p:cNvSpPr txBox="1"/>
          <p:nvPr>
            <p:ph type="title"/>
          </p:nvPr>
        </p:nvSpPr>
        <p:spPr>
          <a:xfrm>
            <a:off x="729450" y="1318650"/>
            <a:ext cx="76887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Shape 29"/>
          <p:cNvSpPr txBox="1"/>
          <p:nvPr>
            <p:ph idx="1" type="body"/>
          </p:nvPr>
        </p:nvSpPr>
        <p:spPr>
          <a:xfrm>
            <a:off x="729450" y="2078875"/>
            <a:ext cx="76887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Shape 3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1" name="Shape 31"/>
        <p:cNvGrpSpPr/>
        <p:nvPr/>
      </p:nvGrpSpPr>
      <p:grpSpPr>
        <a:xfrm>
          <a:off x="0" y="0"/>
          <a:ext cx="0" cy="0"/>
          <a:chOff x="0" y="0"/>
          <a:chExt cx="0" cy="0"/>
        </a:xfrm>
      </p:grpSpPr>
      <p:sp>
        <p:nvSpPr>
          <p:cNvPr id="32" name="Shape 32"/>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33" name="Shape 33"/>
          <p:cNvGrpSpPr/>
          <p:nvPr/>
        </p:nvGrpSpPr>
        <p:grpSpPr>
          <a:xfrm>
            <a:off x="830392" y="1191256"/>
            <a:ext cx="745763" cy="45826"/>
            <a:chOff x="4580561" y="2589004"/>
            <a:chExt cx="1064464" cy="25200"/>
          </a:xfrm>
        </p:grpSpPr>
        <p:sp>
          <p:nvSpPr>
            <p:cNvPr id="34" name="Shape 3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 name="Shape 3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36" name="Shape 36"/>
          <p:cNvSpPr txBox="1"/>
          <p:nvPr>
            <p:ph type="title"/>
          </p:nvPr>
        </p:nvSpPr>
        <p:spPr>
          <a:xfrm>
            <a:off x="729450" y="1318650"/>
            <a:ext cx="76884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Shape 37"/>
          <p:cNvSpPr txBox="1"/>
          <p:nvPr>
            <p:ph idx="1" type="body"/>
          </p:nvPr>
        </p:nvSpPr>
        <p:spPr>
          <a:xfrm>
            <a:off x="729325" y="2078875"/>
            <a:ext cx="37743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Shape 38"/>
          <p:cNvSpPr txBox="1"/>
          <p:nvPr>
            <p:ph idx="2" type="body"/>
          </p:nvPr>
        </p:nvSpPr>
        <p:spPr>
          <a:xfrm>
            <a:off x="4643604" y="2078875"/>
            <a:ext cx="37743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Shape 3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0" name="Shape 40"/>
        <p:cNvGrpSpPr/>
        <p:nvPr/>
      </p:nvGrpSpPr>
      <p:grpSpPr>
        <a:xfrm>
          <a:off x="0" y="0"/>
          <a:ext cx="0" cy="0"/>
          <a:chOff x="0" y="0"/>
          <a:chExt cx="0" cy="0"/>
        </a:xfrm>
      </p:grpSpPr>
      <p:sp>
        <p:nvSpPr>
          <p:cNvPr id="41" name="Shape 41"/>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42" name="Shape 42"/>
          <p:cNvGrpSpPr/>
          <p:nvPr/>
        </p:nvGrpSpPr>
        <p:grpSpPr>
          <a:xfrm>
            <a:off x="830392" y="1191256"/>
            <a:ext cx="745763" cy="45826"/>
            <a:chOff x="4580561" y="2589004"/>
            <a:chExt cx="1064464" cy="25200"/>
          </a:xfrm>
        </p:grpSpPr>
        <p:sp>
          <p:nvSpPr>
            <p:cNvPr id="43" name="Shape 43"/>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4" name="Shape 4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45" name="Shape 45"/>
          <p:cNvSpPr txBox="1"/>
          <p:nvPr>
            <p:ph type="title"/>
          </p:nvPr>
        </p:nvSpPr>
        <p:spPr>
          <a:xfrm>
            <a:off x="729450" y="1318650"/>
            <a:ext cx="76884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Shape 4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7" name="Shape 47"/>
        <p:cNvGrpSpPr/>
        <p:nvPr/>
      </p:nvGrpSpPr>
      <p:grpSpPr>
        <a:xfrm>
          <a:off x="0" y="0"/>
          <a:ext cx="0" cy="0"/>
          <a:chOff x="0" y="0"/>
          <a:chExt cx="0" cy="0"/>
        </a:xfrm>
      </p:grpSpPr>
      <p:sp>
        <p:nvSpPr>
          <p:cNvPr id="48" name="Shape 48"/>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49" name="Shape 49"/>
          <p:cNvGrpSpPr/>
          <p:nvPr/>
        </p:nvGrpSpPr>
        <p:grpSpPr>
          <a:xfrm>
            <a:off x="830392" y="1191256"/>
            <a:ext cx="745763" cy="45826"/>
            <a:chOff x="4580561" y="2589004"/>
            <a:chExt cx="1064464" cy="25200"/>
          </a:xfrm>
        </p:grpSpPr>
        <p:sp>
          <p:nvSpPr>
            <p:cNvPr id="50" name="Shape 50"/>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1" name="Shape 51"/>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52" name="Shape 52"/>
          <p:cNvSpPr txBox="1"/>
          <p:nvPr>
            <p:ph type="title"/>
          </p:nvPr>
        </p:nvSpPr>
        <p:spPr>
          <a:xfrm>
            <a:off x="730000" y="1318650"/>
            <a:ext cx="3300900" cy="13815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Shape 53"/>
          <p:cNvSpPr txBox="1"/>
          <p:nvPr>
            <p:ph idx="1" type="body"/>
          </p:nvPr>
        </p:nvSpPr>
        <p:spPr>
          <a:xfrm>
            <a:off x="721225" y="2781725"/>
            <a:ext cx="3300900" cy="1597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Shape 5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Shape 56"/>
          <p:cNvGrpSpPr/>
          <p:nvPr/>
        </p:nvGrpSpPr>
        <p:grpSpPr>
          <a:xfrm>
            <a:off x="830392" y="4169130"/>
            <a:ext cx="745763" cy="45826"/>
            <a:chOff x="4580561" y="2589004"/>
            <a:chExt cx="1064464" cy="25200"/>
          </a:xfrm>
        </p:grpSpPr>
        <p:sp>
          <p:nvSpPr>
            <p:cNvPr id="57" name="Shape 57"/>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8" name="Shape 5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59" name="Shape 59"/>
          <p:cNvSpPr txBox="1"/>
          <p:nvPr>
            <p:ph type="title"/>
          </p:nvPr>
        </p:nvSpPr>
        <p:spPr>
          <a:xfrm>
            <a:off x="729450" y="864300"/>
            <a:ext cx="7021200" cy="29850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Shape 6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61" name="Shape 61"/>
        <p:cNvGrpSpPr/>
        <p:nvPr/>
      </p:nvGrpSpPr>
      <p:grpSpPr>
        <a:xfrm>
          <a:off x="0" y="0"/>
          <a:ext cx="0" cy="0"/>
          <a:chOff x="0" y="0"/>
          <a:chExt cx="0" cy="0"/>
        </a:xfrm>
      </p:grpSpPr>
      <p:sp>
        <p:nvSpPr>
          <p:cNvPr id="62" name="Shape 62"/>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63" name="Shape 63"/>
          <p:cNvGrpSpPr/>
          <p:nvPr/>
        </p:nvGrpSpPr>
        <p:grpSpPr>
          <a:xfrm>
            <a:off x="830392" y="1191256"/>
            <a:ext cx="745763" cy="45826"/>
            <a:chOff x="4580561" y="2589004"/>
            <a:chExt cx="1064464" cy="25200"/>
          </a:xfrm>
        </p:grpSpPr>
        <p:sp>
          <p:nvSpPr>
            <p:cNvPr id="64" name="Shape 6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5" name="Shape 6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66" name="Shape 66"/>
          <p:cNvSpPr txBox="1"/>
          <p:nvPr>
            <p:ph type="title"/>
          </p:nvPr>
        </p:nvSpPr>
        <p:spPr>
          <a:xfrm>
            <a:off x="730000" y="1318650"/>
            <a:ext cx="3300900" cy="1687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Shape 67"/>
          <p:cNvSpPr txBox="1"/>
          <p:nvPr>
            <p:ph idx="1" type="subTitle"/>
          </p:nvPr>
        </p:nvSpPr>
        <p:spPr>
          <a:xfrm>
            <a:off x="724950" y="3161525"/>
            <a:ext cx="3300900" cy="7590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Shape 68"/>
          <p:cNvSpPr txBox="1"/>
          <p:nvPr>
            <p:ph idx="2" type="body"/>
          </p:nvPr>
        </p:nvSpPr>
        <p:spPr>
          <a:xfrm>
            <a:off x="5174225" y="1352625"/>
            <a:ext cx="3374400" cy="3025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Shape 6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70" name="Shape 70"/>
        <p:cNvGrpSpPr/>
        <p:nvPr/>
      </p:nvGrpSpPr>
      <p:grpSpPr>
        <a:xfrm>
          <a:off x="0" y="0"/>
          <a:ext cx="0" cy="0"/>
          <a:chOff x="0" y="0"/>
          <a:chExt cx="0" cy="0"/>
        </a:xfrm>
      </p:grpSpPr>
      <p:sp>
        <p:nvSpPr>
          <p:cNvPr id="71" name="Shape 71"/>
          <p:cNvSpPr txBox="1"/>
          <p:nvPr>
            <p:ph idx="1" type="body"/>
          </p:nvPr>
        </p:nvSpPr>
        <p:spPr>
          <a:xfrm>
            <a:off x="724950" y="4372551"/>
            <a:ext cx="7697400" cy="4605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72" name="Shape 7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Shape 8"/>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2.png"/><Relationship Id="rId4" Type="http://schemas.openxmlformats.org/officeDocument/2006/relationships/image" Target="../media/image3.gi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gif"/><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5.pn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gif"/><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Shape 86"/>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a:t>StateKeeper: Generalizing Reachability</a:t>
            </a:r>
            <a:endParaRPr/>
          </a:p>
        </p:txBody>
      </p:sp>
      <p:sp>
        <p:nvSpPr>
          <p:cNvPr id="87" name="Shape 87"/>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a:t>Vishrant Vasavada, Ricky Lee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Shape 14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a:t>Example (contd…): Modelling the network</a:t>
            </a:r>
            <a:endParaRPr/>
          </a:p>
        </p:txBody>
      </p:sp>
      <p:sp>
        <p:nvSpPr>
          <p:cNvPr id="146" name="Shape 14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spcBef>
                <a:spcPts val="0"/>
              </a:spcBef>
              <a:spcAft>
                <a:spcPts val="0"/>
              </a:spcAft>
              <a:buSzPts val="1300"/>
              <a:buChar char="●"/>
            </a:pPr>
            <a:r>
              <a:rPr lang="en-GB"/>
              <a:t>A graph with port has vertices and physical links between ports as edges</a:t>
            </a:r>
            <a:endParaRPr/>
          </a:p>
          <a:p>
            <a:pPr indent="-311150" lvl="0" marL="457200" rtl="0">
              <a:spcBef>
                <a:spcPts val="0"/>
              </a:spcBef>
              <a:spcAft>
                <a:spcPts val="0"/>
              </a:spcAft>
              <a:buSzPts val="1300"/>
              <a:buChar char="●"/>
            </a:pPr>
            <a:r>
              <a:rPr lang="en-GB"/>
              <a:t>Each port has ID, set of forwarding rules (represented with integers corresponding to atomic predicates), set of ports it is directly connected to along with the link delay and  throughput info</a:t>
            </a:r>
            <a:endParaRPr/>
          </a:p>
        </p:txBody>
      </p:sp>
      <p:pic>
        <p:nvPicPr>
          <p:cNvPr id="147" name="Shape 147"/>
          <p:cNvPicPr preferRelativeResize="0"/>
          <p:nvPr/>
        </p:nvPicPr>
        <p:blipFill>
          <a:blip r:embed="rId3">
            <a:alphaModFix/>
          </a:blip>
          <a:stretch>
            <a:fillRect/>
          </a:stretch>
        </p:blipFill>
        <p:spPr>
          <a:xfrm>
            <a:off x="4886425" y="2970050"/>
            <a:ext cx="4156974" cy="2173450"/>
          </a:xfrm>
          <a:prstGeom prst="rect">
            <a:avLst/>
          </a:prstGeom>
          <a:noFill/>
          <a:ln>
            <a:noFill/>
          </a:ln>
        </p:spPr>
      </p:pic>
      <p:pic>
        <p:nvPicPr>
          <p:cNvPr id="148" name="Shape 148"/>
          <p:cNvPicPr preferRelativeResize="0"/>
          <p:nvPr/>
        </p:nvPicPr>
        <p:blipFill rotWithShape="1">
          <a:blip r:embed="rId4">
            <a:alphaModFix/>
          </a:blip>
          <a:srcRect b="30159" l="9577" r="28310" t="27500"/>
          <a:stretch/>
        </p:blipFill>
        <p:spPr>
          <a:xfrm>
            <a:off x="79500" y="3033913"/>
            <a:ext cx="4806925" cy="20457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Shape 15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a:t>Example (contd...): Reachability Tree</a:t>
            </a:r>
            <a:endParaRPr/>
          </a:p>
        </p:txBody>
      </p:sp>
      <p:sp>
        <p:nvSpPr>
          <p:cNvPr id="154" name="Shape 154"/>
          <p:cNvSpPr txBox="1"/>
          <p:nvPr>
            <p:ph idx="1" type="body"/>
          </p:nvPr>
        </p:nvSpPr>
        <p:spPr>
          <a:xfrm>
            <a:off x="729450" y="2078875"/>
            <a:ext cx="7688700" cy="405000"/>
          </a:xfrm>
          <a:prstGeom prst="rect">
            <a:avLst/>
          </a:prstGeom>
        </p:spPr>
        <p:txBody>
          <a:bodyPr anchorCtr="0" anchor="t" bIns="91425" lIns="91425" spcFirstLastPara="1" rIns="91425" wrap="square" tIns="91425">
            <a:noAutofit/>
          </a:bodyPr>
          <a:lstStyle/>
          <a:p>
            <a:pPr indent="-311150" lvl="0" marL="457200">
              <a:spcBef>
                <a:spcPts val="0"/>
              </a:spcBef>
              <a:spcAft>
                <a:spcPts val="0"/>
              </a:spcAft>
              <a:buSzPts val="1300"/>
              <a:buChar char="●"/>
            </a:pPr>
            <a:r>
              <a:rPr lang="en-GB"/>
              <a:t>DFS Algorithm</a:t>
            </a:r>
            <a:endParaRPr/>
          </a:p>
        </p:txBody>
      </p:sp>
      <p:pic>
        <p:nvPicPr>
          <p:cNvPr id="155" name="Shape 155"/>
          <p:cNvPicPr preferRelativeResize="0"/>
          <p:nvPr/>
        </p:nvPicPr>
        <p:blipFill rotWithShape="1">
          <a:blip r:embed="rId3">
            <a:alphaModFix/>
          </a:blip>
          <a:srcRect b="30159" l="9577" r="28310" t="27500"/>
          <a:stretch/>
        </p:blipFill>
        <p:spPr>
          <a:xfrm>
            <a:off x="181350" y="2347200"/>
            <a:ext cx="5030701" cy="2738250"/>
          </a:xfrm>
          <a:prstGeom prst="rect">
            <a:avLst/>
          </a:prstGeom>
          <a:noFill/>
          <a:ln>
            <a:noFill/>
          </a:ln>
        </p:spPr>
      </p:pic>
      <p:pic>
        <p:nvPicPr>
          <p:cNvPr id="156" name="Shape 156"/>
          <p:cNvPicPr preferRelativeResize="0"/>
          <p:nvPr/>
        </p:nvPicPr>
        <p:blipFill>
          <a:blip r:embed="rId4">
            <a:alphaModFix/>
          </a:blip>
          <a:stretch>
            <a:fillRect/>
          </a:stretch>
        </p:blipFill>
        <p:spPr>
          <a:xfrm>
            <a:off x="5364451" y="2636275"/>
            <a:ext cx="3627149" cy="197608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Shape 16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a:t>Example (contd…): Reachability Tree</a:t>
            </a:r>
            <a:endParaRPr/>
          </a:p>
        </p:txBody>
      </p:sp>
      <p:pic>
        <p:nvPicPr>
          <p:cNvPr id="162" name="Shape 162"/>
          <p:cNvPicPr preferRelativeResize="0"/>
          <p:nvPr/>
        </p:nvPicPr>
        <p:blipFill>
          <a:blip r:embed="rId3">
            <a:alphaModFix/>
          </a:blip>
          <a:stretch>
            <a:fillRect/>
          </a:stretch>
        </p:blipFill>
        <p:spPr>
          <a:xfrm>
            <a:off x="4480575" y="2021350"/>
            <a:ext cx="4000575" cy="2969750"/>
          </a:xfrm>
          <a:prstGeom prst="rect">
            <a:avLst/>
          </a:prstGeom>
          <a:noFill/>
          <a:ln>
            <a:noFill/>
          </a:ln>
        </p:spPr>
      </p:pic>
      <p:pic>
        <p:nvPicPr>
          <p:cNvPr id="163" name="Shape 163"/>
          <p:cNvPicPr preferRelativeResize="0"/>
          <p:nvPr/>
        </p:nvPicPr>
        <p:blipFill>
          <a:blip r:embed="rId4">
            <a:alphaModFix/>
          </a:blip>
          <a:stretch>
            <a:fillRect/>
          </a:stretch>
        </p:blipFill>
        <p:spPr>
          <a:xfrm>
            <a:off x="178900" y="2366737"/>
            <a:ext cx="4155425" cy="2263887"/>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Shape 16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a:t>Example (contd…): Reachability Tree</a:t>
            </a:r>
            <a:endParaRPr/>
          </a:p>
        </p:txBody>
      </p:sp>
      <p:pic>
        <p:nvPicPr>
          <p:cNvPr id="169" name="Shape 169"/>
          <p:cNvPicPr preferRelativeResize="0"/>
          <p:nvPr/>
        </p:nvPicPr>
        <p:blipFill>
          <a:blip r:embed="rId3">
            <a:alphaModFix/>
          </a:blip>
          <a:stretch>
            <a:fillRect/>
          </a:stretch>
        </p:blipFill>
        <p:spPr>
          <a:xfrm>
            <a:off x="152400" y="2442675"/>
            <a:ext cx="4513875" cy="2459175"/>
          </a:xfrm>
          <a:prstGeom prst="rect">
            <a:avLst/>
          </a:prstGeom>
          <a:noFill/>
          <a:ln>
            <a:noFill/>
          </a:ln>
        </p:spPr>
      </p:pic>
      <p:pic>
        <p:nvPicPr>
          <p:cNvPr id="170" name="Shape 170"/>
          <p:cNvPicPr preferRelativeResize="0"/>
          <p:nvPr/>
        </p:nvPicPr>
        <p:blipFill>
          <a:blip r:embed="rId4">
            <a:alphaModFix/>
          </a:blip>
          <a:stretch>
            <a:fillRect/>
          </a:stretch>
        </p:blipFill>
        <p:spPr>
          <a:xfrm>
            <a:off x="5357625" y="1853850"/>
            <a:ext cx="2856046" cy="304800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Shape 17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a:t>Comments</a:t>
            </a:r>
            <a:endParaRPr/>
          </a:p>
        </p:txBody>
      </p:sp>
      <p:sp>
        <p:nvSpPr>
          <p:cNvPr id="176" name="Shape 176"/>
          <p:cNvSpPr txBox="1"/>
          <p:nvPr>
            <p:ph idx="1" type="body"/>
          </p:nvPr>
        </p:nvSpPr>
        <p:spPr>
          <a:xfrm>
            <a:off x="661050" y="2078875"/>
            <a:ext cx="7688700" cy="2261100"/>
          </a:xfrm>
          <a:prstGeom prst="rect">
            <a:avLst/>
          </a:prstGeom>
        </p:spPr>
        <p:txBody>
          <a:bodyPr anchorCtr="0" anchor="t" bIns="91425" lIns="91425" spcFirstLastPara="1" rIns="91425" wrap="square" tIns="91425">
            <a:noAutofit/>
          </a:bodyPr>
          <a:lstStyle/>
          <a:p>
            <a:pPr indent="-311150" lvl="0" marL="457200" rtl="0">
              <a:spcBef>
                <a:spcPts val="0"/>
              </a:spcBef>
              <a:spcAft>
                <a:spcPts val="0"/>
              </a:spcAft>
              <a:buSzPts val="1300"/>
              <a:buChar char="●"/>
            </a:pPr>
            <a:r>
              <a:rPr lang="en-GB"/>
              <a:t>Same time complexity as AP Verifier</a:t>
            </a:r>
            <a:endParaRPr/>
          </a:p>
          <a:p>
            <a:pPr indent="-311150" lvl="0" marL="457200" rtl="0">
              <a:spcBef>
                <a:spcPts val="0"/>
              </a:spcBef>
              <a:spcAft>
                <a:spcPts val="0"/>
              </a:spcAft>
              <a:buSzPts val="1300"/>
              <a:buChar char="●"/>
            </a:pPr>
            <a:r>
              <a:rPr lang="en-GB"/>
              <a:t>Limitation: Doesn’t take liveliness into account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Shape 9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a:t>Motivation</a:t>
            </a:r>
            <a:endParaRPr/>
          </a:p>
        </p:txBody>
      </p:sp>
      <p:sp>
        <p:nvSpPr>
          <p:cNvPr id="93" name="Shape 93"/>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i="1" lang="en-GB"/>
              <a:t>We don’t want a walking dead</a:t>
            </a:r>
            <a:endParaRPr i="1"/>
          </a:p>
          <a:p>
            <a:pPr indent="-311150" lvl="0" marL="457200" rtl="0">
              <a:spcBef>
                <a:spcPts val="1600"/>
              </a:spcBef>
              <a:spcAft>
                <a:spcPts val="0"/>
              </a:spcAft>
              <a:buSzPts val="1300"/>
              <a:buChar char="●"/>
            </a:pPr>
            <a:r>
              <a:rPr lang="en-GB"/>
              <a:t>QoS is the ultimate requirement - hence just verifying  </a:t>
            </a:r>
            <a:r>
              <a:rPr lang="en-GB"/>
              <a:t>reachability </a:t>
            </a:r>
            <a:r>
              <a:rPr lang="en-GB"/>
              <a:t>isn’t enough</a:t>
            </a:r>
            <a:endParaRPr/>
          </a:p>
          <a:p>
            <a:pPr indent="-311150" lvl="0" marL="457200" rtl="0">
              <a:spcBef>
                <a:spcPts val="0"/>
              </a:spcBef>
              <a:spcAft>
                <a:spcPts val="0"/>
              </a:spcAft>
              <a:buSzPts val="1300"/>
              <a:buChar char="●"/>
            </a:pPr>
            <a:r>
              <a:rPr lang="en-GB"/>
              <a:t>Most of the network </a:t>
            </a:r>
            <a:r>
              <a:rPr lang="en-GB"/>
              <a:t>verification</a:t>
            </a:r>
            <a:r>
              <a:rPr lang="en-GB"/>
              <a:t> algorithms don’t account for link delay, rate limiting rules (throughput), etc..</a:t>
            </a:r>
            <a:endParaRPr/>
          </a:p>
          <a:p>
            <a:pPr indent="-311150" lvl="0" marL="457200">
              <a:spcBef>
                <a:spcPts val="0"/>
              </a:spcBef>
              <a:spcAft>
                <a:spcPts val="0"/>
              </a:spcAft>
              <a:buSzPts val="1300"/>
              <a:buChar char="●"/>
            </a:pPr>
            <a:r>
              <a:rPr lang="en-GB"/>
              <a:t>StateKeeper, along with reachability, gives operator the idea of overall delay a packet would suffer and throughput (rate limiting rules) of the system and verify the QoS specs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Shape 9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a:t>Two Approach</a:t>
            </a:r>
            <a:r>
              <a:rPr lang="en-GB"/>
              <a:t>es</a:t>
            </a:r>
            <a:endParaRPr/>
          </a:p>
        </p:txBody>
      </p:sp>
      <p:sp>
        <p:nvSpPr>
          <p:cNvPr id="99" name="Shape 9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spcBef>
                <a:spcPts val="0"/>
              </a:spcBef>
              <a:spcAft>
                <a:spcPts val="0"/>
              </a:spcAft>
              <a:buSzPts val="1300"/>
              <a:buChar char="●"/>
            </a:pPr>
            <a:r>
              <a:rPr lang="en-GB"/>
              <a:t>NoD</a:t>
            </a:r>
            <a:endParaRPr/>
          </a:p>
          <a:p>
            <a:pPr indent="-298450" lvl="1" marL="914400" rtl="0">
              <a:spcBef>
                <a:spcPts val="0"/>
              </a:spcBef>
              <a:spcAft>
                <a:spcPts val="0"/>
              </a:spcAft>
              <a:buSzPts val="1100"/>
              <a:buChar char="○"/>
            </a:pPr>
            <a:r>
              <a:rPr lang="en-GB"/>
              <a:t>Modify state of packet to be  &lt;header, quantity&gt; where quantity could be delay/throughput</a:t>
            </a:r>
            <a:endParaRPr/>
          </a:p>
          <a:p>
            <a:pPr indent="-298450" lvl="1" marL="914400" rtl="0">
              <a:spcBef>
                <a:spcPts val="0"/>
              </a:spcBef>
              <a:spcAft>
                <a:spcPts val="0"/>
              </a:spcAft>
              <a:buSzPts val="1100"/>
              <a:buChar char="○"/>
            </a:pPr>
            <a:r>
              <a:rPr lang="en-GB"/>
              <a:t>NoD uses difference of cubes ( DoC) data structure internally to represent packet states. We’ll have to change this DoC data-structure to  support the above mentioned additions</a:t>
            </a:r>
            <a:endParaRPr/>
          </a:p>
          <a:p>
            <a:pPr indent="-311150" lvl="0" marL="457200" marR="0" rtl="0" algn="l">
              <a:lnSpc>
                <a:spcPct val="115000"/>
              </a:lnSpc>
              <a:spcBef>
                <a:spcPts val="0"/>
              </a:spcBef>
              <a:spcAft>
                <a:spcPts val="0"/>
              </a:spcAft>
              <a:buClr>
                <a:schemeClr val="accent1"/>
              </a:buClr>
              <a:buSzPts val="1300"/>
              <a:buFont typeface="Lato"/>
              <a:buChar char="●"/>
            </a:pPr>
            <a:r>
              <a:rPr b="1" lang="en-GB"/>
              <a:t>Enhancing Atomic Predicate (AP) Verifier</a:t>
            </a:r>
            <a:endParaRPr b="1"/>
          </a:p>
          <a:p>
            <a:pPr indent="-298450" lvl="1" marL="914400" rtl="0">
              <a:spcBef>
                <a:spcPts val="0"/>
              </a:spcBef>
              <a:spcAft>
                <a:spcPts val="0"/>
              </a:spcAft>
              <a:buSzPts val="1100"/>
              <a:buChar char="○"/>
            </a:pPr>
            <a:r>
              <a:rPr lang="en-GB"/>
              <a:t>AP Verifier computes reachability tree from Port i to Port j (Depth-First Search)</a:t>
            </a:r>
            <a:endParaRPr/>
          </a:p>
          <a:p>
            <a:pPr indent="-298450" lvl="1" marL="914400" rtl="0">
              <a:spcBef>
                <a:spcPts val="0"/>
              </a:spcBef>
              <a:spcAft>
                <a:spcPts val="0"/>
              </a:spcAft>
              <a:buSzPts val="1100"/>
              <a:buChar char="○"/>
            </a:pPr>
            <a:r>
              <a:rPr lang="en-GB"/>
              <a:t>Each node on reachability tree  has a set of forwarding and acl rules represented using the atomic predicates</a:t>
            </a:r>
            <a:endParaRPr/>
          </a:p>
          <a:p>
            <a:pPr indent="-298450" lvl="1" marL="914400" rtl="0">
              <a:spcBef>
                <a:spcPts val="0"/>
              </a:spcBef>
              <a:spcAft>
                <a:spcPts val="0"/>
              </a:spcAft>
              <a:buSzPts val="1100"/>
              <a:buChar char="○"/>
            </a:pPr>
            <a:r>
              <a:rPr lang="en-GB"/>
              <a:t>The idea is to keep track of total delay and throughput while computing this reachability tree</a:t>
            </a:r>
            <a:endParaRPr/>
          </a:p>
          <a:p>
            <a:pPr indent="-298450" lvl="1" marL="914400" rtl="0">
              <a:spcBef>
                <a:spcPts val="0"/>
              </a:spcBef>
              <a:spcAft>
                <a:spcPts val="0"/>
              </a:spcAft>
              <a:buSzPts val="1100"/>
              <a:buChar char="○"/>
            </a:pPr>
            <a:r>
              <a:rPr lang="en-GB"/>
              <a:t>Each port/node on reachability tree will have total delay and throughput observed so far</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Shape 10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a:t>Header Space Algebra</a:t>
            </a:r>
            <a:endParaRPr/>
          </a:p>
        </p:txBody>
      </p:sp>
      <p:sp>
        <p:nvSpPr>
          <p:cNvPr id="105" name="Shape 105"/>
          <p:cNvSpPr txBox="1"/>
          <p:nvPr>
            <p:ph idx="1" type="body"/>
          </p:nvPr>
        </p:nvSpPr>
        <p:spPr>
          <a:xfrm>
            <a:off x="729450" y="2078875"/>
            <a:ext cx="7688700" cy="590700"/>
          </a:xfrm>
          <a:prstGeom prst="rect">
            <a:avLst/>
          </a:prstGeom>
        </p:spPr>
        <p:txBody>
          <a:bodyPr anchorCtr="0" anchor="t" bIns="91425" lIns="91425" spcFirstLastPara="1" rIns="91425" wrap="square" tIns="91425">
            <a:noAutofit/>
          </a:bodyPr>
          <a:lstStyle/>
          <a:p>
            <a:pPr indent="-311150" lvl="0" marL="457200" rtl="0">
              <a:spcBef>
                <a:spcPts val="0"/>
              </a:spcBef>
              <a:spcAft>
                <a:spcPts val="0"/>
              </a:spcAft>
              <a:buSzPts val="1300"/>
              <a:buChar char="●"/>
            </a:pPr>
            <a:r>
              <a:rPr lang="en-GB"/>
              <a:t>Complement: 1* -&gt; 0*, 10* -&gt; 0**, *1*</a:t>
            </a:r>
            <a:endParaRPr/>
          </a:p>
          <a:p>
            <a:pPr indent="-298450" lvl="1" marL="914400" rtl="0">
              <a:spcBef>
                <a:spcPts val="0"/>
              </a:spcBef>
              <a:spcAft>
                <a:spcPts val="0"/>
              </a:spcAft>
              <a:buSzPts val="1100"/>
              <a:buChar char="○"/>
            </a:pPr>
            <a:r>
              <a:rPr lang="en-GB"/>
              <a:t>For every non-star character, replace it by a negation and replace/keep all other characters by/as *</a:t>
            </a:r>
            <a:endParaRPr/>
          </a:p>
          <a:p>
            <a:pPr indent="0" lvl="0" marL="0" rtl="0">
              <a:spcBef>
                <a:spcPts val="1600"/>
              </a:spcBef>
              <a:spcAft>
                <a:spcPts val="0"/>
              </a:spcAft>
              <a:buNone/>
            </a:pPr>
            <a:r>
              <a:t/>
            </a:r>
            <a:endParaRPr/>
          </a:p>
          <a:p>
            <a:pPr indent="0" lvl="0" marL="0" rtl="0">
              <a:spcBef>
                <a:spcPts val="1600"/>
              </a:spcBef>
              <a:spcAft>
                <a:spcPts val="1600"/>
              </a:spcAft>
              <a:buNone/>
            </a:pPr>
            <a:r>
              <a:t/>
            </a:r>
            <a:endParaRPr/>
          </a:p>
        </p:txBody>
      </p:sp>
      <p:pic>
        <p:nvPicPr>
          <p:cNvPr id="106" name="Shape 106"/>
          <p:cNvPicPr preferRelativeResize="0"/>
          <p:nvPr/>
        </p:nvPicPr>
        <p:blipFill>
          <a:blip r:embed="rId3">
            <a:alphaModFix/>
          </a:blip>
          <a:stretch>
            <a:fillRect/>
          </a:stretch>
        </p:blipFill>
        <p:spPr>
          <a:xfrm>
            <a:off x="2831025" y="2753025"/>
            <a:ext cx="3485560" cy="21691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6"/>
                                        </p:tgtEl>
                                        <p:attrNameLst>
                                          <p:attrName>style.visibility</p:attrName>
                                        </p:attrNameLst>
                                      </p:cBhvr>
                                      <p:to>
                                        <p:strVal val="visible"/>
                                      </p:to>
                                    </p:set>
                                    <p:animEffect filter="fade" transition="in">
                                      <p:cBhvr>
                                        <p:cTn dur="1000"/>
                                        <p:tgtEl>
                                          <p:spTgt spid="10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Shape 11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a:t>Header Space Algebra</a:t>
            </a:r>
            <a:endParaRPr/>
          </a:p>
        </p:txBody>
      </p:sp>
      <p:sp>
        <p:nvSpPr>
          <p:cNvPr id="112" name="Shape 112"/>
          <p:cNvSpPr txBox="1"/>
          <p:nvPr>
            <p:ph idx="1" type="body"/>
          </p:nvPr>
        </p:nvSpPr>
        <p:spPr>
          <a:xfrm>
            <a:off x="729450" y="2078875"/>
            <a:ext cx="7688700" cy="535200"/>
          </a:xfrm>
          <a:prstGeom prst="rect">
            <a:avLst/>
          </a:prstGeom>
        </p:spPr>
        <p:txBody>
          <a:bodyPr anchorCtr="0" anchor="t" bIns="91425" lIns="91425" spcFirstLastPara="1" rIns="91425" wrap="square" tIns="91425">
            <a:noAutofit/>
          </a:bodyPr>
          <a:lstStyle/>
          <a:p>
            <a:pPr indent="-311150" lvl="0" marL="457200" rtl="0">
              <a:spcBef>
                <a:spcPts val="0"/>
              </a:spcBef>
              <a:spcAft>
                <a:spcPts val="0"/>
              </a:spcAft>
              <a:buSzPts val="1300"/>
              <a:buChar char="●"/>
            </a:pPr>
            <a:r>
              <a:rPr lang="en-GB"/>
              <a:t>Intersection</a:t>
            </a:r>
            <a:endParaRPr/>
          </a:p>
          <a:p>
            <a:pPr indent="-298450" lvl="1" marL="914400" rtl="0">
              <a:spcBef>
                <a:spcPts val="0"/>
              </a:spcBef>
              <a:spcAft>
                <a:spcPts val="0"/>
              </a:spcAft>
              <a:buSzPts val="1100"/>
              <a:buChar char="○"/>
            </a:pPr>
            <a:r>
              <a:rPr lang="en-GB"/>
              <a:t>1/0 1/0 -&gt; 1/0, 	1 0 -&gt; z (empty), 1/0 * -&gt; 1/0</a:t>
            </a:r>
            <a:endParaRPr/>
          </a:p>
          <a:p>
            <a:pPr indent="0" lvl="0" marL="0" rtl="0">
              <a:spcBef>
                <a:spcPts val="1600"/>
              </a:spcBef>
              <a:spcAft>
                <a:spcPts val="1600"/>
              </a:spcAft>
              <a:buNone/>
            </a:pPr>
            <a:r>
              <a:t/>
            </a:r>
            <a:endParaRPr/>
          </a:p>
        </p:txBody>
      </p:sp>
      <p:pic>
        <p:nvPicPr>
          <p:cNvPr id="113" name="Shape 113"/>
          <p:cNvPicPr preferRelativeResize="0"/>
          <p:nvPr/>
        </p:nvPicPr>
        <p:blipFill>
          <a:blip r:embed="rId3">
            <a:alphaModFix/>
          </a:blip>
          <a:stretch>
            <a:fillRect/>
          </a:stretch>
        </p:blipFill>
        <p:spPr>
          <a:xfrm>
            <a:off x="3176625" y="2725450"/>
            <a:ext cx="2794346" cy="22246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3"/>
                                        </p:tgtEl>
                                        <p:attrNameLst>
                                          <p:attrName>style.visibility</p:attrName>
                                        </p:attrNameLst>
                                      </p:cBhvr>
                                      <p:to>
                                        <p:strVal val="visible"/>
                                      </p:to>
                                    </p:set>
                                    <p:animEffect filter="fade" transition="in">
                                      <p:cBhvr>
                                        <p:cTn dur="1000"/>
                                        <p:tgtEl>
                                          <p:spTgt spid="11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Shape 11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a:t>Atomic Predicates</a:t>
            </a:r>
            <a:endParaRPr/>
          </a:p>
        </p:txBody>
      </p:sp>
      <p:sp>
        <p:nvSpPr>
          <p:cNvPr id="119" name="Shape 119"/>
          <p:cNvSpPr txBox="1"/>
          <p:nvPr>
            <p:ph idx="1" type="body"/>
          </p:nvPr>
        </p:nvSpPr>
        <p:spPr>
          <a:xfrm>
            <a:off x="729450" y="2078875"/>
            <a:ext cx="7688700" cy="30645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GB"/>
              <a:t>Steps:</a:t>
            </a:r>
            <a:endParaRPr/>
          </a:p>
          <a:p>
            <a:pPr indent="-311150" lvl="0" marL="457200" rtl="0">
              <a:spcBef>
                <a:spcPts val="1600"/>
              </a:spcBef>
              <a:spcAft>
                <a:spcPts val="0"/>
              </a:spcAft>
              <a:buSzPts val="1300"/>
              <a:buAutoNum type="arabicPeriod"/>
            </a:pPr>
            <a:r>
              <a:rPr lang="en-GB"/>
              <a:t>Sort the prefixes in increasing order of their length</a:t>
            </a:r>
            <a:endParaRPr/>
          </a:p>
          <a:p>
            <a:pPr indent="-311150" lvl="0" marL="457200" rtl="0">
              <a:spcBef>
                <a:spcPts val="0"/>
              </a:spcBef>
              <a:spcAft>
                <a:spcPts val="0"/>
              </a:spcAft>
              <a:buSzPts val="1300"/>
              <a:buAutoNum type="arabicPeriod"/>
            </a:pPr>
            <a:r>
              <a:rPr lang="en-GB"/>
              <a:t>For each prefix, get {Prefix, Prefix’} pair where Prefix’ is complement of Prefix</a:t>
            </a:r>
            <a:endParaRPr/>
          </a:p>
          <a:p>
            <a:pPr indent="-311150" lvl="0" marL="457200" rtl="0">
              <a:spcBef>
                <a:spcPts val="0"/>
              </a:spcBef>
              <a:spcAft>
                <a:spcPts val="0"/>
              </a:spcAft>
              <a:buSzPts val="1300"/>
              <a:buAutoNum type="arabicPeriod"/>
            </a:pPr>
            <a:r>
              <a:rPr lang="en-GB"/>
              <a:t>Find atomic predicate set for each prefix</a:t>
            </a:r>
            <a:endParaRPr/>
          </a:p>
          <a:p>
            <a:pPr indent="0" lvl="0" marL="0" rtl="0">
              <a:spcBef>
                <a:spcPts val="1600"/>
              </a:spcBef>
              <a:spcAft>
                <a:spcPts val="0"/>
              </a:spcAft>
              <a:buNone/>
            </a:pPr>
            <a:r>
              <a:rPr lang="en-GB"/>
              <a:t>Complement:</a:t>
            </a:r>
            <a:endParaRPr/>
          </a:p>
          <a:p>
            <a:pPr indent="0" lvl="0" marL="0" rtl="0">
              <a:lnSpc>
                <a:spcPct val="100000"/>
              </a:lnSpc>
              <a:spcBef>
                <a:spcPts val="0"/>
              </a:spcBef>
              <a:spcAft>
                <a:spcPts val="0"/>
              </a:spcAft>
              <a:buNone/>
            </a:pPr>
            <a:r>
              <a:rPr lang="en-GB"/>
              <a:t>1* -&gt; {1*, 0*} </a:t>
            </a:r>
            <a:endParaRPr/>
          </a:p>
          <a:p>
            <a:pPr indent="0" lvl="0" marL="0" rtl="0">
              <a:lnSpc>
                <a:spcPct val="100000"/>
              </a:lnSpc>
              <a:spcBef>
                <a:spcPts val="0"/>
              </a:spcBef>
              <a:spcAft>
                <a:spcPts val="0"/>
              </a:spcAft>
              <a:buNone/>
            </a:pPr>
            <a:r>
              <a:rPr lang="en-GB"/>
              <a:t>10* -&gt; {10*, [0**, *1*]}</a:t>
            </a:r>
            <a:endParaRPr/>
          </a:p>
          <a:p>
            <a:pPr indent="0" lvl="0" marL="0" rtl="0">
              <a:lnSpc>
                <a:spcPct val="100000"/>
              </a:lnSpc>
              <a:spcBef>
                <a:spcPts val="0"/>
              </a:spcBef>
              <a:spcAft>
                <a:spcPts val="0"/>
              </a:spcAft>
              <a:buNone/>
            </a:pPr>
            <a:r>
              <a:t/>
            </a:r>
            <a:endParaRPr/>
          </a:p>
          <a:p>
            <a:pPr indent="0" lvl="0" marL="0" rtl="0">
              <a:lnSpc>
                <a:spcPct val="100000"/>
              </a:lnSpc>
              <a:spcBef>
                <a:spcPts val="0"/>
              </a:spcBef>
              <a:spcAft>
                <a:spcPts val="0"/>
              </a:spcAft>
              <a:buNone/>
            </a:pPr>
            <a:r>
              <a:rPr lang="en-GB"/>
              <a:t>Atomic Predicates for each prefix:</a:t>
            </a:r>
            <a:endParaRPr/>
          </a:p>
          <a:p>
            <a:pPr indent="0" lvl="0" marL="0" rtl="0">
              <a:lnSpc>
                <a:spcPct val="100000"/>
              </a:lnSpc>
              <a:spcBef>
                <a:spcPts val="0"/>
              </a:spcBef>
              <a:spcAft>
                <a:spcPts val="0"/>
              </a:spcAft>
              <a:buNone/>
            </a:pPr>
            <a:r>
              <a:rPr lang="en-GB"/>
              <a:t>{1*, 0*} -&gt; {1*, 0*}</a:t>
            </a:r>
            <a:endParaRPr/>
          </a:p>
          <a:p>
            <a:pPr indent="0" lvl="0" marL="0" rtl="0">
              <a:lnSpc>
                <a:spcPct val="100000"/>
              </a:lnSpc>
              <a:spcBef>
                <a:spcPts val="0"/>
              </a:spcBef>
              <a:spcAft>
                <a:spcPts val="0"/>
              </a:spcAft>
              <a:buNone/>
            </a:pPr>
            <a:r>
              <a:rPr lang="en-GB"/>
              <a:t>{10*, [0**, *1*]} -&gt; {10*, [0**, *1* - 0**]} -&gt; {10*, 0**, 11*} (Difference is just intersection with complement)</a:t>
            </a:r>
            <a:endParaRPr/>
          </a:p>
          <a:p>
            <a:pPr indent="0" lvl="0" marL="0" rtl="0">
              <a:lnSpc>
                <a:spcPct val="100000"/>
              </a:lnSpc>
              <a:spcBef>
                <a:spcPts val="0"/>
              </a:spcBef>
              <a:spcAft>
                <a:spcPts val="0"/>
              </a:spcAft>
              <a:buNone/>
            </a:pPr>
            <a:r>
              <a:t/>
            </a:r>
            <a:endParaRPr/>
          </a:p>
          <a:p>
            <a:pPr indent="0" lvl="0" marL="0" rtl="0">
              <a:spcBef>
                <a:spcPts val="0"/>
              </a:spcBef>
              <a:spcAft>
                <a:spcPts val="0"/>
              </a:spcAft>
              <a:buNone/>
            </a:pPr>
            <a:r>
              <a:t/>
            </a:r>
            <a:endParaRPr/>
          </a:p>
          <a:p>
            <a:pPr indent="0" lvl="0" marL="0" rtl="0">
              <a:lnSpc>
                <a:spcPct val="100000"/>
              </a:lnSpc>
              <a:spcBef>
                <a:spcPts val="1600"/>
              </a:spcBef>
              <a:spcAft>
                <a:spcPts val="0"/>
              </a:spcAft>
              <a:buNone/>
            </a:pPr>
            <a:r>
              <a:t/>
            </a:r>
            <a:endParaRPr b="1"/>
          </a:p>
          <a:p>
            <a:pPr indent="0" lvl="0" marL="0" rtl="0">
              <a:lnSpc>
                <a:spcPct val="100000"/>
              </a:lnSpc>
              <a:spcBef>
                <a:spcPts val="0"/>
              </a:spcBef>
              <a:spcAft>
                <a:spcPts val="0"/>
              </a:spcAft>
              <a:buNone/>
            </a:pPr>
            <a:r>
              <a:t/>
            </a:r>
            <a:endParaRPr/>
          </a:p>
          <a:p>
            <a:pPr indent="0" lvl="0" marL="0" rtl="0">
              <a:lnSpc>
                <a:spcPct val="100000"/>
              </a:lnSpc>
              <a:spcBef>
                <a:spcPts val="0"/>
              </a:spcBef>
              <a:spcAft>
                <a:spcPts val="0"/>
              </a:spcAft>
              <a:buNone/>
            </a:pPr>
            <a:r>
              <a:t/>
            </a:r>
            <a:endParaRPr/>
          </a:p>
          <a:p>
            <a:pPr indent="0" lvl="0" marL="0" rtl="0">
              <a:lnSpc>
                <a:spcPct val="100000"/>
              </a:lnSpc>
              <a:spcBef>
                <a:spcPts val="0"/>
              </a:spcBef>
              <a:spcAft>
                <a:spcPts val="0"/>
              </a:spcAft>
              <a:buNone/>
            </a:pPr>
            <a:r>
              <a:t/>
            </a:r>
            <a:endParaRPr/>
          </a:p>
          <a:p>
            <a:pPr indent="0" lvl="0" marL="0" rtl="0">
              <a:lnSpc>
                <a:spcPct val="100000"/>
              </a:lnSpc>
              <a:spcBef>
                <a:spcPts val="0"/>
              </a:spcBef>
              <a:spcAft>
                <a:spcPts val="0"/>
              </a:spcAft>
              <a:buNone/>
            </a:pPr>
            <a:r>
              <a:t/>
            </a:r>
            <a:endParaRPr/>
          </a:p>
          <a:p>
            <a:pPr indent="0" lvl="0" marL="0" rtl="0">
              <a:lnSpc>
                <a:spcPct val="100000"/>
              </a:lnSpc>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Shape 12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a:t>Atomic Predicates (contd…)</a:t>
            </a:r>
            <a:endParaRPr/>
          </a:p>
        </p:txBody>
      </p:sp>
      <p:sp>
        <p:nvSpPr>
          <p:cNvPr id="125" name="Shape 125"/>
          <p:cNvSpPr txBox="1"/>
          <p:nvPr>
            <p:ph idx="1" type="body"/>
          </p:nvPr>
        </p:nvSpPr>
        <p:spPr>
          <a:xfrm>
            <a:off x="727650" y="2078875"/>
            <a:ext cx="7688700" cy="2976900"/>
          </a:xfrm>
          <a:prstGeom prst="rect">
            <a:avLst/>
          </a:prstGeom>
        </p:spPr>
        <p:txBody>
          <a:bodyPr anchorCtr="0" anchor="t" bIns="91425" lIns="91425" spcFirstLastPara="1" rIns="91425" wrap="square" tIns="91425">
            <a:noAutofit/>
          </a:bodyPr>
          <a:lstStyle/>
          <a:p>
            <a:pPr indent="-311150" lvl="0" marL="457200" rtl="0">
              <a:lnSpc>
                <a:spcPct val="100000"/>
              </a:lnSpc>
              <a:spcBef>
                <a:spcPts val="0"/>
              </a:spcBef>
              <a:spcAft>
                <a:spcPts val="0"/>
              </a:spcAft>
              <a:buSzPts val="1300"/>
              <a:buAutoNum type="arabicPeriod" startAt="4"/>
            </a:pPr>
            <a:r>
              <a:rPr lang="en-GB"/>
              <a:t>Intersect atomic predicate set of prefix 1 with prefix 2, then the result with atomic predicate set of prefix 3 and so on...</a:t>
            </a:r>
            <a:endParaRPr/>
          </a:p>
          <a:p>
            <a:pPr indent="0" lvl="0" marL="0" rtl="0">
              <a:lnSpc>
                <a:spcPct val="100000"/>
              </a:lnSpc>
              <a:spcBef>
                <a:spcPts val="0"/>
              </a:spcBef>
              <a:spcAft>
                <a:spcPts val="0"/>
              </a:spcAft>
              <a:buNone/>
            </a:pPr>
            <a:r>
              <a:t/>
            </a:r>
            <a:endParaRPr/>
          </a:p>
          <a:p>
            <a:pPr indent="0" lvl="0" marL="0" rtl="0">
              <a:lnSpc>
                <a:spcPct val="100000"/>
              </a:lnSpc>
              <a:spcBef>
                <a:spcPts val="0"/>
              </a:spcBef>
              <a:spcAft>
                <a:spcPts val="0"/>
              </a:spcAft>
              <a:buNone/>
            </a:pPr>
            <a:r>
              <a:rPr lang="en-GB"/>
              <a:t>Atomic Predicates for each prefix:</a:t>
            </a:r>
            <a:endParaRPr/>
          </a:p>
          <a:p>
            <a:pPr indent="0" lvl="0" marL="0" rtl="0">
              <a:lnSpc>
                <a:spcPct val="100000"/>
              </a:lnSpc>
              <a:spcBef>
                <a:spcPts val="0"/>
              </a:spcBef>
              <a:spcAft>
                <a:spcPts val="0"/>
              </a:spcAft>
              <a:buNone/>
            </a:pPr>
            <a:r>
              <a:rPr lang="en-GB"/>
              <a:t>{1*, 0*} -&gt; {1*, 0*}</a:t>
            </a:r>
            <a:endParaRPr/>
          </a:p>
          <a:p>
            <a:pPr indent="0" lvl="0" marL="0" rtl="0">
              <a:lnSpc>
                <a:spcPct val="100000"/>
              </a:lnSpc>
              <a:spcBef>
                <a:spcPts val="0"/>
              </a:spcBef>
              <a:spcAft>
                <a:spcPts val="0"/>
              </a:spcAft>
              <a:buNone/>
            </a:pPr>
            <a:r>
              <a:rPr lang="en-GB"/>
              <a:t>{10*, [0**, *1*]} -&gt; {10*, [0**, *1* - 0**]} -&gt; {10*, 0**, 11*}</a:t>
            </a:r>
            <a:endParaRPr/>
          </a:p>
          <a:p>
            <a:pPr indent="0" lvl="0" marL="0" rtl="0">
              <a:lnSpc>
                <a:spcPct val="100000"/>
              </a:lnSpc>
              <a:spcBef>
                <a:spcPts val="0"/>
              </a:spcBef>
              <a:spcAft>
                <a:spcPts val="0"/>
              </a:spcAft>
              <a:buNone/>
            </a:pPr>
            <a:r>
              <a:t/>
            </a:r>
            <a:endParaRPr/>
          </a:p>
          <a:p>
            <a:pPr indent="0" lvl="0" marL="0" rtl="0">
              <a:lnSpc>
                <a:spcPct val="100000"/>
              </a:lnSpc>
              <a:spcBef>
                <a:spcPts val="0"/>
              </a:spcBef>
              <a:spcAft>
                <a:spcPts val="0"/>
              </a:spcAft>
              <a:buNone/>
            </a:pPr>
            <a:r>
              <a:rPr lang="en-GB"/>
              <a:t>Atomic Predicates:</a:t>
            </a:r>
            <a:endParaRPr/>
          </a:p>
          <a:p>
            <a:pPr indent="0" lvl="0" marL="0" rtl="0">
              <a:lnSpc>
                <a:spcPct val="100000"/>
              </a:lnSpc>
              <a:spcBef>
                <a:spcPts val="0"/>
              </a:spcBef>
              <a:spcAft>
                <a:spcPts val="0"/>
              </a:spcAft>
              <a:buNone/>
            </a:pPr>
            <a:r>
              <a:rPr lang="en-GB"/>
              <a:t>{1*, 0*} intersects {10*, 0**, 11*} -&gt; {10*, 11*, 0**}</a:t>
            </a:r>
            <a:endParaRPr/>
          </a:p>
          <a:p>
            <a:pPr indent="0" lvl="0" marL="0">
              <a:spcBef>
                <a:spcPts val="0"/>
              </a:spcBef>
              <a:spcAft>
                <a:spcPts val="1600"/>
              </a:spcAft>
              <a:buNone/>
            </a:pPr>
            <a:r>
              <a:t/>
            </a:r>
            <a:endParaRPr/>
          </a:p>
        </p:txBody>
      </p:sp>
      <p:pic>
        <p:nvPicPr>
          <p:cNvPr id="126" name="Shape 126"/>
          <p:cNvPicPr preferRelativeResize="0"/>
          <p:nvPr/>
        </p:nvPicPr>
        <p:blipFill>
          <a:blip r:embed="rId3">
            <a:alphaModFix/>
          </a:blip>
          <a:stretch>
            <a:fillRect/>
          </a:stretch>
        </p:blipFill>
        <p:spPr>
          <a:xfrm>
            <a:off x="5655075" y="2449275"/>
            <a:ext cx="2763075" cy="26065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6"/>
                                        </p:tgtEl>
                                        <p:attrNameLst>
                                          <p:attrName>style.visibility</p:attrName>
                                        </p:attrNameLst>
                                      </p:cBhvr>
                                      <p:to>
                                        <p:strVal val="visible"/>
                                      </p:to>
                                    </p:set>
                                    <p:animEffect filter="fade" transition="in">
                                      <p:cBhvr>
                                        <p:cTn dur="1000"/>
                                        <p:tgtEl>
                                          <p:spTgt spid="12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Shape 13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a:t>Example: Topology Diagram</a:t>
            </a:r>
            <a:endParaRPr/>
          </a:p>
        </p:txBody>
      </p:sp>
      <p:pic>
        <p:nvPicPr>
          <p:cNvPr id="132" name="Shape 132"/>
          <p:cNvPicPr preferRelativeResize="0"/>
          <p:nvPr/>
        </p:nvPicPr>
        <p:blipFill>
          <a:blip r:embed="rId3">
            <a:alphaModFix/>
          </a:blip>
          <a:stretch>
            <a:fillRect/>
          </a:stretch>
        </p:blipFill>
        <p:spPr>
          <a:xfrm>
            <a:off x="345925" y="1853850"/>
            <a:ext cx="5990150" cy="3131900"/>
          </a:xfrm>
          <a:prstGeom prst="rect">
            <a:avLst/>
          </a:prstGeom>
          <a:noFill/>
          <a:ln>
            <a:noFill/>
          </a:ln>
        </p:spPr>
      </p:pic>
      <p:sp>
        <p:nvSpPr>
          <p:cNvPr id="133" name="Shape 133"/>
          <p:cNvSpPr txBox="1"/>
          <p:nvPr/>
        </p:nvSpPr>
        <p:spPr>
          <a:xfrm>
            <a:off x="6336075" y="2035175"/>
            <a:ext cx="2582100" cy="27444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GB"/>
              <a:t>D = Destination</a:t>
            </a:r>
            <a:endParaRPr/>
          </a:p>
          <a:p>
            <a:pPr indent="0" lvl="0" marL="0">
              <a:spcBef>
                <a:spcPts val="0"/>
              </a:spcBef>
              <a:spcAft>
                <a:spcPts val="0"/>
              </a:spcAft>
              <a:buNone/>
            </a:pPr>
            <a:r>
              <a:rPr lang="en-GB"/>
              <a:t>S = Source</a:t>
            </a:r>
            <a:endParaRPr/>
          </a:p>
          <a:p>
            <a:pPr indent="0" lvl="0" marL="0">
              <a:spcBef>
                <a:spcPts val="0"/>
              </a:spcBef>
              <a:spcAft>
                <a:spcPts val="0"/>
              </a:spcAft>
              <a:buNone/>
            </a:pPr>
            <a:r>
              <a:rPr lang="en-GB"/>
              <a:t>(a, b) tuple = (throughput, delay)</a:t>
            </a:r>
            <a:endParaRPr/>
          </a:p>
          <a:p>
            <a:pPr indent="0" lvl="0" marL="0">
              <a:spcBef>
                <a:spcPts val="0"/>
              </a:spcBef>
              <a:spcAft>
                <a:spcPts val="0"/>
              </a:spcAft>
              <a:buNone/>
            </a:pPr>
            <a:r>
              <a:t/>
            </a:r>
            <a:endParaRPr/>
          </a:p>
          <a:p>
            <a:pPr indent="0" lvl="0" marL="0">
              <a:spcBef>
                <a:spcPts val="0"/>
              </a:spcBef>
              <a:spcAft>
                <a:spcPts val="0"/>
              </a:spcAft>
              <a:buNone/>
            </a:pPr>
            <a:r>
              <a:rPr lang="en-GB"/>
              <a:t>----------------------------------</a:t>
            </a:r>
            <a:endParaRPr/>
          </a:p>
          <a:p>
            <a:pPr indent="0" lvl="0" marL="0">
              <a:spcBef>
                <a:spcPts val="0"/>
              </a:spcBef>
              <a:spcAft>
                <a:spcPts val="0"/>
              </a:spcAft>
              <a:buNone/>
            </a:pPr>
            <a:r>
              <a:rPr lang="en-GB"/>
              <a:t>Reachability:</a:t>
            </a:r>
            <a:endParaRPr/>
          </a:p>
          <a:p>
            <a:pPr indent="0" lvl="0" marL="0">
              <a:spcBef>
                <a:spcPts val="0"/>
              </a:spcBef>
              <a:spcAft>
                <a:spcPts val="0"/>
              </a:spcAft>
              <a:buNone/>
            </a:pPr>
            <a:r>
              <a:t/>
            </a:r>
            <a:endParaRPr/>
          </a:p>
          <a:p>
            <a:pPr indent="0" lvl="0" marL="0">
              <a:spcBef>
                <a:spcPts val="0"/>
              </a:spcBef>
              <a:spcAft>
                <a:spcPts val="0"/>
              </a:spcAft>
              <a:buNone/>
            </a:pPr>
            <a:r>
              <a:rPr lang="en-GB"/>
              <a:t>S-&gt;P1-&gt;P2-&gt;D: 10*, (10, 5)</a:t>
            </a:r>
            <a:endParaRPr/>
          </a:p>
          <a:p>
            <a:pPr indent="0" lvl="0" marL="0">
              <a:spcBef>
                <a:spcPts val="0"/>
              </a:spcBef>
              <a:spcAft>
                <a:spcPts val="0"/>
              </a:spcAft>
              <a:buNone/>
            </a:pPr>
            <a:r>
              <a:t/>
            </a:r>
            <a:endParaRPr/>
          </a:p>
          <a:p>
            <a:pPr indent="0" lvl="0" marL="0">
              <a:spcBef>
                <a:spcPts val="0"/>
              </a:spcBef>
              <a:spcAft>
                <a:spcPts val="0"/>
              </a:spcAft>
              <a:buNone/>
            </a:pPr>
            <a:r>
              <a:rPr lang="en-GB"/>
              <a:t>S-&gt;P1-&gt;P3-&gt;P4-&gt;P5-&gt;D: 10*, (5, 4)</a:t>
            </a:r>
            <a:endParaRPr/>
          </a:p>
          <a:p>
            <a:pPr indent="0" lvl="0" marL="0">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Shape 13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a:t>Example (contd…): Atomic Predicates</a:t>
            </a:r>
            <a:endParaRPr/>
          </a:p>
        </p:txBody>
      </p:sp>
      <p:pic>
        <p:nvPicPr>
          <p:cNvPr id="139" name="Shape 139"/>
          <p:cNvPicPr preferRelativeResize="0"/>
          <p:nvPr/>
        </p:nvPicPr>
        <p:blipFill rotWithShape="1">
          <a:blip r:embed="rId3">
            <a:alphaModFix/>
          </a:blip>
          <a:srcRect b="30159" l="9577" r="28310" t="27500"/>
          <a:stretch/>
        </p:blipFill>
        <p:spPr>
          <a:xfrm>
            <a:off x="181350" y="2039100"/>
            <a:ext cx="5744275" cy="2936900"/>
          </a:xfrm>
          <a:prstGeom prst="rect">
            <a:avLst/>
          </a:prstGeom>
          <a:noFill/>
          <a:ln>
            <a:noFill/>
          </a:ln>
        </p:spPr>
      </p:pic>
      <p:pic>
        <p:nvPicPr>
          <p:cNvPr id="140" name="Shape 140"/>
          <p:cNvPicPr preferRelativeResize="0"/>
          <p:nvPr/>
        </p:nvPicPr>
        <p:blipFill rotWithShape="1">
          <a:blip r:embed="rId4">
            <a:alphaModFix/>
          </a:blip>
          <a:srcRect b="0" l="0" r="68746" t="18207"/>
          <a:stretch/>
        </p:blipFill>
        <p:spPr>
          <a:xfrm>
            <a:off x="6337000" y="2417675"/>
            <a:ext cx="2081151" cy="15850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