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15"/>
  </p:notesMasterIdLst>
  <p:sldIdLst>
    <p:sldId id="256" r:id="rId3"/>
    <p:sldId id="257" r:id="rId4"/>
    <p:sldId id="258" r:id="rId5"/>
    <p:sldId id="260" r:id="rId6"/>
    <p:sldId id="263" r:id="rId7"/>
    <p:sldId id="261" r:id="rId8"/>
    <p:sldId id="266" r:id="rId9"/>
    <p:sldId id="267" r:id="rId10"/>
    <p:sldId id="262" r:id="rId11"/>
    <p:sldId id="268" r:id="rId12"/>
    <p:sldId id="269" r:id="rId13"/>
    <p:sldId id="259" r:id="rId14"/>
  </p:sldIdLst>
  <p:sldSz cx="9902825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59" y="58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319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512763"/>
            <a:ext cx="370522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Table of Contents" userDrawn="1">
  <p:cSld name="3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2" name="Google Shape;32;p9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0" y="1535113"/>
            <a:ext cx="40440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0" y="2174875"/>
            <a:ext cx="40440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498" y="1535113"/>
            <a:ext cx="40456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498" y="2174875"/>
            <a:ext cx="40456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3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1" y="273050"/>
            <a:ext cx="301120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492" y="273051"/>
            <a:ext cx="511667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1" y="1435101"/>
            <a:ext cx="30112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5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014" y="4800600"/>
            <a:ext cx="549168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4014" y="612775"/>
            <a:ext cx="54916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4014" y="5367338"/>
            <a:ext cx="54916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89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5783" y="274639"/>
            <a:ext cx="205938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0" y="274639"/>
            <a:ext cx="6025596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5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able of Contents" userDrawn="1">
  <p:cSld name="2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0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 bwMode="auto"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 bwMode="auto"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 bwMode="auto"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 bwMode="auto"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 bwMode="auto"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 bwMode="auto"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1pPr>
            <a:lvl2pPr marL="914400" marR="0" lvl="1" indent="-29464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0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last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 bwMode="auto"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5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" name="Google Shape;49;p11"/>
          <p:cNvSpPr/>
          <p:nvPr/>
        </p:nvSpPr>
        <p:spPr bwMode="auto"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ⓒ2021 SAMSUNG. All rights reserved.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 bwMode="auto"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  <a:defRPr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2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26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60" y="2130426"/>
            <a:ext cx="7779883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920" y="3886200"/>
            <a:ext cx="6406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08" y="4406901"/>
            <a:ext cx="77798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08" y="2906713"/>
            <a:ext cx="77798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0" y="1600201"/>
            <a:ext cx="40424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675" y="1600201"/>
            <a:ext cx="40424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640" y="274638"/>
            <a:ext cx="82375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0" y="1600201"/>
            <a:ext cx="82375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640" y="6356351"/>
            <a:ext cx="2135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7208" y="6356351"/>
            <a:ext cx="2898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9509" y="6356351"/>
            <a:ext cx="2135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0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63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42" b="-1042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9465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8841106" y="6498002"/>
            <a:ext cx="613839" cy="138499"/>
            <a:chOff x="0" y="0"/>
            <a:chExt cx="818452" cy="1846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8452" cy="184665"/>
            </a:xfrm>
            <a:custGeom>
              <a:avLst/>
              <a:gdLst/>
              <a:ahLst/>
              <a:cxnLst/>
              <a:rect l="l" t="t" r="r" b="b"/>
              <a:pathLst>
                <a:path w="818452" h="184665">
                  <a:moveTo>
                    <a:pt x="0" y="0"/>
                  </a:moveTo>
                  <a:lnTo>
                    <a:pt x="818452" y="0"/>
                  </a:lnTo>
                  <a:lnTo>
                    <a:pt x="818452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818452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 rtl="0">
                <a:lnSpc>
                  <a:spcPts val="1080"/>
                </a:lnSpc>
                <a:buClrTx/>
              </a:pPr>
              <a:r>
                <a:rPr lang="en-US" sz="900" kern="1200">
                  <a:solidFill>
                    <a:srgbClr val="7F7F7F"/>
                  </a:solidFill>
                  <a:sym typeface="Arial" panose="020B0604020202020204"/>
                </a:rPr>
                <a:t>‹Nº›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54230" y="6498002"/>
            <a:ext cx="2888788" cy="169277"/>
            <a:chOff x="0" y="0"/>
            <a:chExt cx="3851717" cy="22570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rtl="0">
                <a:lnSpc>
                  <a:spcPts val="1320"/>
                </a:lnSpc>
                <a:buClrTx/>
              </a:pPr>
              <a:r>
                <a:rPr lang="en-US" sz="1100" kern="1200">
                  <a:solidFill>
                    <a:srgbClr val="7F7F7F"/>
                  </a:solidFill>
                  <a:sym typeface="Arial" panose="020B0604020202020204"/>
                </a:rPr>
                <a:t>Samsung Innovation Campus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851619" y="6498002"/>
            <a:ext cx="2349500" cy="138499"/>
            <a:chOff x="0" y="0"/>
            <a:chExt cx="3132667" cy="18466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32667" cy="184665"/>
            </a:xfrm>
            <a:custGeom>
              <a:avLst/>
              <a:gdLst/>
              <a:ahLst/>
              <a:cxnLst/>
              <a:rect l="l" t="t" r="r" b="b"/>
              <a:pathLst>
                <a:path w="3132667" h="184665">
                  <a:moveTo>
                    <a:pt x="0" y="0"/>
                  </a:moveTo>
                  <a:lnTo>
                    <a:pt x="3132667" y="0"/>
                  </a:lnTo>
                  <a:lnTo>
                    <a:pt x="3132667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3132667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 rtl="0">
                <a:lnSpc>
                  <a:spcPts val="1080"/>
                </a:lnSpc>
                <a:buClrTx/>
              </a:pPr>
              <a:r>
                <a:rPr lang="en-US" sz="900" kern="1200">
                  <a:solidFill>
                    <a:srgbClr val="7F7F7F"/>
                  </a:solidFill>
                  <a:sym typeface="Arial" panose="020B0604020202020204"/>
                </a:rPr>
                <a:t>Project Name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33558" y="372007"/>
            <a:ext cx="4655039" cy="511556"/>
            <a:chOff x="0" y="0"/>
            <a:chExt cx="6206719" cy="6820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206719" cy="682075"/>
            </a:xfrm>
            <a:custGeom>
              <a:avLst/>
              <a:gdLst/>
              <a:ahLst/>
              <a:cxnLst/>
              <a:rect l="l" t="t" r="r" b="b"/>
              <a:pathLst>
                <a:path w="6206719" h="682075">
                  <a:moveTo>
                    <a:pt x="0" y="0"/>
                  </a:moveTo>
                  <a:lnTo>
                    <a:pt x="6206719" y="0"/>
                  </a:lnTo>
                  <a:lnTo>
                    <a:pt x="6206719" y="682075"/>
                  </a:lnTo>
                  <a:lnTo>
                    <a:pt x="0" y="6820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6206719" cy="7392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rtl="0">
                <a:lnSpc>
                  <a:spcPts val="3360"/>
                </a:lnSpc>
                <a:buClrTx/>
              </a:pPr>
              <a:r>
                <a:rPr lang="en-US" sz="2800" kern="1200">
                  <a:solidFill>
                    <a:srgbClr val="FFFFFF"/>
                  </a:solidFill>
                  <a:sym typeface="Arial" panose="020B0604020202020204"/>
                </a:rPr>
                <a:t>Competencia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33557" y="1215284"/>
            <a:ext cx="3424176" cy="255778"/>
            <a:chOff x="0" y="0"/>
            <a:chExt cx="4565568" cy="34103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565568" cy="341037"/>
            </a:xfrm>
            <a:custGeom>
              <a:avLst/>
              <a:gdLst/>
              <a:ahLst/>
              <a:cxnLst/>
              <a:rect l="l" t="t" r="r" b="b"/>
              <a:pathLst>
                <a:path w="4565568" h="341037">
                  <a:moveTo>
                    <a:pt x="0" y="0"/>
                  </a:moveTo>
                  <a:lnTo>
                    <a:pt x="4565568" y="0"/>
                  </a:lnTo>
                  <a:lnTo>
                    <a:pt x="4565568" y="341037"/>
                  </a:lnTo>
                  <a:lnTo>
                    <a:pt x="0" y="341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4565568" cy="3696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68910" lvl="1" indent="-84455" rtl="0">
                <a:lnSpc>
                  <a:spcPts val="1680"/>
                </a:lnSpc>
                <a:buClrTx/>
                <a:buFont typeface="Arial" panose="020B0604020202020204"/>
                <a:buChar char="•"/>
              </a:pPr>
              <a:r>
                <a:rPr lang="en-US" kern="1200">
                  <a:solidFill>
                    <a:srgbClr val="193EB0"/>
                  </a:solidFill>
                  <a:sym typeface="Arial" panose="020B0604020202020204"/>
                </a:rPr>
                <a:t>Mejoras respecto a otras personas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977061" y="1748987"/>
            <a:ext cx="817807" cy="817807"/>
          </a:xfrm>
          <a:custGeom>
            <a:avLst/>
            <a:gdLst/>
            <a:ahLst/>
            <a:cxnLst/>
            <a:rect l="l" t="t" r="r" b="b"/>
            <a:pathLst>
              <a:path w="817807" h="817807">
                <a:moveTo>
                  <a:pt x="0" y="0"/>
                </a:moveTo>
                <a:lnTo>
                  <a:pt x="817806" y="0"/>
                </a:lnTo>
                <a:lnTo>
                  <a:pt x="817806" y="817807"/>
                </a:lnTo>
                <a:lnTo>
                  <a:pt x="0" y="8178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369440" y="2641041"/>
            <a:ext cx="778585" cy="775104"/>
          </a:xfrm>
          <a:custGeom>
            <a:avLst/>
            <a:gdLst/>
            <a:ahLst/>
            <a:cxnLst/>
            <a:rect l="l" t="t" r="r" b="b"/>
            <a:pathLst>
              <a:path w="778585" h="775104">
                <a:moveTo>
                  <a:pt x="0" y="0"/>
                </a:moveTo>
                <a:lnTo>
                  <a:pt x="778585" y="0"/>
                </a:lnTo>
                <a:lnTo>
                  <a:pt x="778585" y="775104"/>
                </a:lnTo>
                <a:lnTo>
                  <a:pt x="0" y="775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597" b="-10985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8108334" y="4476782"/>
            <a:ext cx="1465542" cy="687091"/>
          </a:xfrm>
          <a:custGeom>
            <a:avLst/>
            <a:gdLst/>
            <a:ahLst/>
            <a:cxnLst/>
            <a:rect l="l" t="t" r="r" b="b"/>
            <a:pathLst>
              <a:path w="1465542" h="687091">
                <a:moveTo>
                  <a:pt x="0" y="0"/>
                </a:moveTo>
                <a:lnTo>
                  <a:pt x="1465542" y="0"/>
                </a:lnTo>
                <a:lnTo>
                  <a:pt x="1465542" y="687091"/>
                </a:lnTo>
                <a:lnTo>
                  <a:pt x="0" y="6870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248" b="-3248"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2034118" y="1976291"/>
            <a:ext cx="73934" cy="476250"/>
            <a:chOff x="0" y="0"/>
            <a:chExt cx="56168" cy="36180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6177" cy="361866"/>
            </a:xfrm>
            <a:custGeom>
              <a:avLst/>
              <a:gdLst/>
              <a:ahLst/>
              <a:cxnLst/>
              <a:rect l="l" t="t" r="r" b="b"/>
              <a:pathLst>
                <a:path w="56177" h="361866">
                  <a:moveTo>
                    <a:pt x="0" y="0"/>
                  </a:moveTo>
                  <a:lnTo>
                    <a:pt x="56177" y="0"/>
                  </a:lnTo>
                  <a:lnTo>
                    <a:pt x="56177" y="361866"/>
                  </a:lnTo>
                  <a:lnTo>
                    <a:pt x="0" y="361866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977060" y="3433568"/>
            <a:ext cx="778082" cy="778082"/>
          </a:xfrm>
          <a:custGeom>
            <a:avLst/>
            <a:gdLst/>
            <a:ahLst/>
            <a:cxnLst/>
            <a:rect l="l" t="t" r="r" b="b"/>
            <a:pathLst>
              <a:path w="778082" h="778082">
                <a:moveTo>
                  <a:pt x="0" y="0"/>
                </a:moveTo>
                <a:lnTo>
                  <a:pt x="778082" y="0"/>
                </a:lnTo>
                <a:lnTo>
                  <a:pt x="778082" y="778082"/>
                </a:lnTo>
                <a:lnTo>
                  <a:pt x="0" y="7780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7989402" y="2819043"/>
            <a:ext cx="73934" cy="476250"/>
            <a:chOff x="0" y="0"/>
            <a:chExt cx="56168" cy="36180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6177" cy="361866"/>
            </a:xfrm>
            <a:custGeom>
              <a:avLst/>
              <a:gdLst/>
              <a:ahLst/>
              <a:cxnLst/>
              <a:rect l="l" t="t" r="r" b="b"/>
              <a:pathLst>
                <a:path w="56177" h="361866">
                  <a:moveTo>
                    <a:pt x="0" y="0"/>
                  </a:moveTo>
                  <a:lnTo>
                    <a:pt x="56177" y="0"/>
                  </a:lnTo>
                  <a:lnTo>
                    <a:pt x="56177" y="361866"/>
                  </a:lnTo>
                  <a:lnTo>
                    <a:pt x="0" y="361866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2034119" y="3525377"/>
            <a:ext cx="59127" cy="476250"/>
            <a:chOff x="0" y="0"/>
            <a:chExt cx="44918" cy="36180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4927" cy="361866"/>
            </a:xfrm>
            <a:custGeom>
              <a:avLst/>
              <a:gdLst/>
              <a:ahLst/>
              <a:cxnLst/>
              <a:rect l="l" t="t" r="r" b="b"/>
              <a:pathLst>
                <a:path w="44927" h="361866">
                  <a:moveTo>
                    <a:pt x="0" y="0"/>
                  </a:moveTo>
                  <a:lnTo>
                    <a:pt x="44927" y="0"/>
                  </a:lnTo>
                  <a:lnTo>
                    <a:pt x="44927" y="361866"/>
                  </a:lnTo>
                  <a:lnTo>
                    <a:pt x="0" y="361866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7989402" y="4412688"/>
            <a:ext cx="73102" cy="751184"/>
            <a:chOff x="0" y="0"/>
            <a:chExt cx="35210" cy="36180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5219" cy="361866"/>
            </a:xfrm>
            <a:custGeom>
              <a:avLst/>
              <a:gdLst/>
              <a:ahLst/>
              <a:cxnLst/>
              <a:rect l="l" t="t" r="r" b="b"/>
              <a:pathLst>
                <a:path w="35219" h="361866">
                  <a:moveTo>
                    <a:pt x="0" y="0"/>
                  </a:moveTo>
                  <a:lnTo>
                    <a:pt x="35219" y="0"/>
                  </a:lnTo>
                  <a:lnTo>
                    <a:pt x="35219" y="361866"/>
                  </a:lnTo>
                  <a:lnTo>
                    <a:pt x="0" y="361866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  <p:sp>
        <p:nvSpPr>
          <p:cNvPr id="31" name="Freeform 31"/>
          <p:cNvSpPr/>
          <p:nvPr/>
        </p:nvSpPr>
        <p:spPr>
          <a:xfrm>
            <a:off x="752428" y="5212788"/>
            <a:ext cx="1267071" cy="959412"/>
          </a:xfrm>
          <a:custGeom>
            <a:avLst/>
            <a:gdLst/>
            <a:ahLst/>
            <a:cxnLst/>
            <a:rect l="l" t="t" r="r" b="b"/>
            <a:pathLst>
              <a:path w="1267071" h="959412">
                <a:moveTo>
                  <a:pt x="0" y="0"/>
                </a:moveTo>
                <a:lnTo>
                  <a:pt x="1267072" y="0"/>
                </a:lnTo>
                <a:lnTo>
                  <a:pt x="1267072" y="959412"/>
                </a:lnTo>
                <a:lnTo>
                  <a:pt x="0" y="9594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2245645" y="1938192"/>
            <a:ext cx="4047100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920"/>
              </a:lnSpc>
              <a:spcBef>
                <a:spcPct val="0"/>
              </a:spcBef>
              <a:buClrTx/>
            </a:pPr>
            <a:r>
              <a:rPr lang="en-US" sz="1600" kern="1200">
                <a:sym typeface="Arial" panose="020B0604020202020204"/>
              </a:rPr>
              <a:t>Análisis predictivo de gran presición gracias al intrico modelo de Inteligencia Artificial.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083288" y="2780944"/>
            <a:ext cx="3796859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920"/>
              </a:lnSpc>
              <a:spcBef>
                <a:spcPct val="0"/>
              </a:spcBef>
              <a:buClrTx/>
            </a:pPr>
            <a:r>
              <a:rPr lang="en-US" sz="1600" kern="1200">
                <a:sym typeface="Arial" panose="020B0604020202020204"/>
              </a:rPr>
              <a:t>Capacidad de analizar patrones entre datos numéricos y categóricos.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245645" y="3487278"/>
            <a:ext cx="3675284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920"/>
              </a:lnSpc>
              <a:spcBef>
                <a:spcPct val="0"/>
              </a:spcBef>
              <a:buClrTx/>
            </a:pPr>
            <a:r>
              <a:rPr lang="en-US" sz="1600" kern="1200">
                <a:sym typeface="Arial" panose="020B0604020202020204"/>
              </a:rPr>
              <a:t>Galería con gráficos interactivos para visualización de tendencias.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245646" y="4374589"/>
            <a:ext cx="5743757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920"/>
              </a:lnSpc>
              <a:spcBef>
                <a:spcPct val="0"/>
              </a:spcBef>
              <a:buClrTx/>
            </a:pPr>
            <a:r>
              <a:rPr lang="en-US" sz="1600" kern="1200">
                <a:sym typeface="Arial" panose="020B0604020202020204"/>
              </a:rPr>
              <a:t>Facilita a las empresas el superar obstáculos que sus competidores no podrían con los métodos de análisis tradicionales.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2108054" y="5454369"/>
            <a:ext cx="59127" cy="476250"/>
            <a:chOff x="0" y="0"/>
            <a:chExt cx="44918" cy="36180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4927" cy="361866"/>
            </a:xfrm>
            <a:custGeom>
              <a:avLst/>
              <a:gdLst/>
              <a:ahLst/>
              <a:cxnLst/>
              <a:rect l="l" t="t" r="r" b="b"/>
              <a:pathLst>
                <a:path w="44927" h="361866">
                  <a:moveTo>
                    <a:pt x="0" y="0"/>
                  </a:moveTo>
                  <a:lnTo>
                    <a:pt x="44927" y="0"/>
                  </a:lnTo>
                  <a:lnTo>
                    <a:pt x="44927" y="361866"/>
                  </a:lnTo>
                  <a:lnTo>
                    <a:pt x="0" y="361866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2306433" y="5416270"/>
            <a:ext cx="3675284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920"/>
              </a:lnSpc>
              <a:spcBef>
                <a:spcPct val="0"/>
              </a:spcBef>
              <a:buClrTx/>
            </a:pPr>
            <a:r>
              <a:rPr lang="en-US" sz="1600" kern="1200">
                <a:sym typeface="Arial" panose="020B0604020202020204"/>
              </a:rPr>
              <a:t>Fomenta la mejora continua de los servicios hacia sus clientes mas leales.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63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42" b="-1042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9465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8841106" y="6498002"/>
            <a:ext cx="613839" cy="138499"/>
            <a:chOff x="0" y="0"/>
            <a:chExt cx="818452" cy="1846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8452" cy="184665"/>
            </a:xfrm>
            <a:custGeom>
              <a:avLst/>
              <a:gdLst/>
              <a:ahLst/>
              <a:cxnLst/>
              <a:rect l="l" t="t" r="r" b="b"/>
              <a:pathLst>
                <a:path w="818452" h="184665">
                  <a:moveTo>
                    <a:pt x="0" y="0"/>
                  </a:moveTo>
                  <a:lnTo>
                    <a:pt x="818452" y="0"/>
                  </a:lnTo>
                  <a:lnTo>
                    <a:pt x="818452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818452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 rtl="0">
                <a:lnSpc>
                  <a:spcPts val="1080"/>
                </a:lnSpc>
                <a:buClrTx/>
              </a:pPr>
              <a:r>
                <a:rPr lang="en-US" sz="900" kern="1200">
                  <a:solidFill>
                    <a:srgbClr val="7F7F7F"/>
                  </a:solidFill>
                  <a:sym typeface="Arial" panose="020B0604020202020204"/>
                </a:rPr>
                <a:t>‹Nº›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54230" y="6498002"/>
            <a:ext cx="2888788" cy="169277"/>
            <a:chOff x="0" y="0"/>
            <a:chExt cx="3851717" cy="22570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rtl="0">
                <a:lnSpc>
                  <a:spcPts val="1320"/>
                </a:lnSpc>
                <a:buClrTx/>
              </a:pPr>
              <a:r>
                <a:rPr lang="en-US" sz="1100" kern="1200">
                  <a:solidFill>
                    <a:srgbClr val="7F7F7F"/>
                  </a:solidFill>
                  <a:sym typeface="Arial" panose="020B0604020202020204"/>
                </a:rPr>
                <a:t>Samsung Innovation Campus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851619" y="6498002"/>
            <a:ext cx="2349500" cy="138499"/>
            <a:chOff x="0" y="0"/>
            <a:chExt cx="3132667" cy="18466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32667" cy="184665"/>
            </a:xfrm>
            <a:custGeom>
              <a:avLst/>
              <a:gdLst/>
              <a:ahLst/>
              <a:cxnLst/>
              <a:rect l="l" t="t" r="r" b="b"/>
              <a:pathLst>
                <a:path w="3132667" h="184665">
                  <a:moveTo>
                    <a:pt x="0" y="0"/>
                  </a:moveTo>
                  <a:lnTo>
                    <a:pt x="3132667" y="0"/>
                  </a:lnTo>
                  <a:lnTo>
                    <a:pt x="3132667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3132667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 rtl="0">
                <a:lnSpc>
                  <a:spcPts val="1080"/>
                </a:lnSpc>
                <a:buClrTx/>
              </a:pPr>
              <a:r>
                <a:rPr lang="en-US" sz="900" kern="1200">
                  <a:solidFill>
                    <a:srgbClr val="7F7F7F"/>
                  </a:solidFill>
                  <a:sym typeface="Arial" panose="020B0604020202020204"/>
                </a:rPr>
                <a:t>Project Name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33557" y="372007"/>
            <a:ext cx="7267412" cy="511556"/>
            <a:chOff x="0" y="0"/>
            <a:chExt cx="9689883" cy="6820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689883" cy="682075"/>
            </a:xfrm>
            <a:custGeom>
              <a:avLst/>
              <a:gdLst/>
              <a:ahLst/>
              <a:cxnLst/>
              <a:rect l="l" t="t" r="r" b="b"/>
              <a:pathLst>
                <a:path w="9689883" h="682075">
                  <a:moveTo>
                    <a:pt x="0" y="0"/>
                  </a:moveTo>
                  <a:lnTo>
                    <a:pt x="9689883" y="0"/>
                  </a:lnTo>
                  <a:lnTo>
                    <a:pt x="9689883" y="682075"/>
                  </a:lnTo>
                  <a:lnTo>
                    <a:pt x="0" y="6820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689883" cy="7392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rtl="0">
                <a:lnSpc>
                  <a:spcPts val="3360"/>
                </a:lnSpc>
                <a:buClrTx/>
              </a:pPr>
              <a:r>
                <a:rPr lang="en-US" sz="2800" kern="1200">
                  <a:solidFill>
                    <a:srgbClr val="FFFFFF"/>
                  </a:solidFill>
                  <a:sym typeface="Arial" panose="020B0604020202020204"/>
                </a:rPr>
                <a:t>Importancia y Relevancia del Proyecto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71239" y="1192685"/>
            <a:ext cx="3426336" cy="465328"/>
            <a:chOff x="0" y="0"/>
            <a:chExt cx="4568448" cy="62043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568448" cy="620437"/>
            </a:xfrm>
            <a:custGeom>
              <a:avLst/>
              <a:gdLst/>
              <a:ahLst/>
              <a:cxnLst/>
              <a:rect l="l" t="t" r="r" b="b"/>
              <a:pathLst>
                <a:path w="4568448" h="620437">
                  <a:moveTo>
                    <a:pt x="0" y="0"/>
                  </a:moveTo>
                  <a:lnTo>
                    <a:pt x="4568448" y="0"/>
                  </a:lnTo>
                  <a:lnTo>
                    <a:pt x="4568448" y="620437"/>
                  </a:lnTo>
                  <a:lnTo>
                    <a:pt x="0" y="6204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4568448" cy="6490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68910" lvl="1" indent="-84455" rtl="0">
                <a:lnSpc>
                  <a:spcPts val="1680"/>
                </a:lnSpc>
                <a:buClrTx/>
                <a:buFont typeface="Arial" panose="020B0604020202020204"/>
                <a:buChar char="•"/>
              </a:pPr>
              <a:r>
                <a:rPr lang="en-US" kern="1200">
                  <a:solidFill>
                    <a:srgbClr val="193EB0"/>
                  </a:solidFill>
                  <a:sym typeface="Arial" panose="020B0604020202020204"/>
                </a:rPr>
                <a:t>¿Por qué este proyecto es relevente e importante para la comunidad?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414769" y="1192685"/>
            <a:ext cx="3426336" cy="465328"/>
            <a:chOff x="0" y="0"/>
            <a:chExt cx="4568448" cy="62043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568448" cy="620437"/>
            </a:xfrm>
            <a:custGeom>
              <a:avLst/>
              <a:gdLst/>
              <a:ahLst/>
              <a:cxnLst/>
              <a:rect l="l" t="t" r="r" b="b"/>
              <a:pathLst>
                <a:path w="4568448" h="620437">
                  <a:moveTo>
                    <a:pt x="0" y="0"/>
                  </a:moveTo>
                  <a:lnTo>
                    <a:pt x="4568448" y="0"/>
                  </a:lnTo>
                  <a:lnTo>
                    <a:pt x="4568448" y="620437"/>
                  </a:lnTo>
                  <a:lnTo>
                    <a:pt x="0" y="6204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4568448" cy="6490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68910" lvl="1" indent="-84455" rtl="0">
                <a:lnSpc>
                  <a:spcPts val="1680"/>
                </a:lnSpc>
                <a:buClrTx/>
                <a:buFont typeface="Arial" panose="020B0604020202020204"/>
                <a:buChar char="•"/>
              </a:pPr>
              <a:r>
                <a:rPr lang="en-US" kern="1200">
                  <a:solidFill>
                    <a:srgbClr val="193EB0"/>
                  </a:solidFill>
                  <a:sym typeface="Arial" panose="020B0604020202020204"/>
                </a:rPr>
                <a:t>¿Qué les hizo querer desarrollar esta aplicación?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730949" y="1298626"/>
            <a:ext cx="47625" cy="4873574"/>
            <a:chOff x="0" y="0"/>
            <a:chExt cx="3536" cy="36180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545" cy="361866"/>
            </a:xfrm>
            <a:custGeom>
              <a:avLst/>
              <a:gdLst/>
              <a:ahLst/>
              <a:cxnLst/>
              <a:rect l="l" t="t" r="r" b="b"/>
              <a:pathLst>
                <a:path w="3545" h="361866">
                  <a:moveTo>
                    <a:pt x="0" y="0"/>
                  </a:moveTo>
                  <a:lnTo>
                    <a:pt x="3545" y="0"/>
                  </a:lnTo>
                  <a:lnTo>
                    <a:pt x="3545" y="361866"/>
                  </a:lnTo>
                  <a:lnTo>
                    <a:pt x="0" y="361866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8841105" y="2474627"/>
            <a:ext cx="867824" cy="867824"/>
          </a:xfrm>
          <a:custGeom>
            <a:avLst/>
            <a:gdLst/>
            <a:ahLst/>
            <a:cxnLst/>
            <a:rect l="l" t="t" r="r" b="b"/>
            <a:pathLst>
              <a:path w="867824" h="867824">
                <a:moveTo>
                  <a:pt x="0" y="0"/>
                </a:moveTo>
                <a:lnTo>
                  <a:pt x="867824" y="0"/>
                </a:lnTo>
                <a:lnTo>
                  <a:pt x="867824" y="867824"/>
                </a:lnTo>
                <a:lnTo>
                  <a:pt x="0" y="8678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4781234" y="3503327"/>
            <a:ext cx="973344" cy="1191674"/>
          </a:xfrm>
          <a:custGeom>
            <a:avLst/>
            <a:gdLst/>
            <a:ahLst/>
            <a:cxnLst/>
            <a:rect l="l" t="t" r="r" b="b"/>
            <a:pathLst>
              <a:path w="973344" h="1191674">
                <a:moveTo>
                  <a:pt x="0" y="0"/>
                </a:moveTo>
                <a:lnTo>
                  <a:pt x="973344" y="0"/>
                </a:lnTo>
                <a:lnTo>
                  <a:pt x="973344" y="1191674"/>
                </a:lnTo>
                <a:lnTo>
                  <a:pt x="0" y="11916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787" r="-12643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841106" y="5118082"/>
            <a:ext cx="924055" cy="811191"/>
          </a:xfrm>
          <a:custGeom>
            <a:avLst/>
            <a:gdLst/>
            <a:ahLst/>
            <a:cxnLst/>
            <a:rect l="l" t="t" r="r" b="b"/>
            <a:pathLst>
              <a:path w="924055" h="811191">
                <a:moveTo>
                  <a:pt x="0" y="0"/>
                </a:moveTo>
                <a:lnTo>
                  <a:pt x="924055" y="0"/>
                </a:lnTo>
                <a:lnTo>
                  <a:pt x="924055" y="811191"/>
                </a:lnTo>
                <a:lnTo>
                  <a:pt x="0" y="8111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956" b="-6956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89563" y="5020892"/>
            <a:ext cx="1654354" cy="908381"/>
          </a:xfrm>
          <a:custGeom>
            <a:avLst/>
            <a:gdLst/>
            <a:ahLst/>
            <a:cxnLst/>
            <a:rect l="l" t="t" r="r" b="b"/>
            <a:pathLst>
              <a:path w="1654354" h="908381">
                <a:moveTo>
                  <a:pt x="0" y="0"/>
                </a:moveTo>
                <a:lnTo>
                  <a:pt x="1654355" y="0"/>
                </a:lnTo>
                <a:lnTo>
                  <a:pt x="1654355" y="908381"/>
                </a:lnTo>
                <a:lnTo>
                  <a:pt x="0" y="908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3275531" y="3503328"/>
            <a:ext cx="1156448" cy="925915"/>
          </a:xfrm>
          <a:custGeom>
            <a:avLst/>
            <a:gdLst/>
            <a:ahLst/>
            <a:cxnLst/>
            <a:rect l="l" t="t" r="r" b="b"/>
            <a:pathLst>
              <a:path w="1156448" h="925915">
                <a:moveTo>
                  <a:pt x="0" y="0"/>
                </a:moveTo>
                <a:lnTo>
                  <a:pt x="1156449" y="0"/>
                </a:lnTo>
                <a:lnTo>
                  <a:pt x="1156449" y="925915"/>
                </a:lnTo>
                <a:lnTo>
                  <a:pt x="0" y="9259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213377" y="2358456"/>
            <a:ext cx="954373" cy="954373"/>
          </a:xfrm>
          <a:custGeom>
            <a:avLst/>
            <a:gdLst/>
            <a:ahLst/>
            <a:cxnLst/>
            <a:rect l="l" t="t" r="r" b="b"/>
            <a:pathLst>
              <a:path w="954373" h="954373">
                <a:moveTo>
                  <a:pt x="0" y="0"/>
                </a:moveTo>
                <a:lnTo>
                  <a:pt x="954372" y="0"/>
                </a:lnTo>
                <a:lnTo>
                  <a:pt x="954372" y="954372"/>
                </a:lnTo>
                <a:lnTo>
                  <a:pt x="0" y="9543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4953000" y="1629439"/>
            <a:ext cx="4322017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rtl="0">
              <a:lnSpc>
                <a:spcPts val="1680"/>
              </a:lnSpc>
              <a:spcBef>
                <a:spcPct val="0"/>
              </a:spcBef>
              <a:buClrTx/>
            </a:pPr>
            <a:r>
              <a:rPr lang="en-US" kern="1200">
                <a:sym typeface="Arial" panose="020B0604020202020204"/>
              </a:rPr>
              <a:t>No hay una sola respuesta ante tal pregunta, nuestro talentoso equipo tiene un enfoque que va mas allá de solo este proyecto como tal.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931773" y="2460865"/>
            <a:ext cx="3909332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680"/>
              </a:lnSpc>
              <a:spcBef>
                <a:spcPct val="0"/>
              </a:spcBef>
              <a:buClrTx/>
            </a:pPr>
            <a:r>
              <a:rPr lang="en-US" i="1" kern="1200">
                <a:latin typeface="Arial Italics" panose="020B0502020202090204"/>
                <a:ea typeface="Arial Italics" panose="020B0502020202090204"/>
                <a:cs typeface="Arial Italics" panose="020B0502020202090204"/>
                <a:sym typeface="Arial Italics" panose="020B0502020202090204"/>
              </a:rPr>
              <a:t>“El motivo principal que nos impulsa es el deseo de ayudar empresas de todos los tamaños a tener herramientas que faciliten sus procesos tradicionales y abrazar las nuevas tecnologías.”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855828" y="3618677"/>
            <a:ext cx="390933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680"/>
              </a:lnSpc>
              <a:spcBef>
                <a:spcPct val="0"/>
              </a:spcBef>
              <a:buClrTx/>
            </a:pPr>
            <a:r>
              <a:rPr lang="en-US" i="1" kern="1200">
                <a:latin typeface="Arial Italics" panose="020B0502020202090204"/>
                <a:ea typeface="Arial Italics" panose="020B0502020202090204"/>
                <a:cs typeface="Arial Italics" panose="020B0502020202090204"/>
                <a:sym typeface="Arial Italics" panose="020B0502020202090204"/>
              </a:rPr>
              <a:t>“Nos motiva la idea de encontrar soluciones innovadoras ante los numerosos desafíos que las empresas pueden encontrar a lo largo del tiempo, dándonos la oportunidad de resolver cada problema y ayudarnos a ser mejores.”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956174" y="4971227"/>
            <a:ext cx="390933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680"/>
              </a:lnSpc>
              <a:spcBef>
                <a:spcPct val="0"/>
              </a:spcBef>
              <a:buClrTx/>
            </a:pPr>
            <a:r>
              <a:rPr lang="en-US" i="1" kern="1200">
                <a:latin typeface="Arial Italics" panose="020B0502020202090204"/>
                <a:ea typeface="Arial Italics" panose="020B0502020202090204"/>
                <a:cs typeface="Arial Italics" panose="020B0502020202090204"/>
                <a:sym typeface="Arial Italics" panose="020B0502020202090204"/>
              </a:rPr>
              <a:t>“La profunda pasión por la programación que nos permite crear herramientas solidas a base de ideas abstractas, nos encanta poner en practica nuestros conocimientos en proyectos tan fascinantes y complejos como este.”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762" y="1796480"/>
            <a:ext cx="4685094" cy="42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680"/>
              </a:lnSpc>
              <a:spcBef>
                <a:spcPct val="0"/>
              </a:spcBef>
              <a:buClrTx/>
            </a:pPr>
            <a:r>
              <a:rPr lang="en-US" kern="1200">
                <a:sym typeface="Arial" panose="020B0604020202020204"/>
              </a:rPr>
              <a:t>Permitirá a las empresas tomar decisiones basadas en los datos que reciben lo que significa que: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04872" y="2496712"/>
            <a:ext cx="254888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680"/>
              </a:lnSpc>
              <a:spcBef>
                <a:spcPct val="0"/>
              </a:spcBef>
              <a:buClrTx/>
            </a:pPr>
            <a:r>
              <a:rPr lang="en-US" kern="1200" dirty="0" err="1">
                <a:sym typeface="Arial" panose="020B0604020202020204"/>
              </a:rPr>
              <a:t>Otorgarle</a:t>
            </a:r>
            <a:r>
              <a:rPr lang="en-US" kern="1200" dirty="0">
                <a:sym typeface="Arial" panose="020B0604020202020204"/>
              </a:rPr>
              <a:t> a sus </a:t>
            </a:r>
            <a:r>
              <a:rPr lang="en-US" kern="1200" dirty="0" err="1">
                <a:sym typeface="Arial" panose="020B0604020202020204"/>
              </a:rPr>
              <a:t>clientes</a:t>
            </a:r>
            <a:r>
              <a:rPr lang="en-US" kern="1200" dirty="0">
                <a:sym typeface="Arial" panose="020B0604020202020204"/>
              </a:rPr>
              <a:t> mas </a:t>
            </a:r>
            <a:r>
              <a:rPr lang="en-US" kern="1200" dirty="0" err="1">
                <a:sym typeface="Arial" panose="020B0604020202020204"/>
              </a:rPr>
              <a:t>fieles</a:t>
            </a:r>
            <a:r>
              <a:rPr lang="en-US" kern="1200" dirty="0">
                <a:sym typeface="Arial" panose="020B0604020202020204"/>
              </a:rPr>
              <a:t> </a:t>
            </a:r>
            <a:r>
              <a:rPr lang="en-US" kern="1200" dirty="0" err="1">
                <a:sym typeface="Arial" panose="020B0604020202020204"/>
              </a:rPr>
              <a:t>nuevas</a:t>
            </a:r>
            <a:r>
              <a:rPr lang="en-US" kern="1200" dirty="0">
                <a:sym typeface="Arial" panose="020B0604020202020204"/>
              </a:rPr>
              <a:t> y </a:t>
            </a:r>
            <a:r>
              <a:rPr lang="en-US" kern="1200" dirty="0" err="1">
                <a:sym typeface="Arial" panose="020B0604020202020204"/>
              </a:rPr>
              <a:t>mejores</a:t>
            </a:r>
            <a:r>
              <a:rPr lang="en-US" kern="1200" dirty="0">
                <a:sym typeface="Arial" panose="020B0604020202020204"/>
              </a:rPr>
              <a:t> </a:t>
            </a:r>
            <a:r>
              <a:rPr lang="en-US" kern="1200" dirty="0" err="1">
                <a:sym typeface="Arial" panose="020B0604020202020204"/>
              </a:rPr>
              <a:t>experiencias</a:t>
            </a:r>
            <a:r>
              <a:rPr lang="en-US" kern="1200" dirty="0">
                <a:sym typeface="Arial" panose="020B0604020202020204"/>
              </a:rPr>
              <a:t> que </a:t>
            </a:r>
            <a:r>
              <a:rPr lang="en-US" kern="1200" dirty="0" err="1">
                <a:sym typeface="Arial" panose="020B0604020202020204"/>
              </a:rPr>
              <a:t>los</a:t>
            </a:r>
            <a:r>
              <a:rPr lang="en-US" kern="1200" dirty="0">
                <a:sym typeface="Arial" panose="020B0604020202020204"/>
              </a:rPr>
              <a:t> </a:t>
            </a:r>
            <a:r>
              <a:rPr lang="en-US" kern="1200" dirty="0" err="1">
                <a:sym typeface="Arial" panose="020B0604020202020204"/>
              </a:rPr>
              <a:t>dejen</a:t>
            </a:r>
            <a:r>
              <a:rPr lang="en-US" kern="1200" dirty="0">
                <a:sym typeface="Arial" panose="020B0604020202020204"/>
              </a:rPr>
              <a:t> </a:t>
            </a:r>
            <a:r>
              <a:rPr lang="en-US" kern="1200" dirty="0" err="1">
                <a:sym typeface="Arial" panose="020B0604020202020204"/>
              </a:rPr>
              <a:t>satisfechos</a:t>
            </a:r>
            <a:r>
              <a:rPr lang="en-US" kern="1200" dirty="0">
                <a:sym typeface="Arial" panose="020B0604020202020204"/>
              </a:rPr>
              <a:t>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33557" y="3562468"/>
            <a:ext cx="254888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680"/>
              </a:lnSpc>
              <a:spcBef>
                <a:spcPct val="0"/>
              </a:spcBef>
              <a:buClrTx/>
            </a:pPr>
            <a:r>
              <a:rPr lang="en-US" kern="1200">
                <a:sym typeface="Arial" panose="020B0604020202020204"/>
              </a:rPr>
              <a:t>La implementación de este tipo de herramientas es la principal causa para la mejora continua sostenible de la empresa.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977277" y="4767483"/>
            <a:ext cx="2548884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0">
              <a:lnSpc>
                <a:spcPts val="1680"/>
              </a:lnSpc>
              <a:spcBef>
                <a:spcPct val="0"/>
              </a:spcBef>
              <a:buClrTx/>
            </a:pPr>
            <a:r>
              <a:rPr lang="en-US" kern="1200">
                <a:sym typeface="Arial" panose="020B0604020202020204"/>
              </a:rPr>
              <a:t>La implementación de este tipo de herramientas le demostrara a sus clientes que están comprometidos a escuchar sus problemas, lo que generara confianza hacia la empresa.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1167749" y="2504252"/>
            <a:ext cx="47625" cy="859235"/>
            <a:chOff x="0" y="0"/>
            <a:chExt cx="20054" cy="361806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0063" cy="361866"/>
            </a:xfrm>
            <a:custGeom>
              <a:avLst/>
              <a:gdLst/>
              <a:ahLst/>
              <a:cxnLst/>
              <a:rect l="l" t="t" r="r" b="b"/>
              <a:pathLst>
                <a:path w="20063" h="361866">
                  <a:moveTo>
                    <a:pt x="0" y="0"/>
                  </a:moveTo>
                  <a:lnTo>
                    <a:pt x="20063" y="0"/>
                  </a:lnTo>
                  <a:lnTo>
                    <a:pt x="20063" y="361866"/>
                  </a:lnTo>
                  <a:lnTo>
                    <a:pt x="0" y="361866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3227907" y="3570008"/>
            <a:ext cx="47625" cy="859235"/>
            <a:chOff x="0" y="0"/>
            <a:chExt cx="20054" cy="361806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0063" cy="361866"/>
            </a:xfrm>
            <a:custGeom>
              <a:avLst/>
              <a:gdLst/>
              <a:ahLst/>
              <a:cxnLst/>
              <a:rect l="l" t="t" r="r" b="b"/>
              <a:pathLst>
                <a:path w="20063" h="361866">
                  <a:moveTo>
                    <a:pt x="0" y="0"/>
                  </a:moveTo>
                  <a:lnTo>
                    <a:pt x="20063" y="0"/>
                  </a:lnTo>
                  <a:lnTo>
                    <a:pt x="20063" y="361866"/>
                  </a:lnTo>
                  <a:lnTo>
                    <a:pt x="0" y="361866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1820106" y="4796057"/>
            <a:ext cx="47625" cy="1195230"/>
            <a:chOff x="0" y="0"/>
            <a:chExt cx="14416" cy="361806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4425" cy="361866"/>
            </a:xfrm>
            <a:custGeom>
              <a:avLst/>
              <a:gdLst/>
              <a:ahLst/>
              <a:cxnLst/>
              <a:rect l="l" t="t" r="r" b="b"/>
              <a:pathLst>
                <a:path w="14425" h="361866">
                  <a:moveTo>
                    <a:pt x="0" y="0"/>
                  </a:moveTo>
                  <a:lnTo>
                    <a:pt x="14425" y="0"/>
                  </a:lnTo>
                  <a:lnTo>
                    <a:pt x="14425" y="361866"/>
                  </a:lnTo>
                  <a:lnTo>
                    <a:pt x="0" y="361866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i="1" dirty="0"/>
              <a:t>Valora+</a:t>
            </a:r>
            <a:endParaRPr i="1"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Educando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2.0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</a:rPr>
              <a:t>Parámetros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</a:rPr>
              <a:t>proyecto</a:t>
            </a:r>
            <a:endParaRPr dirty="0"/>
          </a:p>
        </p:txBody>
      </p:sp>
      <p:grpSp>
        <p:nvGrpSpPr>
          <p:cNvPr id="146492803" name="Google Shape;69;p3"/>
          <p:cNvGrpSpPr/>
          <p:nvPr/>
        </p:nvGrpSpPr>
        <p:grpSpPr bwMode="auto">
          <a:xfrm>
            <a:off x="485498" y="2481993"/>
            <a:ext cx="4392871" cy="630482"/>
            <a:chOff x="0" y="0"/>
            <a:chExt cx="4392871" cy="630482"/>
          </a:xfrm>
        </p:grpSpPr>
        <p:sp>
          <p:nvSpPr>
            <p:cNvPr id="2091661648" name="Google Shape;70;p3"/>
            <p:cNvSpPr/>
            <p:nvPr/>
          </p:nvSpPr>
          <p:spPr bwMode="auto">
            <a:xfrm>
              <a:off x="182878" y="8811"/>
              <a:ext cx="420999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Planteamiento</a:t>
              </a:r>
              <a:endParaRPr/>
            </a:p>
          </p:txBody>
        </p:sp>
        <p:sp>
          <p:nvSpPr>
            <p:cNvPr id="1906883859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61753339" name="Google Shape;72;p3"/>
            <p:cNvSpPr/>
            <p:nvPr/>
          </p:nvSpPr>
          <p:spPr bwMode="auto">
            <a:xfrm>
              <a:off x="979494" y="416763"/>
              <a:ext cx="3409056" cy="213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Problema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a resolver</a:t>
              </a:r>
              <a:endParaRPr dirty="0"/>
            </a:p>
          </p:txBody>
        </p:sp>
      </p:grpSp>
      <p:grpSp>
        <p:nvGrpSpPr>
          <p:cNvPr id="1183517083" name="Google Shape;73;p3"/>
          <p:cNvGrpSpPr/>
          <p:nvPr/>
        </p:nvGrpSpPr>
        <p:grpSpPr bwMode="auto">
          <a:xfrm>
            <a:off x="485498" y="3250571"/>
            <a:ext cx="4413390" cy="843842"/>
            <a:chOff x="0" y="0"/>
            <a:chExt cx="4413390" cy="843842"/>
          </a:xfrm>
        </p:grpSpPr>
        <p:sp>
          <p:nvSpPr>
            <p:cNvPr id="2072415109" name="Google Shape;74;p3"/>
            <p:cNvSpPr/>
            <p:nvPr/>
          </p:nvSpPr>
          <p:spPr bwMode="auto">
            <a:xfrm>
              <a:off x="182878" y="5391"/>
              <a:ext cx="42031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Objetivos</a:t>
              </a:r>
              <a:endParaRPr/>
            </a:p>
          </p:txBody>
        </p:sp>
        <p:sp>
          <p:nvSpPr>
            <p:cNvPr id="1262139393" name="Google Shape;75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75921926" name="Google Shape;76;p3"/>
            <p:cNvSpPr/>
            <p:nvPr/>
          </p:nvSpPr>
          <p:spPr bwMode="auto">
            <a:xfrm>
              <a:off x="979494" y="416763"/>
              <a:ext cx="3433896" cy="427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Meta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hacia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la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cual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se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dirigen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las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acciones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endParaRPr dirty="0"/>
            </a:p>
          </p:txBody>
        </p:sp>
      </p:grpSp>
      <p:grpSp>
        <p:nvGrpSpPr>
          <p:cNvPr id="1338443315" name="Google Shape;77;p3"/>
          <p:cNvGrpSpPr/>
          <p:nvPr/>
        </p:nvGrpSpPr>
        <p:grpSpPr bwMode="auto">
          <a:xfrm>
            <a:off x="464715" y="4301433"/>
            <a:ext cx="4409790" cy="843842"/>
            <a:chOff x="0" y="0"/>
            <a:chExt cx="4409790" cy="843842"/>
          </a:xfrm>
        </p:grpSpPr>
        <p:sp>
          <p:nvSpPr>
            <p:cNvPr id="288287483" name="Google Shape;78;p3"/>
            <p:cNvSpPr/>
            <p:nvPr/>
          </p:nvSpPr>
          <p:spPr bwMode="auto">
            <a:xfrm>
              <a:off x="182877" y="10790"/>
              <a:ext cx="42139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Herramientas</a:t>
              </a:r>
              <a:endParaRPr/>
            </a:p>
          </p:txBody>
        </p:sp>
        <p:sp>
          <p:nvSpPr>
            <p:cNvPr id="2004466531" name="Google Shape;79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1831095" name="Google Shape;80;p3"/>
            <p:cNvSpPr/>
            <p:nvPr/>
          </p:nvSpPr>
          <p:spPr bwMode="auto">
            <a:xfrm>
              <a:off x="979494" y="416763"/>
              <a:ext cx="3430296" cy="427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Usadas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en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el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desarrollo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(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Arquitectura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)</a:t>
              </a:r>
              <a:endParaRPr dirty="0"/>
            </a:p>
          </p:txBody>
        </p:sp>
      </p:grpSp>
      <p:grpSp>
        <p:nvGrpSpPr>
          <p:cNvPr id="1857234326" name="Google Shape;77;p3"/>
          <p:cNvGrpSpPr/>
          <p:nvPr/>
        </p:nvGrpSpPr>
        <p:grpSpPr bwMode="auto">
          <a:xfrm>
            <a:off x="5104625" y="1687272"/>
            <a:ext cx="4403670" cy="630481"/>
            <a:chOff x="0" y="0"/>
            <a:chExt cx="4403670" cy="630481"/>
          </a:xfrm>
        </p:grpSpPr>
        <p:sp>
          <p:nvSpPr>
            <p:cNvPr id="530882313" name="Google Shape;78;p3"/>
            <p:cNvSpPr/>
            <p:nvPr/>
          </p:nvSpPr>
          <p:spPr bwMode="auto">
            <a:xfrm>
              <a:off x="182877" y="10788"/>
              <a:ext cx="42139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Competencia</a:t>
              </a:r>
              <a:endParaRPr/>
            </a:p>
          </p:txBody>
        </p:sp>
        <p:sp>
          <p:nvSpPr>
            <p:cNvPr id="300093844" name="Google Shape;79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9972379" name="Google Shape;80;p3"/>
            <p:cNvSpPr/>
            <p:nvPr/>
          </p:nvSpPr>
          <p:spPr bwMode="auto">
            <a:xfrm>
              <a:off x="979494" y="416763"/>
              <a:ext cx="3424176" cy="213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Mejoras respecto a otras personas</a:t>
              </a:r>
              <a:endParaRPr/>
            </a:p>
          </p:txBody>
        </p:sp>
      </p:grpSp>
      <p:sp>
        <p:nvSpPr>
          <p:cNvPr id="43155351" name="Google Shape;71;p3"/>
          <p:cNvSpPr/>
          <p:nvPr/>
        </p:nvSpPr>
        <p:spPr bwMode="auto">
          <a:xfrm>
            <a:off x="4886386" y="1636524"/>
            <a:ext cx="36000" cy="414051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spcFirstLastPara="1" wrap="square" lIns="91422" tIns="45698" rIns="91422" bIns="45698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042164155" name="Google Shape;69;p3"/>
          <p:cNvGrpSpPr/>
          <p:nvPr/>
        </p:nvGrpSpPr>
        <p:grpSpPr bwMode="auto">
          <a:xfrm>
            <a:off x="5140625" y="2547801"/>
            <a:ext cx="4405830" cy="1278537"/>
            <a:chOff x="0" y="0"/>
            <a:chExt cx="4405830" cy="1278537"/>
          </a:xfrm>
        </p:grpSpPr>
        <p:sp>
          <p:nvSpPr>
            <p:cNvPr id="2127088067" name="Google Shape;70;p3"/>
            <p:cNvSpPr/>
            <p:nvPr/>
          </p:nvSpPr>
          <p:spPr bwMode="auto">
            <a:xfrm>
              <a:off x="182877" y="7011"/>
              <a:ext cx="4206393" cy="274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 dirty="0" err="1">
                  <a:solidFill>
                    <a:srgbClr val="3F3F3F"/>
                  </a:solidFill>
                </a:rPr>
                <a:t>Importancia</a:t>
              </a:r>
              <a:r>
                <a:rPr lang="en-US" sz="1800" dirty="0">
                  <a:solidFill>
                    <a:srgbClr val="3F3F3F"/>
                  </a:solidFill>
                </a:rPr>
                <a:t> y </a:t>
              </a:r>
              <a:r>
                <a:rPr lang="en-US" sz="1800" dirty="0" err="1">
                  <a:solidFill>
                    <a:srgbClr val="3F3F3F"/>
                  </a:solidFill>
                </a:rPr>
                <a:t>Relevancia</a:t>
              </a:r>
              <a:r>
                <a:rPr lang="en-US" sz="1800" dirty="0">
                  <a:solidFill>
                    <a:srgbClr val="3F3F3F"/>
                  </a:solidFill>
                </a:rPr>
                <a:t> del Proyecto</a:t>
              </a:r>
              <a:endParaRPr dirty="0"/>
            </a:p>
          </p:txBody>
        </p:sp>
        <p:sp>
          <p:nvSpPr>
            <p:cNvPr id="1887426186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54766526" name="Google Shape;72;p3"/>
            <p:cNvSpPr/>
            <p:nvPr/>
          </p:nvSpPr>
          <p:spPr bwMode="auto">
            <a:xfrm>
              <a:off x="979494" y="416763"/>
              <a:ext cx="3426336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¿Por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qué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este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es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relevente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dirty="0">
                  <a:solidFill>
                    <a:srgbClr val="193EB0"/>
                  </a:solidFill>
                </a:rPr>
                <a:t>e </a:t>
              </a:r>
              <a:r>
                <a:rPr lang="en-US" dirty="0" err="1">
                  <a:solidFill>
                    <a:srgbClr val="193EB0"/>
                  </a:solidFill>
                </a:rPr>
                <a:t>importante</a:t>
              </a:r>
              <a:r>
                <a:rPr lang="en-US" dirty="0">
                  <a:solidFill>
                    <a:srgbClr val="193EB0"/>
                  </a:solidFill>
                </a:rPr>
                <a:t> para la </a:t>
              </a:r>
              <a:r>
                <a:rPr lang="en-US" dirty="0" err="1">
                  <a:solidFill>
                    <a:srgbClr val="193EB0"/>
                  </a:solidFill>
                </a:rPr>
                <a:t>comunidad</a:t>
              </a:r>
              <a:r>
                <a:rPr lang="en-US" dirty="0">
                  <a:solidFill>
                    <a:srgbClr val="193EB0"/>
                  </a:solidFill>
                </a:rPr>
                <a:t>? ¿</a:t>
              </a:r>
              <a:r>
                <a:rPr lang="en-US" dirty="0" err="1">
                  <a:solidFill>
                    <a:srgbClr val="193EB0"/>
                  </a:solidFill>
                </a:rPr>
                <a:t>Qué</a:t>
              </a:r>
              <a:r>
                <a:rPr lang="en-US" dirty="0">
                  <a:solidFill>
                    <a:srgbClr val="193EB0"/>
                  </a:solidFill>
                </a:rPr>
                <a:t> les </a:t>
              </a:r>
              <a:r>
                <a:rPr lang="en-US" dirty="0" err="1">
                  <a:solidFill>
                    <a:srgbClr val="193EB0"/>
                  </a:solidFill>
                </a:rPr>
                <a:t>hizo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querer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desarrollar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esta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aplicación</a:t>
              </a:r>
              <a:r>
                <a:rPr lang="en-US" dirty="0">
                  <a:solidFill>
                    <a:srgbClr val="193EB0"/>
                  </a:solidFill>
                </a:rPr>
                <a:t>?</a:t>
              </a:r>
              <a:endParaRPr lang="en-US" sz="1400" dirty="0">
                <a:solidFill>
                  <a:srgbClr val="193EB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059203038" name="Google Shape;69;p3"/>
          <p:cNvGrpSpPr/>
          <p:nvPr/>
        </p:nvGrpSpPr>
        <p:grpSpPr bwMode="auto">
          <a:xfrm>
            <a:off x="430477" y="5366940"/>
            <a:ext cx="4430309" cy="843842"/>
            <a:chOff x="0" y="0"/>
            <a:chExt cx="4430309" cy="843842"/>
          </a:xfrm>
        </p:grpSpPr>
        <p:sp>
          <p:nvSpPr>
            <p:cNvPr id="1711745366" name="Google Shape;70;p3"/>
            <p:cNvSpPr/>
            <p:nvPr/>
          </p:nvSpPr>
          <p:spPr bwMode="auto">
            <a:xfrm>
              <a:off x="182877" y="14209"/>
              <a:ext cx="422079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Demostración </a:t>
              </a:r>
              <a:r>
                <a:rPr lang="en-US" sz="1800" b="1">
                  <a:solidFill>
                    <a:srgbClr val="3F3F3F"/>
                  </a:solidFill>
                </a:rPr>
                <a:t>(2min)</a:t>
              </a:r>
              <a:endParaRPr b="1"/>
            </a:p>
          </p:txBody>
        </p:sp>
        <p:sp>
          <p:nvSpPr>
            <p:cNvPr id="20457339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28380962" name="Google Shape;72;p3"/>
            <p:cNvSpPr/>
            <p:nvPr/>
          </p:nvSpPr>
          <p:spPr bwMode="auto">
            <a:xfrm>
              <a:off x="979494" y="416763"/>
              <a:ext cx="3450814" cy="427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Breve explicación del resultado del proyecto, </a:t>
              </a:r>
              <a:r>
                <a:rPr lang="en-US" sz="1400" b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en tiempo real</a:t>
              </a:r>
              <a:endParaRPr lang="en-US" sz="1400">
                <a:solidFill>
                  <a:srgbClr val="193EB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102747445" name="Google Shape;69;p3"/>
          <p:cNvGrpSpPr/>
          <p:nvPr/>
        </p:nvGrpSpPr>
        <p:grpSpPr bwMode="auto">
          <a:xfrm>
            <a:off x="508010" y="1681893"/>
            <a:ext cx="4393233" cy="630481"/>
            <a:chOff x="0" y="0"/>
            <a:chExt cx="4393233" cy="630481"/>
          </a:xfrm>
        </p:grpSpPr>
        <p:sp>
          <p:nvSpPr>
            <p:cNvPr id="502921814" name="Google Shape;70;p3"/>
            <p:cNvSpPr/>
            <p:nvPr/>
          </p:nvSpPr>
          <p:spPr bwMode="auto">
            <a:xfrm>
              <a:off x="182877" y="6111"/>
              <a:ext cx="4204593" cy="274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Team</a:t>
              </a:r>
              <a:endParaRPr/>
            </a:p>
          </p:txBody>
        </p:sp>
        <p:sp>
          <p:nvSpPr>
            <p:cNvPr id="254073267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0951253" name="Google Shape;72;p3"/>
            <p:cNvSpPr/>
            <p:nvPr/>
          </p:nvSpPr>
          <p:spPr bwMode="auto">
            <a:xfrm>
              <a:off x="979494" y="416763"/>
              <a:ext cx="3413734" cy="213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Presentación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equipo</a:t>
              </a:r>
              <a:endParaRPr dirty="0"/>
            </a:p>
          </p:txBody>
        </p:sp>
      </p:grpSp>
      <p:sp>
        <p:nvSpPr>
          <p:cNvPr id="568593675" name="Google Shape;72;p3"/>
          <p:cNvSpPr/>
          <p:nvPr/>
        </p:nvSpPr>
        <p:spPr bwMode="auto">
          <a:xfrm>
            <a:off x="8227153" y="6071148"/>
            <a:ext cx="1221518" cy="21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193EB0"/>
                </a:solidFill>
                <a:latin typeface="Arial"/>
                <a:ea typeface="Arial"/>
                <a:cs typeface="Arial"/>
              </a:rPr>
              <a:t>MINUTOS</a:t>
            </a:r>
          </a:p>
        </p:txBody>
      </p:sp>
      <p:sp>
        <p:nvSpPr>
          <p:cNvPr id="475240983" name="Google Shape;72;p3"/>
          <p:cNvSpPr/>
          <p:nvPr/>
        </p:nvSpPr>
        <p:spPr bwMode="auto">
          <a:xfrm>
            <a:off x="8227153" y="4546788"/>
            <a:ext cx="1797698" cy="152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>
                <a:solidFill>
                  <a:srgbClr val="193EB0"/>
                </a:solidFill>
                <a:latin typeface="Arial"/>
                <a:ea typeface="Arial"/>
                <a:cs typeface="Arial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21275-B8C5-67CA-FDDB-20644B34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615553"/>
          </a:xfrm>
        </p:spPr>
        <p:txBody>
          <a:bodyPr/>
          <a:lstStyle/>
          <a:p>
            <a:pPr algn="ctr"/>
            <a:r>
              <a:rPr lang="es-SV" sz="2000" dirty="0"/>
              <a:t>Somos un equipo comprometido con </a:t>
            </a:r>
            <a:r>
              <a:rPr lang="es-MX" sz="2000" dirty="0"/>
              <a:t>el desarrollo de modelos de predicción avanzados para medir y mejorar la satisfacción del cliente.</a:t>
            </a:r>
            <a:endParaRPr lang="es-SV" sz="20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AB9334-0CB9-F108-0E83-321DE2F9D3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0000" y="450001"/>
            <a:ext cx="6837808" cy="430887"/>
          </a:xfrm>
        </p:spPr>
        <p:txBody>
          <a:bodyPr/>
          <a:lstStyle/>
          <a:p>
            <a:r>
              <a:rPr lang="es-SV" sz="2800" dirty="0" err="1"/>
              <a:t>Team</a:t>
            </a:r>
            <a:endParaRPr lang="es-SV" sz="28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2A57AA-C5C3-9D32-CFD6-20EBD4F447ED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522287" y="2221660"/>
            <a:ext cx="8055439" cy="3196339"/>
          </a:xfrm>
        </p:spPr>
        <p:txBody>
          <a:bodyPr/>
          <a:lstStyle/>
          <a:p>
            <a:pPr marL="135255" indent="0" algn="ctr">
              <a:buNone/>
            </a:pPr>
            <a:r>
              <a:rPr lang="es-SV" sz="2000" b="1" dirty="0"/>
              <a:t>Educando 2.0</a:t>
            </a:r>
          </a:p>
          <a:p>
            <a:pPr marL="135255" indent="0">
              <a:buNone/>
            </a:pPr>
            <a:r>
              <a:rPr lang="es-SV" sz="1600" dirty="0">
                <a:latin typeface="+mj-lt"/>
              </a:rPr>
              <a:t>Está conformado por: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SV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Vilic</a:t>
            </a:r>
            <a:r>
              <a:rPr lang="es-SV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Ayala Sandoval </a:t>
            </a:r>
            <a:endParaRPr lang="en-US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SV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Moisés Isaac Molina Corado</a:t>
            </a:r>
            <a:endParaRPr lang="en-US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SV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Carlos Fernando Pacheco Castro</a:t>
            </a:r>
            <a:endParaRPr lang="en-US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SV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Tania Sofía Franco Flamenco</a:t>
            </a:r>
            <a:endParaRPr lang="en-US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SV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Gabriel Armando Duran Cárcamo</a:t>
            </a:r>
            <a:endParaRPr lang="es-SV" sz="1600" dirty="0">
              <a:latin typeface="+mj-lt"/>
            </a:endParaRPr>
          </a:p>
          <a:p>
            <a:pPr marL="135255" indent="0">
              <a:buNone/>
            </a:pPr>
            <a:endParaRPr lang="es-SV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DC40A9-24B5-6E44-2F61-984E8821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703" y="2974154"/>
            <a:ext cx="2609951" cy="26099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555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CC36C-2FBF-25B4-9452-064F9CD1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99" y="1831884"/>
            <a:ext cx="7992259" cy="2492990"/>
          </a:xfrm>
        </p:spPr>
        <p:txBody>
          <a:bodyPr/>
          <a:lstStyle/>
          <a:p>
            <a:pPr algn="just"/>
            <a:r>
              <a:rPr lang="es-MX" sz="1800" dirty="0"/>
              <a:t>Muchas empresas dependen de encuestas manuales, que pueden ser subjetivas, tardías o con baja tasa de respuesta, lo que dificulta la toma de decisiones oportunas para mejorar la experiencia del cliente.</a:t>
            </a:r>
            <a:br>
              <a:rPr lang="es-MX" sz="1800" dirty="0"/>
            </a:br>
            <a:br>
              <a:rPr lang="es-MX" sz="1800" dirty="0"/>
            </a:br>
            <a:r>
              <a:rPr lang="es-MX" sz="1800" dirty="0"/>
              <a:t>Existe un cierto grado de dificultad para medir y prever la satisfacción del cliente de manera precisa. Con este proyecto se pretende ayudar a las empresas a tomar decisiones más informadas y eficientes para mejorar la experiencia del usuario y su relación con la marca a través de lealtad, confianza y preferencia.</a:t>
            </a:r>
            <a:endParaRPr lang="es-SV" sz="18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5763C8-244D-7A3D-2D2E-D16426BBB9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0000" y="450001"/>
            <a:ext cx="6837808" cy="430887"/>
          </a:xfrm>
        </p:spPr>
        <p:txBody>
          <a:bodyPr/>
          <a:lstStyle/>
          <a:p>
            <a:r>
              <a:rPr lang="es-SV" sz="2800" dirty="0"/>
              <a:t>Planteamiento</a:t>
            </a:r>
          </a:p>
        </p:txBody>
      </p:sp>
    </p:spTree>
    <p:extLst>
      <p:ext uri="{BB962C8B-B14F-4D97-AF65-F5344CB8AC3E}">
        <p14:creationId xmlns:p14="http://schemas.microsoft.com/office/powerpoint/2010/main" val="8564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94A9BC-01D0-68D7-1DD5-632DFDA6DDD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0000" y="450001"/>
            <a:ext cx="6837808" cy="430887"/>
          </a:xfrm>
        </p:spPr>
        <p:txBody>
          <a:bodyPr/>
          <a:lstStyle/>
          <a:p>
            <a:r>
              <a:rPr lang="es-SV" sz="2800" dirty="0"/>
              <a:t>Objetivos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8BD1CA3-B1F3-7E79-8C68-85F17D9C6002}"/>
              </a:ext>
            </a:extLst>
          </p:cNvPr>
          <p:cNvGrpSpPr/>
          <p:nvPr/>
        </p:nvGrpSpPr>
        <p:grpSpPr>
          <a:xfrm>
            <a:off x="466193" y="1337394"/>
            <a:ext cx="2981620" cy="1872089"/>
            <a:chOff x="0" y="0"/>
            <a:chExt cx="2981620" cy="1872089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A6E3A07E-4493-B095-61E3-D459441C0D22}"/>
                </a:ext>
              </a:extLst>
            </p:cNvPr>
            <p:cNvSpPr/>
            <p:nvPr/>
          </p:nvSpPr>
          <p:spPr>
            <a:xfrm>
              <a:off x="0" y="0"/>
              <a:ext cx="2981620" cy="1872089"/>
            </a:xfrm>
            <a:prstGeom prst="roundRect">
              <a:avLst>
                <a:gd name="adj" fmla="val 10000"/>
              </a:avLst>
            </a:prstGeom>
            <a:solidFill>
              <a:srgbClr val="1429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AFAEFB31-EE49-194E-B055-07FDCA3D05BF}"/>
                </a:ext>
              </a:extLst>
            </p:cNvPr>
            <p:cNvSpPr txBox="1"/>
            <p:nvPr/>
          </p:nvSpPr>
          <p:spPr>
            <a:xfrm>
              <a:off x="54832" y="54832"/>
              <a:ext cx="2871956" cy="17624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s-SV" sz="2000" kern="1200" dirty="0"/>
                <a:t>Objetivo general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C7C2B4E-642C-50A3-37AC-8D271377AAF0}"/>
              </a:ext>
            </a:extLst>
          </p:cNvPr>
          <p:cNvGrpSpPr/>
          <p:nvPr/>
        </p:nvGrpSpPr>
        <p:grpSpPr>
          <a:xfrm>
            <a:off x="3792641" y="1337394"/>
            <a:ext cx="3583635" cy="1872089"/>
            <a:chOff x="3061430" y="0"/>
            <a:chExt cx="3583635" cy="1872089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FD62D214-2914-CD14-1904-BA529C2D3B7F}"/>
                </a:ext>
              </a:extLst>
            </p:cNvPr>
            <p:cNvSpPr/>
            <p:nvPr/>
          </p:nvSpPr>
          <p:spPr>
            <a:xfrm>
              <a:off x="3061430" y="0"/>
              <a:ext cx="3583635" cy="1872089"/>
            </a:xfrm>
            <a:prstGeom prst="roundRect">
              <a:avLst>
                <a:gd name="adj" fmla="val 10000"/>
              </a:avLst>
            </a:prstGeom>
            <a:solidFill>
              <a:srgbClr val="1429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ángulo: esquinas redondeadas 4">
              <a:extLst>
                <a:ext uri="{FF2B5EF4-FFF2-40B4-BE49-F238E27FC236}">
                  <a16:creationId xmlns:a16="http://schemas.microsoft.com/office/drawing/2014/main" id="{C1458371-C916-999D-547B-1E6EA7E9E492}"/>
                </a:ext>
              </a:extLst>
            </p:cNvPr>
            <p:cNvSpPr txBox="1"/>
            <p:nvPr/>
          </p:nvSpPr>
          <p:spPr>
            <a:xfrm>
              <a:off x="3116262" y="54832"/>
              <a:ext cx="3473971" cy="17624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s-MX" sz="1800" dirty="0"/>
                <a:t>Desarrollar un modelo de predicción para medir y prever la satisfacción del cliente, con el fin de optimizar las estrategias de atención y mejorar la experiencia del usuario.</a:t>
              </a:r>
              <a:endParaRPr lang="es-SV" sz="1800" kern="1200" dirty="0"/>
            </a:p>
          </p:txBody>
        </p:sp>
      </p:grpSp>
      <p:pic>
        <p:nvPicPr>
          <p:cNvPr id="14" name="Picture 15">
            <a:extLst>
              <a:ext uri="{FF2B5EF4-FFF2-40B4-BE49-F238E27FC236}">
                <a16:creationId xmlns:a16="http://schemas.microsoft.com/office/drawing/2014/main" id="{4EE27308-1F3E-BABC-82EB-1515081C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21" y="1512526"/>
            <a:ext cx="1601499" cy="1521823"/>
          </a:xfrm>
          <a:prstGeom prst="rect">
            <a:avLst/>
          </a:prstGeom>
        </p:spPr>
      </p:pic>
      <p:pic>
        <p:nvPicPr>
          <p:cNvPr id="15" name="Picture 19">
            <a:extLst>
              <a:ext uri="{FF2B5EF4-FFF2-40B4-BE49-F238E27FC236}">
                <a16:creationId xmlns:a16="http://schemas.microsoft.com/office/drawing/2014/main" id="{AA3F254A-2A0A-71C3-1E77-0F54F9ED0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" y="4352141"/>
            <a:ext cx="1150180" cy="1350212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960E8A67-1A92-57CE-09EA-7B1C4794CF0E}"/>
              </a:ext>
            </a:extLst>
          </p:cNvPr>
          <p:cNvGrpSpPr/>
          <p:nvPr/>
        </p:nvGrpSpPr>
        <p:grpSpPr>
          <a:xfrm>
            <a:off x="1234253" y="3648518"/>
            <a:ext cx="6393555" cy="2326965"/>
            <a:chOff x="1337355" y="4091201"/>
            <a:chExt cx="6393555" cy="1883659"/>
          </a:xfrm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745F7543-4B3B-0F1D-8911-A36F675F62AC}"/>
                </a:ext>
              </a:extLst>
            </p:cNvPr>
            <p:cNvSpPr/>
            <p:nvPr/>
          </p:nvSpPr>
          <p:spPr>
            <a:xfrm>
              <a:off x="1337355" y="4091202"/>
              <a:ext cx="1606812" cy="1872089"/>
            </a:xfrm>
            <a:custGeom>
              <a:avLst/>
              <a:gdLst>
                <a:gd name="connsiteX0" fmla="*/ 0 w 1922650"/>
                <a:gd name="connsiteY0" fmla="*/ 187209 h 1872089"/>
                <a:gd name="connsiteX1" fmla="*/ 187209 w 1922650"/>
                <a:gd name="connsiteY1" fmla="*/ 0 h 1872089"/>
                <a:gd name="connsiteX2" fmla="*/ 1735441 w 1922650"/>
                <a:gd name="connsiteY2" fmla="*/ 0 h 1872089"/>
                <a:gd name="connsiteX3" fmla="*/ 1922650 w 1922650"/>
                <a:gd name="connsiteY3" fmla="*/ 187209 h 1872089"/>
                <a:gd name="connsiteX4" fmla="*/ 1922650 w 1922650"/>
                <a:gd name="connsiteY4" fmla="*/ 1684880 h 1872089"/>
                <a:gd name="connsiteX5" fmla="*/ 1735441 w 1922650"/>
                <a:gd name="connsiteY5" fmla="*/ 1872089 h 1872089"/>
                <a:gd name="connsiteX6" fmla="*/ 187209 w 1922650"/>
                <a:gd name="connsiteY6" fmla="*/ 1872089 h 1872089"/>
                <a:gd name="connsiteX7" fmla="*/ 0 w 1922650"/>
                <a:gd name="connsiteY7" fmla="*/ 1684880 h 1872089"/>
                <a:gd name="connsiteX8" fmla="*/ 0 w 1922650"/>
                <a:gd name="connsiteY8" fmla="*/ 187209 h 187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2650" h="1872089">
                  <a:moveTo>
                    <a:pt x="0" y="187209"/>
                  </a:moveTo>
                  <a:cubicBezTo>
                    <a:pt x="0" y="83816"/>
                    <a:pt x="83816" y="0"/>
                    <a:pt x="187209" y="0"/>
                  </a:cubicBezTo>
                  <a:lnTo>
                    <a:pt x="1735441" y="0"/>
                  </a:lnTo>
                  <a:cubicBezTo>
                    <a:pt x="1838834" y="0"/>
                    <a:pt x="1922650" y="83816"/>
                    <a:pt x="1922650" y="187209"/>
                  </a:cubicBezTo>
                  <a:lnTo>
                    <a:pt x="1922650" y="1684880"/>
                  </a:lnTo>
                  <a:cubicBezTo>
                    <a:pt x="1922650" y="1788273"/>
                    <a:pt x="1838834" y="1872089"/>
                    <a:pt x="1735441" y="1872089"/>
                  </a:cubicBezTo>
                  <a:lnTo>
                    <a:pt x="187209" y="1872089"/>
                  </a:lnTo>
                  <a:cubicBezTo>
                    <a:pt x="83816" y="1872089"/>
                    <a:pt x="0" y="1788273"/>
                    <a:pt x="0" y="1684880"/>
                  </a:cubicBezTo>
                  <a:lnTo>
                    <a:pt x="0" y="187209"/>
                  </a:lnTo>
                  <a:close/>
                </a:path>
              </a:pathLst>
            </a:custGeom>
            <a:solidFill>
              <a:srgbClr val="1429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32" tIns="131032" rIns="131032" bIns="13103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s-SV" sz="1500" kern="1200" dirty="0"/>
                <a:t>Objetivos específicos</a:t>
              </a:r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F3932BFB-F2E1-9A52-7BBE-4E2FED360173}"/>
                </a:ext>
              </a:extLst>
            </p:cNvPr>
            <p:cNvSpPr/>
            <p:nvPr/>
          </p:nvSpPr>
          <p:spPr>
            <a:xfrm>
              <a:off x="2944167" y="4091201"/>
              <a:ext cx="2233353" cy="1872089"/>
            </a:xfrm>
            <a:custGeom>
              <a:avLst/>
              <a:gdLst>
                <a:gd name="connsiteX0" fmla="*/ 0 w 2310849"/>
                <a:gd name="connsiteY0" fmla="*/ 187209 h 1872089"/>
                <a:gd name="connsiteX1" fmla="*/ 187209 w 2310849"/>
                <a:gd name="connsiteY1" fmla="*/ 0 h 1872089"/>
                <a:gd name="connsiteX2" fmla="*/ 2123640 w 2310849"/>
                <a:gd name="connsiteY2" fmla="*/ 0 h 1872089"/>
                <a:gd name="connsiteX3" fmla="*/ 2310849 w 2310849"/>
                <a:gd name="connsiteY3" fmla="*/ 187209 h 1872089"/>
                <a:gd name="connsiteX4" fmla="*/ 2310849 w 2310849"/>
                <a:gd name="connsiteY4" fmla="*/ 1684880 h 1872089"/>
                <a:gd name="connsiteX5" fmla="*/ 2123640 w 2310849"/>
                <a:gd name="connsiteY5" fmla="*/ 1872089 h 1872089"/>
                <a:gd name="connsiteX6" fmla="*/ 187209 w 2310849"/>
                <a:gd name="connsiteY6" fmla="*/ 1872089 h 1872089"/>
                <a:gd name="connsiteX7" fmla="*/ 0 w 2310849"/>
                <a:gd name="connsiteY7" fmla="*/ 1684880 h 1872089"/>
                <a:gd name="connsiteX8" fmla="*/ 0 w 2310849"/>
                <a:gd name="connsiteY8" fmla="*/ 187209 h 187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0849" h="1872089">
                  <a:moveTo>
                    <a:pt x="0" y="187209"/>
                  </a:moveTo>
                  <a:cubicBezTo>
                    <a:pt x="0" y="83816"/>
                    <a:pt x="83816" y="0"/>
                    <a:pt x="187209" y="0"/>
                  </a:cubicBezTo>
                  <a:lnTo>
                    <a:pt x="2123640" y="0"/>
                  </a:lnTo>
                  <a:cubicBezTo>
                    <a:pt x="2227033" y="0"/>
                    <a:pt x="2310849" y="83816"/>
                    <a:pt x="2310849" y="187209"/>
                  </a:cubicBezTo>
                  <a:lnTo>
                    <a:pt x="2310849" y="1684880"/>
                  </a:lnTo>
                  <a:cubicBezTo>
                    <a:pt x="2310849" y="1788273"/>
                    <a:pt x="2227033" y="1872089"/>
                    <a:pt x="2123640" y="1872089"/>
                  </a:cubicBezTo>
                  <a:lnTo>
                    <a:pt x="187209" y="1872089"/>
                  </a:lnTo>
                  <a:cubicBezTo>
                    <a:pt x="83816" y="1872089"/>
                    <a:pt x="0" y="1788273"/>
                    <a:pt x="0" y="1684880"/>
                  </a:cubicBezTo>
                  <a:lnTo>
                    <a:pt x="0" y="187209"/>
                  </a:lnTo>
                  <a:close/>
                </a:path>
              </a:pathLst>
            </a:custGeom>
            <a:solidFill>
              <a:srgbClr val="1429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412" tIns="123412" rIns="123412" bIns="1234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s-SV" sz="1500" kern="1200" dirty="0"/>
                <a:t>Analizar los datos para identificar patrones y relaciones significativas que afecten la satisfacción.</a:t>
              </a:r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9D973AFB-8E89-4BB5-8306-7DF9A8BEF0C9}"/>
                </a:ext>
              </a:extLst>
            </p:cNvPr>
            <p:cNvSpPr/>
            <p:nvPr/>
          </p:nvSpPr>
          <p:spPr>
            <a:xfrm>
              <a:off x="5177520" y="4102771"/>
              <a:ext cx="2553390" cy="1872089"/>
            </a:xfrm>
            <a:custGeom>
              <a:avLst/>
              <a:gdLst>
                <a:gd name="connsiteX0" fmla="*/ 0 w 2310849"/>
                <a:gd name="connsiteY0" fmla="*/ 187209 h 1872089"/>
                <a:gd name="connsiteX1" fmla="*/ 187209 w 2310849"/>
                <a:gd name="connsiteY1" fmla="*/ 0 h 1872089"/>
                <a:gd name="connsiteX2" fmla="*/ 2123640 w 2310849"/>
                <a:gd name="connsiteY2" fmla="*/ 0 h 1872089"/>
                <a:gd name="connsiteX3" fmla="*/ 2310849 w 2310849"/>
                <a:gd name="connsiteY3" fmla="*/ 187209 h 1872089"/>
                <a:gd name="connsiteX4" fmla="*/ 2310849 w 2310849"/>
                <a:gd name="connsiteY4" fmla="*/ 1684880 h 1872089"/>
                <a:gd name="connsiteX5" fmla="*/ 2123640 w 2310849"/>
                <a:gd name="connsiteY5" fmla="*/ 1872089 h 1872089"/>
                <a:gd name="connsiteX6" fmla="*/ 187209 w 2310849"/>
                <a:gd name="connsiteY6" fmla="*/ 1872089 h 1872089"/>
                <a:gd name="connsiteX7" fmla="*/ 0 w 2310849"/>
                <a:gd name="connsiteY7" fmla="*/ 1684880 h 1872089"/>
                <a:gd name="connsiteX8" fmla="*/ 0 w 2310849"/>
                <a:gd name="connsiteY8" fmla="*/ 187209 h 187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0849" h="1872089">
                  <a:moveTo>
                    <a:pt x="0" y="187209"/>
                  </a:moveTo>
                  <a:cubicBezTo>
                    <a:pt x="0" y="83816"/>
                    <a:pt x="83816" y="0"/>
                    <a:pt x="187209" y="0"/>
                  </a:cubicBezTo>
                  <a:lnTo>
                    <a:pt x="2123640" y="0"/>
                  </a:lnTo>
                  <a:cubicBezTo>
                    <a:pt x="2227033" y="0"/>
                    <a:pt x="2310849" y="83816"/>
                    <a:pt x="2310849" y="187209"/>
                  </a:cubicBezTo>
                  <a:lnTo>
                    <a:pt x="2310849" y="1684880"/>
                  </a:lnTo>
                  <a:cubicBezTo>
                    <a:pt x="2310849" y="1788273"/>
                    <a:pt x="2227033" y="1872089"/>
                    <a:pt x="2123640" y="1872089"/>
                  </a:cubicBezTo>
                  <a:lnTo>
                    <a:pt x="187209" y="1872089"/>
                  </a:lnTo>
                  <a:cubicBezTo>
                    <a:pt x="83816" y="1872089"/>
                    <a:pt x="0" y="1788273"/>
                    <a:pt x="0" y="1684880"/>
                  </a:cubicBezTo>
                  <a:lnTo>
                    <a:pt x="0" y="187209"/>
                  </a:lnTo>
                  <a:close/>
                </a:path>
              </a:pathLst>
            </a:custGeom>
            <a:solidFill>
              <a:srgbClr val="1429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412" tIns="123412" rIns="123412" bIns="1234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s-SV" sz="1500" kern="1200" dirty="0"/>
                <a:t>Desarrollar modelos de predicción usando </a:t>
              </a:r>
              <a:r>
                <a:rPr lang="es-SV" sz="1500" kern="1200" dirty="0" err="1"/>
                <a:t>RandomForestRegressor</a:t>
              </a:r>
              <a:r>
                <a:rPr lang="es-SV" sz="1500" kern="1200" dirty="0"/>
                <a:t>, </a:t>
              </a:r>
              <a:r>
                <a:rPr lang="es-SV" sz="1500" kern="1200" dirty="0" err="1"/>
                <a:t>GradienBoostingRegressor</a:t>
              </a:r>
              <a:r>
                <a:rPr lang="es-SV" sz="1500" kern="1200" dirty="0"/>
                <a:t> y </a:t>
              </a:r>
              <a:r>
                <a:rPr lang="es-SV" sz="1500" kern="1200" dirty="0" err="1"/>
                <a:t>MLPRegressor</a:t>
              </a:r>
              <a:r>
                <a:rPr lang="es-SV" sz="1500" kern="1200" dirty="0"/>
                <a:t> y evaluar su impacto en la satisfacción del cliente.</a:t>
              </a:r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D803CE00-B77C-5092-C644-688ED4DA3283}"/>
              </a:ext>
            </a:extLst>
          </p:cNvPr>
          <p:cNvSpPr/>
          <p:nvPr/>
        </p:nvSpPr>
        <p:spPr>
          <a:xfrm>
            <a:off x="7627808" y="3662811"/>
            <a:ext cx="2145804" cy="2312672"/>
          </a:xfrm>
          <a:custGeom>
            <a:avLst/>
            <a:gdLst>
              <a:gd name="connsiteX0" fmla="*/ 0 w 2310849"/>
              <a:gd name="connsiteY0" fmla="*/ 187209 h 1872089"/>
              <a:gd name="connsiteX1" fmla="*/ 187209 w 2310849"/>
              <a:gd name="connsiteY1" fmla="*/ 0 h 1872089"/>
              <a:gd name="connsiteX2" fmla="*/ 2123640 w 2310849"/>
              <a:gd name="connsiteY2" fmla="*/ 0 h 1872089"/>
              <a:gd name="connsiteX3" fmla="*/ 2310849 w 2310849"/>
              <a:gd name="connsiteY3" fmla="*/ 187209 h 1872089"/>
              <a:gd name="connsiteX4" fmla="*/ 2310849 w 2310849"/>
              <a:gd name="connsiteY4" fmla="*/ 1684880 h 1872089"/>
              <a:gd name="connsiteX5" fmla="*/ 2123640 w 2310849"/>
              <a:gd name="connsiteY5" fmla="*/ 1872089 h 1872089"/>
              <a:gd name="connsiteX6" fmla="*/ 187209 w 2310849"/>
              <a:gd name="connsiteY6" fmla="*/ 1872089 h 1872089"/>
              <a:gd name="connsiteX7" fmla="*/ 0 w 2310849"/>
              <a:gd name="connsiteY7" fmla="*/ 1684880 h 1872089"/>
              <a:gd name="connsiteX8" fmla="*/ 0 w 2310849"/>
              <a:gd name="connsiteY8" fmla="*/ 187209 h 187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0849" h="1872089">
                <a:moveTo>
                  <a:pt x="0" y="187209"/>
                </a:moveTo>
                <a:cubicBezTo>
                  <a:pt x="0" y="83816"/>
                  <a:pt x="83816" y="0"/>
                  <a:pt x="187209" y="0"/>
                </a:cubicBezTo>
                <a:lnTo>
                  <a:pt x="2123640" y="0"/>
                </a:lnTo>
                <a:cubicBezTo>
                  <a:pt x="2227033" y="0"/>
                  <a:pt x="2310849" y="83816"/>
                  <a:pt x="2310849" y="187209"/>
                </a:cubicBezTo>
                <a:lnTo>
                  <a:pt x="2310849" y="1684880"/>
                </a:lnTo>
                <a:cubicBezTo>
                  <a:pt x="2310849" y="1788273"/>
                  <a:pt x="2227033" y="1872089"/>
                  <a:pt x="2123640" y="1872089"/>
                </a:cubicBezTo>
                <a:lnTo>
                  <a:pt x="187209" y="1872089"/>
                </a:lnTo>
                <a:cubicBezTo>
                  <a:pt x="83816" y="1872089"/>
                  <a:pt x="0" y="1788273"/>
                  <a:pt x="0" y="1684880"/>
                </a:cubicBezTo>
                <a:lnTo>
                  <a:pt x="0" y="187209"/>
                </a:lnTo>
                <a:close/>
              </a:path>
            </a:pathLst>
          </a:custGeom>
          <a:solidFill>
            <a:srgbClr val="1429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412" tIns="123412" rIns="123412" bIns="12341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s-SV" sz="1500" kern="1200" dirty="0">
                <a:solidFill>
                  <a:schemeClr val="bg1"/>
                </a:solidFill>
              </a:rPr>
              <a:t>Crear una interfaz de usuario haciendo uso de </a:t>
            </a:r>
            <a:r>
              <a:rPr lang="es-SV" sz="15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s-SV" sz="1500" b="0" i="0" dirty="0" err="1">
                <a:solidFill>
                  <a:schemeClr val="bg1"/>
                </a:solidFill>
                <a:effectLst/>
                <a:latin typeface="-apple-system"/>
              </a:rPr>
              <a:t>html</a:t>
            </a:r>
            <a:r>
              <a:rPr lang="es-SV" sz="15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es-SV" sz="1500" b="0" i="0" dirty="0" err="1">
                <a:solidFill>
                  <a:schemeClr val="bg1"/>
                </a:solidFill>
                <a:effectLst/>
                <a:latin typeface="-apple-system"/>
              </a:rPr>
              <a:t>css</a:t>
            </a:r>
            <a:r>
              <a:rPr lang="es-SV" sz="1500" b="0" i="0" dirty="0">
                <a:solidFill>
                  <a:schemeClr val="bg1"/>
                </a:solidFill>
                <a:effectLst/>
                <a:latin typeface="-apple-system"/>
              </a:rPr>
              <a:t> y </a:t>
            </a:r>
            <a:r>
              <a:rPr lang="es-SV" sz="1500" b="0" i="0" dirty="0" err="1">
                <a:solidFill>
                  <a:schemeClr val="bg1"/>
                </a:solidFill>
                <a:effectLst/>
                <a:latin typeface="-apple-system"/>
              </a:rPr>
              <a:t>js</a:t>
            </a:r>
            <a:r>
              <a:rPr lang="es-SV" sz="15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es-SV" sz="15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1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85E469-334A-8A69-EF46-CB6A01D2369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0000" y="450001"/>
            <a:ext cx="6837808" cy="430887"/>
          </a:xfrm>
        </p:spPr>
        <p:txBody>
          <a:bodyPr/>
          <a:lstStyle/>
          <a:p>
            <a:r>
              <a:rPr lang="es-SV" sz="2800" dirty="0"/>
              <a:t>Herramientas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D8296A5-4BAC-539C-4401-38EFC96A51E5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82093" y="1186680"/>
            <a:ext cx="7697265" cy="5130884"/>
          </a:xfrm>
        </p:spPr>
        <p:txBody>
          <a:bodyPr/>
          <a:lstStyle/>
          <a:p>
            <a:pPr algn="just">
              <a:buNone/>
            </a:pPr>
            <a:r>
              <a:rPr lang="es-MX" dirty="0"/>
              <a:t>Para el desarrollo del modelo de predicción de satisfacción del cliente, se emplearán diversas herramientas y tecnologías, organizadas en las siguientes áreas: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Análisis de Datos y Machine </a:t>
            </a:r>
            <a:r>
              <a:rPr lang="es-MX" b="1" dirty="0" err="1"/>
              <a:t>Learning</a:t>
            </a:r>
            <a:r>
              <a:rPr lang="es-MX" b="1" dirty="0"/>
              <a:t>:</a:t>
            </a:r>
            <a:endParaRPr lang="es-MX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MX" sz="1400" b="1" dirty="0"/>
              <a:t>Python</a:t>
            </a:r>
            <a:r>
              <a:rPr lang="es-MX" sz="1400" dirty="0"/>
              <a:t>: lenguaje principal para el desarrollo del modelo.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MX" sz="1400" b="1" dirty="0"/>
              <a:t>Pandas</a:t>
            </a:r>
            <a:r>
              <a:rPr lang="es-MX" sz="1400" dirty="0"/>
              <a:t>: manejo y procesamiento eficiente de datos estructurados en forma de </a:t>
            </a:r>
            <a:r>
              <a:rPr lang="es-MX" sz="1400" dirty="0" err="1"/>
              <a:t>DataFrames</a:t>
            </a:r>
            <a:r>
              <a:rPr lang="es-MX" sz="14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MX" sz="1400" b="1" dirty="0" err="1"/>
              <a:t>Scikit-learn</a:t>
            </a:r>
            <a:r>
              <a:rPr lang="es-MX" sz="1400" dirty="0"/>
              <a:t>: implementación de algoritmos de Machine </a:t>
            </a:r>
            <a:r>
              <a:rPr lang="es-MX" sz="1400" dirty="0" err="1"/>
              <a:t>Learning</a:t>
            </a:r>
            <a:r>
              <a:rPr lang="es-MX" sz="1400" dirty="0"/>
              <a:t>, preprocesamiento de datos y evaluación de modelos.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MX" sz="1400" b="1" dirty="0" err="1"/>
              <a:t>TensorFlow</a:t>
            </a:r>
            <a:r>
              <a:rPr lang="es-MX" sz="1400" dirty="0"/>
              <a:t>: desarrollo y entrenamiento de modelos de aprendizaje profundo cuando sea necesario.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Diseño y Desarrollo Web:</a:t>
            </a:r>
            <a:endParaRPr lang="es-MX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MX" sz="1400" b="1" dirty="0"/>
              <a:t>HTML</a:t>
            </a:r>
            <a:r>
              <a:rPr lang="es-MX" sz="1400" dirty="0"/>
              <a:t>: estructuración de la interfaz web para la visualización de resultados y predicciones.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MX" sz="1400" b="1" dirty="0"/>
              <a:t>CSS</a:t>
            </a:r>
            <a:r>
              <a:rPr lang="es-MX" sz="1400" dirty="0"/>
              <a:t>: estilización de la interfaz para mejorar la experiencia del usuario.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MX" sz="1400" b="1" dirty="0"/>
              <a:t>JavaScript</a:t>
            </a:r>
            <a:r>
              <a:rPr lang="es-MX" sz="1400" dirty="0"/>
              <a:t>: implementación de interactividad en la plataforma web.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MX" sz="1400" dirty="0"/>
          </a:p>
          <a:p>
            <a:pPr marL="135255" indent="0">
              <a:buNone/>
            </a:pPr>
            <a:endParaRPr lang="es-SV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E16F7E-6B0A-9971-EB22-066D0A19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32" y="3017270"/>
            <a:ext cx="823459" cy="8234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2FAB2D-B43E-469F-DEBE-7061597354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35" b="15083"/>
          <a:stretch/>
        </p:blipFill>
        <p:spPr>
          <a:xfrm>
            <a:off x="6862252" y="5323630"/>
            <a:ext cx="2975914" cy="104278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77400C-D156-41F3-E496-1173B7120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704" y="4283561"/>
            <a:ext cx="1447974" cy="11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1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1DC92-8172-3546-473F-7A80FCE89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48DC9F-13CD-13F3-1CBD-5A4A733715C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0000" y="450001"/>
            <a:ext cx="6837808" cy="430887"/>
          </a:xfrm>
        </p:spPr>
        <p:txBody>
          <a:bodyPr/>
          <a:lstStyle/>
          <a:p>
            <a:r>
              <a:rPr lang="es-SV" sz="2800" dirty="0"/>
              <a:t>Herramientas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6DC58335-013D-A2F3-742F-FCF175E59013}"/>
              </a:ext>
            </a:extLst>
          </p:cNvPr>
          <p:cNvSpPr txBox="1">
            <a:spLocks/>
          </p:cNvSpPr>
          <p:nvPr/>
        </p:nvSpPr>
        <p:spPr bwMode="auto">
          <a:xfrm>
            <a:off x="360271" y="1126391"/>
            <a:ext cx="8653100" cy="264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1945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1pPr>
            <a:lvl2pPr marL="914400" marR="0" lvl="1" indent="-29464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135255" indent="0">
              <a:buNone/>
            </a:pPr>
            <a:r>
              <a:rPr lang="es-SV" b="1" dirty="0"/>
              <a:t>3.    Técnicas de IA Aplicadas</a:t>
            </a:r>
            <a:r>
              <a:rPr lang="es-MX" b="1" dirty="0"/>
              <a:t>:</a:t>
            </a:r>
          </a:p>
          <a:p>
            <a:pPr marL="742950" lvl="1" indent="-285750" rtl="0">
              <a:buFont typeface="Wingdings" panose="05000000000000000000" pitchFamily="2" charset="2"/>
              <a:buChar char="§"/>
            </a:pPr>
            <a:r>
              <a:rPr lang="es-MX" altLang="es-SV" sz="1400" b="1" dirty="0">
                <a:solidFill>
                  <a:schemeClr val="tx1"/>
                </a:solidFill>
                <a:latin typeface="Arial" panose="020B0604020202020204" pitchFamily="34" charset="0"/>
              </a:rPr>
              <a:t>Análisis </a:t>
            </a:r>
            <a:r>
              <a:rPr lang="es-SV" altLang="es-SV" sz="1400" b="1" dirty="0">
                <a:solidFill>
                  <a:schemeClr val="tx1"/>
                </a:solidFill>
                <a:latin typeface="Arial" panose="020B0604020202020204" pitchFamily="34" charset="0"/>
              </a:rPr>
              <a:t>y limpieza de datos</a:t>
            </a:r>
            <a:r>
              <a:rPr lang="es-SV" altLang="es-SV" sz="1400" dirty="0">
                <a:solidFill>
                  <a:schemeClr val="tx1"/>
                </a:solidFill>
                <a:latin typeface="Arial" panose="020B0604020202020204" pitchFamily="34" charset="0"/>
              </a:rPr>
              <a:t> para eliminar valores atípicos e inconsistencias.</a:t>
            </a:r>
          </a:p>
          <a:p>
            <a:pPr marL="742950" lvl="1" indent="-285750" algn="just" rtl="0">
              <a:buFont typeface="Wingdings" panose="05000000000000000000" pitchFamily="2" charset="2"/>
              <a:buChar char="§"/>
            </a:pPr>
            <a:r>
              <a:rPr lang="es-SV" altLang="es-SV" sz="1400" b="1" dirty="0">
                <a:solidFill>
                  <a:schemeClr val="tx1"/>
                </a:solidFill>
                <a:latin typeface="Arial" panose="020B0604020202020204" pitchFamily="34" charset="0"/>
              </a:rPr>
              <a:t>Generación de datos artificiales con </a:t>
            </a:r>
            <a:r>
              <a:rPr lang="es-SV" altLang="es-SV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KernelDensity</a:t>
            </a:r>
            <a:r>
              <a:rPr lang="es-SV" altLang="es-SV" sz="1400" dirty="0">
                <a:solidFill>
                  <a:schemeClr val="tx1"/>
                </a:solidFill>
                <a:latin typeface="Arial" panose="020B0604020202020204" pitchFamily="34" charset="0"/>
              </a:rPr>
              <a:t>, mejorando la representatividad de los datos. </a:t>
            </a:r>
          </a:p>
          <a:p>
            <a:pPr marL="742950" lvl="1" indent="-285750" rtl="0">
              <a:buFont typeface="Wingdings" panose="05000000000000000000" pitchFamily="2" charset="2"/>
              <a:buChar char="§"/>
            </a:pPr>
            <a:r>
              <a:rPr lang="es-SV" altLang="es-SV" sz="1400" b="1" dirty="0">
                <a:solidFill>
                  <a:schemeClr val="tx1"/>
                </a:solidFill>
                <a:latin typeface="Arial" panose="020B0604020202020204" pitchFamily="34" charset="0"/>
              </a:rPr>
              <a:t>Aplicación de distintos modelos de predicción</a:t>
            </a:r>
            <a:r>
              <a:rPr lang="es-SV" altLang="es-SV" sz="1400" dirty="0">
                <a:solidFill>
                  <a:schemeClr val="tx1"/>
                </a:solidFill>
                <a:latin typeface="Arial" panose="020B0604020202020204" pitchFamily="34" charset="0"/>
              </a:rPr>
              <a:t>, incluyendo: </a:t>
            </a:r>
            <a:r>
              <a:rPr lang="es-SV" altLang="es-SV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RandomForestRegressor</a:t>
            </a:r>
            <a:r>
              <a:rPr lang="es-SV" altLang="es-SV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s-SV" altLang="es-SV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GradientBoostingRegressor</a:t>
            </a:r>
            <a:r>
              <a:rPr lang="es-SV" altLang="es-SV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s-SV" altLang="es-SV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MLPRegressor</a:t>
            </a:r>
            <a:r>
              <a:rPr lang="es-SV" altLang="es-SV" sz="1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s-MX" sz="1400" dirty="0"/>
          </a:p>
          <a:p>
            <a:pPr marL="742950" lvl="1" indent="-285750" algn="just" rtl="0">
              <a:buFont typeface="Wingdings" panose="05000000000000000000" pitchFamily="2" charset="2"/>
              <a:buChar char="§"/>
            </a:pPr>
            <a:r>
              <a:rPr lang="es-SV" altLang="es-SV" sz="1400" b="1" dirty="0">
                <a:solidFill>
                  <a:schemeClr val="tx1"/>
                </a:solidFill>
                <a:latin typeface="Arial" panose="020B0604020202020204" pitchFamily="34" charset="0"/>
              </a:rPr>
              <a:t>Ensamblaje de modelos con </a:t>
            </a:r>
            <a:r>
              <a:rPr lang="es-SV" altLang="es-SV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VotingRegressor</a:t>
            </a:r>
            <a:r>
              <a:rPr lang="es-SV" altLang="es-SV" sz="1400" dirty="0">
                <a:solidFill>
                  <a:schemeClr val="tx1"/>
                </a:solidFill>
                <a:latin typeface="Arial" panose="020B0604020202020204" pitchFamily="34" charset="0"/>
              </a:rPr>
              <a:t>, combinando predicciones de múltiples algoritmos para mejorar la precisión.</a:t>
            </a:r>
            <a:endParaRPr lang="es-MX" sz="1400" dirty="0"/>
          </a:p>
          <a:p>
            <a:pPr marL="135255" indent="0">
              <a:buFont typeface="Arial"/>
              <a:buNone/>
            </a:pPr>
            <a:endParaRPr lang="es-SV" dirty="0"/>
          </a:p>
        </p:txBody>
      </p:sp>
      <p:pic>
        <p:nvPicPr>
          <p:cNvPr id="1030" name="Picture 6" descr="alt text">
            <a:extLst>
              <a:ext uri="{FF2B5EF4-FFF2-40B4-BE49-F238E27FC236}">
                <a16:creationId xmlns:a16="http://schemas.microsoft.com/office/drawing/2014/main" id="{30DB07ED-4005-11DE-77F5-EE76936C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32"/>
          <a:stretch/>
        </p:blipFill>
        <p:spPr bwMode="auto">
          <a:xfrm>
            <a:off x="4742822" y="3497098"/>
            <a:ext cx="4890168" cy="291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32A4713-7DC2-52DF-2276-AD40CF406E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281"/>
          <a:stretch/>
        </p:blipFill>
        <p:spPr>
          <a:xfrm>
            <a:off x="1006298" y="3585490"/>
            <a:ext cx="3116905" cy="27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8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82CD5-8E83-6EB2-E47D-0C6DBDAA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03" y="1470145"/>
            <a:ext cx="8541187" cy="738664"/>
          </a:xfrm>
        </p:spPr>
        <p:txBody>
          <a:bodyPr/>
          <a:lstStyle/>
          <a:p>
            <a:pPr algn="ctr"/>
            <a:r>
              <a:rPr lang="es-SV" sz="2400" dirty="0"/>
              <a:t>Video explicativo sobre el resultado del proyecto en tiempo real.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346801-B1AB-5A34-0ED5-1AE4B1CFD18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0000" y="450001"/>
            <a:ext cx="6837808" cy="430887"/>
          </a:xfrm>
        </p:spPr>
        <p:txBody>
          <a:bodyPr/>
          <a:lstStyle/>
          <a:p>
            <a:r>
              <a:rPr lang="es-SV" sz="2800" dirty="0"/>
              <a:t>Demostración</a:t>
            </a:r>
          </a:p>
        </p:txBody>
      </p:sp>
      <p:sp>
        <p:nvSpPr>
          <p:cNvPr id="5" name="Botón de acción: ir hacia delante o siguient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429A5C7-11A3-07BF-07A9-D51D3699ECD3}"/>
              </a:ext>
            </a:extLst>
          </p:cNvPr>
          <p:cNvSpPr/>
          <p:nvPr/>
        </p:nvSpPr>
        <p:spPr>
          <a:xfrm>
            <a:off x="3428408" y="3348613"/>
            <a:ext cx="3046008" cy="1547446"/>
          </a:xfrm>
          <a:prstGeom prst="actionButtonForwardNex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18237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854</Words>
  <Application>Microsoft Office PowerPoint</Application>
  <DocSecurity>0</DocSecurity>
  <PresentationFormat>Personalizado</PresentationFormat>
  <Paragraphs>92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Malgun Gothic</vt:lpstr>
      <vt:lpstr>-apple-system</vt:lpstr>
      <vt:lpstr>Arial</vt:lpstr>
      <vt:lpstr>Arial Italics</vt:lpstr>
      <vt:lpstr>Calibri</vt:lpstr>
      <vt:lpstr>Symbol</vt:lpstr>
      <vt:lpstr>Wingdings</vt:lpstr>
      <vt:lpstr>SIC_Template_AI</vt:lpstr>
      <vt:lpstr>Office Theme</vt:lpstr>
      <vt:lpstr>Samsung Innovation Campus</vt:lpstr>
      <vt:lpstr>Presentación de PowerPoint</vt:lpstr>
      <vt:lpstr>Presentación de PowerPoint</vt:lpstr>
      <vt:lpstr>Somos un equipo comprometido con el desarrollo de modelos de predicción avanzados para medir y mejorar la satisfacción del cliente.</vt:lpstr>
      <vt:lpstr>Muchas empresas dependen de encuestas manuales, que pueden ser subjetivas, tardías o con baja tasa de respuesta, lo que dificulta la toma de decisiones oportunas para mejorar la experiencia del cliente.  Existe un cierto grado de dificultad para medir y prever la satisfacción del cliente de manera precisa. Con este proyecto se pretende ayudar a las empresas a tomar decisiones más informadas y eficientes para mejorar la experiencia del usuario y su relación con la marca a través de lealtad, confianza y preferencia.</vt:lpstr>
      <vt:lpstr>Presentación de PowerPoint</vt:lpstr>
      <vt:lpstr>Presentación de PowerPoint</vt:lpstr>
      <vt:lpstr>Presentación de PowerPoint</vt:lpstr>
      <vt:lpstr>Video explicativo sobre el resultado del proyecto en tiempo real.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subject/>
  <dc:creator>Soon Yong Chang</dc:creator>
  <cp:keywords/>
  <dc:description/>
  <cp:lastModifiedBy>Tania Sofía Franco</cp:lastModifiedBy>
  <cp:revision>18</cp:revision>
  <dcterms:created xsi:type="dcterms:W3CDTF">2019-07-06T14:12:49Z</dcterms:created>
  <dcterms:modified xsi:type="dcterms:W3CDTF">2025-03-17T01:18:03Z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