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02" r:id="rId4"/>
    <p:sldId id="304" r:id="rId6"/>
    <p:sldId id="307" r:id="rId7"/>
    <p:sldId id="310" r:id="rId8"/>
  </p:sldIdLst>
  <p:sldSz cx="9144000" cy="6858000" type="screen4x3"/>
  <p:notesSz cx="7102475" cy="10234930"/>
  <p:custDataLst>
    <p:tags r:id="rId1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594" y="62"/>
      </p:cViewPr>
      <p:guideLst>
        <p:guide orient="horz" pos="2159"/>
        <p:guide pos="2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Rectangle 4"/>
          <p:cNvSpPr>
            <a:spLocks noGrp="1"/>
          </p:cNvSpPr>
          <p:nvPr>
            <p:ph type="sldImg"/>
          </p:nvPr>
        </p:nvSpPr>
        <p:spPr>
          <a:xfrm>
            <a:off x="1182688" y="766763"/>
            <a:ext cx="4735512" cy="3838575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09613" y="4860925"/>
            <a:ext cx="5681663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959A9B-BCB7-4BD7-BDC0-0EB0B27FC9A8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幻灯片图像占位符 7169"/>
          <p:cNvSpPr>
            <a:spLocks noGrp="1" noTextEdit="1"/>
          </p:cNvSpPr>
          <p:nvPr>
            <p:ph type="sldImg"/>
          </p:nvPr>
        </p:nvSpPr>
        <p:spPr>
          <a:xfrm>
            <a:off x="992188" y="766763"/>
            <a:ext cx="5116512" cy="3838575"/>
          </a:xfrm>
          <a:ln w="1"/>
        </p:spPr>
      </p:sp>
      <p:sp>
        <p:nvSpPr>
          <p:cNvPr id="27651" name="文本占位符 7170"/>
          <p:cNvSpPr>
            <a:spLocks noGrp="1"/>
          </p:cNvSpPr>
          <p:nvPr>
            <p:ph type="body"/>
          </p:nvPr>
        </p:nvSpPr>
        <p:spPr>
          <a:xfrm>
            <a:off x="709613" y="4860925"/>
            <a:ext cx="5681662" cy="4606925"/>
          </a:xfrm>
          <a:ln w="1"/>
        </p:spPr>
        <p:txBody>
          <a:bodyPr wrap="square" lIns="91440" tIns="45720" rIns="91440" bIns="45720" anchor="ctr" anchorCtr="0"/>
          <a:p>
            <a:pPr lvl="0"/>
            <a:r>
              <a:rPr lang="zh-CN" altLang="en-US" dirty="0"/>
              <a:t>信息包括很广：</a:t>
            </a:r>
            <a:endParaRPr lang="zh-CN" altLang="en-US" dirty="0"/>
          </a:p>
          <a:p>
            <a:pPr lvl="0"/>
            <a:r>
              <a:rPr lang="zh-CN" altLang="en-US" dirty="0"/>
              <a:t>信息内容上的不同：网页信息（web,微博,博客，facebook,twtter etc），邮件信息(后台，web)，传送的文件信息，多媒体信息（音频、视频、图片）</a:t>
            </a:r>
            <a:endParaRPr lang="zh-CN" altLang="en-US" dirty="0"/>
          </a:p>
          <a:p>
            <a:pPr lvl="0"/>
            <a:r>
              <a:rPr lang="zh-CN" altLang="en-US" dirty="0"/>
              <a:t>传输形式上的不同：不同应用的信息，P2P应用，wechat, QQ, Skype等等。</a:t>
            </a:r>
            <a:endParaRPr lang="zh-CN" altLang="en-US" dirty="0"/>
          </a:p>
          <a:p>
            <a:pPr lvl="0"/>
            <a:r>
              <a:rPr lang="zh-CN" altLang="en-US" dirty="0"/>
              <a:t>网络安全方面的特征码的匹配与识别，数据流的分类（特征匹配）</a:t>
            </a:r>
            <a:endParaRPr lang="zh-CN" altLang="en-US" dirty="0"/>
          </a:p>
          <a:p>
            <a:pPr lvl="0"/>
            <a:r>
              <a:rPr lang="zh-CN" altLang="en-US" dirty="0"/>
              <a:t>云平台的隐私保护中的指纹验证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/>
        </p:nvSpPr>
        <p:spPr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9699" name="Rectangle 2"/>
          <p:cNvSpPr>
            <a:spLocks noGrp="1" noRot="1" noTextEdit="1"/>
          </p:cNvSpPr>
          <p:nvPr>
            <p:ph type="sldImg"/>
          </p:nvPr>
        </p:nvSpPr>
        <p:spPr>
          <a:xfrm>
            <a:off x="992188" y="766763"/>
            <a:ext cx="5116512" cy="3838575"/>
          </a:xfrm>
        </p:spPr>
      </p:sp>
      <p:sp>
        <p:nvSpPr>
          <p:cNvPr id="29700" name="Rectangle 3"/>
          <p:cNvSpPr>
            <a:spLocks noGrp="1"/>
          </p:cNvSpPr>
          <p:nvPr>
            <p:ph type="body"/>
          </p:nvPr>
        </p:nvSpPr>
        <p:spPr>
          <a:xfrm>
            <a:off x="709613" y="4860925"/>
            <a:ext cx="5681662" cy="4606925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每次考勤（打印考勤记录）</a:t>
            </a:r>
            <a:endParaRPr lang="zh-CN" altLang="en-US" dirty="0"/>
          </a:p>
          <a:p>
            <a:pPr lvl="0" eaLnBrk="1" hangingPunct="1"/>
            <a:r>
              <a:rPr lang="zh-CN" altLang="en-US" sz="2000" b="1" dirty="0"/>
              <a:t>中期进行匹配算法性能的大比拼</a:t>
            </a:r>
            <a:endParaRPr lang="zh-CN" altLang="en-US" sz="2000" b="1" dirty="0"/>
          </a:p>
          <a:p>
            <a:pPr lvl="0" eaLnBrk="1" hangingPunct="1"/>
            <a:r>
              <a:rPr lang="en-US" altLang="zh-CN" dirty="0"/>
              <a:t>33/2=16</a:t>
            </a:r>
            <a:r>
              <a:rPr lang="zh-CN" altLang="en-US" dirty="0"/>
              <a:t>组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/>
        </p:nvSpPr>
        <p:spPr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1747" name="Rectangle 2"/>
          <p:cNvSpPr>
            <a:spLocks noGrp="1" noRot="1" noTextEdit="1"/>
          </p:cNvSpPr>
          <p:nvPr>
            <p:ph type="sldImg"/>
          </p:nvPr>
        </p:nvSpPr>
        <p:spPr>
          <a:xfrm>
            <a:off x="992188" y="766763"/>
            <a:ext cx="5116512" cy="3838575"/>
          </a:xfrm>
        </p:spPr>
      </p:sp>
      <p:sp>
        <p:nvSpPr>
          <p:cNvPr id="31748" name="Rectangle 3"/>
          <p:cNvSpPr>
            <a:spLocks noGrp="1"/>
          </p:cNvSpPr>
          <p:nvPr>
            <p:ph type="body"/>
          </p:nvPr>
        </p:nvSpPr>
        <p:spPr>
          <a:xfrm>
            <a:off x="709613" y="4860925"/>
            <a:ext cx="5681662" cy="4606925"/>
          </a:xfrm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每次考勤（打印考勤记录）</a:t>
            </a:r>
            <a:endParaRPr lang="zh-CN" altLang="en-US" dirty="0"/>
          </a:p>
          <a:p>
            <a:pPr lvl="0" eaLnBrk="1" hangingPunct="1"/>
            <a:r>
              <a:rPr lang="zh-CN" altLang="en-US" sz="2000" b="1" dirty="0"/>
              <a:t>中期进行匹配算法性能的大比拼</a:t>
            </a:r>
            <a:endParaRPr lang="zh-CN" altLang="en-US" sz="2000" b="1" dirty="0"/>
          </a:p>
          <a:p>
            <a:pPr lvl="0" eaLnBrk="1" hangingPunct="1"/>
            <a:r>
              <a:rPr lang="en-US" altLang="zh-CN" dirty="0"/>
              <a:t>33/2=16</a:t>
            </a:r>
            <a:r>
              <a:rPr lang="zh-CN" altLang="en-US" dirty="0"/>
              <a:t>组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9A4270-69DD-4B54-BDF5-DB5496F2FACB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889F42-5DAB-491C-A04F-1ED35ECD5F51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C81394-CD18-49D7-8A98-67364B844373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5295F79-4684-4D57-9A86-9B86E14EFBAE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72B9B27-7BEF-4366-9676-E33ACC9E2CE2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106D9DB-421E-4CA6-B04D-8BD4A2D43AF5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3F8976-A27F-47C8-92E0-9102BF822C21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1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5CFDE2-D0F7-4B9B-B611-B4A0E7A01831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682EE20-181B-4386-997F-EB681814F063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9BCB5E-3FB4-45E3-9FFA-1C71C4C5096C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5D21ED-99F0-42AB-9666-B54B1FA23CA6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B3BB0C-425B-4A3E-AED6-0C3D7CB21487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9CCEB0-DC00-48EC-9838-2416DE921CC2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A2D7F0-4628-4512-B071-9498F803CFAE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808D2EF-D50B-4DAD-92AF-73728E339727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C9FB700-09E1-4A83-9D88-24AFFF70A335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33564CE-1C81-46E5-A7C8-67AF1CB4C9AE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1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6B044E-659E-437E-BA6A-A798FA52EB60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CA138C-790B-4B49-AC3D-D8851083151E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4E9914C-EEE8-4A0F-96B1-BA57B4B07408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15094A-D1E0-4E48-9BB6-7697186E6895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9" name="Rectangle 4"/>
          <p:cNvSpPr>
            <a:spLocks noGrp="1"/>
          </p:cNvSpPr>
          <p:nvPr>
            <p:ph type="dt" sz="half" idx="1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706302-3A4F-4808-8182-CE85E729469E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Garamond" panose="02020404030301010803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200" noProof="1">
                <a:latin typeface="Garamond" panose="02020404030301010803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Garamond" panose="02020404030301010803" pitchFamily="18" charset="0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89A1DD-B3B3-4D23-9E73-708EF50C8797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lvl="1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lvl="2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lvl="3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480" lvl="4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Garamond" panose="02020404030301010803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200" noProof="1">
                <a:latin typeface="Garamond" panose="02020404030301010803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Garamond" panose="02020404030301010803" pitchFamily="18" charset="0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FF7FFA8-4838-443C-BD89-FD5A8DEAF1BA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6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lvl="1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lvl="2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lvl="3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480" lvl="4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 eaLnBrk="1" hangingPunct="1"/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信息安全设计与实践</a:t>
            </a:r>
            <a:r>
              <a:rPr lang="en-US" altLang="zh-CN" dirty="0"/>
              <a:t>II</a:t>
            </a:r>
            <a:r>
              <a:rPr lang="zh-CN" altLang="en-US" dirty="0"/>
              <a:t>课程要求</a:t>
            </a:r>
            <a:endParaRPr lang="zh-CN" altLang="en-US" dirty="0"/>
          </a:p>
        </p:txBody>
      </p:sp>
      <p:sp>
        <p:nvSpPr>
          <p:cNvPr id="26628" name="Rectangle 3"/>
          <p:cNvSpPr>
            <a:spLocks noGrp="1"/>
          </p:cNvSpPr>
          <p:nvPr>
            <p:ph type="body"/>
          </p:nvPr>
        </p:nvSpPr>
        <p:spPr>
          <a:xfrm>
            <a:off x="457200" y="985838"/>
            <a:ext cx="8229600" cy="5257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000" b="1" dirty="0"/>
              <a:t>课程设置目的：</a:t>
            </a:r>
            <a:endParaRPr lang="zh-CN" altLang="en-US" sz="2000" b="1" dirty="0"/>
          </a:p>
          <a:p>
            <a:pPr lvl="1" eaLnBrk="1" hangingPunct="1"/>
            <a:r>
              <a:rPr lang="zh-CN" altLang="en-US" sz="2000" b="1" dirty="0"/>
              <a:t>了解信息</a:t>
            </a:r>
            <a:r>
              <a:rPr lang="zh-CN" altLang="en-US" sz="2000" b="1" dirty="0"/>
              <a:t>内容安全管理系统设计的关键环节，掌握网络信息内容的高效的</a:t>
            </a:r>
            <a:r>
              <a:rPr lang="zh-CN" altLang="en-US" sz="2000" b="1" dirty="0">
                <a:solidFill>
                  <a:srgbClr val="FF0000"/>
                </a:solidFill>
              </a:rPr>
              <a:t>数据捕获技术</a:t>
            </a:r>
            <a:r>
              <a:rPr lang="zh-CN" altLang="en-US" sz="2000" b="1" dirty="0"/>
              <a:t>、准确</a:t>
            </a:r>
            <a:r>
              <a:rPr lang="zh-CN" altLang="en-US" sz="2000" b="1" dirty="0">
                <a:solidFill>
                  <a:srgbClr val="FF0000"/>
                </a:solidFill>
              </a:rPr>
              <a:t>识别</a:t>
            </a:r>
            <a:r>
              <a:rPr lang="zh-CN" altLang="en-US" sz="2000" b="1" dirty="0"/>
              <a:t>及分析各种</a:t>
            </a:r>
            <a:r>
              <a:rPr lang="zh-CN" altLang="en-US" sz="2000" b="1" dirty="0">
                <a:solidFill>
                  <a:srgbClr val="FF0000"/>
                </a:solidFill>
              </a:rPr>
              <a:t>常用协议报文</a:t>
            </a:r>
            <a:r>
              <a:rPr lang="zh-CN" altLang="en-US" sz="2000" b="1" dirty="0"/>
              <a:t>，并可针对用户的屏蔽内容需要，</a:t>
            </a:r>
            <a:r>
              <a:rPr lang="zh-CN" altLang="en-US" sz="2000" b="1" dirty="0">
                <a:solidFill>
                  <a:srgbClr val="FF0000"/>
                </a:solidFill>
              </a:rPr>
              <a:t>拦截</a:t>
            </a:r>
            <a:r>
              <a:rPr lang="zh-CN" altLang="en-US" sz="2000" b="1" dirty="0"/>
              <a:t>或</a:t>
            </a:r>
            <a:r>
              <a:rPr lang="zh-CN" altLang="en-US" sz="2000" b="1" dirty="0">
                <a:solidFill>
                  <a:srgbClr val="FF0000"/>
                </a:solidFill>
              </a:rPr>
              <a:t>统计分析</a:t>
            </a:r>
            <a:r>
              <a:rPr lang="zh-CN" altLang="en-US" sz="2000" b="1" dirty="0"/>
              <a:t>相应的特征报文。能够针对信息内容安全领域的新进展、</a:t>
            </a:r>
            <a:r>
              <a:rPr lang="zh-CN" altLang="en-US" sz="2000" b="1" dirty="0">
                <a:solidFill>
                  <a:srgbClr val="FF0000"/>
                </a:solidFill>
              </a:rPr>
              <a:t>新应用</a:t>
            </a:r>
            <a:r>
              <a:rPr lang="zh-CN" altLang="en-US" sz="2000" b="1" dirty="0"/>
              <a:t>，设计与开发实用化的网络信息监控系统。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达到要求：</a:t>
            </a:r>
            <a:endParaRPr lang="zh-CN" altLang="en-US" sz="2000" b="1" dirty="0"/>
          </a:p>
          <a:p>
            <a:pPr lvl="1" eaLnBrk="1" hangingPunct="1"/>
            <a:r>
              <a:rPr lang="zh-CN" altLang="en-US" sz="2000" b="1" dirty="0"/>
              <a:t>以小组为单位独立设计实现</a:t>
            </a:r>
            <a:r>
              <a:rPr lang="zh-CN" altLang="en-US" sz="2000" b="1" dirty="0">
                <a:solidFill>
                  <a:srgbClr val="FF0000"/>
                </a:solidFill>
              </a:rPr>
              <a:t>信息获取、协议还原识别</a:t>
            </a:r>
            <a:r>
              <a:rPr lang="zh-CN" altLang="en-US" sz="2000" b="1" dirty="0"/>
              <a:t>、</a:t>
            </a:r>
            <a:r>
              <a:rPr lang="zh-CN" altLang="en-US" sz="2000" b="1" dirty="0">
                <a:solidFill>
                  <a:srgbClr val="FF0000"/>
                </a:solidFill>
              </a:rPr>
              <a:t>特征匹配</a:t>
            </a:r>
            <a:r>
              <a:rPr lang="zh-CN" altLang="en-US" sz="2000" b="1" dirty="0"/>
              <a:t>及</a:t>
            </a:r>
            <a:r>
              <a:rPr lang="zh-CN" altLang="en-US" sz="2000" b="1" dirty="0">
                <a:solidFill>
                  <a:srgbClr val="FF0000"/>
                </a:solidFill>
              </a:rPr>
              <a:t>控管</a:t>
            </a:r>
            <a:r>
              <a:rPr lang="zh-CN" altLang="en-US" sz="2000" b="1" dirty="0"/>
              <a:t>等子系统，掌握网络安全信息监控系统</a:t>
            </a:r>
            <a:r>
              <a:rPr lang="zh-CN" altLang="en-US" sz="2000" b="1" dirty="0">
                <a:solidFill>
                  <a:srgbClr val="FF0000"/>
                </a:solidFill>
              </a:rPr>
              <a:t>从设计到实现的全过程。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b="1" dirty="0"/>
              <a:t>小组构成：自由组合</a:t>
            </a:r>
            <a:r>
              <a:rPr lang="en-US" altLang="zh-CN" sz="2000" b="1" dirty="0"/>
              <a:t>2</a:t>
            </a:r>
            <a:r>
              <a:rPr lang="en-US" altLang="en-US" sz="2000" b="1" dirty="0"/>
              <a:t>人为一组，实现一套功能完整的信息系统平台。要求分工明确，完成整个系统的需求分析、设计、编码开发以及测试等工作。完成网络内容信息安全管理系统演示。撰写最终系统的项目报告，并提交相关文档，进行系统演示和关键功能的测试。</a:t>
            </a:r>
            <a:endParaRPr lang="en-US" altLang="zh-CN" sz="2000" b="1" dirty="0"/>
          </a:p>
          <a:p>
            <a:pPr lvl="1" eaLnBrk="1" hangingPunct="1"/>
            <a:r>
              <a:rPr lang="en-US" altLang="en-US" sz="2000" b="1" dirty="0"/>
              <a:t>期末验收：期末进行系统的整体验收和口头的答辩。</a:t>
            </a:r>
            <a:endParaRPr lang="en-US" altLang="zh-CN" sz="1800" b="1" dirty="0"/>
          </a:p>
          <a:p>
            <a:pPr lvl="1" eaLnBrk="1" hangingPunct="1"/>
            <a:endParaRPr lang="en-US" altLang="en-US" sz="2000" b="1" dirty="0"/>
          </a:p>
          <a:p>
            <a:pPr lvl="1" eaLnBrk="1" hangingPunct="1"/>
            <a:endParaRPr lang="zh-CN" altLang="en-US" sz="2000" b="1" dirty="0">
              <a:solidFill>
                <a:srgbClr val="FF0000"/>
              </a:solidFill>
            </a:endParaRPr>
          </a:p>
          <a:p>
            <a:pPr lvl="1" eaLnBrk="1" hangingPunct="1"/>
            <a:endParaRPr lang="zh-CN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/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457200" y="250825"/>
            <a:ext cx="8229600" cy="11398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课程考核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>
          <a:xfrm>
            <a:off x="39370" y="906780"/>
            <a:ext cx="8989060" cy="4957445"/>
          </a:xfrm>
        </p:spPr>
        <p:txBody>
          <a:bodyPr vert="horz" wrap="square" lIns="91440" tIns="45720" rIns="91440" bIns="45720" numCol="1" anchor="t" anchorCtr="0" compatLnSpc="1"/>
          <a:lstStyle/>
          <a:p>
            <a:pPr marL="571500" marR="0" lvl="0" indent="-5715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1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实验考核要求</a:t>
            </a:r>
            <a:endParaRPr kumimoji="0" lang="zh-CN" altLang="en-US" sz="21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40105" marR="0" lvl="1" indent="-4953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小组要求能够独立完成整个系统的设计、开发以及测试工作。</a:t>
            </a:r>
            <a:r>
              <a:rPr kumimoji="0" lang="zh-CN" altLang="en-US" sz="20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完成网络内容信息安全管理演示系统。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撰写最终系统的项目报告，并提交相关文档，进行</a:t>
            </a:r>
            <a:r>
              <a:rPr kumimoji="0" lang="zh-CN" altLang="en-US" sz="20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演示和关键功能的测试。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40105" marR="0" lvl="1" indent="-4953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p"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做口头的答辩报告，内容包括系统设计的思想，系统功能构成，每部分的关键技术及解决方案。并展示中间及最后的实验结果。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40105" marR="0" lvl="1" indent="-4953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p"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开题、中期（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待定）会做阶段性的检查和口头答辩，结题会做项目演示、书面和口头</a:t>
            </a:r>
            <a:r>
              <a:rPr kumimoji="0" lang="zh-CN" altLang="en-US" sz="20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答辩</a:t>
            </a:r>
            <a:endParaRPr kumimoji="0" lang="en-US" altLang="zh-CN" sz="2000" b="1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92530" marR="0" lvl="2" indent="-4953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p"/>
              <a:defRPr/>
            </a:pP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开题，中期，答辩在机房进行投影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讲解，代码验收</a:t>
            </a:r>
            <a:endParaRPr kumimoji="0" lang="en-US" altLang="zh-CN" sz="1700" b="1" i="0" u="none" strike="noStrike" kern="1200" cap="none" spc="0" normalizeH="0" baseline="0" noProof="1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92530" marR="0" lvl="2" indent="-4953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开题（第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周五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下午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—2203201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班；第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周周五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上午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——2203202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22R0321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</a:t>
            </a:r>
            <a:endParaRPr kumimoji="0" lang="zh-CN" altLang="en-US" sz="1700" b="1" i="0" u="none" strike="noStrike" kern="1200" cap="none" spc="0" normalizeH="0" baseline="0" noProof="1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92530" marR="0" lvl="2" indent="-4953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中期（第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周三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上午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2203201</a:t>
            </a:r>
            <a:r>
              <a:rPr lang="zh-CN" altLang="en-US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班；第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3</a:t>
            </a:r>
            <a:r>
              <a:rPr lang="zh-CN" altLang="en-US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周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zh-CN" altLang="en-US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周四下午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——2203202</a:t>
            </a:r>
            <a:r>
              <a:rPr lang="zh-CN" altLang="en-US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，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22R0321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</a:t>
            </a:r>
            <a:endParaRPr kumimoji="0" lang="zh-CN" altLang="en-US" sz="1700" b="1" i="0" u="none" strike="noStrike" kern="1200" cap="none" spc="0" normalizeH="0" baseline="0" noProof="1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92530" marR="0" lvl="2" indent="-4953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代码验收（第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周三</a:t>
            </a:r>
            <a:r>
              <a:rPr kumimoji="0" lang="en-US" altLang="zh-CN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上午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—2203201</a:t>
            </a:r>
            <a:r>
              <a:rPr lang="zh-CN" altLang="en-US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班，第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4</a:t>
            </a:r>
            <a:r>
              <a:rPr lang="zh-CN" altLang="en-US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周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zh-CN" altLang="en-US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周四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zh-CN" altLang="en-US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上午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——2203202</a:t>
            </a:r>
            <a:r>
              <a:rPr lang="zh-CN" altLang="en-US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，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22R0321 </a:t>
            </a:r>
            <a:r>
              <a:rPr kumimoji="0" lang="zh-CN" altLang="en-US" sz="1700" b="1" i="0" u="none" strike="noStrike" kern="1200" cap="none" spc="0" normalizeH="0" baseline="0" noProof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1700" b="1" i="0" u="none" strike="noStrike" kern="1200" cap="none" spc="0" normalizeH="0" baseline="0" noProof="1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92530" marR="0" lvl="2" indent="-4953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结题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PPT</a:t>
            </a:r>
            <a:r>
              <a:rPr lang="zh-CN" altLang="en-US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（第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4</a:t>
            </a:r>
            <a:r>
              <a:rPr lang="zh-CN" altLang="en-US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周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zh-CN" altLang="en-US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周五下午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—2203201</a:t>
            </a:r>
            <a:r>
              <a:rPr lang="zh-CN" altLang="en-US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班，第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4</a:t>
            </a:r>
            <a:r>
              <a:rPr lang="zh-CN" altLang="en-US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周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zh-CN" altLang="en-US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周五上午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——2203202</a:t>
            </a:r>
            <a:r>
              <a:rPr lang="zh-CN" altLang="en-US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，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22R0321 </a:t>
            </a:r>
            <a:r>
              <a:rPr lang="en-US" altLang="zh-CN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 </a:t>
            </a:r>
            <a:r>
              <a:rPr lang="zh-CN" altLang="en-US" sz="1700" b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）</a:t>
            </a:r>
            <a:endParaRPr kumimoji="0" lang="zh-CN" altLang="en-US" sz="17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1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实验成绩组成</a:t>
            </a:r>
            <a:endParaRPr kumimoji="0" lang="zh-CN" altLang="en-US" sz="21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7705" marR="0" lvl="1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p"/>
              <a:defRPr/>
            </a:pPr>
            <a:r>
              <a:rPr kumimoji="0" lang="zh-CN" altLang="en-US" sz="20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平时成绩占20%（按时提交阶段进展报告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开题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中期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）；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7705" marR="0" lvl="1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p"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实验成绩占40%（程序功能设计+代码实现)；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7705" marR="0" lvl="1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charset="0"/>
              <a:buChar char="p"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报告成绩占40%（书面报告成绩20%，口头报告成绩20%）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7755" marR="0" lvl="2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u"/>
              <a:defRPr/>
            </a:pPr>
            <a:r>
              <a:rPr kumimoji="0" lang="zh-CN" altLang="en-US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书面报告（</a:t>
            </a:r>
            <a:r>
              <a:rPr kumimoji="0" lang="en-US" altLang="zh-CN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</a:t>
            </a:r>
            <a:r>
              <a:rPr kumimoji="0" lang="zh-CN" altLang="en-US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altLang="zh-CN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pdf</a:t>
            </a:r>
            <a:r>
              <a:rPr kumimoji="0" lang="zh-CN" altLang="en-US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）：技术报告（</a:t>
            </a:r>
            <a:r>
              <a:rPr kumimoji="0" lang="en-US" altLang="zh-CN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10%</a:t>
            </a:r>
            <a:r>
              <a:rPr kumimoji="0" lang="zh-CN" altLang="en-US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），测试报告（</a:t>
            </a:r>
            <a:r>
              <a:rPr kumimoji="0" lang="en-US" altLang="zh-CN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10%</a:t>
            </a:r>
            <a:r>
              <a:rPr kumimoji="0" lang="zh-CN" altLang="en-US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168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7755" marR="0" lvl="2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charset="0"/>
              <a:buChar char="u"/>
              <a:defRPr/>
            </a:pPr>
            <a:r>
              <a:rPr kumimoji="0" lang="zh-CN" altLang="en-US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口头报告（</a:t>
            </a:r>
            <a:r>
              <a:rPr kumimoji="0" lang="en-US" altLang="zh-CN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  <a:r>
              <a:rPr kumimoji="0" lang="zh-CN" altLang="en-US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）：结题检查（</a:t>
            </a:r>
            <a:r>
              <a:rPr kumimoji="0" lang="en-US" altLang="zh-CN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0%</a:t>
            </a:r>
            <a:r>
              <a:rPr kumimoji="0" lang="zh-CN" altLang="en-US" sz="168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            </a:t>
            </a:r>
            <a:r>
              <a:rPr kumimoji="0" lang="zh-CN" altLang="en-US" sz="168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68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/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457200" y="250825"/>
            <a:ext cx="8229600" cy="11398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课程考核</a:t>
            </a:r>
            <a:endParaRPr lang="zh-CN" altLang="en-US" dirty="0"/>
          </a:p>
        </p:txBody>
      </p:sp>
      <p:sp>
        <p:nvSpPr>
          <p:cNvPr id="30724" name="Rectangle 3"/>
          <p:cNvSpPr>
            <a:spLocks noGrp="1"/>
          </p:cNvSpPr>
          <p:nvPr>
            <p:ph type="body"/>
          </p:nvPr>
        </p:nvSpPr>
        <p:spPr>
          <a:xfrm>
            <a:off x="352425" y="906463"/>
            <a:ext cx="8229600" cy="5043487"/>
          </a:xfrm>
        </p:spPr>
        <p:txBody>
          <a:bodyPr vert="horz" wrap="square" lIns="91440" tIns="45720" rIns="91440" bIns="45720" anchor="t" anchorCtr="0"/>
          <a:p>
            <a:pPr marL="571500" indent="-571500" eaLnBrk="1" hangingPunct="1">
              <a:lnSpc>
                <a:spcPct val="80000"/>
              </a:lnSpc>
            </a:pPr>
            <a:r>
              <a:rPr lang="en-US" altLang="en-US" sz="2200" b="1" dirty="0"/>
              <a:t>开题报告：</a:t>
            </a:r>
            <a:endParaRPr lang="en-US" altLang="en-US" sz="22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en-US" altLang="zh-CN" sz="2200" b="1" dirty="0"/>
              <a:t>PPT</a:t>
            </a:r>
            <a:r>
              <a:rPr lang="en-US" altLang="en-US" sz="2200" b="1" dirty="0"/>
              <a:t>内容（开题报告内容大致包括： 题目、项目概述、具体功能需求描述、可能遇到的困难、项目分工、项目进度安排）；</a:t>
            </a:r>
            <a:endParaRPr lang="en-US" altLang="en-US" sz="2200" b="1" dirty="0"/>
          </a:p>
          <a:p>
            <a:pPr marL="571500" indent="-571500" eaLnBrk="1" hangingPunct="1">
              <a:lnSpc>
                <a:spcPct val="80000"/>
              </a:lnSpc>
            </a:pPr>
            <a:r>
              <a:rPr lang="en-US" altLang="en-US" sz="2200" b="1" dirty="0"/>
              <a:t>中期报告：</a:t>
            </a:r>
            <a:endParaRPr lang="en-US" altLang="en-US" sz="22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en-US" altLang="en-US" sz="2200" b="1" dirty="0">
                <a:sym typeface="+mn-ea"/>
              </a:rPr>
              <a:t>PPT内容（中期报告内容大致包括： 项目设计、已完成的工作、完成的功能展示、遇到的困难和解决方法、进一步工作）；</a:t>
            </a:r>
            <a:endParaRPr lang="en-US" altLang="en-US" sz="2200" b="1" dirty="0"/>
          </a:p>
          <a:p>
            <a:pPr marL="571500" indent="-571500" eaLnBrk="1" hangingPunct="1">
              <a:lnSpc>
                <a:spcPct val="80000"/>
              </a:lnSpc>
            </a:pPr>
            <a:r>
              <a:rPr lang="en-US" altLang="en-US" sz="2200" b="1" dirty="0"/>
              <a:t>结题报告：</a:t>
            </a:r>
            <a:endParaRPr lang="en-US" altLang="en-US" sz="22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en-US" altLang="en-US" sz="2200" b="1" dirty="0">
                <a:sym typeface="+mn-ea"/>
              </a:rPr>
              <a:t>小组完成，书面报告，口头答辩；</a:t>
            </a:r>
            <a:endParaRPr lang="en-US" altLang="en-US" sz="2200" b="1" dirty="0">
              <a:sym typeface="+mn-ea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en-US" altLang="en-US" sz="2200" b="1" dirty="0">
                <a:sym typeface="+mn-ea"/>
              </a:rPr>
              <a:t>书面报告：项目技术报告、项目测试报告（内容见报告模板）；</a:t>
            </a:r>
            <a:endParaRPr lang="en-US" altLang="en-US" sz="2200" b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en-US" altLang="en-US" sz="2200" b="1" dirty="0">
                <a:sym typeface="+mn-ea"/>
              </a:rPr>
              <a:t>PPT内容（大致包括： 项目概述、项目整体设计、主要的关键技术、功能展示、遇到的困难和解决方法、小组分工等等）；</a:t>
            </a:r>
            <a:endParaRPr lang="en-US" altLang="en-US" sz="2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/>
        </p:nvSpPr>
        <p:spPr>
          <a:xfrm>
            <a:off x="454025" y="250825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zh-CN" altLang="en-US" sz="4200" dirty="0">
                <a:solidFill>
                  <a:schemeClr val="tx2"/>
                </a:solidFill>
                <a:latin typeface="Garamond" panose="02020404030301010803" pitchFamily="18" charset="0"/>
              </a:rPr>
              <a:t>选题范围</a:t>
            </a:r>
            <a:endParaRPr lang="zh-CN" altLang="en-US" sz="4200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32771" name="Rectangle 3"/>
          <p:cNvSpPr>
            <a:spLocks noGrp="1"/>
          </p:cNvSpPr>
          <p:nvPr/>
        </p:nvSpPr>
        <p:spPr>
          <a:xfrm>
            <a:off x="352425" y="906463"/>
            <a:ext cx="8432800" cy="50434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lvl="1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lvl="2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lvl="3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480" lvl="4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100" b="1" dirty="0"/>
              <a:t>范围</a:t>
            </a:r>
            <a:r>
              <a:rPr lang="en-US" altLang="zh-CN" sz="2100" b="1" dirty="0"/>
              <a:t>1- </a:t>
            </a:r>
            <a:r>
              <a:rPr lang="zh-CN" altLang="en-US" sz="2100" b="1" dirty="0"/>
              <a:t>可选择</a:t>
            </a:r>
            <a:r>
              <a:rPr lang="zh-CN" altLang="zh-CN" sz="2100" b="1" dirty="0"/>
              <a:t>实验指导书给出的信息内容管控系统范围内选题，系统需要包括数据获取、数据识别、数据管控等环节，对应管控流量包括：</a:t>
            </a:r>
            <a:endParaRPr lang="zh-CN" altLang="zh-CN" sz="2100" b="1" dirty="0"/>
          </a:p>
          <a:p>
            <a:pPr marL="669925" lvl="1" indent="-32512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zh-CN" altLang="en-US" sz="1800" dirty="0"/>
              <a:t>新应用 </a:t>
            </a:r>
            <a:r>
              <a:rPr lang="en-US" altLang="zh-CN" sz="1800" dirty="0"/>
              <a:t>(P2P</a:t>
            </a:r>
            <a:r>
              <a:rPr lang="zh-CN" altLang="en-US" sz="1800" dirty="0"/>
              <a:t>应用，例如</a:t>
            </a:r>
            <a:r>
              <a:rPr lang="en-US" altLang="zh-CN" sz="1800" dirty="0"/>
              <a:t>:BT</a:t>
            </a:r>
            <a:r>
              <a:rPr lang="zh-CN" altLang="en-US" sz="1800" dirty="0"/>
              <a:t>、迅雷、</a:t>
            </a:r>
            <a:r>
              <a:rPr lang="en-US" altLang="zh-CN" sz="1800" dirty="0"/>
              <a:t>skype</a:t>
            </a:r>
            <a:r>
              <a:rPr lang="zh-CN" altLang="en-US" sz="1800" dirty="0"/>
              <a:t>等</a:t>
            </a:r>
            <a:r>
              <a:rPr lang="en-US" altLang="zh-CN" sz="1800" dirty="0"/>
              <a:t>)</a:t>
            </a:r>
            <a:r>
              <a:rPr lang="zh-CN" altLang="en-US" sz="1800" dirty="0"/>
              <a:t>，手机端应用，云平台，大数据搜索</a:t>
            </a:r>
            <a:endParaRPr lang="zh-CN" altLang="en-US" sz="1800" dirty="0"/>
          </a:p>
          <a:p>
            <a:pPr marL="669925" lvl="1" indent="-32512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zh-CN" altLang="en-US" sz="1800" dirty="0"/>
              <a:t>难度较大的应用（加密流量的分类识别）（腾讯会议、</a:t>
            </a:r>
            <a:r>
              <a:rPr lang="en-US" altLang="zh-CN" sz="1800" dirty="0"/>
              <a:t>QQ</a:t>
            </a:r>
            <a:r>
              <a:rPr lang="zh-CN" altLang="en-US" sz="1800" dirty="0"/>
              <a:t>，</a:t>
            </a:r>
            <a:r>
              <a:rPr lang="en-US" altLang="zh-CN" sz="1800" dirty="0"/>
              <a:t>SSH</a:t>
            </a:r>
            <a:r>
              <a:rPr lang="zh-CN" altLang="en-US" sz="1800" dirty="0"/>
              <a:t>，wechat等）</a:t>
            </a:r>
            <a:endParaRPr lang="en-US" altLang="zh-CN" sz="1800" dirty="0"/>
          </a:p>
          <a:p>
            <a:pPr marL="669925" lvl="1" indent="-32512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zh-CN" altLang="en-US" sz="1800" dirty="0"/>
              <a:t>音视频多媒体流量识别（短视频，抖音，小红书，快手等，</a:t>
            </a:r>
            <a:r>
              <a:rPr lang="zh-CN" altLang="en-US" sz="1800" dirty="0"/>
              <a:t>多模态联合识别等）</a:t>
            </a:r>
            <a:endParaRPr lang="zh-CN" altLang="en-US" sz="1800" dirty="0"/>
          </a:p>
          <a:p>
            <a:pPr marL="669925" lvl="1" indent="-32512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zh-CN" altLang="en-US" sz="1800" dirty="0"/>
              <a:t>动态网页的内容识别与控制（论坛、微博、博客、</a:t>
            </a:r>
            <a:r>
              <a:rPr lang="en-US" altLang="zh-CN" sz="1800" dirty="0"/>
              <a:t>Twitter</a:t>
            </a:r>
            <a:r>
              <a:rPr lang="zh-CN" altLang="en-US" sz="1800" dirty="0"/>
              <a:t>，</a:t>
            </a:r>
            <a:r>
              <a:rPr lang="en-US" altLang="zh-CN" sz="1800" dirty="0"/>
              <a:t>Facebook</a:t>
            </a:r>
            <a:r>
              <a:rPr lang="zh-CN" altLang="en-US" sz="1800" dirty="0"/>
              <a:t>等</a:t>
            </a:r>
            <a:r>
              <a:rPr lang="en-US" altLang="zh-CN" sz="1800" dirty="0"/>
              <a:t>SNS</a:t>
            </a:r>
            <a:r>
              <a:rPr lang="zh-CN" altLang="en-US" sz="1800" dirty="0"/>
              <a:t>社交网络等），利用大语言模型做垂直系统应用</a:t>
            </a:r>
            <a:r>
              <a:rPr lang="zh-CN" altLang="en-US" sz="1800" dirty="0"/>
              <a:t>研究。</a:t>
            </a:r>
            <a:endParaRPr lang="zh-CN" altLang="en-US" sz="1800" dirty="0"/>
          </a:p>
          <a:p>
            <a:pPr marL="669925" lvl="1" indent="-32512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zh-CN" sz="1800" dirty="0"/>
              <a:t>HTTP</a:t>
            </a:r>
            <a:r>
              <a:rPr lang="zh-CN" altLang="en-US" sz="1800" dirty="0"/>
              <a:t>协议应用（普通</a:t>
            </a:r>
            <a:r>
              <a:rPr lang="en-US" altLang="zh-CN" sz="1800" dirty="0"/>
              <a:t>Web</a:t>
            </a:r>
            <a:r>
              <a:rPr lang="zh-CN" altLang="en-US" sz="1800" dirty="0"/>
              <a:t>网站），邮件协议应用，</a:t>
            </a:r>
            <a:r>
              <a:rPr lang="en-US" altLang="zh-CN" sz="1800" dirty="0"/>
              <a:t>ftp</a:t>
            </a:r>
            <a:r>
              <a:rPr lang="zh-CN" altLang="en-US" sz="1800" dirty="0"/>
              <a:t>协议应用</a:t>
            </a:r>
            <a:endParaRPr lang="zh-CN" altLang="en-US" sz="1800" dirty="0"/>
          </a:p>
          <a:p>
            <a:pPr marL="342900" lvl="0" indent="-3429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/>
              <a:t>范围</a:t>
            </a:r>
            <a:r>
              <a:rPr lang="en-US" altLang="zh-CN" sz="2000" b="1" dirty="0"/>
              <a:t>2 -</a:t>
            </a:r>
            <a:r>
              <a:rPr lang="zh-CN" altLang="zh-CN" sz="2000" b="1" dirty="0"/>
              <a:t> 可根据课程内容自行选择和设定题目，难度不低于于选题范围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的要求。内容举例：</a:t>
            </a:r>
            <a:endParaRPr lang="zh-CN" altLang="zh-CN" sz="2000" b="1" dirty="0"/>
          </a:p>
          <a:p>
            <a:pPr marL="669925" lvl="1" indent="-325120">
              <a:lnSpc>
                <a:spcPct val="80000"/>
              </a:lnSpc>
            </a:pPr>
            <a:r>
              <a:rPr lang="zh-CN" altLang="en-US" sz="1800" dirty="0"/>
              <a:t>互联网数据流的多功能内容匹配系统（数据被动获取，实时匹配，包括</a:t>
            </a:r>
            <a:r>
              <a:rPr lang="en-US" altLang="zh-CN" sz="1800" dirty="0"/>
              <a:t>IP</a:t>
            </a:r>
            <a:r>
              <a:rPr lang="zh-CN" altLang="en-US" sz="1800" dirty="0"/>
              <a:t>、</a:t>
            </a:r>
            <a:r>
              <a:rPr lang="en-US" altLang="zh-CN" sz="1800" dirty="0"/>
              <a:t>url</a:t>
            </a:r>
            <a:r>
              <a:rPr lang="zh-CN" altLang="en-US" sz="1800" dirty="0"/>
              <a:t>、文本多种内容域的组合匹配，正则匹配，模糊匹配等）</a:t>
            </a:r>
            <a:endParaRPr lang="zh-CN" altLang="en-US" sz="1800" dirty="0"/>
          </a:p>
          <a:p>
            <a:pPr marL="669925" lvl="1" indent="-325120">
              <a:lnSpc>
                <a:spcPct val="80000"/>
              </a:lnSpc>
            </a:pPr>
            <a:r>
              <a:rPr lang="zh-CN" altLang="en-US" sz="1800" dirty="0"/>
              <a:t>相似网页快照的识别系统（主动获取网页框架构建模式集，被动捕获网页数据流识别相似网页快照）</a:t>
            </a:r>
            <a:endParaRPr lang="zh-CN" altLang="en-US" sz="1800" dirty="0"/>
          </a:p>
          <a:p>
            <a:pPr marL="669925" lvl="1" indent="-325120">
              <a:lnSpc>
                <a:spcPct val="80000"/>
              </a:lnSpc>
            </a:pPr>
            <a:r>
              <a:rPr lang="zh-CN" altLang="en-US" sz="1800" dirty="0"/>
              <a:t>网络舆情类系统（舆情态势分析、预测；舆论领袖识别）</a:t>
            </a:r>
            <a:endParaRPr lang="zh-CN" altLang="en-US" sz="1800" dirty="0"/>
          </a:p>
          <a:p>
            <a:pPr marL="669925" lvl="1" indent="-325120">
              <a:lnSpc>
                <a:spcPct val="80000"/>
              </a:lnSpc>
            </a:pPr>
            <a:r>
              <a:rPr lang="zh-CN" altLang="en-US" sz="1800" dirty="0"/>
              <a:t>隐私保护类系统（隐私泄露识别；移动设备隐私保护）</a:t>
            </a:r>
            <a:endParaRPr lang="zh-CN" altLang="en-US" sz="1800" dirty="0"/>
          </a:p>
          <a:p>
            <a:pPr lvl="1" indent="-325120" algn="l">
              <a:lnSpc>
                <a:spcPct val="80000"/>
              </a:lnSpc>
            </a:pPr>
            <a:r>
              <a:rPr lang="zh-CN" altLang="en-US" sz="1800" dirty="0">
                <a:sym typeface="+mn-ea"/>
              </a:rPr>
              <a:t>跨域多模态内容识别（文本、图片、音视频等）</a:t>
            </a:r>
            <a:endParaRPr lang="zh-CN" altLang="en-US" sz="1800" dirty="0"/>
          </a:p>
          <a:p>
            <a:pPr marL="669925" lvl="1" indent="-325120">
              <a:lnSpc>
                <a:spcPct val="80000"/>
              </a:lnSpc>
            </a:pPr>
            <a:r>
              <a:rPr lang="zh-CN" altLang="en-US" sz="1800" dirty="0"/>
              <a:t>某方面知识图谱的构建，推荐系统等</a:t>
            </a:r>
            <a:endParaRPr lang="en-US" altLang="zh-CN" sz="1800" dirty="0"/>
          </a:p>
          <a:p>
            <a:pPr marL="669925" lvl="1" indent="-325120">
              <a:lnSpc>
                <a:spcPct val="80000"/>
              </a:lnSpc>
            </a:pPr>
            <a:r>
              <a:rPr lang="zh-CN" altLang="en-US" sz="1800" dirty="0"/>
              <a:t>其他课程相关系统均可</a:t>
            </a:r>
            <a:endParaRPr lang="zh-CN" altLang="en-US" sz="18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ab4f274-5911-4f53-89c4-8b54d27a28fa"/>
  <p:tag name="COMMONDATA" val="eyJoZGlkIjoiN2Y0YjI3ZTU3OTRmYmUwNzRkZmJjODEwOGY5MDUxODgifQ=="/>
  <p:tag name="commondata" val="eyJoZGlkIjoiNDk2Y2NjMTA2OGY2YzgxNDNlNTNhZjEzMjRhOTZiNTEifQ=="/>
</p:tagLst>
</file>

<file path=ppt/theme/theme1.xml><?xml version="1.0" encoding="utf-8"?>
<a:theme xmlns:a="http://schemas.openxmlformats.org/drawingml/2006/main" name="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1677</Words>
  <Application>WPS 演示</Application>
  <PresentationFormat>全屏显示(4:3)</PresentationFormat>
  <Paragraphs>64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Garamond</vt:lpstr>
      <vt:lpstr>Wingdings</vt:lpstr>
      <vt:lpstr>微软雅黑</vt:lpstr>
      <vt:lpstr>Arial Unicode MS</vt:lpstr>
      <vt:lpstr>Edge</vt:lpstr>
      <vt:lpstr>1_Edge</vt:lpstr>
      <vt:lpstr>信息安全设计与实践II课程要求</vt:lpstr>
      <vt:lpstr>课程考核</vt:lpstr>
      <vt:lpstr>课程考核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信息内容安全—                                    专题课</dc:title>
  <dc:creator>微软用户</dc:creator>
  <cp:lastModifiedBy>星语心愿</cp:lastModifiedBy>
  <cp:revision>326</cp:revision>
  <dcterms:created xsi:type="dcterms:W3CDTF">2010-03-02T03:06:00Z</dcterms:created>
  <dcterms:modified xsi:type="dcterms:W3CDTF">2025-09-02T06:46:29Z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733528AB26EE4DA999B3833991E523CA</vt:lpwstr>
  </property>
</Properties>
</file>