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Josefin Sans Bold" charset="1" panose="00000800000000000000"/>
      <p:regular r:id="rId22"/>
    </p:embeddedFont>
    <p:embeddedFont>
      <p:font typeface="Josefin Sans Regular" charset="1" panose="00000500000000000000"/>
      <p:regular r:id="rId23"/>
    </p:embeddedFont>
    <p:embeddedFont>
      <p:font typeface="League Spartan" charset="1" panose="00000800000000000000"/>
      <p:regular r:id="rId24"/>
    </p:embeddedFont>
    <p:embeddedFont>
      <p:font typeface="Arimo" charset="1" panose="020B0604020202020204"/>
      <p:regular r:id="rId25"/>
    </p:embeddedFont>
    <p:embeddedFont>
      <p:font typeface="Cabin Bold" charset="1" panose="00000800000000000000"/>
      <p:regular r:id="rId26"/>
    </p:embeddedFont>
    <p:embeddedFont>
      <p:font typeface="Asap" charset="1" panose="020F0504030202060203"/>
      <p:regular r:id="rId27"/>
    </p:embeddedFont>
    <p:embeddedFont>
      <p:font typeface="Josefin Sans Regular Bold" charset="1" panose="00000700000000000000"/>
      <p:regular r:id="rId28"/>
    </p:embeddedFont>
    <p:embeddedFont>
      <p:font typeface="Open Sans" charset="1" panose="020B0606030504020204"/>
      <p:regular r:id="rId29"/>
    </p:embeddedFont>
    <p:embeddedFont>
      <p:font typeface="Open Sans Bold" charset="1" panose="020B0806030504020204"/>
      <p:regular r:id="rId30"/>
    </p:embeddedFont>
    <p:embeddedFont>
      <p:font typeface="Baloo" charset="1" panose="03080902040302020200"/>
      <p:regular r:id="rId31"/>
    </p:embeddedFont>
    <p:embeddedFont>
      <p:font typeface="Clear Sans" charset="1" panose="020B05030302020203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1431526"/>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2242" y="2313944"/>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76260" y="3138886"/>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5" id="5"/>
          <p:cNvSpPr/>
          <p:nvPr/>
        </p:nvSpPr>
        <p:spPr>
          <a:xfrm rot="-5400000">
            <a:off x="1861341" y="5138737"/>
            <a:ext cx="10287000" cy="0"/>
          </a:xfrm>
          <a:prstGeom prst="line">
            <a:avLst/>
          </a:prstGeom>
          <a:ln cap="rnd" w="9525">
            <a:solidFill>
              <a:srgbClr val="94DDDE"/>
            </a:solidFill>
            <a:prstDash val="solid"/>
            <a:headEnd type="none" len="sm" w="sm"/>
            <a:tailEnd type="none" len="sm" w="sm"/>
          </a:ln>
        </p:spPr>
      </p:sp>
      <p:sp>
        <p:nvSpPr>
          <p:cNvPr name="TextBox 6" id="6"/>
          <p:cNvSpPr txBox="true"/>
          <p:nvPr/>
        </p:nvSpPr>
        <p:spPr>
          <a:xfrm rot="0">
            <a:off x="8455654" y="2876523"/>
            <a:ext cx="8376771" cy="1457325"/>
          </a:xfrm>
          <a:prstGeom prst="rect">
            <a:avLst/>
          </a:prstGeom>
        </p:spPr>
        <p:txBody>
          <a:bodyPr anchor="t" rtlCol="false" tIns="0" lIns="0" bIns="0" rIns="0">
            <a:spAutoFit/>
          </a:bodyPr>
          <a:lstStyle/>
          <a:p>
            <a:pPr algn="l" marL="0" indent="0" lvl="0">
              <a:lnSpc>
                <a:spcPts val="11400"/>
              </a:lnSpc>
            </a:pPr>
            <a:r>
              <a:rPr lang="en-US" b="true" sz="9500">
                <a:solidFill>
                  <a:srgbClr val="F7B4A7"/>
                </a:solidFill>
                <a:latin typeface="Josefin Sans Bold"/>
                <a:ea typeface="Josefin Sans Bold"/>
                <a:cs typeface="Josefin Sans Bold"/>
                <a:sym typeface="Josefin Sans Bold"/>
              </a:rPr>
              <a:t>MỞ ĐẦU</a:t>
            </a:r>
          </a:p>
        </p:txBody>
      </p:sp>
      <p:sp>
        <p:nvSpPr>
          <p:cNvPr name="TextBox 7" id="7"/>
          <p:cNvSpPr txBox="true"/>
          <p:nvPr/>
        </p:nvSpPr>
        <p:spPr>
          <a:xfrm rot="0">
            <a:off x="8455654" y="4829810"/>
            <a:ext cx="8376771" cy="495300"/>
          </a:xfrm>
          <a:prstGeom prst="rect">
            <a:avLst/>
          </a:prstGeom>
        </p:spPr>
        <p:txBody>
          <a:bodyPr anchor="t" rtlCol="false" tIns="0" lIns="0" bIns="0" rIns="0">
            <a:spAutoFit/>
          </a:bodyPr>
          <a:lstStyle/>
          <a:p>
            <a:pPr algn="l" marL="0" indent="0" lvl="0">
              <a:lnSpc>
                <a:spcPts val="3900"/>
              </a:lnSpc>
            </a:pPr>
            <a:r>
              <a:rPr lang="en-US" sz="3000">
                <a:solidFill>
                  <a:srgbClr val="94DDDE"/>
                </a:solidFill>
                <a:latin typeface="Josefin Sans Regular"/>
                <a:ea typeface="Josefin Sans Regular"/>
                <a:cs typeface="Josefin Sans Regular"/>
                <a:sym typeface="Josefin Sans Regular"/>
              </a:rPr>
              <a:t>Các chủ đề chính được thảo luận</a:t>
            </a:r>
          </a:p>
        </p:txBody>
      </p:sp>
      <p:sp>
        <p:nvSpPr>
          <p:cNvPr name="TextBox 8" id="8"/>
          <p:cNvSpPr txBox="true"/>
          <p:nvPr/>
        </p:nvSpPr>
        <p:spPr>
          <a:xfrm rot="0">
            <a:off x="8455654" y="5802022"/>
            <a:ext cx="8376771" cy="1598930"/>
          </a:xfrm>
          <a:prstGeom prst="rect">
            <a:avLst/>
          </a:prstGeom>
        </p:spPr>
        <p:txBody>
          <a:bodyPr anchor="t" rtlCol="false" tIns="0" lIns="0" bIns="0" rIns="0">
            <a:spAutoFit/>
          </a:bodyPr>
          <a:lstStyle/>
          <a:p>
            <a:pPr algn="l" marL="496571" indent="-248285" lvl="1">
              <a:lnSpc>
                <a:spcPts val="3220"/>
              </a:lnSpc>
              <a:buFont typeface="Arial"/>
              <a:buChar char="•"/>
            </a:pPr>
            <a:r>
              <a:rPr lang="en-US" sz="2300" spc="276">
                <a:solidFill>
                  <a:srgbClr val="94DDDE"/>
                </a:solidFill>
                <a:latin typeface="Josefin Sans Regular"/>
                <a:ea typeface="Josefin Sans Regular"/>
                <a:cs typeface="Josefin Sans Regular"/>
                <a:sym typeface="Josefin Sans Regular"/>
              </a:rPr>
              <a:t>1. TÍNH CẤP THIẾT CỦA ĐỀ TÀI</a:t>
            </a:r>
          </a:p>
          <a:p>
            <a:pPr algn="l" marL="496571" indent="-248285" lvl="1">
              <a:lnSpc>
                <a:spcPts val="3220"/>
              </a:lnSpc>
              <a:buFont typeface="Arial"/>
              <a:buChar char="•"/>
            </a:pPr>
            <a:r>
              <a:rPr lang="en-US" sz="2300" spc="276">
                <a:solidFill>
                  <a:srgbClr val="94DDDE"/>
                </a:solidFill>
                <a:latin typeface="Josefin Sans Regular"/>
                <a:ea typeface="Josefin Sans Regular"/>
                <a:cs typeface="Josefin Sans Regular"/>
                <a:sym typeface="Josefin Sans Regular"/>
              </a:rPr>
              <a:t>2. MỤC TIÊU NGHIÊN CỨUVAI TRÒ CỦA CÔNG NGHỆ TƯƠNG TÁC TRONG GIÁO DỤC</a:t>
            </a:r>
          </a:p>
          <a:p>
            <a:pPr algn="l" marL="496571" indent="-248285" lvl="1">
              <a:lnSpc>
                <a:spcPts val="3220"/>
              </a:lnSpc>
              <a:buFont typeface="Arial"/>
              <a:buChar char="•"/>
            </a:pPr>
            <a:r>
              <a:rPr lang="en-US" sz="2300" spc="276">
                <a:solidFill>
                  <a:srgbClr val="94DDDE"/>
                </a:solidFill>
                <a:latin typeface="Josefin Sans Regular"/>
                <a:ea typeface="Josefin Sans Regular"/>
                <a:cs typeface="Josefin Sans Regular"/>
                <a:sym typeface="Josefin Sans Regular"/>
              </a:rPr>
              <a:t>3. CÂU HỎI NGHIÊN CỨU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7F9FD"/>
        </a:solidFill>
      </p:bgPr>
    </p:bg>
    <p:spTree>
      <p:nvGrpSpPr>
        <p:cNvPr id="1" name=""/>
        <p:cNvGrpSpPr/>
        <p:nvPr/>
      </p:nvGrpSpPr>
      <p:grpSpPr>
        <a:xfrm>
          <a:off x="0" y="0"/>
          <a:ext cx="0" cy="0"/>
          <a:chOff x="0" y="0"/>
          <a:chExt cx="0" cy="0"/>
        </a:xfrm>
      </p:grpSpPr>
      <p:sp>
        <p:nvSpPr>
          <p:cNvPr name="Freeform 2" id="2"/>
          <p:cNvSpPr/>
          <p:nvPr/>
        </p:nvSpPr>
        <p:spPr>
          <a:xfrm flipH="false" flipV="false" rot="0">
            <a:off x="13028569" y="4513502"/>
            <a:ext cx="7161538" cy="7161538"/>
          </a:xfrm>
          <a:custGeom>
            <a:avLst/>
            <a:gdLst/>
            <a:ahLst/>
            <a:cxnLst/>
            <a:rect r="r" b="b" t="t" l="l"/>
            <a:pathLst>
              <a:path h="7161538" w="7161538">
                <a:moveTo>
                  <a:pt x="0" y="0"/>
                </a:moveTo>
                <a:lnTo>
                  <a:pt x="7161538" y="0"/>
                </a:lnTo>
                <a:lnTo>
                  <a:pt x="7161538" y="7161538"/>
                </a:lnTo>
                <a:lnTo>
                  <a:pt x="0" y="7161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028569" y="-713383"/>
            <a:ext cx="8461463" cy="6037105"/>
            <a:chOff x="0" y="0"/>
            <a:chExt cx="5745186" cy="4099089"/>
          </a:xfrm>
        </p:grpSpPr>
        <p:sp>
          <p:nvSpPr>
            <p:cNvPr name="Freeform 4" id="4"/>
            <p:cNvSpPr/>
            <p:nvPr/>
          </p:nvSpPr>
          <p:spPr>
            <a:xfrm flipH="false" flipV="false" rot="0">
              <a:off x="0" y="0"/>
              <a:ext cx="5745186" cy="4099089"/>
            </a:xfrm>
            <a:custGeom>
              <a:avLst/>
              <a:gdLst/>
              <a:ahLst/>
              <a:cxnLst/>
              <a:rect r="r" b="b" t="t" l="l"/>
              <a:pathLst>
                <a:path h="4099089" w="5745186">
                  <a:moveTo>
                    <a:pt x="5745186" y="4099089"/>
                  </a:moveTo>
                  <a:lnTo>
                    <a:pt x="1124331" y="4099089"/>
                  </a:lnTo>
                  <a:cubicBezTo>
                    <a:pt x="503428" y="4099089"/>
                    <a:pt x="0" y="3595661"/>
                    <a:pt x="0" y="2974758"/>
                  </a:cubicBezTo>
                  <a:lnTo>
                    <a:pt x="0" y="0"/>
                  </a:lnTo>
                  <a:lnTo>
                    <a:pt x="4620855" y="0"/>
                  </a:lnTo>
                  <a:cubicBezTo>
                    <a:pt x="5241885" y="0"/>
                    <a:pt x="5745186" y="503428"/>
                    <a:pt x="5745186" y="1124331"/>
                  </a:cubicBezTo>
                  <a:lnTo>
                    <a:pt x="5745186" y="4099089"/>
                  </a:lnTo>
                  <a:close/>
                </a:path>
              </a:pathLst>
            </a:custGeom>
            <a:solidFill>
              <a:srgbClr val="072E9F"/>
            </a:solidFill>
          </p:spPr>
        </p:sp>
      </p:grpSp>
      <p:sp>
        <p:nvSpPr>
          <p:cNvPr name="TextBox 5" id="5"/>
          <p:cNvSpPr txBox="true"/>
          <p:nvPr/>
        </p:nvSpPr>
        <p:spPr>
          <a:xfrm rot="0">
            <a:off x="1182240" y="2743225"/>
            <a:ext cx="8298113" cy="3028950"/>
          </a:xfrm>
          <a:prstGeom prst="rect">
            <a:avLst/>
          </a:prstGeom>
        </p:spPr>
        <p:txBody>
          <a:bodyPr anchor="t" rtlCol="false" tIns="0" lIns="0" bIns="0" rIns="0">
            <a:spAutoFit/>
          </a:bodyPr>
          <a:lstStyle/>
          <a:p>
            <a:pPr algn="l">
              <a:lnSpc>
                <a:spcPts val="8009"/>
              </a:lnSpc>
            </a:pPr>
            <a:r>
              <a:rPr lang="en-US" sz="6674" b="true">
                <a:solidFill>
                  <a:srgbClr val="072E9F"/>
                </a:solidFill>
                <a:latin typeface="Cabin Bold"/>
                <a:ea typeface="Cabin Bold"/>
                <a:cs typeface="Cabin Bold"/>
                <a:sym typeface="Cabin Bold"/>
              </a:rPr>
              <a:t>Tham Khảo lỗi tại bài docs của chúng tôi.</a:t>
            </a:r>
          </a:p>
          <a:p>
            <a:pPr algn="l">
              <a:lnSpc>
                <a:spcPts val="8009"/>
              </a:lnSpc>
            </a:pPr>
          </a:p>
        </p:txBody>
      </p:sp>
      <p:grpSp>
        <p:nvGrpSpPr>
          <p:cNvPr name="Group 6" id="6"/>
          <p:cNvGrpSpPr/>
          <p:nvPr/>
        </p:nvGrpSpPr>
        <p:grpSpPr>
          <a:xfrm rot="0">
            <a:off x="1028700" y="6372726"/>
            <a:ext cx="5783447" cy="1047414"/>
            <a:chOff x="0" y="0"/>
            <a:chExt cx="7711263" cy="1396552"/>
          </a:xfrm>
        </p:grpSpPr>
        <p:sp>
          <p:nvSpPr>
            <p:cNvPr name="TextBox 7" id="7"/>
            <p:cNvSpPr txBox="true"/>
            <p:nvPr/>
          </p:nvSpPr>
          <p:spPr>
            <a:xfrm rot="0">
              <a:off x="0" y="-66675"/>
              <a:ext cx="7711263" cy="629260"/>
            </a:xfrm>
            <a:prstGeom prst="rect">
              <a:avLst/>
            </a:prstGeom>
          </p:spPr>
          <p:txBody>
            <a:bodyPr anchor="t" rtlCol="false" tIns="0" lIns="0" bIns="0" rIns="0">
              <a:spAutoFit/>
            </a:bodyPr>
            <a:lstStyle/>
            <a:p>
              <a:pPr algn="l" marL="0" indent="0" lvl="0">
                <a:lnSpc>
                  <a:spcPts val="3919"/>
                </a:lnSpc>
                <a:spcBef>
                  <a:spcPct val="0"/>
                </a:spcBef>
              </a:pPr>
              <a:r>
                <a:rPr lang="en-US" sz="2799" u="none">
                  <a:solidFill>
                    <a:srgbClr val="000000"/>
                  </a:solidFill>
                  <a:latin typeface="Asap"/>
                  <a:ea typeface="Asap"/>
                  <a:cs typeface="Asap"/>
                  <a:sym typeface="Asap"/>
                </a:rPr>
                <a:t>Email</a:t>
              </a:r>
            </a:p>
          </p:txBody>
        </p:sp>
        <p:sp>
          <p:nvSpPr>
            <p:cNvPr name="TextBox 8" id="8"/>
            <p:cNvSpPr txBox="true"/>
            <p:nvPr/>
          </p:nvSpPr>
          <p:spPr>
            <a:xfrm rot="0">
              <a:off x="0" y="613385"/>
              <a:ext cx="7711263" cy="783167"/>
            </a:xfrm>
            <a:prstGeom prst="rect">
              <a:avLst/>
            </a:prstGeom>
          </p:spPr>
          <p:txBody>
            <a:bodyPr anchor="t" rtlCol="false" tIns="0" lIns="0" bIns="0" rIns="0">
              <a:spAutoFit/>
            </a:bodyPr>
            <a:lstStyle/>
            <a:p>
              <a:pPr algn="l" marL="0" indent="0" lvl="0">
                <a:lnSpc>
                  <a:spcPts val="4900"/>
                </a:lnSpc>
                <a:spcBef>
                  <a:spcPct val="0"/>
                </a:spcBef>
              </a:pPr>
              <a:r>
                <a:rPr lang="en-US" b="true" sz="3500">
                  <a:solidFill>
                    <a:srgbClr val="000000"/>
                  </a:solidFill>
                  <a:latin typeface="Cabin Bold"/>
                  <a:ea typeface="Cabin Bold"/>
                  <a:cs typeface="Cabin Bold"/>
                  <a:sym typeface="Cabin Bold"/>
                </a:rPr>
                <a:t>22t1020449@husc.edu.vn</a:t>
              </a:r>
            </a:p>
          </p:txBody>
        </p:sp>
      </p:grpSp>
      <p:grpSp>
        <p:nvGrpSpPr>
          <p:cNvPr name="Group 9" id="9"/>
          <p:cNvGrpSpPr/>
          <p:nvPr/>
        </p:nvGrpSpPr>
        <p:grpSpPr>
          <a:xfrm rot="0">
            <a:off x="7963570" y="6212975"/>
            <a:ext cx="8972482" cy="3411795"/>
            <a:chOff x="0" y="0"/>
            <a:chExt cx="11963309" cy="4549060"/>
          </a:xfrm>
        </p:grpSpPr>
        <p:sp>
          <p:nvSpPr>
            <p:cNvPr name="TextBox 10" id="10"/>
            <p:cNvSpPr txBox="true"/>
            <p:nvPr/>
          </p:nvSpPr>
          <p:spPr>
            <a:xfrm rot="0">
              <a:off x="0" y="-57150"/>
              <a:ext cx="11963309" cy="522648"/>
            </a:xfrm>
            <a:prstGeom prst="rect">
              <a:avLst/>
            </a:prstGeom>
          </p:spPr>
          <p:txBody>
            <a:bodyPr anchor="t" rtlCol="false" tIns="0" lIns="0" bIns="0" rIns="0">
              <a:spAutoFit/>
            </a:bodyPr>
            <a:lstStyle/>
            <a:p>
              <a:pPr algn="l" marL="0" indent="0" lvl="0">
                <a:lnSpc>
                  <a:spcPts val="3226"/>
                </a:lnSpc>
                <a:spcBef>
                  <a:spcPct val="0"/>
                </a:spcBef>
              </a:pPr>
              <a:r>
                <a:rPr lang="en-US" sz="2304">
                  <a:solidFill>
                    <a:srgbClr val="000000"/>
                  </a:solidFill>
                  <a:latin typeface="Asap"/>
                  <a:ea typeface="Asap"/>
                  <a:cs typeface="Asap"/>
                  <a:sym typeface="Asap"/>
                </a:rPr>
                <a:t>Link docs</a:t>
              </a:r>
            </a:p>
          </p:txBody>
        </p:sp>
        <p:sp>
          <p:nvSpPr>
            <p:cNvPr name="TextBox 11" id="11"/>
            <p:cNvSpPr txBox="true"/>
            <p:nvPr/>
          </p:nvSpPr>
          <p:spPr>
            <a:xfrm rot="0">
              <a:off x="0" y="512876"/>
              <a:ext cx="11963309" cy="4036184"/>
            </a:xfrm>
            <a:prstGeom prst="rect">
              <a:avLst/>
            </a:prstGeom>
          </p:spPr>
          <p:txBody>
            <a:bodyPr anchor="t" rtlCol="false" tIns="0" lIns="0" bIns="0" rIns="0">
              <a:spAutoFit/>
            </a:bodyPr>
            <a:lstStyle/>
            <a:p>
              <a:pPr algn="l" marL="0" indent="0" lvl="0">
                <a:lnSpc>
                  <a:spcPts val="4032"/>
                </a:lnSpc>
                <a:spcBef>
                  <a:spcPct val="0"/>
                </a:spcBef>
              </a:pPr>
              <a:r>
                <a:rPr lang="en-US" b="true" sz="2880" u="sng">
                  <a:solidFill>
                    <a:srgbClr val="000000"/>
                  </a:solidFill>
                  <a:latin typeface="Cabin Bold"/>
                  <a:ea typeface="Cabin Bold"/>
                  <a:cs typeface="Cabin Bold"/>
                  <a:sym typeface="Cabin Bold"/>
                </a:rPr>
                <a:t>https://docs.google.com/document/d/1zPikmj5lv6LSlUwuuZIIXZZAtD43SZJxx0Bk7gestKs/edit?fbclid=IwZXh0bgNhZW0CMTAAAR2V38CuUBQV44alUQPFMAQgy9asNE540MWWEenh6cfrdHXhGvHMP74BufY_aem_DQcfNtzfkEIlmffJfpaOLA&amp;tab=t.0#heading=h.lskrijjo2b36</a:t>
              </a:r>
            </a:p>
          </p:txBody>
        </p:sp>
      </p:grpSp>
      <p:sp>
        <p:nvSpPr>
          <p:cNvPr name="TextBox 12" id="12"/>
          <p:cNvSpPr txBox="true"/>
          <p:nvPr/>
        </p:nvSpPr>
        <p:spPr>
          <a:xfrm rot="0">
            <a:off x="-614558" y="691448"/>
            <a:ext cx="13891707" cy="2051777"/>
          </a:xfrm>
          <a:prstGeom prst="rect">
            <a:avLst/>
          </a:prstGeom>
        </p:spPr>
        <p:txBody>
          <a:bodyPr anchor="t" rtlCol="false" tIns="0" lIns="0" bIns="0" rIns="0">
            <a:spAutoFit/>
          </a:bodyPr>
          <a:lstStyle/>
          <a:p>
            <a:pPr algn="ctr">
              <a:lnSpc>
                <a:spcPts val="5343"/>
              </a:lnSpc>
            </a:pPr>
            <a:r>
              <a:rPr lang="en-US" sz="5040" spc="504">
                <a:solidFill>
                  <a:srgbClr val="072E9F"/>
                </a:solidFill>
                <a:latin typeface="League Spartan"/>
                <a:ea typeface="League Spartan"/>
                <a:cs typeface="League Spartan"/>
                <a:sym typeface="League Spartan"/>
              </a:rPr>
              <a:t>3. CÁC LỖ HỔNG CHÍNH VÀ PHƯƠNG PHÁP KHAI THÁC</a:t>
            </a:r>
          </a:p>
          <a:p>
            <a:pPr algn="ctr">
              <a:lnSpc>
                <a:spcPts val="534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true" rot="-5400000">
            <a:off x="15177010" y="-1253949"/>
            <a:ext cx="2720897" cy="5228794"/>
          </a:xfrm>
          <a:custGeom>
            <a:avLst/>
            <a:gdLst/>
            <a:ahLst/>
            <a:cxnLst/>
            <a:rect r="r" b="b" t="t" l="l"/>
            <a:pathLst>
              <a:path h="5228794" w="2720897">
                <a:moveTo>
                  <a:pt x="0" y="5228795"/>
                </a:moveTo>
                <a:lnTo>
                  <a:pt x="2720897" y="5228795"/>
                </a:lnTo>
                <a:lnTo>
                  <a:pt x="2720897" y="0"/>
                </a:lnTo>
                <a:lnTo>
                  <a:pt x="0" y="0"/>
                </a:lnTo>
                <a:lnTo>
                  <a:pt x="0" y="5228795"/>
                </a:lnTo>
                <a:close/>
              </a:path>
            </a:pathLst>
          </a:custGeom>
          <a:blipFill>
            <a:blip r:embed="rId2"/>
            <a:stretch>
              <a:fillRect l="0" t="0" r="0" b="0"/>
            </a:stretch>
          </a:blipFill>
        </p:spPr>
      </p:sp>
      <p:sp>
        <p:nvSpPr>
          <p:cNvPr name="Freeform 3" id="3"/>
          <p:cNvSpPr/>
          <p:nvPr/>
        </p:nvSpPr>
        <p:spPr>
          <a:xfrm flipH="false" flipV="false" rot="-5400000">
            <a:off x="390093" y="-1471468"/>
            <a:ext cx="2720897" cy="5228794"/>
          </a:xfrm>
          <a:custGeom>
            <a:avLst/>
            <a:gdLst/>
            <a:ahLst/>
            <a:cxnLst/>
            <a:rect r="r" b="b" t="t" l="l"/>
            <a:pathLst>
              <a:path h="5228794" w="2720897">
                <a:moveTo>
                  <a:pt x="0" y="0"/>
                </a:moveTo>
                <a:lnTo>
                  <a:pt x="2720897" y="0"/>
                </a:lnTo>
                <a:lnTo>
                  <a:pt x="2720897" y="5228794"/>
                </a:lnTo>
                <a:lnTo>
                  <a:pt x="0" y="5228794"/>
                </a:lnTo>
                <a:lnTo>
                  <a:pt x="0" y="0"/>
                </a:lnTo>
                <a:close/>
              </a:path>
            </a:pathLst>
          </a:custGeom>
          <a:blipFill>
            <a:blip r:embed="rId2"/>
            <a:stretch>
              <a:fillRect l="0" t="0" r="0" b="0"/>
            </a:stretch>
          </a:blipFill>
        </p:spPr>
      </p:sp>
      <p:grpSp>
        <p:nvGrpSpPr>
          <p:cNvPr name="Group 4" id="4"/>
          <p:cNvGrpSpPr/>
          <p:nvPr/>
        </p:nvGrpSpPr>
        <p:grpSpPr>
          <a:xfrm rot="0">
            <a:off x="1595871" y="3245935"/>
            <a:ext cx="4920028" cy="7484343"/>
            <a:chOff x="0" y="0"/>
            <a:chExt cx="1295810" cy="1971185"/>
          </a:xfrm>
        </p:grpSpPr>
        <p:sp>
          <p:nvSpPr>
            <p:cNvPr name="Freeform 5" id="5"/>
            <p:cNvSpPr/>
            <p:nvPr/>
          </p:nvSpPr>
          <p:spPr>
            <a:xfrm flipH="false" flipV="false" rot="0">
              <a:off x="0" y="0"/>
              <a:ext cx="1295810" cy="1971185"/>
            </a:xfrm>
            <a:custGeom>
              <a:avLst/>
              <a:gdLst/>
              <a:ahLst/>
              <a:cxnLst/>
              <a:rect r="r" b="b" t="t" l="l"/>
              <a:pathLst>
                <a:path h="1971185" w="1295810">
                  <a:moveTo>
                    <a:pt x="0" y="0"/>
                  </a:moveTo>
                  <a:lnTo>
                    <a:pt x="1295810" y="0"/>
                  </a:lnTo>
                  <a:lnTo>
                    <a:pt x="1295810" y="1971185"/>
                  </a:lnTo>
                  <a:lnTo>
                    <a:pt x="0" y="1971185"/>
                  </a:lnTo>
                  <a:close/>
                </a:path>
              </a:pathLst>
            </a:custGeom>
            <a:solidFill>
              <a:srgbClr val="FFFFFF"/>
            </a:solidFill>
          </p:spPr>
        </p:sp>
        <p:sp>
          <p:nvSpPr>
            <p:cNvPr name="TextBox 6" id="6"/>
            <p:cNvSpPr txBox="true"/>
            <p:nvPr/>
          </p:nvSpPr>
          <p:spPr>
            <a:xfrm>
              <a:off x="0" y="-47625"/>
              <a:ext cx="1295810" cy="201881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595871" y="3641486"/>
            <a:ext cx="4636621" cy="1992202"/>
          </a:xfrm>
          <a:prstGeom prst="rect">
            <a:avLst/>
          </a:prstGeom>
        </p:spPr>
        <p:txBody>
          <a:bodyPr anchor="t" rtlCol="false" tIns="0" lIns="0" bIns="0" rIns="0">
            <a:spAutoFit/>
          </a:bodyPr>
          <a:lstStyle/>
          <a:p>
            <a:pPr algn="ctr">
              <a:lnSpc>
                <a:spcPts val="3900"/>
              </a:lnSpc>
            </a:pPr>
            <a:r>
              <a:rPr lang="en-US" sz="3679" spc="367">
                <a:solidFill>
                  <a:srgbClr val="194A8D"/>
                </a:solidFill>
                <a:latin typeface="League Spartan"/>
                <a:ea typeface="League Spartan"/>
                <a:cs typeface="League Spartan"/>
                <a:sym typeface="League Spartan"/>
              </a:rPr>
              <a:t>4.1. CẤP ĐỘ PHÁT TRIỂN WEBSITE</a:t>
            </a:r>
          </a:p>
          <a:p>
            <a:pPr algn="ctr">
              <a:lnSpc>
                <a:spcPts val="3900"/>
              </a:lnSpc>
            </a:pPr>
          </a:p>
        </p:txBody>
      </p:sp>
      <p:grpSp>
        <p:nvGrpSpPr>
          <p:cNvPr name="Group 8" id="8"/>
          <p:cNvGrpSpPr/>
          <p:nvPr/>
        </p:nvGrpSpPr>
        <p:grpSpPr>
          <a:xfrm rot="0">
            <a:off x="6901513" y="3245935"/>
            <a:ext cx="4920028" cy="7480143"/>
            <a:chOff x="0" y="0"/>
            <a:chExt cx="1295810" cy="1970079"/>
          </a:xfrm>
        </p:grpSpPr>
        <p:sp>
          <p:nvSpPr>
            <p:cNvPr name="Freeform 9" id="9"/>
            <p:cNvSpPr/>
            <p:nvPr/>
          </p:nvSpPr>
          <p:spPr>
            <a:xfrm flipH="false" flipV="false" rot="0">
              <a:off x="0" y="0"/>
              <a:ext cx="1295810" cy="1970079"/>
            </a:xfrm>
            <a:custGeom>
              <a:avLst/>
              <a:gdLst/>
              <a:ahLst/>
              <a:cxnLst/>
              <a:rect r="r" b="b" t="t" l="l"/>
              <a:pathLst>
                <a:path h="1970079" w="1295810">
                  <a:moveTo>
                    <a:pt x="0" y="0"/>
                  </a:moveTo>
                  <a:lnTo>
                    <a:pt x="1295810" y="0"/>
                  </a:lnTo>
                  <a:lnTo>
                    <a:pt x="1295810" y="1970079"/>
                  </a:lnTo>
                  <a:lnTo>
                    <a:pt x="0" y="1970079"/>
                  </a:lnTo>
                  <a:close/>
                </a:path>
              </a:pathLst>
            </a:custGeom>
            <a:solidFill>
              <a:srgbClr val="FFFFFF"/>
            </a:solidFill>
          </p:spPr>
        </p:sp>
        <p:sp>
          <p:nvSpPr>
            <p:cNvPr name="TextBox 10" id="10"/>
            <p:cNvSpPr txBox="true"/>
            <p:nvPr/>
          </p:nvSpPr>
          <p:spPr>
            <a:xfrm>
              <a:off x="0" y="-47625"/>
              <a:ext cx="1295810" cy="201770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7369130" y="3641486"/>
            <a:ext cx="3984794" cy="1005000"/>
          </a:xfrm>
          <a:prstGeom prst="rect">
            <a:avLst/>
          </a:prstGeom>
        </p:spPr>
        <p:txBody>
          <a:bodyPr anchor="t" rtlCol="false" tIns="0" lIns="0" bIns="0" rIns="0">
            <a:spAutoFit/>
          </a:bodyPr>
          <a:lstStyle/>
          <a:p>
            <a:pPr algn="ctr">
              <a:lnSpc>
                <a:spcPts val="3900"/>
              </a:lnSpc>
            </a:pPr>
            <a:r>
              <a:rPr lang="en-US" sz="3679" spc="367">
                <a:solidFill>
                  <a:srgbClr val="194A8D"/>
                </a:solidFill>
                <a:latin typeface="League Spartan"/>
                <a:ea typeface="League Spartan"/>
                <a:cs typeface="League Spartan"/>
                <a:sym typeface="League Spartan"/>
              </a:rPr>
              <a:t>4.2. CẤP ĐỘ TỔ CHỨC</a:t>
            </a:r>
          </a:p>
        </p:txBody>
      </p:sp>
      <p:grpSp>
        <p:nvGrpSpPr>
          <p:cNvPr name="Group 12" id="12"/>
          <p:cNvGrpSpPr/>
          <p:nvPr/>
        </p:nvGrpSpPr>
        <p:grpSpPr>
          <a:xfrm rot="0">
            <a:off x="12207154" y="3245935"/>
            <a:ext cx="4920028" cy="7475943"/>
            <a:chOff x="0" y="0"/>
            <a:chExt cx="1295810" cy="1968973"/>
          </a:xfrm>
        </p:grpSpPr>
        <p:sp>
          <p:nvSpPr>
            <p:cNvPr name="Freeform 13" id="13"/>
            <p:cNvSpPr/>
            <p:nvPr/>
          </p:nvSpPr>
          <p:spPr>
            <a:xfrm flipH="false" flipV="false" rot="0">
              <a:off x="0" y="0"/>
              <a:ext cx="1295810" cy="1968973"/>
            </a:xfrm>
            <a:custGeom>
              <a:avLst/>
              <a:gdLst/>
              <a:ahLst/>
              <a:cxnLst/>
              <a:rect r="r" b="b" t="t" l="l"/>
              <a:pathLst>
                <a:path h="1968973" w="1295810">
                  <a:moveTo>
                    <a:pt x="0" y="0"/>
                  </a:moveTo>
                  <a:lnTo>
                    <a:pt x="1295810" y="0"/>
                  </a:lnTo>
                  <a:lnTo>
                    <a:pt x="1295810" y="1968973"/>
                  </a:lnTo>
                  <a:lnTo>
                    <a:pt x="0" y="1968973"/>
                  </a:lnTo>
                  <a:close/>
                </a:path>
              </a:pathLst>
            </a:custGeom>
            <a:solidFill>
              <a:srgbClr val="FFFFFF"/>
            </a:solidFill>
          </p:spPr>
        </p:sp>
        <p:sp>
          <p:nvSpPr>
            <p:cNvPr name="TextBox 14" id="14"/>
            <p:cNvSpPr txBox="true"/>
            <p:nvPr/>
          </p:nvSpPr>
          <p:spPr>
            <a:xfrm>
              <a:off x="0" y="-47625"/>
              <a:ext cx="1295810" cy="2016598"/>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2339272" y="3641486"/>
            <a:ext cx="4920028" cy="1498601"/>
          </a:xfrm>
          <a:prstGeom prst="rect">
            <a:avLst/>
          </a:prstGeom>
        </p:spPr>
        <p:txBody>
          <a:bodyPr anchor="t" rtlCol="false" tIns="0" lIns="0" bIns="0" rIns="0">
            <a:spAutoFit/>
          </a:bodyPr>
          <a:lstStyle/>
          <a:p>
            <a:pPr algn="ctr">
              <a:lnSpc>
                <a:spcPts val="3900"/>
              </a:lnSpc>
            </a:pPr>
            <a:r>
              <a:rPr lang="en-US" sz="3679" spc="367">
                <a:solidFill>
                  <a:srgbClr val="194A8D"/>
                </a:solidFill>
                <a:latin typeface="League Spartan"/>
                <a:ea typeface="League Spartan"/>
                <a:cs typeface="League Spartan"/>
                <a:sym typeface="League Spartan"/>
              </a:rPr>
              <a:t>4.3. CẤP ĐỘ HẠ TẦNG</a:t>
            </a:r>
          </a:p>
          <a:p>
            <a:pPr algn="ctr">
              <a:lnSpc>
                <a:spcPts val="3900"/>
              </a:lnSpc>
            </a:pPr>
          </a:p>
        </p:txBody>
      </p:sp>
      <p:sp>
        <p:nvSpPr>
          <p:cNvPr name="TextBox 16" id="16"/>
          <p:cNvSpPr txBox="true"/>
          <p:nvPr/>
        </p:nvSpPr>
        <p:spPr>
          <a:xfrm rot="0">
            <a:off x="2684355" y="1209604"/>
            <a:ext cx="12919290" cy="2036331"/>
          </a:xfrm>
          <a:prstGeom prst="rect">
            <a:avLst/>
          </a:prstGeom>
        </p:spPr>
        <p:txBody>
          <a:bodyPr anchor="t" rtlCol="false" tIns="0" lIns="0" bIns="0" rIns="0">
            <a:spAutoFit/>
          </a:bodyPr>
          <a:lstStyle/>
          <a:p>
            <a:pPr algn="ctr">
              <a:lnSpc>
                <a:spcPts val="5343"/>
              </a:lnSpc>
            </a:pPr>
            <a:r>
              <a:rPr lang="en-US" sz="5040" spc="504">
                <a:solidFill>
                  <a:srgbClr val="FFFFFF"/>
                </a:solidFill>
                <a:latin typeface="League Spartan"/>
                <a:ea typeface="League Spartan"/>
                <a:cs typeface="League Spartan"/>
                <a:sym typeface="League Spartan"/>
              </a:rPr>
              <a:t>4. BIỆN PHÁP PHÒNG CHỐNG TOÀN DIỆN</a:t>
            </a:r>
          </a:p>
          <a:p>
            <a:pPr algn="ctr">
              <a:lnSpc>
                <a:spcPts val="5343"/>
              </a:lnSpc>
            </a:pPr>
          </a:p>
        </p:txBody>
      </p:sp>
      <p:sp>
        <p:nvSpPr>
          <p:cNvPr name="TextBox 17" id="17"/>
          <p:cNvSpPr txBox="true"/>
          <p:nvPr/>
        </p:nvSpPr>
        <p:spPr>
          <a:xfrm rot="0">
            <a:off x="1874307" y="5329737"/>
            <a:ext cx="4360456" cy="3124739"/>
          </a:xfrm>
          <a:prstGeom prst="rect">
            <a:avLst/>
          </a:prstGeom>
        </p:spPr>
        <p:txBody>
          <a:bodyPr anchor="t" rtlCol="false" tIns="0" lIns="0" bIns="0" rIns="0">
            <a:spAutoFit/>
          </a:bodyPr>
          <a:lstStyle/>
          <a:p>
            <a:pPr algn="l" marL="482861" indent="-241431" lvl="1">
              <a:lnSpc>
                <a:spcPts val="3131"/>
              </a:lnSpc>
              <a:buFont typeface="Arial"/>
              <a:buChar char="•"/>
            </a:pPr>
            <a:r>
              <a:rPr lang="en-US" sz="2236">
                <a:solidFill>
                  <a:srgbClr val="2B4B82"/>
                </a:solidFill>
                <a:latin typeface="Josefin Sans Regular"/>
                <a:ea typeface="Josefin Sans Regular"/>
                <a:cs typeface="Josefin Sans Regular"/>
                <a:sym typeface="Josefin Sans Regular"/>
              </a:rPr>
              <a:t>1. Kiểm tra và lọc dữ liệu đầu vào:</a:t>
            </a:r>
          </a:p>
          <a:p>
            <a:pPr algn="l" marL="482861" indent="-241431" lvl="1">
              <a:lnSpc>
                <a:spcPts val="3131"/>
              </a:lnSpc>
              <a:buFont typeface="Arial"/>
              <a:buChar char="•"/>
            </a:pPr>
            <a:r>
              <a:rPr lang="en-US" sz="2236">
                <a:solidFill>
                  <a:srgbClr val="2B4B82"/>
                </a:solidFill>
                <a:latin typeface="Josefin Sans Regular"/>
                <a:ea typeface="Josefin Sans Regular"/>
                <a:cs typeface="Josefin Sans Regular"/>
                <a:sym typeface="Josefin Sans Regular"/>
              </a:rPr>
              <a:t>2. Áp dụng chuẩn bảo mật:</a:t>
            </a:r>
          </a:p>
          <a:p>
            <a:pPr algn="l" marL="482861" indent="-241431" lvl="1">
              <a:lnSpc>
                <a:spcPts val="3131"/>
              </a:lnSpc>
              <a:buFont typeface="Arial"/>
              <a:buChar char="•"/>
            </a:pPr>
            <a:r>
              <a:rPr lang="en-US" sz="2236">
                <a:solidFill>
                  <a:srgbClr val="2B4B82"/>
                </a:solidFill>
                <a:latin typeface="Josefin Sans Regular"/>
                <a:ea typeface="Josefin Sans Regular"/>
                <a:cs typeface="Josefin Sans Regular"/>
                <a:sym typeface="Josefin Sans Regular"/>
              </a:rPr>
              <a:t>3. Bảo mật trong truy vấn cơ sở dữ liệu:</a:t>
            </a:r>
          </a:p>
          <a:p>
            <a:pPr algn="l" marL="482861" indent="-241431" lvl="1">
              <a:lnSpc>
                <a:spcPts val="3131"/>
              </a:lnSpc>
              <a:buFont typeface="Arial"/>
              <a:buChar char="•"/>
            </a:pPr>
            <a:r>
              <a:rPr lang="en-US" b="true" sz="2236">
                <a:solidFill>
                  <a:srgbClr val="2B4B82"/>
                </a:solidFill>
                <a:latin typeface="Josefin Sans Regular Bold"/>
                <a:ea typeface="Josefin Sans Regular Bold"/>
                <a:cs typeface="Josefin Sans Regular Bold"/>
                <a:sym typeface="Josefin Sans Regular Bold"/>
              </a:rPr>
              <a:t>4. Kiểm soát truy cập chặt chẽ</a:t>
            </a:r>
          </a:p>
          <a:p>
            <a:pPr algn="l" marL="482861" indent="-241431" lvl="1">
              <a:lnSpc>
                <a:spcPts val="3131"/>
              </a:lnSpc>
              <a:buFont typeface="Arial"/>
              <a:buChar char="•"/>
            </a:pPr>
          </a:p>
        </p:txBody>
      </p:sp>
      <p:sp>
        <p:nvSpPr>
          <p:cNvPr name="TextBox 18" id="18"/>
          <p:cNvSpPr txBox="true"/>
          <p:nvPr/>
        </p:nvSpPr>
        <p:spPr>
          <a:xfrm rot="0">
            <a:off x="7181299" y="5392962"/>
            <a:ext cx="4360456" cy="3124739"/>
          </a:xfrm>
          <a:prstGeom prst="rect">
            <a:avLst/>
          </a:prstGeom>
        </p:spPr>
        <p:txBody>
          <a:bodyPr anchor="t" rtlCol="false" tIns="0" lIns="0" bIns="0" rIns="0">
            <a:spAutoFit/>
          </a:bodyPr>
          <a:lstStyle/>
          <a:p>
            <a:pPr algn="l" marL="482861" indent="-241431" lvl="1">
              <a:lnSpc>
                <a:spcPts val="3131"/>
              </a:lnSpc>
              <a:buFont typeface="Arial"/>
              <a:buChar char="•"/>
            </a:pPr>
            <a:r>
              <a:rPr lang="en-US" sz="2236">
                <a:solidFill>
                  <a:srgbClr val="2B4B82"/>
                </a:solidFill>
                <a:latin typeface="Josefin Sans Regular"/>
                <a:ea typeface="Josefin Sans Regular"/>
                <a:cs typeface="Josefin Sans Regular"/>
                <a:sym typeface="Josefin Sans Regular"/>
              </a:rPr>
              <a:t>1. Đào tạo và nâng cao nhận thức:</a:t>
            </a:r>
          </a:p>
          <a:p>
            <a:pPr algn="l" marL="482861" indent="-241431" lvl="1">
              <a:lnSpc>
                <a:spcPts val="3131"/>
              </a:lnSpc>
              <a:buFont typeface="Arial"/>
              <a:buChar char="•"/>
            </a:pPr>
            <a:r>
              <a:rPr lang="en-US" sz="2236">
                <a:solidFill>
                  <a:srgbClr val="2B4B82"/>
                </a:solidFill>
                <a:latin typeface="Josefin Sans Regular"/>
                <a:ea typeface="Josefin Sans Regular"/>
                <a:cs typeface="Josefin Sans Regular"/>
                <a:sym typeface="Josefin Sans Regular"/>
              </a:rPr>
              <a:t>2. Sử dụng các công cụ bảo mật hiện đại:</a:t>
            </a:r>
          </a:p>
          <a:p>
            <a:pPr algn="l" marL="482861" indent="-241431" lvl="1">
              <a:lnSpc>
                <a:spcPts val="3131"/>
              </a:lnSpc>
              <a:buFont typeface="Arial"/>
              <a:buChar char="•"/>
            </a:pPr>
            <a:r>
              <a:rPr lang="en-US" b="true" sz="2236">
                <a:solidFill>
                  <a:srgbClr val="2B4B82"/>
                </a:solidFill>
                <a:latin typeface="Josefin Sans Regular Bold"/>
                <a:ea typeface="Josefin Sans Regular Bold"/>
                <a:cs typeface="Josefin Sans Regular Bold"/>
                <a:sym typeface="Josefin Sans Regular Bold"/>
              </a:rPr>
              <a:t>3. Chính sách quản lý mật khẩu và xác thực:</a:t>
            </a:r>
          </a:p>
          <a:p>
            <a:pPr algn="l" marL="482861" indent="-241431" lvl="1">
              <a:lnSpc>
                <a:spcPts val="3131"/>
              </a:lnSpc>
              <a:buFont typeface="Arial"/>
              <a:buChar char="•"/>
            </a:pPr>
            <a:r>
              <a:rPr lang="en-US" b="true" sz="2236">
                <a:solidFill>
                  <a:srgbClr val="2B4B82"/>
                </a:solidFill>
                <a:latin typeface="Josefin Sans Regular Bold"/>
                <a:ea typeface="Josefin Sans Regular Bold"/>
                <a:cs typeface="Josefin Sans Regular Bold"/>
                <a:sym typeface="Josefin Sans Regular Bold"/>
              </a:rPr>
              <a:t>4. Kiểm tra định kỳ và thử nghiệm bảo mật:</a:t>
            </a:r>
          </a:p>
        </p:txBody>
      </p:sp>
      <p:sp>
        <p:nvSpPr>
          <p:cNvPr name="TextBox 19" id="19"/>
          <p:cNvSpPr txBox="true"/>
          <p:nvPr/>
        </p:nvSpPr>
        <p:spPr>
          <a:xfrm rot="0">
            <a:off x="12619058" y="5392962"/>
            <a:ext cx="4360456" cy="2343640"/>
          </a:xfrm>
          <a:prstGeom prst="rect">
            <a:avLst/>
          </a:prstGeom>
        </p:spPr>
        <p:txBody>
          <a:bodyPr anchor="t" rtlCol="false" tIns="0" lIns="0" bIns="0" rIns="0">
            <a:spAutoFit/>
          </a:bodyPr>
          <a:lstStyle/>
          <a:p>
            <a:pPr algn="l" marL="482861" indent="-241431" lvl="1">
              <a:lnSpc>
                <a:spcPts val="3131"/>
              </a:lnSpc>
              <a:buFont typeface="Arial"/>
              <a:buChar char="•"/>
            </a:pPr>
            <a:r>
              <a:rPr lang="en-US" b="true" sz="2236">
                <a:solidFill>
                  <a:srgbClr val="2B4B82"/>
                </a:solidFill>
                <a:latin typeface="Josefin Sans Regular Bold"/>
                <a:ea typeface="Josefin Sans Regular Bold"/>
                <a:cs typeface="Josefin Sans Regular Bold"/>
                <a:sym typeface="Josefin Sans Regular Bold"/>
              </a:rPr>
              <a:t>1. Tăng cường bảo mật máy chủ</a:t>
            </a:r>
          </a:p>
          <a:p>
            <a:pPr algn="l" marL="482861" indent="-241431" lvl="1">
              <a:lnSpc>
                <a:spcPts val="3131"/>
              </a:lnSpc>
              <a:buFont typeface="Arial"/>
              <a:buChar char="•"/>
            </a:pPr>
            <a:r>
              <a:rPr lang="en-US" b="true" sz="2236">
                <a:solidFill>
                  <a:srgbClr val="2B4B82"/>
                </a:solidFill>
                <a:latin typeface="Josefin Sans Regular Bold"/>
                <a:ea typeface="Josefin Sans Regular Bold"/>
                <a:cs typeface="Josefin Sans Regular Bold"/>
                <a:sym typeface="Josefin Sans Regular Bold"/>
              </a:rPr>
              <a:t>2. Sao lưu và phục hồi dữ liệu</a:t>
            </a:r>
          </a:p>
          <a:p>
            <a:pPr algn="l" marL="482861" indent="-241431" lvl="1">
              <a:lnSpc>
                <a:spcPts val="3131"/>
              </a:lnSpc>
              <a:buFont typeface="Arial"/>
              <a:buChar char="•"/>
            </a:pPr>
            <a:r>
              <a:rPr lang="en-US" b="true" sz="2236">
                <a:solidFill>
                  <a:srgbClr val="2B4B82"/>
                </a:solidFill>
                <a:latin typeface="Josefin Sans Regular Bold"/>
                <a:ea typeface="Josefin Sans Regular Bold"/>
                <a:cs typeface="Josefin Sans Regular Bold"/>
                <a:sym typeface="Josefin Sans Regular Bold"/>
              </a:rPr>
              <a:t>3. Giám sát và cảnh báo an ninh:</a:t>
            </a:r>
          </a:p>
          <a:p>
            <a:pPr algn="l" marL="482861" indent="-241431" lvl="1">
              <a:lnSpc>
                <a:spcPts val="3131"/>
              </a:lnSpc>
              <a:buFont typeface="Arial"/>
              <a:buChar char="•"/>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1431526"/>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2242" y="2313944"/>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76260" y="3138886"/>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5" id="5"/>
          <p:cNvSpPr/>
          <p:nvPr/>
        </p:nvSpPr>
        <p:spPr>
          <a:xfrm rot="-5400000">
            <a:off x="1861341" y="5138737"/>
            <a:ext cx="10287000" cy="0"/>
          </a:xfrm>
          <a:prstGeom prst="line">
            <a:avLst/>
          </a:prstGeom>
          <a:ln cap="rnd" w="9525">
            <a:solidFill>
              <a:srgbClr val="94DDDE"/>
            </a:solidFill>
            <a:prstDash val="solid"/>
            <a:headEnd type="none" len="sm" w="sm"/>
            <a:tailEnd type="none" len="sm" w="sm"/>
          </a:ln>
        </p:spPr>
      </p:sp>
      <p:sp>
        <p:nvSpPr>
          <p:cNvPr name="TextBox 6" id="6"/>
          <p:cNvSpPr txBox="true"/>
          <p:nvPr/>
        </p:nvSpPr>
        <p:spPr>
          <a:xfrm rot="0">
            <a:off x="8455654" y="2589463"/>
            <a:ext cx="8376771" cy="2867025"/>
          </a:xfrm>
          <a:prstGeom prst="rect">
            <a:avLst/>
          </a:prstGeom>
        </p:spPr>
        <p:txBody>
          <a:bodyPr anchor="t" rtlCol="false" tIns="0" lIns="0" bIns="0" rIns="0">
            <a:spAutoFit/>
          </a:bodyPr>
          <a:lstStyle/>
          <a:p>
            <a:pPr algn="l" marL="0" indent="0" lvl="0">
              <a:lnSpc>
                <a:spcPts val="11257"/>
              </a:lnSpc>
            </a:pPr>
            <a:r>
              <a:rPr lang="en-US" b="true" sz="9381">
                <a:solidFill>
                  <a:srgbClr val="F7B4A7"/>
                </a:solidFill>
                <a:latin typeface="Josefin Sans Bold"/>
                <a:ea typeface="Josefin Sans Bold"/>
                <a:cs typeface="Josefin Sans Bold"/>
                <a:sym typeface="Josefin Sans Bold"/>
              </a:rPr>
              <a:t>KẾT LUẬN VÀ KIẾN NGHỊ</a:t>
            </a:r>
          </a:p>
        </p:txBody>
      </p:sp>
      <p:sp>
        <p:nvSpPr>
          <p:cNvPr name="TextBox 7" id="7"/>
          <p:cNvSpPr txBox="true"/>
          <p:nvPr/>
        </p:nvSpPr>
        <p:spPr>
          <a:xfrm rot="0">
            <a:off x="8455654" y="5942925"/>
            <a:ext cx="8376771" cy="469344"/>
          </a:xfrm>
          <a:prstGeom prst="rect">
            <a:avLst/>
          </a:prstGeom>
        </p:spPr>
        <p:txBody>
          <a:bodyPr anchor="t" rtlCol="false" tIns="0" lIns="0" bIns="0" rIns="0">
            <a:spAutoFit/>
          </a:bodyPr>
          <a:lstStyle/>
          <a:p>
            <a:pPr algn="l" marL="0" indent="0" lvl="0">
              <a:lnSpc>
                <a:spcPts val="3631"/>
              </a:lnSpc>
            </a:pPr>
            <a:r>
              <a:rPr lang="en-US" sz="2793" spc="335">
                <a:solidFill>
                  <a:srgbClr val="94DDDE"/>
                </a:solidFill>
                <a:latin typeface="Josefin Sans Regular"/>
                <a:ea typeface="Josefin Sans Regular"/>
                <a:cs typeface="Josefin Sans Regular"/>
                <a:sym typeface="Josefin Sans Regular"/>
              </a:rPr>
              <a:t>CÁC CHỦ ĐỀ CHÍNH ĐƯỢC THẢO LUẬN</a:t>
            </a:r>
          </a:p>
        </p:txBody>
      </p:sp>
      <p:sp>
        <p:nvSpPr>
          <p:cNvPr name="TextBox 8" id="8"/>
          <p:cNvSpPr txBox="true"/>
          <p:nvPr/>
        </p:nvSpPr>
        <p:spPr>
          <a:xfrm rot="0">
            <a:off x="8455654" y="6889182"/>
            <a:ext cx="8376771" cy="79883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94DDDE"/>
                </a:solidFill>
                <a:latin typeface="Josefin Sans Regular"/>
                <a:ea typeface="Josefin Sans Regular"/>
                <a:cs typeface="Josefin Sans Regular"/>
                <a:sym typeface="Josefin Sans Regular"/>
              </a:rPr>
              <a:t>1. Kết luận</a:t>
            </a:r>
          </a:p>
          <a:p>
            <a:pPr algn="l" marL="496571" indent="-248285" lvl="1">
              <a:lnSpc>
                <a:spcPts val="3220"/>
              </a:lnSpc>
              <a:buFont typeface="Arial"/>
              <a:buChar char="•"/>
            </a:pPr>
            <a:r>
              <a:rPr lang="en-US" sz="2300">
                <a:solidFill>
                  <a:srgbClr val="94DDDE"/>
                </a:solidFill>
                <a:latin typeface="Josefin Sans Regular"/>
                <a:ea typeface="Josefin Sans Regular"/>
                <a:cs typeface="Josefin Sans Regular"/>
                <a:sym typeface="Josefin Sans Regular"/>
              </a:rPr>
              <a:t>2. Kiến nghị</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sp>
        <p:nvSpPr>
          <p:cNvPr name="Freeform 2" id="2" descr="Pastel Isometric Open Book"/>
          <p:cNvSpPr/>
          <p:nvPr/>
        </p:nvSpPr>
        <p:spPr>
          <a:xfrm flipH="false" flipV="false" rot="0">
            <a:off x="7856107" y="8393495"/>
            <a:ext cx="4597438" cy="2842053"/>
          </a:xfrm>
          <a:custGeom>
            <a:avLst/>
            <a:gdLst/>
            <a:ahLst/>
            <a:cxnLst/>
            <a:rect r="r" b="b" t="t" l="l"/>
            <a:pathLst>
              <a:path h="2842053" w="4597438">
                <a:moveTo>
                  <a:pt x="0" y="0"/>
                </a:moveTo>
                <a:lnTo>
                  <a:pt x="4597438" y="0"/>
                </a:lnTo>
                <a:lnTo>
                  <a:pt x="4597438" y="2842053"/>
                </a:lnTo>
                <a:lnTo>
                  <a:pt x="0" y="28420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45552"/>
            <a:ext cx="8115300" cy="7724862"/>
            <a:chOff x="0" y="0"/>
            <a:chExt cx="10820400" cy="10299816"/>
          </a:xfrm>
        </p:grpSpPr>
        <p:sp>
          <p:nvSpPr>
            <p:cNvPr name="TextBox 4" id="4"/>
            <p:cNvSpPr txBox="true"/>
            <p:nvPr/>
          </p:nvSpPr>
          <p:spPr>
            <a:xfrm rot="0">
              <a:off x="0" y="-19050"/>
              <a:ext cx="10820400" cy="1797050"/>
            </a:xfrm>
            <a:prstGeom prst="rect">
              <a:avLst/>
            </a:prstGeom>
          </p:spPr>
          <p:txBody>
            <a:bodyPr anchor="t" rtlCol="false" tIns="0" lIns="0" bIns="0" rIns="0">
              <a:spAutoFit/>
            </a:bodyPr>
            <a:lstStyle/>
            <a:p>
              <a:pPr algn="l" marL="0" indent="0" lvl="0">
                <a:lnSpc>
                  <a:spcPts val="10559"/>
                </a:lnSpc>
              </a:pPr>
              <a:r>
                <a:rPr lang="en-US" b="true" sz="8799" spc="-87">
                  <a:solidFill>
                    <a:srgbClr val="2B4B82"/>
                  </a:solidFill>
                  <a:latin typeface="Josefin Sans Bold"/>
                  <a:ea typeface="Josefin Sans Bold"/>
                  <a:cs typeface="Josefin Sans Bold"/>
                  <a:sym typeface="Josefin Sans Bold"/>
                </a:rPr>
                <a:t>1. Kết luận</a:t>
              </a:r>
            </a:p>
          </p:txBody>
        </p:sp>
        <p:sp>
          <p:nvSpPr>
            <p:cNvPr name="TextBox 5" id="5"/>
            <p:cNvSpPr txBox="true"/>
            <p:nvPr/>
          </p:nvSpPr>
          <p:spPr>
            <a:xfrm rot="0">
              <a:off x="0" y="2405581"/>
              <a:ext cx="7970456" cy="7894235"/>
            </a:xfrm>
            <a:prstGeom prst="rect">
              <a:avLst/>
            </a:prstGeom>
          </p:spPr>
          <p:txBody>
            <a:bodyPr anchor="t" rtlCol="false" tIns="0" lIns="0" bIns="0" rIns="0">
              <a:spAutoFit/>
            </a:bodyPr>
            <a:lstStyle/>
            <a:p>
              <a:pPr algn="l" marL="0" indent="0" lvl="0">
                <a:lnSpc>
                  <a:spcPts val="3626"/>
                </a:lnSpc>
              </a:pPr>
              <a:r>
                <a:rPr lang="en-US" sz="2590">
                  <a:solidFill>
                    <a:srgbClr val="2B4B82"/>
                  </a:solidFill>
                  <a:latin typeface="Josefin Sans Regular"/>
                  <a:ea typeface="Josefin Sans Regular"/>
                  <a:cs typeface="Josefin Sans Regular"/>
                  <a:sym typeface="Josefin Sans Regular"/>
                </a:rPr>
                <a:t>Bảo mật website là yếu tố thiết yếu trong môi trường trực tuyến hiện đại, bảo vệ dữ liệu, danh tiếng và uy tín của tổ chức. Việc xây dựng hệ thống thử nghiệm giúp nhận diện lỗ hổng, rèn luyện kỹ năng phòng chống tấn công mạng, và nâng cao khả năng bảo vệ hệ thống.</a:t>
              </a:r>
            </a:p>
            <a:p>
              <a:pPr algn="l" marL="0" indent="0" lvl="0">
                <a:lnSpc>
                  <a:spcPts val="3626"/>
                </a:lnSpc>
              </a:pPr>
              <a:r>
                <a:rPr lang="en-US" sz="2590">
                  <a:solidFill>
                    <a:srgbClr val="2B4B82"/>
                  </a:solidFill>
                  <a:latin typeface="Josefin Sans Regular"/>
                  <a:ea typeface="Josefin Sans Regular"/>
                  <a:cs typeface="Josefin Sans Regular"/>
                  <a:sym typeface="Josefin Sans Regular"/>
                </a:rPr>
                <a:t>Đảm bảo an toàn cho website cần được thực hiện nghiêm túc từ giai đoạn phát triển đến vận hành, giúp giảm thiểu rủi ro và bảo vệ hệ thống khỏi các mối đe dọa.</a:t>
              </a:r>
            </a:p>
          </p:txBody>
        </p:sp>
      </p:grpSp>
      <p:sp>
        <p:nvSpPr>
          <p:cNvPr name="Freeform 6" id="6"/>
          <p:cNvSpPr/>
          <p:nvPr/>
        </p:nvSpPr>
        <p:spPr>
          <a:xfrm flipH="false" flipV="false" rot="0">
            <a:off x="13622690" y="5046860"/>
            <a:ext cx="5959277" cy="6069633"/>
          </a:xfrm>
          <a:custGeom>
            <a:avLst/>
            <a:gdLst/>
            <a:ahLst/>
            <a:cxnLst/>
            <a:rect r="r" b="b" t="t" l="l"/>
            <a:pathLst>
              <a:path h="6069633" w="5959277">
                <a:moveTo>
                  <a:pt x="0" y="0"/>
                </a:moveTo>
                <a:lnTo>
                  <a:pt x="5959277" y="0"/>
                </a:lnTo>
                <a:lnTo>
                  <a:pt x="5959277" y="6069633"/>
                </a:lnTo>
                <a:lnTo>
                  <a:pt x="0" y="6069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946361" y="935947"/>
            <a:ext cx="2295642" cy="2162078"/>
          </a:xfrm>
          <a:custGeom>
            <a:avLst/>
            <a:gdLst/>
            <a:ahLst/>
            <a:cxnLst/>
            <a:rect r="r" b="b" t="t" l="l"/>
            <a:pathLst>
              <a:path h="2162078" w="2295642">
                <a:moveTo>
                  <a:pt x="0" y="0"/>
                </a:moveTo>
                <a:lnTo>
                  <a:pt x="2295643" y="0"/>
                </a:lnTo>
                <a:lnTo>
                  <a:pt x="2295643" y="2162078"/>
                </a:lnTo>
                <a:lnTo>
                  <a:pt x="0" y="2162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175520" y="-214630"/>
            <a:ext cx="4167561" cy="6145197"/>
          </a:xfrm>
          <a:custGeom>
            <a:avLst/>
            <a:gdLst/>
            <a:ahLst/>
            <a:cxnLst/>
            <a:rect r="r" b="b" t="t" l="l"/>
            <a:pathLst>
              <a:path h="6145197" w="4167561">
                <a:moveTo>
                  <a:pt x="0" y="0"/>
                </a:moveTo>
                <a:lnTo>
                  <a:pt x="4167560" y="0"/>
                </a:lnTo>
                <a:lnTo>
                  <a:pt x="4167560" y="6145197"/>
                </a:lnTo>
                <a:lnTo>
                  <a:pt x="0" y="61451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3520813" y="5143500"/>
            <a:ext cx="1442381" cy="1311255"/>
          </a:xfrm>
          <a:custGeom>
            <a:avLst/>
            <a:gdLst/>
            <a:ahLst/>
            <a:cxnLst/>
            <a:rect r="r" b="b" t="t" l="l"/>
            <a:pathLst>
              <a:path h="1311255" w="1442381">
                <a:moveTo>
                  <a:pt x="0" y="0"/>
                </a:moveTo>
                <a:lnTo>
                  <a:pt x="1442381" y="0"/>
                </a:lnTo>
                <a:lnTo>
                  <a:pt x="1442381" y="1311255"/>
                </a:lnTo>
                <a:lnTo>
                  <a:pt x="0" y="13112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F7B4A7"/>
        </a:solidFill>
      </p:bgPr>
    </p:bg>
    <p:spTree>
      <p:nvGrpSpPr>
        <p:cNvPr id="1" name=""/>
        <p:cNvGrpSpPr/>
        <p:nvPr/>
      </p:nvGrpSpPr>
      <p:grpSpPr>
        <a:xfrm>
          <a:off x="0" y="0"/>
          <a:ext cx="0" cy="0"/>
          <a:chOff x="0" y="0"/>
          <a:chExt cx="0" cy="0"/>
        </a:xfrm>
      </p:grpSpPr>
      <p:grpSp>
        <p:nvGrpSpPr>
          <p:cNvPr name="Group 2" id="2"/>
          <p:cNvGrpSpPr/>
          <p:nvPr/>
        </p:nvGrpSpPr>
        <p:grpSpPr>
          <a:xfrm rot="0">
            <a:off x="1804396" y="5227270"/>
            <a:ext cx="6445338" cy="2376818"/>
            <a:chOff x="0" y="0"/>
            <a:chExt cx="8593784" cy="3169090"/>
          </a:xfrm>
        </p:grpSpPr>
        <p:sp>
          <p:nvSpPr>
            <p:cNvPr name="TextBox 3" id="3"/>
            <p:cNvSpPr txBox="true"/>
            <p:nvPr/>
          </p:nvSpPr>
          <p:spPr>
            <a:xfrm rot="0">
              <a:off x="0" y="796730"/>
              <a:ext cx="8593784" cy="2372360"/>
            </a:xfrm>
            <a:prstGeom prst="rect">
              <a:avLst/>
            </a:prstGeom>
          </p:spPr>
          <p:txBody>
            <a:bodyPr anchor="t" rtlCol="false" tIns="0" lIns="0" bIns="0" rIns="0">
              <a:spAutoFit/>
            </a:bodyPr>
            <a:lstStyle/>
            <a:p>
              <a:pPr algn="l" marL="415606" indent="-207803" lvl="1">
                <a:lnSpc>
                  <a:spcPts val="2887"/>
                </a:lnSpc>
                <a:buFont typeface="Arial"/>
                <a:buChar char="•"/>
              </a:pPr>
              <a:r>
                <a:rPr lang="en-US" sz="1924">
                  <a:solidFill>
                    <a:srgbClr val="000000"/>
                  </a:solidFill>
                  <a:latin typeface="Open Sans"/>
                  <a:ea typeface="Open Sans"/>
                  <a:cs typeface="Open Sans"/>
                  <a:sym typeface="Open Sans"/>
                </a:rPr>
                <a:t>Cập nhật kiến thức: Tham gia khóa học bảo mật và theo dõi thông tin từ OWASP hoặc các tổ chức uy tín.</a:t>
              </a:r>
            </a:p>
            <a:p>
              <a:pPr algn="l" marL="415606" indent="-207803" lvl="1">
                <a:lnSpc>
                  <a:spcPts val="2887"/>
                </a:lnSpc>
                <a:buFont typeface="Arial"/>
                <a:buChar char="•"/>
              </a:pPr>
              <a:r>
                <a:rPr lang="en-US" sz="1924">
                  <a:solidFill>
                    <a:srgbClr val="000000"/>
                  </a:solidFill>
                  <a:latin typeface="Open Sans"/>
                  <a:ea typeface="Open Sans"/>
                  <a:cs typeface="Open Sans"/>
                  <a:sym typeface="Open Sans"/>
                </a:rPr>
                <a:t>Sử dụng công cụ miễn phí: Tận dụng OWASP ZAP, Burp Suite, Wireshark để kiểm tra và cải thiện bảo mật.</a:t>
              </a:r>
            </a:p>
          </p:txBody>
        </p:sp>
        <p:sp>
          <p:nvSpPr>
            <p:cNvPr name="TextBox 4" id="4"/>
            <p:cNvSpPr txBox="true"/>
            <p:nvPr/>
          </p:nvSpPr>
          <p:spPr>
            <a:xfrm rot="0">
              <a:off x="0" y="-76200"/>
              <a:ext cx="8593784" cy="571500"/>
            </a:xfrm>
            <a:prstGeom prst="rect">
              <a:avLst/>
            </a:prstGeom>
          </p:spPr>
          <p:txBody>
            <a:bodyPr anchor="t" rtlCol="false" tIns="0" lIns="0" bIns="0" rIns="0">
              <a:spAutoFit/>
            </a:bodyPr>
            <a:lstStyle/>
            <a:p>
              <a:pPr algn="l" marL="0" indent="0" lvl="0">
                <a:lnSpc>
                  <a:spcPts val="3749"/>
                </a:lnSpc>
                <a:spcBef>
                  <a:spcPct val="0"/>
                </a:spcBef>
              </a:pPr>
              <a:r>
                <a:rPr lang="en-US" b="true" sz="2499">
                  <a:solidFill>
                    <a:srgbClr val="000000"/>
                  </a:solidFill>
                  <a:latin typeface="Open Sans Bold"/>
                  <a:ea typeface="Open Sans Bold"/>
                  <a:cs typeface="Open Sans Bold"/>
                  <a:sym typeface="Open Sans Bold"/>
                </a:rPr>
                <a:t>Đối</a:t>
              </a:r>
              <a:r>
                <a:rPr lang="en-US" b="true" sz="2499">
                  <a:solidFill>
                    <a:srgbClr val="000000"/>
                  </a:solidFill>
                  <a:latin typeface="Open Sans Bold"/>
                  <a:ea typeface="Open Sans Bold"/>
                  <a:cs typeface="Open Sans Bold"/>
                  <a:sym typeface="Open Sans Bold"/>
                </a:rPr>
                <a:t> với cá nhân:</a:t>
              </a:r>
            </a:p>
          </p:txBody>
        </p:sp>
      </p:grpSp>
      <p:grpSp>
        <p:nvGrpSpPr>
          <p:cNvPr name="Group 5" id="5"/>
          <p:cNvGrpSpPr/>
          <p:nvPr/>
        </p:nvGrpSpPr>
        <p:grpSpPr>
          <a:xfrm rot="0">
            <a:off x="10181561" y="5227270"/>
            <a:ext cx="6445338" cy="3164535"/>
            <a:chOff x="0" y="0"/>
            <a:chExt cx="8593784" cy="4219380"/>
          </a:xfrm>
        </p:grpSpPr>
        <p:sp>
          <p:nvSpPr>
            <p:cNvPr name="TextBox 6" id="6"/>
            <p:cNvSpPr txBox="true"/>
            <p:nvPr/>
          </p:nvSpPr>
          <p:spPr>
            <a:xfrm rot="0">
              <a:off x="0" y="796730"/>
              <a:ext cx="8593784" cy="3422650"/>
            </a:xfrm>
            <a:prstGeom prst="rect">
              <a:avLst/>
            </a:prstGeom>
          </p:spPr>
          <p:txBody>
            <a:bodyPr anchor="t" rtlCol="false" tIns="0" lIns="0" bIns="0" rIns="0">
              <a:spAutoFit/>
            </a:bodyPr>
            <a:lstStyle/>
            <a:p>
              <a:pPr algn="l" marL="431799" indent="-215899" lvl="1">
                <a:lnSpc>
                  <a:spcPts val="2999"/>
                </a:lnSpc>
                <a:buFont typeface="Arial"/>
                <a:buChar char="•"/>
              </a:pPr>
              <a:r>
                <a:rPr lang="en-US" sz="1999">
                  <a:solidFill>
                    <a:srgbClr val="000000"/>
                  </a:solidFill>
                  <a:latin typeface="Open Sans"/>
                  <a:ea typeface="Open Sans"/>
                  <a:cs typeface="Open Sans"/>
                  <a:sym typeface="Open Sans"/>
                </a:rPr>
                <a:t>Đầu tư công nghệ: Trang bị WAF, IDS/IPS và công cụ quét bảo mật tự động.</a:t>
              </a:r>
            </a:p>
            <a:p>
              <a:pPr algn="l" marL="431799" indent="-215899" lvl="1">
                <a:lnSpc>
                  <a:spcPts val="2999"/>
                </a:lnSpc>
                <a:buFont typeface="Arial"/>
                <a:buChar char="•"/>
              </a:pPr>
              <a:r>
                <a:rPr lang="en-US" sz="1999">
                  <a:solidFill>
                    <a:srgbClr val="000000"/>
                  </a:solidFill>
                  <a:latin typeface="Open Sans"/>
                  <a:ea typeface="Open Sans"/>
                  <a:cs typeface="Open Sans"/>
                  <a:sym typeface="Open Sans"/>
                </a:rPr>
                <a:t>Kiểm tra định kỳ: Quét lỗ hổng, cập nhật hệ thống, và triển khai các bản vá bảo mật.</a:t>
              </a:r>
            </a:p>
            <a:p>
              <a:pPr algn="l" marL="431799" indent="-215899" lvl="1">
                <a:lnSpc>
                  <a:spcPts val="2999"/>
                </a:lnSpc>
                <a:buFont typeface="Arial"/>
                <a:buChar char="•"/>
              </a:pPr>
              <a:r>
                <a:rPr lang="en-US" sz="1999">
                  <a:solidFill>
                    <a:srgbClr val="000000"/>
                  </a:solidFill>
                  <a:latin typeface="Open Sans"/>
                  <a:ea typeface="Open Sans"/>
                  <a:cs typeface="Open Sans"/>
                  <a:sym typeface="Open Sans"/>
                </a:rPr>
                <a:t>Quy trình bảo mật: Xây dựng chính sách, đào tạo nhân viên và thực hiện tấn công giả lập để nâng cao năng lực phòng chống.</a:t>
              </a:r>
            </a:p>
          </p:txBody>
        </p:sp>
        <p:sp>
          <p:nvSpPr>
            <p:cNvPr name="TextBox 7" id="7"/>
            <p:cNvSpPr txBox="true"/>
            <p:nvPr/>
          </p:nvSpPr>
          <p:spPr>
            <a:xfrm rot="0">
              <a:off x="0" y="-76200"/>
              <a:ext cx="8593784" cy="571500"/>
            </a:xfrm>
            <a:prstGeom prst="rect">
              <a:avLst/>
            </a:prstGeom>
          </p:spPr>
          <p:txBody>
            <a:bodyPr anchor="t" rtlCol="false" tIns="0" lIns="0" bIns="0" rIns="0">
              <a:spAutoFit/>
            </a:bodyPr>
            <a:lstStyle/>
            <a:p>
              <a:pPr algn="l" marL="0" indent="0" lvl="0">
                <a:lnSpc>
                  <a:spcPts val="3749"/>
                </a:lnSpc>
                <a:spcBef>
                  <a:spcPct val="0"/>
                </a:spcBef>
              </a:pPr>
              <a:r>
                <a:rPr lang="en-US" b="true" sz="2499">
                  <a:solidFill>
                    <a:srgbClr val="000000"/>
                  </a:solidFill>
                  <a:latin typeface="Open Sans Bold"/>
                  <a:ea typeface="Open Sans Bold"/>
                  <a:cs typeface="Open Sans Bold"/>
                  <a:sym typeface="Open Sans Bold"/>
                </a:rPr>
                <a:t>Đối với tổ chức:</a:t>
              </a:r>
            </a:p>
          </p:txBody>
        </p:sp>
      </p:grpSp>
      <p:sp>
        <p:nvSpPr>
          <p:cNvPr name="TextBox 8" id="8"/>
          <p:cNvSpPr txBox="true"/>
          <p:nvPr/>
        </p:nvSpPr>
        <p:spPr>
          <a:xfrm rot="0">
            <a:off x="1804396" y="1766790"/>
            <a:ext cx="14679207" cy="1371600"/>
          </a:xfrm>
          <a:prstGeom prst="rect">
            <a:avLst/>
          </a:prstGeom>
        </p:spPr>
        <p:txBody>
          <a:bodyPr anchor="t" rtlCol="false" tIns="0" lIns="0" bIns="0" rIns="0">
            <a:spAutoFit/>
          </a:bodyPr>
          <a:lstStyle/>
          <a:p>
            <a:pPr algn="l" marL="0" indent="0" lvl="0">
              <a:lnSpc>
                <a:spcPts val="10800"/>
              </a:lnSpc>
              <a:spcBef>
                <a:spcPct val="0"/>
              </a:spcBef>
            </a:pPr>
            <a:r>
              <a:rPr lang="en-US" b="true" sz="9000">
                <a:solidFill>
                  <a:srgbClr val="000000"/>
                </a:solidFill>
                <a:latin typeface="Open Sans Bold"/>
                <a:ea typeface="Open Sans Bold"/>
                <a:cs typeface="Open Sans Bold"/>
                <a:sym typeface="Open Sans Bold"/>
              </a:rPr>
              <a:t>2. Kiến nghị</a:t>
            </a:r>
          </a:p>
        </p:txBody>
      </p:sp>
      <p:sp>
        <p:nvSpPr>
          <p:cNvPr name="AutoShape 9" id="9"/>
          <p:cNvSpPr/>
          <p:nvPr/>
        </p:nvSpPr>
        <p:spPr>
          <a:xfrm>
            <a:off x="1813501" y="4223118"/>
            <a:ext cx="14813397" cy="0"/>
          </a:xfrm>
          <a:prstGeom prst="line">
            <a:avLst/>
          </a:prstGeom>
          <a:ln cap="flat" w="19050">
            <a:solidFill>
              <a:srgbClr val="FFFFFF"/>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Eyeglasses School Supply Line   Style Icon"/>
          <p:cNvSpPr/>
          <p:nvPr/>
        </p:nvSpPr>
        <p:spPr>
          <a:xfrm flipH="false" flipV="false" rot="0">
            <a:off x="8889662" y="1751163"/>
            <a:ext cx="634992" cy="458349"/>
          </a:xfrm>
          <a:custGeom>
            <a:avLst/>
            <a:gdLst/>
            <a:ahLst/>
            <a:cxnLst/>
            <a:rect r="r" b="b" t="t" l="l"/>
            <a:pathLst>
              <a:path h="458349" w="634992">
                <a:moveTo>
                  <a:pt x="0" y="0"/>
                </a:moveTo>
                <a:lnTo>
                  <a:pt x="634991" y="0"/>
                </a:lnTo>
                <a:lnTo>
                  <a:pt x="634991" y="458349"/>
                </a:lnTo>
                <a:lnTo>
                  <a:pt x="0" y="4583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Bulb School Supply Line   Style Icon"/>
          <p:cNvSpPr/>
          <p:nvPr/>
        </p:nvSpPr>
        <p:spPr>
          <a:xfrm flipH="false" flipV="false" rot="0">
            <a:off x="10406648" y="1649522"/>
            <a:ext cx="504043" cy="661632"/>
          </a:xfrm>
          <a:custGeom>
            <a:avLst/>
            <a:gdLst/>
            <a:ahLst/>
            <a:cxnLst/>
            <a:rect r="r" b="b" t="t" l="l"/>
            <a:pathLst>
              <a:path h="661632" w="504043">
                <a:moveTo>
                  <a:pt x="0" y="0"/>
                </a:moveTo>
                <a:lnTo>
                  <a:pt x="504044" y="0"/>
                </a:lnTo>
                <a:lnTo>
                  <a:pt x="504044" y="661632"/>
                </a:lnTo>
                <a:lnTo>
                  <a:pt x="0" y="661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Chair School Supply Line   Style Icon"/>
          <p:cNvSpPr/>
          <p:nvPr/>
        </p:nvSpPr>
        <p:spPr>
          <a:xfrm flipH="false" flipV="false" rot="0">
            <a:off x="16195299" y="1649522"/>
            <a:ext cx="589454" cy="661632"/>
          </a:xfrm>
          <a:custGeom>
            <a:avLst/>
            <a:gdLst/>
            <a:ahLst/>
            <a:cxnLst/>
            <a:rect r="r" b="b" t="t" l="l"/>
            <a:pathLst>
              <a:path h="661632" w="589454">
                <a:moveTo>
                  <a:pt x="0" y="0"/>
                </a:moveTo>
                <a:lnTo>
                  <a:pt x="589454" y="0"/>
                </a:lnTo>
                <a:lnTo>
                  <a:pt x="589454" y="661632"/>
                </a:lnTo>
                <a:lnTo>
                  <a:pt x="0" y="6616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descr="Rule School Supply Line   Style Icon"/>
          <p:cNvSpPr/>
          <p:nvPr/>
        </p:nvSpPr>
        <p:spPr>
          <a:xfrm flipH="false" flipV="false" rot="0">
            <a:off x="8883940" y="8057366"/>
            <a:ext cx="640714" cy="498592"/>
          </a:xfrm>
          <a:custGeom>
            <a:avLst/>
            <a:gdLst/>
            <a:ahLst/>
            <a:cxnLst/>
            <a:rect r="r" b="b" t="t" l="l"/>
            <a:pathLst>
              <a:path h="498592" w="640714">
                <a:moveTo>
                  <a:pt x="0" y="0"/>
                </a:moveTo>
                <a:lnTo>
                  <a:pt x="640713" y="0"/>
                </a:lnTo>
                <a:lnTo>
                  <a:pt x="640713" y="498592"/>
                </a:lnTo>
                <a:lnTo>
                  <a:pt x="0" y="49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descr="Laptop School Supply Line   Style Icon"/>
          <p:cNvSpPr/>
          <p:nvPr/>
        </p:nvSpPr>
        <p:spPr>
          <a:xfrm flipH="false" flipV="false" rot="0">
            <a:off x="16161947" y="4910863"/>
            <a:ext cx="656157" cy="465275"/>
          </a:xfrm>
          <a:custGeom>
            <a:avLst/>
            <a:gdLst/>
            <a:ahLst/>
            <a:cxnLst/>
            <a:rect r="r" b="b" t="t" l="l"/>
            <a:pathLst>
              <a:path h="465275" w="656157">
                <a:moveTo>
                  <a:pt x="0" y="0"/>
                </a:moveTo>
                <a:lnTo>
                  <a:pt x="656157" y="0"/>
                </a:lnTo>
                <a:lnTo>
                  <a:pt x="656157" y="465274"/>
                </a:lnTo>
                <a:lnTo>
                  <a:pt x="0" y="4652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487132" y="2623628"/>
            <a:ext cx="13313735" cy="5325494"/>
          </a:xfrm>
          <a:custGeom>
            <a:avLst/>
            <a:gdLst/>
            <a:ahLst/>
            <a:cxnLst/>
            <a:rect r="r" b="b" t="t" l="l"/>
            <a:pathLst>
              <a:path h="5325494" w="13313735">
                <a:moveTo>
                  <a:pt x="0" y="0"/>
                </a:moveTo>
                <a:lnTo>
                  <a:pt x="13313736" y="0"/>
                </a:lnTo>
                <a:lnTo>
                  <a:pt x="13313736" y="5325494"/>
                </a:lnTo>
                <a:lnTo>
                  <a:pt x="0" y="5325494"/>
                </a:lnTo>
                <a:lnTo>
                  <a:pt x="0" y="0"/>
                </a:lnTo>
                <a:close/>
              </a:path>
            </a:pathLst>
          </a:custGeom>
          <a:blipFill>
            <a:blip r:embed="rId12">
              <a:alphaModFix amt="30000"/>
              <a:extLst>
                <a:ext uri="{96DAC541-7B7A-43D3-8B79-37D633B846F1}">
                  <asvg:svgBlip xmlns:asvg="http://schemas.microsoft.com/office/drawing/2016/SVG/main" r:embed="rId13"/>
                </a:ext>
              </a:extLst>
            </a:blip>
            <a:stretch>
              <a:fillRect l="0" t="0" r="0" b="0"/>
            </a:stretch>
          </a:blipFill>
        </p:spPr>
      </p:sp>
      <p:grpSp>
        <p:nvGrpSpPr>
          <p:cNvPr name="Group 8" id="8"/>
          <p:cNvGrpSpPr/>
          <p:nvPr/>
        </p:nvGrpSpPr>
        <p:grpSpPr>
          <a:xfrm rot="0">
            <a:off x="1992901" y="3186996"/>
            <a:ext cx="14302199" cy="3913008"/>
            <a:chOff x="0" y="0"/>
            <a:chExt cx="19069598" cy="5217344"/>
          </a:xfrm>
        </p:grpSpPr>
        <p:sp>
          <p:nvSpPr>
            <p:cNvPr name="TextBox 9" id="9"/>
            <p:cNvSpPr txBox="true"/>
            <p:nvPr/>
          </p:nvSpPr>
          <p:spPr>
            <a:xfrm rot="0">
              <a:off x="0" y="219075"/>
              <a:ext cx="19069598" cy="4101343"/>
            </a:xfrm>
            <a:prstGeom prst="rect">
              <a:avLst/>
            </a:prstGeom>
          </p:spPr>
          <p:txBody>
            <a:bodyPr anchor="t" rtlCol="false" tIns="0" lIns="0" bIns="0" rIns="0">
              <a:spAutoFit/>
            </a:bodyPr>
            <a:lstStyle/>
            <a:p>
              <a:pPr algn="ctr" marL="0" indent="0" lvl="0">
                <a:lnSpc>
                  <a:spcPts val="11696"/>
                </a:lnSpc>
              </a:pPr>
              <a:r>
                <a:rPr lang="en-US" b="true" sz="11696" spc="-128">
                  <a:solidFill>
                    <a:srgbClr val="2B4B82"/>
                  </a:solidFill>
                  <a:latin typeface="Josefin Sans Bold"/>
                  <a:ea typeface="Josefin Sans Bold"/>
                  <a:cs typeface="Josefin Sans Bold"/>
                  <a:sym typeface="Josefin Sans Bold"/>
                </a:rPr>
                <a:t>Bạn có câu hỏi nào không?</a:t>
              </a:r>
            </a:p>
          </p:txBody>
        </p:sp>
        <p:sp>
          <p:nvSpPr>
            <p:cNvPr name="TextBox 10" id="10"/>
            <p:cNvSpPr txBox="true"/>
            <p:nvPr/>
          </p:nvSpPr>
          <p:spPr>
            <a:xfrm rot="0">
              <a:off x="0" y="4563537"/>
              <a:ext cx="19069598" cy="653807"/>
            </a:xfrm>
            <a:prstGeom prst="rect">
              <a:avLst/>
            </a:prstGeom>
          </p:spPr>
          <p:txBody>
            <a:bodyPr anchor="t" rtlCol="false" tIns="0" lIns="0" bIns="0" rIns="0">
              <a:spAutoFit/>
            </a:bodyPr>
            <a:lstStyle/>
            <a:p>
              <a:pPr algn="ctr" marL="0" indent="0" lvl="0">
                <a:lnSpc>
                  <a:spcPts val="4078"/>
                </a:lnSpc>
                <a:spcBef>
                  <a:spcPct val="0"/>
                </a:spcBef>
              </a:pPr>
              <a:r>
                <a:rPr lang="en-US" sz="2913" u="none">
                  <a:solidFill>
                    <a:srgbClr val="2B4B82"/>
                  </a:solidFill>
                  <a:latin typeface="Josefin Sans Regular"/>
                  <a:ea typeface="Josefin Sans Regular"/>
                  <a:cs typeface="Josefin Sans Regular"/>
                  <a:sym typeface="Josefin Sans Regular"/>
                </a:rPr>
                <a:t>Hãy gửi cho chúng tôi! Hy vọng bạn đã học được thêm điều mới mẻ.</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EF"/>
        </a:solidFill>
      </p:bgPr>
    </p:bg>
    <p:spTree>
      <p:nvGrpSpPr>
        <p:cNvPr id="1" name=""/>
        <p:cNvGrpSpPr/>
        <p:nvPr/>
      </p:nvGrpSpPr>
      <p:grpSpPr>
        <a:xfrm>
          <a:off x="0" y="0"/>
          <a:ext cx="0" cy="0"/>
          <a:chOff x="0" y="0"/>
          <a:chExt cx="0" cy="0"/>
        </a:xfrm>
      </p:grpSpPr>
      <p:sp>
        <p:nvSpPr>
          <p:cNvPr name="Freeform 2" id="2"/>
          <p:cNvSpPr/>
          <p:nvPr/>
        </p:nvSpPr>
        <p:spPr>
          <a:xfrm flipH="false" flipV="false" rot="1873312">
            <a:off x="8973574" y="4155059"/>
            <a:ext cx="11748976" cy="11578082"/>
          </a:xfrm>
          <a:custGeom>
            <a:avLst/>
            <a:gdLst/>
            <a:ahLst/>
            <a:cxnLst/>
            <a:rect r="r" b="b" t="t" l="l"/>
            <a:pathLst>
              <a:path h="11578082" w="11748976">
                <a:moveTo>
                  <a:pt x="0" y="0"/>
                </a:moveTo>
                <a:lnTo>
                  <a:pt x="11748975" y="0"/>
                </a:lnTo>
                <a:lnTo>
                  <a:pt x="11748975" y="11578082"/>
                </a:lnTo>
                <a:lnTo>
                  <a:pt x="0" y="11578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64130" y="-1328519"/>
            <a:ext cx="9865714" cy="8225038"/>
          </a:xfrm>
          <a:custGeom>
            <a:avLst/>
            <a:gdLst/>
            <a:ahLst/>
            <a:cxnLst/>
            <a:rect r="r" b="b" t="t" l="l"/>
            <a:pathLst>
              <a:path h="8225038" w="9865714">
                <a:moveTo>
                  <a:pt x="0" y="0"/>
                </a:moveTo>
                <a:lnTo>
                  <a:pt x="9865714" y="0"/>
                </a:lnTo>
                <a:lnTo>
                  <a:pt x="9865714" y="8225038"/>
                </a:lnTo>
                <a:lnTo>
                  <a:pt x="0" y="8225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279818" y="2784000"/>
            <a:ext cx="3054316" cy="1027683"/>
            <a:chOff x="0" y="0"/>
            <a:chExt cx="4072422" cy="1370244"/>
          </a:xfrm>
        </p:grpSpPr>
        <p:sp>
          <p:nvSpPr>
            <p:cNvPr name="TextBox 5" id="5"/>
            <p:cNvSpPr txBox="true"/>
            <p:nvPr/>
          </p:nvSpPr>
          <p:spPr>
            <a:xfrm rot="0">
              <a:off x="0" y="-38100"/>
              <a:ext cx="4072422" cy="764540"/>
            </a:xfrm>
            <a:prstGeom prst="rect">
              <a:avLst/>
            </a:prstGeom>
          </p:spPr>
          <p:txBody>
            <a:bodyPr anchor="t" rtlCol="false" tIns="0" lIns="0" bIns="0" rIns="0">
              <a:spAutoFit/>
            </a:bodyPr>
            <a:lstStyle/>
            <a:p>
              <a:pPr algn="ctr">
                <a:lnSpc>
                  <a:spcPts val="4680"/>
                </a:lnSpc>
              </a:pPr>
              <a:r>
                <a:rPr lang="en-US" sz="3600">
                  <a:solidFill>
                    <a:srgbClr val="000000"/>
                  </a:solidFill>
                  <a:latin typeface="Baloo"/>
                  <a:ea typeface="Baloo"/>
                  <a:cs typeface="Baloo"/>
                  <a:sym typeface="Baloo"/>
                </a:rPr>
                <a:t>Quốc Thịnh</a:t>
              </a:r>
            </a:p>
          </p:txBody>
        </p:sp>
        <p:sp>
          <p:nvSpPr>
            <p:cNvPr name="TextBox 6" id="6"/>
            <p:cNvSpPr txBox="true"/>
            <p:nvPr/>
          </p:nvSpPr>
          <p:spPr>
            <a:xfrm rot="0">
              <a:off x="0" y="840301"/>
              <a:ext cx="4072422" cy="537845"/>
            </a:xfrm>
            <a:prstGeom prst="rect">
              <a:avLst/>
            </a:prstGeom>
          </p:spPr>
          <p:txBody>
            <a:bodyPr anchor="t" rtlCol="false" tIns="0" lIns="0" bIns="0" rIns="0">
              <a:spAutoFit/>
            </a:bodyPr>
            <a:lstStyle/>
            <a:p>
              <a:pPr algn="ctr">
                <a:lnSpc>
                  <a:spcPts val="3380"/>
                </a:lnSpc>
              </a:pPr>
              <a:r>
                <a:rPr lang="en-US" sz="2600">
                  <a:solidFill>
                    <a:srgbClr val="000000"/>
                  </a:solidFill>
                  <a:latin typeface="Clear Sans"/>
                  <a:ea typeface="Clear Sans"/>
                  <a:cs typeface="Clear Sans"/>
                  <a:sym typeface="Clear Sans"/>
                </a:rPr>
                <a:t>Trưởng nhóm</a:t>
              </a:r>
            </a:p>
          </p:txBody>
        </p:sp>
      </p:grpSp>
      <p:grpSp>
        <p:nvGrpSpPr>
          <p:cNvPr name="Group 7" id="7"/>
          <p:cNvGrpSpPr/>
          <p:nvPr/>
        </p:nvGrpSpPr>
        <p:grpSpPr>
          <a:xfrm rot="0">
            <a:off x="2279818" y="5143500"/>
            <a:ext cx="3054316" cy="1027683"/>
            <a:chOff x="0" y="0"/>
            <a:chExt cx="4072422" cy="1370244"/>
          </a:xfrm>
        </p:grpSpPr>
        <p:sp>
          <p:nvSpPr>
            <p:cNvPr name="TextBox 8" id="8"/>
            <p:cNvSpPr txBox="true"/>
            <p:nvPr/>
          </p:nvSpPr>
          <p:spPr>
            <a:xfrm rot="0">
              <a:off x="0" y="-38100"/>
              <a:ext cx="4072422" cy="764540"/>
            </a:xfrm>
            <a:prstGeom prst="rect">
              <a:avLst/>
            </a:prstGeom>
          </p:spPr>
          <p:txBody>
            <a:bodyPr anchor="t" rtlCol="false" tIns="0" lIns="0" bIns="0" rIns="0">
              <a:spAutoFit/>
            </a:bodyPr>
            <a:lstStyle/>
            <a:p>
              <a:pPr algn="ctr">
                <a:lnSpc>
                  <a:spcPts val="4680"/>
                </a:lnSpc>
              </a:pPr>
              <a:r>
                <a:rPr lang="en-US" sz="3600">
                  <a:solidFill>
                    <a:srgbClr val="000000"/>
                  </a:solidFill>
                  <a:latin typeface="Baloo"/>
                  <a:ea typeface="Baloo"/>
                  <a:cs typeface="Baloo"/>
                  <a:sym typeface="Baloo"/>
                </a:rPr>
                <a:t>Duy Hưng</a:t>
              </a:r>
            </a:p>
          </p:txBody>
        </p:sp>
        <p:sp>
          <p:nvSpPr>
            <p:cNvPr name="TextBox 9" id="9"/>
            <p:cNvSpPr txBox="true"/>
            <p:nvPr/>
          </p:nvSpPr>
          <p:spPr>
            <a:xfrm rot="0">
              <a:off x="0" y="830776"/>
              <a:ext cx="4072422" cy="471170"/>
            </a:xfrm>
            <a:prstGeom prst="rect">
              <a:avLst/>
            </a:prstGeom>
          </p:spPr>
          <p:txBody>
            <a:bodyPr anchor="t" rtlCol="false" tIns="0" lIns="0" bIns="0" rIns="0">
              <a:spAutoFit/>
            </a:bodyPr>
            <a:lstStyle/>
            <a:p>
              <a:pPr algn="ctr">
                <a:lnSpc>
                  <a:spcPts val="2892"/>
                </a:lnSpc>
              </a:pPr>
              <a:r>
                <a:rPr lang="en-US" sz="2225">
                  <a:solidFill>
                    <a:srgbClr val="000000"/>
                  </a:solidFill>
                  <a:latin typeface="Clear Sans"/>
                  <a:ea typeface="Clear Sans"/>
                  <a:cs typeface="Clear Sans"/>
                  <a:sym typeface="Clear Sans"/>
                </a:rPr>
                <a:t>Chuyên viên nghiên cứu</a:t>
              </a:r>
            </a:p>
          </p:txBody>
        </p:sp>
      </p:grpSp>
      <p:grpSp>
        <p:nvGrpSpPr>
          <p:cNvPr name="Group 10" id="10"/>
          <p:cNvGrpSpPr/>
          <p:nvPr/>
        </p:nvGrpSpPr>
        <p:grpSpPr>
          <a:xfrm rot="0">
            <a:off x="7301584" y="5143500"/>
            <a:ext cx="3054316" cy="1027683"/>
            <a:chOff x="0" y="0"/>
            <a:chExt cx="4072422" cy="1370244"/>
          </a:xfrm>
        </p:grpSpPr>
        <p:sp>
          <p:nvSpPr>
            <p:cNvPr name="TextBox 11" id="11"/>
            <p:cNvSpPr txBox="true"/>
            <p:nvPr/>
          </p:nvSpPr>
          <p:spPr>
            <a:xfrm rot="0">
              <a:off x="0" y="-38100"/>
              <a:ext cx="4072422" cy="764540"/>
            </a:xfrm>
            <a:prstGeom prst="rect">
              <a:avLst/>
            </a:prstGeom>
          </p:spPr>
          <p:txBody>
            <a:bodyPr anchor="t" rtlCol="false" tIns="0" lIns="0" bIns="0" rIns="0">
              <a:spAutoFit/>
            </a:bodyPr>
            <a:lstStyle/>
            <a:p>
              <a:pPr algn="ctr">
                <a:lnSpc>
                  <a:spcPts val="4680"/>
                </a:lnSpc>
              </a:pPr>
              <a:r>
                <a:rPr lang="en-US" sz="3600">
                  <a:solidFill>
                    <a:srgbClr val="000000"/>
                  </a:solidFill>
                  <a:latin typeface="Baloo"/>
                  <a:ea typeface="Baloo"/>
                  <a:cs typeface="Baloo"/>
                  <a:sym typeface="Baloo"/>
                </a:rPr>
                <a:t>Trần Kiệt</a:t>
              </a:r>
            </a:p>
          </p:txBody>
        </p:sp>
        <p:sp>
          <p:nvSpPr>
            <p:cNvPr name="TextBox 12" id="12"/>
            <p:cNvSpPr txBox="true"/>
            <p:nvPr/>
          </p:nvSpPr>
          <p:spPr>
            <a:xfrm rot="0">
              <a:off x="0" y="830776"/>
              <a:ext cx="4072422" cy="532130"/>
            </a:xfrm>
            <a:prstGeom prst="rect">
              <a:avLst/>
            </a:prstGeom>
          </p:spPr>
          <p:txBody>
            <a:bodyPr anchor="t" rtlCol="false" tIns="0" lIns="0" bIns="0" rIns="0">
              <a:spAutoFit/>
            </a:bodyPr>
            <a:lstStyle/>
            <a:p>
              <a:pPr algn="ctr">
                <a:lnSpc>
                  <a:spcPts val="3282"/>
                </a:lnSpc>
              </a:pPr>
              <a:r>
                <a:rPr lang="en-US" sz="2525">
                  <a:solidFill>
                    <a:srgbClr val="000000"/>
                  </a:solidFill>
                  <a:latin typeface="Clear Sans"/>
                  <a:ea typeface="Clear Sans"/>
                  <a:cs typeface="Clear Sans"/>
                  <a:sym typeface="Clear Sans"/>
                </a:rPr>
                <a:t>Chuyên viên Tóm tắt</a:t>
              </a:r>
            </a:p>
          </p:txBody>
        </p:sp>
      </p:grpSp>
      <p:sp>
        <p:nvSpPr>
          <p:cNvPr name="TextBox 13" id="13"/>
          <p:cNvSpPr txBox="true"/>
          <p:nvPr/>
        </p:nvSpPr>
        <p:spPr>
          <a:xfrm rot="0">
            <a:off x="3806976" y="576845"/>
            <a:ext cx="10674048" cy="1371600"/>
          </a:xfrm>
          <a:prstGeom prst="rect">
            <a:avLst/>
          </a:prstGeom>
        </p:spPr>
        <p:txBody>
          <a:bodyPr anchor="t" rtlCol="false" tIns="0" lIns="0" bIns="0" rIns="0">
            <a:spAutoFit/>
          </a:bodyPr>
          <a:lstStyle/>
          <a:p>
            <a:pPr algn="ctr">
              <a:lnSpc>
                <a:spcPts val="10800"/>
              </a:lnSpc>
            </a:pPr>
            <a:r>
              <a:rPr lang="en-US" sz="9000">
                <a:solidFill>
                  <a:srgbClr val="000000"/>
                </a:solidFill>
                <a:latin typeface="Baloo"/>
                <a:ea typeface="Baloo"/>
                <a:cs typeface="Baloo"/>
                <a:sym typeface="Baloo"/>
              </a:rPr>
              <a:t>Nhóm ANM</a:t>
            </a:r>
          </a:p>
        </p:txBody>
      </p:sp>
      <p:grpSp>
        <p:nvGrpSpPr>
          <p:cNvPr name="Group 14" id="14"/>
          <p:cNvGrpSpPr/>
          <p:nvPr/>
        </p:nvGrpSpPr>
        <p:grpSpPr>
          <a:xfrm rot="0">
            <a:off x="7301584" y="2784000"/>
            <a:ext cx="3054316" cy="1027683"/>
            <a:chOff x="0" y="0"/>
            <a:chExt cx="4072422" cy="1370244"/>
          </a:xfrm>
        </p:grpSpPr>
        <p:sp>
          <p:nvSpPr>
            <p:cNvPr name="TextBox 15" id="15"/>
            <p:cNvSpPr txBox="true"/>
            <p:nvPr/>
          </p:nvSpPr>
          <p:spPr>
            <a:xfrm rot="0">
              <a:off x="0" y="-38100"/>
              <a:ext cx="4072422" cy="764540"/>
            </a:xfrm>
            <a:prstGeom prst="rect">
              <a:avLst/>
            </a:prstGeom>
          </p:spPr>
          <p:txBody>
            <a:bodyPr anchor="t" rtlCol="false" tIns="0" lIns="0" bIns="0" rIns="0">
              <a:spAutoFit/>
            </a:bodyPr>
            <a:lstStyle/>
            <a:p>
              <a:pPr algn="ctr">
                <a:lnSpc>
                  <a:spcPts val="4680"/>
                </a:lnSpc>
              </a:pPr>
              <a:r>
                <a:rPr lang="en-US" sz="3600">
                  <a:solidFill>
                    <a:srgbClr val="000000"/>
                  </a:solidFill>
                  <a:latin typeface="Baloo"/>
                  <a:ea typeface="Baloo"/>
                  <a:cs typeface="Baloo"/>
                  <a:sym typeface="Baloo"/>
                </a:rPr>
                <a:t>Quốc Cường</a:t>
              </a:r>
            </a:p>
          </p:txBody>
        </p:sp>
        <p:sp>
          <p:nvSpPr>
            <p:cNvPr name="TextBox 16" id="16"/>
            <p:cNvSpPr txBox="true"/>
            <p:nvPr/>
          </p:nvSpPr>
          <p:spPr>
            <a:xfrm rot="0">
              <a:off x="0" y="821251"/>
              <a:ext cx="4072422" cy="434975"/>
            </a:xfrm>
            <a:prstGeom prst="rect">
              <a:avLst/>
            </a:prstGeom>
          </p:spPr>
          <p:txBody>
            <a:bodyPr anchor="t" rtlCol="false" tIns="0" lIns="0" bIns="0" rIns="0">
              <a:spAutoFit/>
            </a:bodyPr>
            <a:lstStyle/>
            <a:p>
              <a:pPr algn="ctr">
                <a:lnSpc>
                  <a:spcPts val="2600"/>
                </a:lnSpc>
              </a:pPr>
              <a:r>
                <a:rPr lang="en-US" sz="2000">
                  <a:solidFill>
                    <a:srgbClr val="000000"/>
                  </a:solidFill>
                  <a:latin typeface="Clear Sans"/>
                  <a:ea typeface="Clear Sans"/>
                  <a:cs typeface="Clear Sans"/>
                  <a:sym typeface="Clear Sans"/>
                </a:rPr>
                <a:t>Người thu thập tài nguyên</a:t>
              </a:r>
            </a:p>
          </p:txBody>
        </p:sp>
      </p:grpSp>
      <p:grpSp>
        <p:nvGrpSpPr>
          <p:cNvPr name="Group 17" id="17"/>
          <p:cNvGrpSpPr/>
          <p:nvPr/>
        </p:nvGrpSpPr>
        <p:grpSpPr>
          <a:xfrm rot="0">
            <a:off x="11266883" y="2784000"/>
            <a:ext cx="3054316" cy="1027683"/>
            <a:chOff x="0" y="0"/>
            <a:chExt cx="4072422" cy="1370244"/>
          </a:xfrm>
        </p:grpSpPr>
        <p:sp>
          <p:nvSpPr>
            <p:cNvPr name="TextBox 18" id="18"/>
            <p:cNvSpPr txBox="true"/>
            <p:nvPr/>
          </p:nvSpPr>
          <p:spPr>
            <a:xfrm rot="0">
              <a:off x="0" y="-38100"/>
              <a:ext cx="4072422" cy="764540"/>
            </a:xfrm>
            <a:prstGeom prst="rect">
              <a:avLst/>
            </a:prstGeom>
          </p:spPr>
          <p:txBody>
            <a:bodyPr anchor="t" rtlCol="false" tIns="0" lIns="0" bIns="0" rIns="0">
              <a:spAutoFit/>
            </a:bodyPr>
            <a:lstStyle/>
            <a:p>
              <a:pPr algn="ctr">
                <a:lnSpc>
                  <a:spcPts val="4680"/>
                </a:lnSpc>
              </a:pPr>
              <a:r>
                <a:rPr lang="en-US" sz="3600">
                  <a:solidFill>
                    <a:srgbClr val="000000"/>
                  </a:solidFill>
                  <a:latin typeface="Baloo"/>
                  <a:ea typeface="Baloo"/>
                  <a:cs typeface="Baloo"/>
                  <a:sym typeface="Baloo"/>
                </a:rPr>
                <a:t>Văn Toản</a:t>
              </a:r>
            </a:p>
          </p:txBody>
        </p:sp>
        <p:sp>
          <p:nvSpPr>
            <p:cNvPr name="TextBox 19" id="19"/>
            <p:cNvSpPr txBox="true"/>
            <p:nvPr/>
          </p:nvSpPr>
          <p:spPr>
            <a:xfrm rot="0">
              <a:off x="0" y="821251"/>
              <a:ext cx="4072422" cy="434975"/>
            </a:xfrm>
            <a:prstGeom prst="rect">
              <a:avLst/>
            </a:prstGeom>
          </p:spPr>
          <p:txBody>
            <a:bodyPr anchor="t" rtlCol="false" tIns="0" lIns="0" bIns="0" rIns="0">
              <a:spAutoFit/>
            </a:bodyPr>
            <a:lstStyle/>
            <a:p>
              <a:pPr algn="ctr">
                <a:lnSpc>
                  <a:spcPts val="2600"/>
                </a:lnSpc>
              </a:pPr>
              <a:r>
                <a:rPr lang="en-US" sz="2000">
                  <a:solidFill>
                    <a:srgbClr val="000000"/>
                  </a:solidFill>
                  <a:latin typeface="Clear Sans"/>
                  <a:ea typeface="Clear Sans"/>
                  <a:cs typeface="Clear Sans"/>
                  <a:sym typeface="Clear Sans"/>
                </a:rPr>
                <a:t>Người thu thập tài nguyên</a:t>
              </a:r>
            </a:p>
          </p:txBody>
        </p:sp>
      </p:grpSp>
      <p:grpSp>
        <p:nvGrpSpPr>
          <p:cNvPr name="Group 20" id="20"/>
          <p:cNvGrpSpPr/>
          <p:nvPr/>
        </p:nvGrpSpPr>
        <p:grpSpPr>
          <a:xfrm rot="0">
            <a:off x="949142" y="8922767"/>
            <a:ext cx="5715669" cy="1021333"/>
            <a:chOff x="0" y="0"/>
            <a:chExt cx="7620892" cy="1361778"/>
          </a:xfrm>
        </p:grpSpPr>
        <p:sp>
          <p:nvSpPr>
            <p:cNvPr name="TextBox 21" id="21"/>
            <p:cNvSpPr txBox="true"/>
            <p:nvPr/>
          </p:nvSpPr>
          <p:spPr>
            <a:xfrm rot="0">
              <a:off x="0" y="-38100"/>
              <a:ext cx="7620892" cy="764540"/>
            </a:xfrm>
            <a:prstGeom prst="rect">
              <a:avLst/>
            </a:prstGeom>
          </p:spPr>
          <p:txBody>
            <a:bodyPr anchor="t" rtlCol="false" tIns="0" lIns="0" bIns="0" rIns="0">
              <a:spAutoFit/>
            </a:bodyPr>
            <a:lstStyle/>
            <a:p>
              <a:pPr algn="ctr">
                <a:lnSpc>
                  <a:spcPts val="4680"/>
                </a:lnSpc>
              </a:pPr>
              <a:r>
                <a:rPr lang="en-US" sz="3600">
                  <a:solidFill>
                    <a:srgbClr val="000000"/>
                  </a:solidFill>
                  <a:latin typeface="Baloo"/>
                  <a:ea typeface="Baloo"/>
                  <a:cs typeface="Baloo"/>
                  <a:sym typeface="Baloo"/>
                </a:rPr>
                <a:t>Võ Việt Dũng</a:t>
              </a:r>
            </a:p>
          </p:txBody>
        </p:sp>
        <p:sp>
          <p:nvSpPr>
            <p:cNvPr name="TextBox 22" id="22"/>
            <p:cNvSpPr txBox="true"/>
            <p:nvPr/>
          </p:nvSpPr>
          <p:spPr>
            <a:xfrm rot="0">
              <a:off x="0" y="821251"/>
              <a:ext cx="7620892" cy="426508"/>
            </a:xfrm>
            <a:prstGeom prst="rect">
              <a:avLst/>
            </a:prstGeom>
          </p:spPr>
          <p:txBody>
            <a:bodyPr anchor="t" rtlCol="false" tIns="0" lIns="0" bIns="0" rIns="0">
              <a:spAutoFit/>
            </a:bodyPr>
            <a:lstStyle/>
            <a:p>
              <a:pPr algn="ctr">
                <a:lnSpc>
                  <a:spcPts val="2600"/>
                </a:lnSpc>
              </a:pPr>
              <a:r>
                <a:rPr lang="en-US" sz="2000">
                  <a:solidFill>
                    <a:srgbClr val="000000"/>
                  </a:solidFill>
                  <a:latin typeface="Clear Sans"/>
                  <a:ea typeface="Clear Sans"/>
                  <a:cs typeface="Clear Sans"/>
                  <a:sym typeface="Clear Sans"/>
                </a:rPr>
                <a:t>Giảng Viên</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396193" y="3557051"/>
            <a:ext cx="6788728" cy="1552575"/>
          </a:xfrm>
          <a:prstGeom prst="rect">
            <a:avLst/>
          </a:prstGeom>
        </p:spPr>
        <p:txBody>
          <a:bodyPr anchor="t" rtlCol="false" tIns="0" lIns="0" bIns="0" rIns="0">
            <a:spAutoFit/>
          </a:bodyPr>
          <a:lstStyle/>
          <a:p>
            <a:pPr algn="l">
              <a:lnSpc>
                <a:spcPts val="6120"/>
              </a:lnSpc>
            </a:pPr>
            <a:r>
              <a:rPr lang="en-US" sz="5100" b="true">
                <a:solidFill>
                  <a:srgbClr val="2B4B82"/>
                </a:solidFill>
                <a:latin typeface="Josefin Sans Bold"/>
                <a:ea typeface="Josefin Sans Bold"/>
                <a:cs typeface="Josefin Sans Bold"/>
                <a:sym typeface="Josefin Sans Bold"/>
              </a:rPr>
              <a:t>2.1. Mục tiêu tổng quát</a:t>
            </a:r>
          </a:p>
        </p:txBody>
      </p:sp>
      <p:sp>
        <p:nvSpPr>
          <p:cNvPr name="TextBox 3" id="3"/>
          <p:cNvSpPr txBox="true"/>
          <p:nvPr/>
        </p:nvSpPr>
        <p:spPr>
          <a:xfrm rot="0">
            <a:off x="1203074" y="6005559"/>
            <a:ext cx="6788728" cy="33585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Regular"/>
                <a:ea typeface="Josefin Sans Regular"/>
                <a:cs typeface="Josefin Sans Regular"/>
                <a:sym typeface="Josefin Sans Regular"/>
              </a:rPr>
              <a:t>Nghiên cứu, phát triển và xây dựng một nền tảng thử nghiệm để nâng cao nhận thức, kỹ năng và kiến thức về bảo mật ứng dụng web. Thông qua đó, góp phần giảm thiểu nguy cơ an ninh mạng, đồng thời đề xuất các phương pháp phòng chống hiệu quả nhằm bảo vệ hệ thống ứng dụng web trước các mối đe dọa ngày càng phức tạp.</a:t>
            </a:r>
          </a:p>
        </p:txBody>
      </p:sp>
      <p:sp>
        <p:nvSpPr>
          <p:cNvPr name="TextBox 4" id="4"/>
          <p:cNvSpPr txBox="true"/>
          <p:nvPr/>
        </p:nvSpPr>
        <p:spPr>
          <a:xfrm rot="0">
            <a:off x="10082970" y="3547526"/>
            <a:ext cx="6111423" cy="1595974"/>
          </a:xfrm>
          <a:prstGeom prst="rect">
            <a:avLst/>
          </a:prstGeom>
        </p:spPr>
        <p:txBody>
          <a:bodyPr anchor="t" rtlCol="false" tIns="0" lIns="0" bIns="0" rIns="0">
            <a:spAutoFit/>
          </a:bodyPr>
          <a:lstStyle/>
          <a:p>
            <a:pPr algn="l">
              <a:lnSpc>
                <a:spcPts val="6232"/>
              </a:lnSpc>
            </a:pPr>
            <a:r>
              <a:rPr lang="en-US" sz="5193" b="true">
                <a:solidFill>
                  <a:srgbClr val="2B4B82"/>
                </a:solidFill>
                <a:latin typeface="Josefin Sans Bold"/>
                <a:ea typeface="Josefin Sans Bold"/>
                <a:cs typeface="Josefin Sans Bold"/>
                <a:sym typeface="Josefin Sans Bold"/>
              </a:rPr>
              <a:t>2.2. Mục tiêu cụ thể</a:t>
            </a:r>
          </a:p>
          <a:p>
            <a:pPr algn="l">
              <a:lnSpc>
                <a:spcPts val="6232"/>
              </a:lnSpc>
            </a:pPr>
          </a:p>
        </p:txBody>
      </p:sp>
      <p:sp>
        <p:nvSpPr>
          <p:cNvPr name="TextBox 5" id="5"/>
          <p:cNvSpPr txBox="true"/>
          <p:nvPr/>
        </p:nvSpPr>
        <p:spPr>
          <a:xfrm rot="0">
            <a:off x="9926266" y="5926171"/>
            <a:ext cx="6424831" cy="2599703"/>
          </a:xfrm>
          <a:prstGeom prst="rect">
            <a:avLst/>
          </a:prstGeom>
        </p:spPr>
        <p:txBody>
          <a:bodyPr anchor="t" rtlCol="false" tIns="0" lIns="0" bIns="0" rIns="0">
            <a:spAutoFit/>
          </a:bodyPr>
          <a:lstStyle/>
          <a:p>
            <a:pPr algn="l" marL="538948" indent="-269474" lvl="1">
              <a:lnSpc>
                <a:spcPts val="3494"/>
              </a:lnSpc>
              <a:buFont typeface="Arial"/>
              <a:buChar char="•"/>
            </a:pPr>
            <a:r>
              <a:rPr lang="en-US" sz="2496">
                <a:solidFill>
                  <a:srgbClr val="2B4B82"/>
                </a:solidFill>
                <a:latin typeface="Josefin Sans Regular"/>
                <a:ea typeface="Josefin Sans Regular"/>
                <a:cs typeface="Josefin Sans Regular"/>
                <a:sym typeface="Josefin Sans Regular"/>
              </a:rPr>
              <a:t>Khả năng tiếp cận thông tin và tài liệu giáo dục được mở rộng</a:t>
            </a:r>
          </a:p>
          <a:p>
            <a:pPr algn="l" marL="538948" indent="-269474" lvl="1">
              <a:lnSpc>
                <a:spcPts val="3494"/>
              </a:lnSpc>
              <a:buFont typeface="Arial"/>
              <a:buChar char="•"/>
            </a:pPr>
            <a:r>
              <a:rPr lang="en-US" sz="2496">
                <a:solidFill>
                  <a:srgbClr val="2B4B82"/>
                </a:solidFill>
                <a:latin typeface="Josefin Sans Regular"/>
                <a:ea typeface="Josefin Sans Regular"/>
                <a:cs typeface="Josefin Sans Regular"/>
                <a:sym typeface="Josefin Sans Regular"/>
              </a:rPr>
              <a:t>Có thêm nhiều kênh cũng như công cụ để giao tiếp và cộng tác</a:t>
            </a:r>
          </a:p>
          <a:p>
            <a:pPr algn="l" marL="538948" indent="-269474" lvl="1">
              <a:lnSpc>
                <a:spcPts val="3494"/>
              </a:lnSpc>
              <a:buFont typeface="Arial"/>
              <a:buChar char="•"/>
            </a:pPr>
            <a:r>
              <a:rPr lang="en-US" sz="2496">
                <a:solidFill>
                  <a:srgbClr val="2B4B82"/>
                </a:solidFill>
                <a:latin typeface="Josefin Sans Regular"/>
                <a:ea typeface="Josefin Sans Regular"/>
                <a:cs typeface="Josefin Sans Regular"/>
                <a:sym typeface="Josefin Sans Regular"/>
              </a:rPr>
              <a:t>Tạo ra hình thức học tập cá nhân hóa hơn cho từng học sinh</a:t>
            </a:r>
          </a:p>
        </p:txBody>
      </p:sp>
      <p:sp>
        <p:nvSpPr>
          <p:cNvPr name="Freeform 6" id="6"/>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459942" y="2192259"/>
            <a:ext cx="11784114" cy="1948643"/>
          </a:xfrm>
          <a:prstGeom prst="rect">
            <a:avLst/>
          </a:prstGeom>
        </p:spPr>
        <p:txBody>
          <a:bodyPr anchor="t" rtlCol="false" tIns="0" lIns="0" bIns="0" rIns="0">
            <a:spAutoFit/>
          </a:bodyPr>
          <a:lstStyle/>
          <a:p>
            <a:pPr algn="l">
              <a:lnSpc>
                <a:spcPts val="7626"/>
              </a:lnSpc>
            </a:pPr>
            <a:r>
              <a:rPr lang="en-US" sz="6355">
                <a:solidFill>
                  <a:srgbClr val="31356E"/>
                </a:solidFill>
                <a:latin typeface="Josefin Sans Bold"/>
                <a:ea typeface="Josefin Sans Bold"/>
                <a:cs typeface="Josefin Sans Bold"/>
                <a:sym typeface="Josefin Sans Bold"/>
              </a:rPr>
              <a:t>2. Mục tiêu nghiên cứu</a:t>
            </a:r>
          </a:p>
          <a:p>
            <a:pPr algn="l">
              <a:lnSpc>
                <a:spcPts val="7626"/>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descr="Pastel Isometric Open Book"/>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Pastel Isometric Laptop"/>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019297" y="2580019"/>
            <a:ext cx="1064217" cy="1064217"/>
          </a:xfrm>
          <a:custGeom>
            <a:avLst/>
            <a:gdLst/>
            <a:ahLst/>
            <a:cxnLst/>
            <a:rect r="r" b="b" t="t" l="l"/>
            <a:pathLst>
              <a:path h="1064217" w="1064217">
                <a:moveTo>
                  <a:pt x="0" y="0"/>
                </a:moveTo>
                <a:lnTo>
                  <a:pt x="1064217" y="0"/>
                </a:lnTo>
                <a:lnTo>
                  <a:pt x="1064217" y="1064217"/>
                </a:lnTo>
                <a:lnTo>
                  <a:pt x="0" y="1064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019297" y="4365875"/>
            <a:ext cx="1064217" cy="1064217"/>
          </a:xfrm>
          <a:custGeom>
            <a:avLst/>
            <a:gdLst/>
            <a:ahLst/>
            <a:cxnLst/>
            <a:rect r="r" b="b" t="t" l="l"/>
            <a:pathLst>
              <a:path h="1064217" w="1064217">
                <a:moveTo>
                  <a:pt x="0" y="0"/>
                </a:moveTo>
                <a:lnTo>
                  <a:pt x="1064217" y="0"/>
                </a:lnTo>
                <a:lnTo>
                  <a:pt x="1064217" y="1064217"/>
                </a:lnTo>
                <a:lnTo>
                  <a:pt x="0" y="10642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019297" y="6461688"/>
            <a:ext cx="1064217" cy="1064217"/>
          </a:xfrm>
          <a:custGeom>
            <a:avLst/>
            <a:gdLst/>
            <a:ahLst/>
            <a:cxnLst/>
            <a:rect r="r" b="b" t="t" l="l"/>
            <a:pathLst>
              <a:path h="1064217" w="1064217">
                <a:moveTo>
                  <a:pt x="0" y="0"/>
                </a:moveTo>
                <a:lnTo>
                  <a:pt x="1064217" y="0"/>
                </a:lnTo>
                <a:lnTo>
                  <a:pt x="1064217" y="1064218"/>
                </a:lnTo>
                <a:lnTo>
                  <a:pt x="0" y="10642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28700" y="3210278"/>
            <a:ext cx="7324149" cy="3277001"/>
            <a:chOff x="0" y="0"/>
            <a:chExt cx="9765532" cy="4369335"/>
          </a:xfrm>
        </p:grpSpPr>
        <p:sp>
          <p:nvSpPr>
            <p:cNvPr name="TextBox 8" id="8"/>
            <p:cNvSpPr txBox="true"/>
            <p:nvPr/>
          </p:nvSpPr>
          <p:spPr>
            <a:xfrm rot="0">
              <a:off x="0" y="-209550"/>
              <a:ext cx="9765532" cy="3501390"/>
            </a:xfrm>
            <a:prstGeom prst="rect">
              <a:avLst/>
            </a:prstGeom>
          </p:spPr>
          <p:txBody>
            <a:bodyPr anchor="t" rtlCol="false" tIns="0" lIns="0" bIns="0" rIns="0">
              <a:spAutoFit/>
            </a:bodyPr>
            <a:lstStyle/>
            <a:p>
              <a:pPr algn="l" marL="0" indent="0" lvl="0">
                <a:lnSpc>
                  <a:spcPts val="10800"/>
                </a:lnSpc>
              </a:pPr>
              <a:r>
                <a:rPr lang="en-US" b="true" sz="7200">
                  <a:solidFill>
                    <a:srgbClr val="2B4B82"/>
                  </a:solidFill>
                  <a:latin typeface="Josefin Sans Bold"/>
                  <a:ea typeface="Josefin Sans Bold"/>
                  <a:cs typeface="Josefin Sans Bold"/>
                  <a:sym typeface="Josefin Sans Bold"/>
                </a:rPr>
                <a:t>2. Mục tiêu nghiên cứu</a:t>
              </a:r>
            </a:p>
          </p:txBody>
        </p:sp>
        <p:sp>
          <p:nvSpPr>
            <p:cNvPr name="TextBox 9" id="9"/>
            <p:cNvSpPr txBox="true"/>
            <p:nvPr/>
          </p:nvSpPr>
          <p:spPr>
            <a:xfrm rot="0">
              <a:off x="0" y="3675597"/>
              <a:ext cx="9765532" cy="693738"/>
            </a:xfrm>
            <a:prstGeom prst="rect">
              <a:avLst/>
            </a:prstGeom>
          </p:spPr>
          <p:txBody>
            <a:bodyPr anchor="t" rtlCol="false" tIns="0" lIns="0" bIns="0" rIns="0">
              <a:spAutoFit/>
            </a:bodyPr>
            <a:lstStyle/>
            <a:p>
              <a:pPr algn="l" marL="0" indent="0" lvl="0">
                <a:lnSpc>
                  <a:spcPts val="4265"/>
                </a:lnSpc>
              </a:pPr>
              <a:r>
                <a:rPr lang="en-US" b="true" sz="3281">
                  <a:solidFill>
                    <a:srgbClr val="2B4B82"/>
                  </a:solidFill>
                  <a:latin typeface="Josefin Sans Bold"/>
                  <a:ea typeface="Josefin Sans Bold"/>
                  <a:cs typeface="Josefin Sans Bold"/>
                  <a:sym typeface="Josefin Sans Bold"/>
                </a:rPr>
                <a:t>2.3. Ý nghĩa của mục tiêu nghiên cứu</a:t>
              </a:r>
            </a:p>
          </p:txBody>
        </p:sp>
      </p:grpSp>
      <p:sp>
        <p:nvSpPr>
          <p:cNvPr name="TextBox 10" id="10"/>
          <p:cNvSpPr txBox="true"/>
          <p:nvPr/>
        </p:nvSpPr>
        <p:spPr>
          <a:xfrm rot="0">
            <a:off x="11405100" y="2668756"/>
            <a:ext cx="5854200" cy="863191"/>
          </a:xfrm>
          <a:prstGeom prst="rect">
            <a:avLst/>
          </a:prstGeom>
        </p:spPr>
        <p:txBody>
          <a:bodyPr anchor="t" rtlCol="false" tIns="0" lIns="0" bIns="0" rIns="0">
            <a:spAutoFit/>
          </a:bodyPr>
          <a:lstStyle/>
          <a:p>
            <a:pPr algn="l" marL="0" indent="0" lvl="0">
              <a:lnSpc>
                <a:spcPts val="2316"/>
              </a:lnSpc>
            </a:pPr>
            <a:r>
              <a:rPr lang="en-US" sz="1782">
                <a:solidFill>
                  <a:srgbClr val="2B4B82"/>
                </a:solidFill>
                <a:latin typeface="Josefin Sans Regular"/>
                <a:ea typeface="Josefin Sans Regular"/>
                <a:cs typeface="Josefin Sans Regular"/>
                <a:sym typeface="Josefin Sans Regular"/>
              </a:rPr>
              <a:t>Đối với cộng đồng phát triển phần mềm: Cung cấp một công cụ học tập thực tế giúp lập trình viên hiểu rõ hơn về các rủi ro an ninh mạng và cách viết mã an toàn.</a:t>
            </a:r>
          </a:p>
        </p:txBody>
      </p:sp>
      <p:sp>
        <p:nvSpPr>
          <p:cNvPr name="TextBox 11" id="11"/>
          <p:cNvSpPr txBox="true"/>
          <p:nvPr/>
        </p:nvSpPr>
        <p:spPr>
          <a:xfrm rot="0">
            <a:off x="11405100" y="4309225"/>
            <a:ext cx="5854200" cy="1148941"/>
          </a:xfrm>
          <a:prstGeom prst="rect">
            <a:avLst/>
          </a:prstGeom>
        </p:spPr>
        <p:txBody>
          <a:bodyPr anchor="t" rtlCol="false" tIns="0" lIns="0" bIns="0" rIns="0">
            <a:spAutoFit/>
          </a:bodyPr>
          <a:lstStyle/>
          <a:p>
            <a:pPr algn="l" marL="0" indent="0" lvl="0">
              <a:lnSpc>
                <a:spcPts val="2316"/>
              </a:lnSpc>
            </a:pPr>
            <a:r>
              <a:rPr lang="en-US" sz="1782">
                <a:solidFill>
                  <a:srgbClr val="2B4B82"/>
                </a:solidFill>
                <a:latin typeface="Josefin Sans Regular"/>
                <a:ea typeface="Josefin Sans Regular"/>
                <a:cs typeface="Josefin Sans Regular"/>
                <a:sym typeface="Josefin Sans Regular"/>
              </a:rPr>
              <a:t>Đối với doanh nghiệp: Giúp các tổ chức/doanh nghiệp nâng cao khả năng phòng chống và quản trị rủi ro liên quan đến ứng dụng web, từ đó giảm thiểu thiệt hại do các cuộc tấn công mạng gây ra.</a:t>
            </a:r>
          </a:p>
        </p:txBody>
      </p:sp>
      <p:sp>
        <p:nvSpPr>
          <p:cNvPr name="TextBox 12" id="12"/>
          <p:cNvSpPr txBox="true"/>
          <p:nvPr/>
        </p:nvSpPr>
        <p:spPr>
          <a:xfrm rot="0">
            <a:off x="11405100" y="6405039"/>
            <a:ext cx="5854200" cy="1148941"/>
          </a:xfrm>
          <a:prstGeom prst="rect">
            <a:avLst/>
          </a:prstGeom>
        </p:spPr>
        <p:txBody>
          <a:bodyPr anchor="t" rtlCol="false" tIns="0" lIns="0" bIns="0" rIns="0">
            <a:spAutoFit/>
          </a:bodyPr>
          <a:lstStyle/>
          <a:p>
            <a:pPr algn="l" marL="0" indent="0" lvl="0">
              <a:lnSpc>
                <a:spcPts val="2316"/>
              </a:lnSpc>
            </a:pPr>
            <a:r>
              <a:rPr lang="en-US" sz="1782">
                <a:solidFill>
                  <a:srgbClr val="2B4B82"/>
                </a:solidFill>
                <a:latin typeface="Josefin Sans Regular"/>
                <a:ea typeface="Josefin Sans Regular"/>
                <a:cs typeface="Josefin Sans Regular"/>
                <a:sym typeface="Josefin Sans Regular"/>
              </a:rPr>
              <a:t>Đối với giáo dục và đào tạo: Cung cấp một môi trường thực hành hữu ích cho sinh viên ngành công nghệ thông tin và các khóa học về an ninh mạng, giúp người học dễ dàng nắm bắt kiến thức qua trải nghiệm thực tế.</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1431526"/>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2242" y="2313944"/>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76260" y="3138886"/>
            <a:ext cx="4323819" cy="5716588"/>
          </a:xfrm>
          <a:custGeom>
            <a:avLst/>
            <a:gdLst/>
            <a:ahLst/>
            <a:cxnLst/>
            <a:rect r="r" b="b" t="t" l="l"/>
            <a:pathLst>
              <a:path h="5716588" w="4323819">
                <a:moveTo>
                  <a:pt x="0" y="0"/>
                </a:moveTo>
                <a:lnTo>
                  <a:pt x="4323819" y="0"/>
                </a:lnTo>
                <a:lnTo>
                  <a:pt x="4323819" y="5716588"/>
                </a:lnTo>
                <a:lnTo>
                  <a:pt x="0" y="57165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5" id="5"/>
          <p:cNvSpPr/>
          <p:nvPr/>
        </p:nvSpPr>
        <p:spPr>
          <a:xfrm rot="-5400000">
            <a:off x="1861341" y="5138737"/>
            <a:ext cx="10287000" cy="0"/>
          </a:xfrm>
          <a:prstGeom prst="line">
            <a:avLst/>
          </a:prstGeom>
          <a:ln cap="rnd" w="9525">
            <a:solidFill>
              <a:srgbClr val="94DDDE"/>
            </a:solidFill>
            <a:prstDash val="solid"/>
            <a:headEnd type="none" len="sm" w="sm"/>
            <a:tailEnd type="none" len="sm" w="sm"/>
          </a:ln>
        </p:spPr>
      </p:sp>
      <p:sp>
        <p:nvSpPr>
          <p:cNvPr name="TextBox 6" id="6"/>
          <p:cNvSpPr txBox="true"/>
          <p:nvPr/>
        </p:nvSpPr>
        <p:spPr>
          <a:xfrm rot="0">
            <a:off x="8455654" y="3041802"/>
            <a:ext cx="8376771" cy="1457325"/>
          </a:xfrm>
          <a:prstGeom prst="rect">
            <a:avLst/>
          </a:prstGeom>
        </p:spPr>
        <p:txBody>
          <a:bodyPr anchor="t" rtlCol="false" tIns="0" lIns="0" bIns="0" rIns="0">
            <a:spAutoFit/>
          </a:bodyPr>
          <a:lstStyle/>
          <a:p>
            <a:pPr algn="l" marL="0" indent="0" lvl="0">
              <a:lnSpc>
                <a:spcPts val="11400"/>
              </a:lnSpc>
            </a:pPr>
            <a:r>
              <a:rPr lang="en-US" b="true" sz="9500">
                <a:solidFill>
                  <a:srgbClr val="F7B4A7"/>
                </a:solidFill>
                <a:latin typeface="Josefin Sans Bold"/>
                <a:ea typeface="Josefin Sans Bold"/>
                <a:cs typeface="Josefin Sans Bold"/>
                <a:sym typeface="Josefin Sans Bold"/>
              </a:rPr>
              <a:t>NỘI DUNG</a:t>
            </a:r>
          </a:p>
        </p:txBody>
      </p:sp>
      <p:sp>
        <p:nvSpPr>
          <p:cNvPr name="TextBox 7" id="7"/>
          <p:cNvSpPr txBox="true"/>
          <p:nvPr/>
        </p:nvSpPr>
        <p:spPr>
          <a:xfrm rot="0">
            <a:off x="8455654" y="4995089"/>
            <a:ext cx="8376771" cy="495300"/>
          </a:xfrm>
          <a:prstGeom prst="rect">
            <a:avLst/>
          </a:prstGeom>
        </p:spPr>
        <p:txBody>
          <a:bodyPr anchor="t" rtlCol="false" tIns="0" lIns="0" bIns="0" rIns="0">
            <a:spAutoFit/>
          </a:bodyPr>
          <a:lstStyle/>
          <a:p>
            <a:pPr algn="l" marL="0" indent="0" lvl="0">
              <a:lnSpc>
                <a:spcPts val="3900"/>
              </a:lnSpc>
            </a:pPr>
            <a:r>
              <a:rPr lang="en-US" sz="3000">
                <a:solidFill>
                  <a:srgbClr val="94DDDE"/>
                </a:solidFill>
                <a:latin typeface="Josefin Sans Regular"/>
                <a:ea typeface="Josefin Sans Regular"/>
                <a:cs typeface="Josefin Sans Regular"/>
                <a:sym typeface="Josefin Sans Regular"/>
              </a:rPr>
              <a:t>Các chủ đề chính được thảo luận</a:t>
            </a:r>
          </a:p>
        </p:txBody>
      </p:sp>
      <p:sp>
        <p:nvSpPr>
          <p:cNvPr name="TextBox 8" id="8"/>
          <p:cNvSpPr txBox="true"/>
          <p:nvPr/>
        </p:nvSpPr>
        <p:spPr>
          <a:xfrm rot="0">
            <a:off x="8455654" y="5976826"/>
            <a:ext cx="8376771" cy="1258846"/>
          </a:xfrm>
          <a:prstGeom prst="rect">
            <a:avLst/>
          </a:prstGeom>
        </p:spPr>
        <p:txBody>
          <a:bodyPr anchor="t" rtlCol="false" tIns="0" lIns="0" bIns="0" rIns="0">
            <a:spAutoFit/>
          </a:bodyPr>
          <a:lstStyle/>
          <a:p>
            <a:pPr algn="l" marL="391671" indent="-195835" lvl="1">
              <a:lnSpc>
                <a:spcPts val="2539"/>
              </a:lnSpc>
              <a:buFont typeface="Arial"/>
              <a:buChar char="•"/>
            </a:pPr>
            <a:r>
              <a:rPr lang="en-US" sz="1814" spc="217">
                <a:solidFill>
                  <a:srgbClr val="94DDDE"/>
                </a:solidFill>
                <a:latin typeface="Josefin Sans Regular"/>
                <a:ea typeface="Josefin Sans Regular"/>
                <a:cs typeface="Josefin Sans Regular"/>
                <a:sym typeface="Josefin Sans Regular"/>
              </a:rPr>
              <a:t>1. TỔNG QUAN VỀ AN NINH MẠNG VÀ BẢO MẬT WEBSITE</a:t>
            </a:r>
          </a:p>
          <a:p>
            <a:pPr algn="l" marL="391671" indent="-195835" lvl="1">
              <a:lnSpc>
                <a:spcPts val="2539"/>
              </a:lnSpc>
              <a:buFont typeface="Arial"/>
              <a:buChar char="•"/>
            </a:pPr>
            <a:r>
              <a:rPr lang="en-US" sz="1814" spc="217">
                <a:solidFill>
                  <a:srgbClr val="94DDDE"/>
                </a:solidFill>
                <a:latin typeface="Josefin Sans Regular"/>
                <a:ea typeface="Josefin Sans Regular"/>
                <a:cs typeface="Josefin Sans Regular"/>
                <a:sym typeface="Josefin Sans Regular"/>
              </a:rPr>
              <a:t>2. XÂY DỰNG WEBSITE THỬ NGHIỆM</a:t>
            </a:r>
          </a:p>
          <a:p>
            <a:pPr algn="l" marL="391671" indent="-195835" lvl="1">
              <a:lnSpc>
                <a:spcPts val="2539"/>
              </a:lnSpc>
              <a:buFont typeface="Arial"/>
              <a:buChar char="•"/>
            </a:pPr>
            <a:r>
              <a:rPr lang="en-US" sz="1814" spc="217">
                <a:solidFill>
                  <a:srgbClr val="94DDDE"/>
                </a:solidFill>
                <a:latin typeface="Josefin Sans Regular"/>
                <a:ea typeface="Josefin Sans Regular"/>
                <a:cs typeface="Josefin Sans Regular"/>
                <a:sym typeface="Josefin Sans Regular"/>
              </a:rPr>
              <a:t>3. CÁC LỖ HỔNG CHÍNH VÀ PHƯƠNG PHÁP KHAI THÁC</a:t>
            </a:r>
          </a:p>
          <a:p>
            <a:pPr algn="l" marL="391671" indent="-195835" lvl="1">
              <a:lnSpc>
                <a:spcPts val="2539"/>
              </a:lnSpc>
              <a:buFont typeface="Arial"/>
              <a:buChar char="•"/>
            </a:pPr>
            <a:r>
              <a:rPr lang="en-US" sz="1814" spc="217">
                <a:solidFill>
                  <a:srgbClr val="94DDDE"/>
                </a:solidFill>
                <a:latin typeface="Josefin Sans Regular"/>
                <a:ea typeface="Josefin Sans Regular"/>
                <a:cs typeface="Josefin Sans Regular"/>
                <a:sym typeface="Josefin Sans Regular"/>
              </a:rPr>
              <a:t>4. BIỆN PHÁP PHÒNG CHỐNG TOÀN DIỆN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0">
            <a:off x="1028700" y="1028700"/>
            <a:ext cx="6400800" cy="7200900"/>
          </a:xfrm>
          <a:prstGeom prst="rect">
            <a:avLst/>
          </a:prstGeom>
          <a:solidFill>
            <a:srgbClr val="082624"/>
          </a:solidFill>
        </p:spPr>
      </p:sp>
      <p:grpSp>
        <p:nvGrpSpPr>
          <p:cNvPr name="Group 3" id="3"/>
          <p:cNvGrpSpPr/>
          <p:nvPr/>
        </p:nvGrpSpPr>
        <p:grpSpPr>
          <a:xfrm rot="0">
            <a:off x="1613056" y="1771981"/>
            <a:ext cx="6799321" cy="7486319"/>
            <a:chOff x="0" y="0"/>
            <a:chExt cx="812800" cy="894925"/>
          </a:xfrm>
        </p:grpSpPr>
        <p:sp>
          <p:nvSpPr>
            <p:cNvPr name="Freeform 4" id="4"/>
            <p:cNvSpPr/>
            <p:nvPr/>
          </p:nvSpPr>
          <p:spPr>
            <a:xfrm flipH="false" flipV="false" rot="0">
              <a:off x="0" y="0"/>
              <a:ext cx="812800" cy="894925"/>
            </a:xfrm>
            <a:custGeom>
              <a:avLst/>
              <a:gdLst/>
              <a:ahLst/>
              <a:cxnLst/>
              <a:rect r="r" b="b" t="t" l="l"/>
              <a:pathLst>
                <a:path h="894925" w="812800">
                  <a:moveTo>
                    <a:pt x="0" y="0"/>
                  </a:moveTo>
                  <a:lnTo>
                    <a:pt x="812800" y="0"/>
                  </a:lnTo>
                  <a:lnTo>
                    <a:pt x="812800" y="894925"/>
                  </a:lnTo>
                  <a:lnTo>
                    <a:pt x="0" y="894925"/>
                  </a:lnTo>
                  <a:close/>
                </a:path>
              </a:pathLst>
            </a:custGeom>
            <a:blipFill>
              <a:blip r:embed="rId2"/>
              <a:stretch>
                <a:fillRect l="-32577" t="0" r="-32577" b="0"/>
              </a:stretch>
            </a:blipFill>
          </p:spPr>
        </p:sp>
      </p:grpSp>
      <p:grpSp>
        <p:nvGrpSpPr>
          <p:cNvPr name="Group 5" id="5"/>
          <p:cNvGrpSpPr/>
          <p:nvPr/>
        </p:nvGrpSpPr>
        <p:grpSpPr>
          <a:xfrm rot="0">
            <a:off x="9871822" y="1563421"/>
            <a:ext cx="7387478" cy="7160158"/>
            <a:chOff x="0" y="0"/>
            <a:chExt cx="9849971" cy="9546877"/>
          </a:xfrm>
        </p:grpSpPr>
        <p:sp>
          <p:nvSpPr>
            <p:cNvPr name="TextBox 6" id="6"/>
            <p:cNvSpPr txBox="true"/>
            <p:nvPr/>
          </p:nvSpPr>
          <p:spPr>
            <a:xfrm rot="0">
              <a:off x="0" y="-9525"/>
              <a:ext cx="9849971" cy="3438525"/>
            </a:xfrm>
            <a:prstGeom prst="rect">
              <a:avLst/>
            </a:prstGeom>
          </p:spPr>
          <p:txBody>
            <a:bodyPr anchor="t" rtlCol="false" tIns="0" lIns="0" bIns="0" rIns="0">
              <a:spAutoFit/>
            </a:bodyPr>
            <a:lstStyle/>
            <a:p>
              <a:pPr algn="l" marL="0" indent="0" lvl="0">
                <a:lnSpc>
                  <a:spcPts val="6812"/>
                </a:lnSpc>
              </a:pPr>
              <a:r>
                <a:rPr lang="en-US" b="true" sz="5677">
                  <a:solidFill>
                    <a:srgbClr val="2B4B82"/>
                  </a:solidFill>
                  <a:latin typeface="Josefin Sans Bold"/>
                  <a:ea typeface="Josefin Sans Bold"/>
                  <a:cs typeface="Josefin Sans Bold"/>
                  <a:sym typeface="Josefin Sans Bold"/>
                </a:rPr>
                <a:t>1. Tổng quan về an ninh mạng và bảo mật website</a:t>
              </a:r>
            </a:p>
          </p:txBody>
        </p:sp>
        <p:sp>
          <p:nvSpPr>
            <p:cNvPr name="TextBox 7" id="7"/>
            <p:cNvSpPr txBox="true"/>
            <p:nvPr/>
          </p:nvSpPr>
          <p:spPr>
            <a:xfrm rot="0">
              <a:off x="0" y="3994150"/>
              <a:ext cx="9055612" cy="476250"/>
            </a:xfrm>
            <a:prstGeom prst="rect">
              <a:avLst/>
            </a:prstGeom>
          </p:spPr>
          <p:txBody>
            <a:bodyPr anchor="t" rtlCol="false" tIns="0" lIns="0" bIns="0" rIns="0">
              <a:spAutoFit/>
            </a:bodyPr>
            <a:lstStyle/>
            <a:p>
              <a:pPr algn="l" marL="0" indent="0" lvl="0">
                <a:lnSpc>
                  <a:spcPts val="2713"/>
                </a:lnSpc>
              </a:pPr>
              <a:r>
                <a:rPr lang="en-US" sz="2261" spc="357">
                  <a:solidFill>
                    <a:srgbClr val="2B4B82"/>
                  </a:solidFill>
                  <a:latin typeface="Josefin Sans Regular"/>
                  <a:ea typeface="Josefin Sans Regular"/>
                  <a:cs typeface="Josefin Sans Regular"/>
                  <a:sym typeface="Josefin Sans Regular"/>
                </a:rPr>
                <a:t>1. AN NINH MẠNG (CYBERSECURITY):</a:t>
              </a:r>
            </a:p>
          </p:txBody>
        </p:sp>
        <p:sp>
          <p:nvSpPr>
            <p:cNvPr name="TextBox 8" id="8"/>
            <p:cNvSpPr txBox="true"/>
            <p:nvPr/>
          </p:nvSpPr>
          <p:spPr>
            <a:xfrm rot="0">
              <a:off x="0" y="5019675"/>
              <a:ext cx="9055612" cy="4527202"/>
            </a:xfrm>
            <a:prstGeom prst="rect">
              <a:avLst/>
            </a:prstGeom>
          </p:spPr>
          <p:txBody>
            <a:bodyPr anchor="t" rtlCol="false" tIns="0" lIns="0" bIns="0" rIns="0">
              <a:spAutoFit/>
            </a:bodyPr>
            <a:lstStyle/>
            <a:p>
              <a:pPr algn="l" marL="0" indent="0" lvl="0">
                <a:lnSpc>
                  <a:spcPts val="3010"/>
                </a:lnSpc>
              </a:pPr>
              <a:r>
                <a:rPr lang="en-US" sz="2006">
                  <a:solidFill>
                    <a:srgbClr val="2B4B82"/>
                  </a:solidFill>
                  <a:latin typeface="Josefin Sans Regular"/>
                  <a:ea typeface="Josefin Sans Regular"/>
                  <a:cs typeface="Josefin Sans Regular"/>
                  <a:sym typeface="Josefin Sans Regular"/>
                </a:rPr>
                <a:t>An ninh mạng là việc bảo vệ hệ thống, mạng, và dữ liệu khỏi các mối đe dọa như:</a:t>
              </a:r>
            </a:p>
            <a:p>
              <a:pPr algn="l" marL="0" indent="0" lvl="0">
                <a:lnSpc>
                  <a:spcPts val="3010"/>
                </a:lnSpc>
              </a:pPr>
            </a:p>
            <a:p>
              <a:pPr algn="l" marL="433277" indent="-216639" lvl="1">
                <a:lnSpc>
                  <a:spcPts val="3010"/>
                </a:lnSpc>
                <a:buFont typeface="Arial"/>
                <a:buChar char="•"/>
              </a:pPr>
              <a:r>
                <a:rPr lang="en-US" sz="2006">
                  <a:solidFill>
                    <a:srgbClr val="2B4B82"/>
                  </a:solidFill>
                  <a:latin typeface="Josefin Sans Regular"/>
                  <a:ea typeface="Josefin Sans Regular"/>
                  <a:cs typeface="Josefin Sans Regular"/>
                  <a:sym typeface="Josefin Sans Regular"/>
                </a:rPr>
                <a:t>Phishing: Đánh cắp thông tin qua email giả mạo.</a:t>
              </a:r>
            </a:p>
            <a:p>
              <a:pPr algn="l" marL="433277" indent="-216639" lvl="1">
                <a:lnSpc>
                  <a:spcPts val="3010"/>
                </a:lnSpc>
                <a:buFont typeface="Arial"/>
                <a:buChar char="•"/>
              </a:pPr>
              <a:r>
                <a:rPr lang="en-US" sz="2006">
                  <a:solidFill>
                    <a:srgbClr val="2B4B82"/>
                  </a:solidFill>
                  <a:latin typeface="Josefin Sans Regular"/>
                  <a:ea typeface="Josefin Sans Regular"/>
                  <a:cs typeface="Josefin Sans Regular"/>
                  <a:sym typeface="Josefin Sans Regular"/>
                </a:rPr>
                <a:t>Ransomware: Mã độc mã hóa dữ liệu để đòi tiền chuộc.</a:t>
              </a:r>
            </a:p>
            <a:p>
              <a:pPr algn="l" marL="433277" indent="-216639" lvl="1">
                <a:lnSpc>
                  <a:spcPts val="3010"/>
                </a:lnSpc>
                <a:buFont typeface="Arial"/>
                <a:buChar char="•"/>
              </a:pPr>
              <a:r>
                <a:rPr lang="en-US" sz="2006">
                  <a:solidFill>
                    <a:srgbClr val="2B4B82"/>
                  </a:solidFill>
                  <a:latin typeface="Josefin Sans Regular"/>
                  <a:ea typeface="Josefin Sans Regular"/>
                  <a:cs typeface="Josefin Sans Regular"/>
                  <a:sym typeface="Josefin Sans Regular"/>
                </a:rPr>
                <a:t>DDoS: Làm nghẽn dịch vụ bằng lưu lượng truy cập giả.</a:t>
              </a:r>
            </a:p>
            <a:p>
              <a:pPr algn="l" marL="0" indent="0" lvl="0">
                <a:lnSpc>
                  <a:spcPts val="3010"/>
                </a:lnSpc>
              </a:pPr>
            </a:p>
            <a:p>
              <a:pPr algn="l" marL="0" indent="0" lvl="0">
                <a:lnSpc>
                  <a:spcPts val="3010"/>
                </a:lnSpc>
              </a:pPr>
              <a:r>
                <a:rPr lang="en-US" sz="2006">
                  <a:solidFill>
                    <a:srgbClr val="2B4B82"/>
                  </a:solidFill>
                  <a:latin typeface="Josefin Sans Regular"/>
                  <a:ea typeface="Josefin Sans Regular"/>
                  <a:cs typeface="Josefin Sans Regular"/>
                  <a:sym typeface="Josefin Sans Regular"/>
                </a:rPr>
                <a:t>Biện pháp: Sử dụng tường lửa, mã hóa dữ liệu, cập nhật phần mềm thường xuyên.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628038">
            <a:off x="12564793" y="-1386196"/>
            <a:ext cx="2729333" cy="13687572"/>
          </a:xfrm>
          <a:prstGeom prst="rect">
            <a:avLst/>
          </a:prstGeom>
          <a:solidFill>
            <a:srgbClr val="082624"/>
          </a:solidFill>
        </p:spPr>
      </p:sp>
      <p:grpSp>
        <p:nvGrpSpPr>
          <p:cNvPr name="Group 3" id="3"/>
          <p:cNvGrpSpPr/>
          <p:nvPr/>
        </p:nvGrpSpPr>
        <p:grpSpPr>
          <a:xfrm rot="0">
            <a:off x="10599620" y="1817471"/>
            <a:ext cx="6659680" cy="7003524"/>
            <a:chOff x="0" y="0"/>
            <a:chExt cx="812800" cy="854765"/>
          </a:xfrm>
        </p:grpSpPr>
        <p:sp>
          <p:nvSpPr>
            <p:cNvPr name="Freeform 4" id="4"/>
            <p:cNvSpPr/>
            <p:nvPr/>
          </p:nvSpPr>
          <p:spPr>
            <a:xfrm flipH="false" flipV="false" rot="0">
              <a:off x="0" y="0"/>
              <a:ext cx="812800" cy="854765"/>
            </a:xfrm>
            <a:custGeom>
              <a:avLst/>
              <a:gdLst/>
              <a:ahLst/>
              <a:cxnLst/>
              <a:rect r="r" b="b" t="t" l="l"/>
              <a:pathLst>
                <a:path h="854765" w="812800">
                  <a:moveTo>
                    <a:pt x="0" y="0"/>
                  </a:moveTo>
                  <a:lnTo>
                    <a:pt x="812800" y="0"/>
                  </a:lnTo>
                  <a:lnTo>
                    <a:pt x="812800" y="854765"/>
                  </a:lnTo>
                  <a:lnTo>
                    <a:pt x="0" y="854765"/>
                  </a:lnTo>
                  <a:close/>
                </a:path>
              </a:pathLst>
            </a:custGeom>
            <a:blipFill>
              <a:blip r:embed="rId2"/>
              <a:stretch>
                <a:fillRect l="-28872" t="0" r="-28872" b="0"/>
              </a:stretch>
            </a:blipFill>
          </p:spPr>
        </p:sp>
      </p:grpSp>
      <p:grpSp>
        <p:nvGrpSpPr>
          <p:cNvPr name="Group 5" id="5"/>
          <p:cNvGrpSpPr/>
          <p:nvPr/>
        </p:nvGrpSpPr>
        <p:grpSpPr>
          <a:xfrm rot="0">
            <a:off x="1028700" y="2042917"/>
            <a:ext cx="8080263" cy="6552633"/>
            <a:chOff x="0" y="0"/>
            <a:chExt cx="10773685" cy="8736844"/>
          </a:xfrm>
        </p:grpSpPr>
        <p:sp>
          <p:nvSpPr>
            <p:cNvPr name="TextBox 6" id="6"/>
            <p:cNvSpPr txBox="true"/>
            <p:nvPr/>
          </p:nvSpPr>
          <p:spPr>
            <a:xfrm rot="0">
              <a:off x="915" y="-57150"/>
              <a:ext cx="10772769" cy="2034857"/>
            </a:xfrm>
            <a:prstGeom prst="rect">
              <a:avLst/>
            </a:prstGeom>
          </p:spPr>
          <p:txBody>
            <a:bodyPr anchor="t" rtlCol="false" tIns="0" lIns="0" bIns="0" rIns="0">
              <a:spAutoFit/>
            </a:bodyPr>
            <a:lstStyle/>
            <a:p>
              <a:pPr algn="l" marL="0" indent="0" lvl="0">
                <a:lnSpc>
                  <a:spcPts val="6118"/>
                </a:lnSpc>
              </a:pPr>
              <a:r>
                <a:rPr lang="en-US" b="true" sz="4706">
                  <a:solidFill>
                    <a:srgbClr val="2B4B82"/>
                  </a:solidFill>
                  <a:latin typeface="Josefin Sans Bold"/>
                  <a:ea typeface="Josefin Sans Bold"/>
                  <a:cs typeface="Josefin Sans Bold"/>
                  <a:sym typeface="Josefin Sans Bold"/>
                </a:rPr>
                <a:t>1. Tổng quan về an ninh mạng và bảo mật website</a:t>
              </a:r>
            </a:p>
          </p:txBody>
        </p:sp>
        <p:sp>
          <p:nvSpPr>
            <p:cNvPr name="TextBox 7" id="7"/>
            <p:cNvSpPr txBox="true"/>
            <p:nvPr/>
          </p:nvSpPr>
          <p:spPr>
            <a:xfrm rot="0">
              <a:off x="0" y="3651007"/>
              <a:ext cx="10760010" cy="5085837"/>
            </a:xfrm>
            <a:prstGeom prst="rect">
              <a:avLst/>
            </a:prstGeom>
          </p:spPr>
          <p:txBody>
            <a:bodyPr anchor="t" rtlCol="false" tIns="0" lIns="0" bIns="0" rIns="0">
              <a:spAutoFit/>
            </a:bodyPr>
            <a:lstStyle/>
            <a:p>
              <a:pPr algn="l" marL="0" indent="0" lvl="0">
                <a:lnSpc>
                  <a:spcPts val="3387"/>
                </a:lnSpc>
              </a:pPr>
              <a:r>
                <a:rPr lang="en-US" sz="2116">
                  <a:solidFill>
                    <a:srgbClr val="2B4B82"/>
                  </a:solidFill>
                  <a:latin typeface="Josefin Sans Regular"/>
                  <a:ea typeface="Josefin Sans Regular"/>
                  <a:cs typeface="Josefin Sans Regular"/>
                  <a:sym typeface="Josefin Sans Regular"/>
                </a:rPr>
                <a:t>Bảo mật website tập trung vào việc bảo vệ ứng dụng web khỏi các tấn công như:</a:t>
              </a:r>
            </a:p>
            <a:p>
              <a:pPr algn="l" marL="0" indent="0" lvl="0">
                <a:lnSpc>
                  <a:spcPts val="3387"/>
                </a:lnSpc>
              </a:pPr>
            </a:p>
            <a:p>
              <a:pPr algn="l" marL="457050" indent="-228525" lvl="1">
                <a:lnSpc>
                  <a:spcPts val="3387"/>
                </a:lnSpc>
                <a:buFont typeface="Arial"/>
                <a:buChar char="•"/>
              </a:pPr>
              <a:r>
                <a:rPr lang="en-US" sz="2116">
                  <a:solidFill>
                    <a:srgbClr val="2B4B82"/>
                  </a:solidFill>
                  <a:latin typeface="Josefin Sans Regular"/>
                  <a:ea typeface="Josefin Sans Regular"/>
                  <a:cs typeface="Josefin Sans Regular"/>
                  <a:sym typeface="Josefin Sans Regular"/>
                </a:rPr>
                <a:t>SQL Injection: Xâm nhập cơ sở dữ liệu qua lỗ hổng đầu vào.</a:t>
              </a:r>
            </a:p>
            <a:p>
              <a:pPr algn="l" marL="457050" indent="-228525" lvl="1">
                <a:lnSpc>
                  <a:spcPts val="3387"/>
                </a:lnSpc>
                <a:buFont typeface="Arial"/>
                <a:buChar char="•"/>
              </a:pPr>
              <a:r>
                <a:rPr lang="en-US" sz="2116">
                  <a:solidFill>
                    <a:srgbClr val="2B4B82"/>
                  </a:solidFill>
                  <a:latin typeface="Josefin Sans Regular"/>
                  <a:ea typeface="Josefin Sans Regular"/>
                  <a:cs typeface="Josefin Sans Regular"/>
                  <a:sym typeface="Josefin Sans Regular"/>
                </a:rPr>
                <a:t>XSS: Chèn mã độc để chiếm quyền người dùng.</a:t>
              </a:r>
            </a:p>
            <a:p>
              <a:pPr algn="l" marL="457050" indent="-228525" lvl="1">
                <a:lnSpc>
                  <a:spcPts val="3387"/>
                </a:lnSpc>
                <a:buFont typeface="Arial"/>
                <a:buChar char="•"/>
              </a:pPr>
              <a:r>
                <a:rPr lang="en-US" sz="2116">
                  <a:solidFill>
                    <a:srgbClr val="2B4B82"/>
                  </a:solidFill>
                  <a:latin typeface="Josefin Sans Regular"/>
                  <a:ea typeface="Josefin Sans Regular"/>
                  <a:cs typeface="Josefin Sans Regular"/>
                  <a:sym typeface="Josefin Sans Regular"/>
                </a:rPr>
                <a:t>CSRF: Giả mạo yêu cầu từ người dùng đã xác thực.</a:t>
              </a:r>
            </a:p>
            <a:p>
              <a:pPr algn="l" marL="0" indent="0" lvl="0">
                <a:lnSpc>
                  <a:spcPts val="3387"/>
                </a:lnSpc>
              </a:pPr>
            </a:p>
            <a:p>
              <a:pPr algn="l" marL="0" indent="0" lvl="0">
                <a:lnSpc>
                  <a:spcPts val="3387"/>
                </a:lnSpc>
              </a:pPr>
              <a:r>
                <a:rPr lang="en-US" sz="2116">
                  <a:solidFill>
                    <a:srgbClr val="2B4B82"/>
                  </a:solidFill>
                  <a:latin typeface="Josefin Sans Regular"/>
                  <a:ea typeface="Josefin Sans Regular"/>
                  <a:cs typeface="Josefin Sans Regular"/>
                  <a:sym typeface="Josefin Sans Regular"/>
                </a:rPr>
                <a:t>Biện pháp: Sử dụng HTTPS, tường lửa ứng dụng web (WAF), và kiểm tra đầu vào.</a:t>
              </a:r>
            </a:p>
          </p:txBody>
        </p:sp>
        <p:sp>
          <p:nvSpPr>
            <p:cNvPr name="TextBox 8" id="8"/>
            <p:cNvSpPr txBox="true"/>
            <p:nvPr/>
          </p:nvSpPr>
          <p:spPr>
            <a:xfrm rot="0">
              <a:off x="915" y="2467345"/>
              <a:ext cx="10759095" cy="524788"/>
            </a:xfrm>
            <a:prstGeom prst="rect">
              <a:avLst/>
            </a:prstGeom>
          </p:spPr>
          <p:txBody>
            <a:bodyPr anchor="t" rtlCol="false" tIns="0" lIns="0" bIns="0" rIns="0">
              <a:spAutoFit/>
            </a:bodyPr>
            <a:lstStyle/>
            <a:p>
              <a:pPr algn="l" marL="0" indent="0" lvl="0">
                <a:lnSpc>
                  <a:spcPts val="3243"/>
                </a:lnSpc>
              </a:pPr>
              <a:r>
                <a:rPr lang="en-US" sz="2316" spc="366">
                  <a:solidFill>
                    <a:srgbClr val="2B4B82"/>
                  </a:solidFill>
                  <a:latin typeface="Josefin Sans Regular"/>
                  <a:ea typeface="Josefin Sans Regular"/>
                  <a:cs typeface="Josefin Sans Regular"/>
                  <a:sym typeface="Josefin Sans Regular"/>
                </a:rPr>
                <a:t>2. BẢO MẬT WEBSITE (WEBSITE SECURITY):</a:t>
              </a:r>
            </a:p>
          </p:txBody>
        </p:sp>
      </p:gr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28700" y="1367056"/>
            <a:ext cx="16230600" cy="1717960"/>
            <a:chOff x="0" y="0"/>
            <a:chExt cx="21640800" cy="2290613"/>
          </a:xfrm>
        </p:grpSpPr>
        <p:sp>
          <p:nvSpPr>
            <p:cNvPr name="TextBox 3" id="3"/>
            <p:cNvSpPr txBox="true"/>
            <p:nvPr/>
          </p:nvSpPr>
          <p:spPr>
            <a:xfrm rot="0">
              <a:off x="0" y="0"/>
              <a:ext cx="21640800" cy="1181100"/>
            </a:xfrm>
            <a:prstGeom prst="rect">
              <a:avLst/>
            </a:prstGeom>
          </p:spPr>
          <p:txBody>
            <a:bodyPr anchor="t" rtlCol="false" tIns="0" lIns="0" bIns="0" rIns="0">
              <a:spAutoFit/>
            </a:bodyPr>
            <a:lstStyle/>
            <a:p>
              <a:pPr algn="l" marL="0" indent="0" lvl="0">
                <a:lnSpc>
                  <a:spcPts val="7007"/>
                </a:lnSpc>
              </a:pPr>
              <a:r>
                <a:rPr lang="en-US" b="true" sz="5839" spc="583">
                  <a:solidFill>
                    <a:srgbClr val="FFFFFF"/>
                  </a:solidFill>
                  <a:latin typeface="League Spartan"/>
                  <a:ea typeface="League Spartan"/>
                  <a:cs typeface="League Spartan"/>
                  <a:sym typeface="League Spartan"/>
                </a:rPr>
                <a:t>2. XÂY DỰNG WEBSITE THỬ NGHIỆM</a:t>
              </a:r>
            </a:p>
          </p:txBody>
        </p:sp>
        <p:sp>
          <p:nvSpPr>
            <p:cNvPr name="TextBox 4" id="4"/>
            <p:cNvSpPr txBox="true"/>
            <p:nvPr/>
          </p:nvSpPr>
          <p:spPr>
            <a:xfrm rot="0">
              <a:off x="0" y="1661963"/>
              <a:ext cx="21640800" cy="628650"/>
            </a:xfrm>
            <a:prstGeom prst="rect">
              <a:avLst/>
            </a:prstGeom>
          </p:spPr>
          <p:txBody>
            <a:bodyPr anchor="t" rtlCol="false" tIns="0" lIns="0" bIns="0" rIns="0">
              <a:spAutoFit/>
            </a:bodyPr>
            <a:lstStyle/>
            <a:p>
              <a:pPr algn="l" marL="0" indent="0" lvl="0">
                <a:lnSpc>
                  <a:spcPts val="3600"/>
                </a:lnSpc>
              </a:pPr>
              <a:r>
                <a:rPr lang="en-US" sz="3000">
                  <a:solidFill>
                    <a:srgbClr val="EFEFEF"/>
                  </a:solidFill>
                  <a:latin typeface="Arimo"/>
                  <a:ea typeface="Arimo"/>
                  <a:cs typeface="Arimo"/>
                  <a:sym typeface="Arimo"/>
                </a:rPr>
                <a:t>2.1. Yêu cầu kỹ thuật</a:t>
              </a:r>
            </a:p>
          </p:txBody>
        </p:sp>
      </p:grpSp>
      <p:grpSp>
        <p:nvGrpSpPr>
          <p:cNvPr name="Group 5" id="5"/>
          <p:cNvGrpSpPr/>
          <p:nvPr/>
        </p:nvGrpSpPr>
        <p:grpSpPr>
          <a:xfrm rot="0">
            <a:off x="1117762" y="4779090"/>
            <a:ext cx="4670268" cy="3328238"/>
            <a:chOff x="0" y="0"/>
            <a:chExt cx="6227025" cy="4437650"/>
          </a:xfrm>
        </p:grpSpPr>
        <p:sp>
          <p:nvSpPr>
            <p:cNvPr name="TextBox 6" id="6"/>
            <p:cNvSpPr txBox="true"/>
            <p:nvPr/>
          </p:nvSpPr>
          <p:spPr>
            <a:xfrm rot="0">
              <a:off x="0" y="-66675"/>
              <a:ext cx="6227025" cy="588222"/>
            </a:xfrm>
            <a:prstGeom prst="rect">
              <a:avLst/>
            </a:prstGeom>
          </p:spPr>
          <p:txBody>
            <a:bodyPr anchor="t" rtlCol="false" tIns="0" lIns="0" bIns="0" rIns="0">
              <a:spAutoFit/>
            </a:bodyPr>
            <a:lstStyle/>
            <a:p>
              <a:pPr algn="l" marL="0" indent="0" lvl="0">
                <a:lnSpc>
                  <a:spcPts val="3640"/>
                </a:lnSpc>
              </a:pPr>
              <a:r>
                <a:rPr lang="en-US" sz="2600">
                  <a:solidFill>
                    <a:srgbClr val="EFEFEF"/>
                  </a:solidFill>
                  <a:latin typeface="Arimo"/>
                  <a:ea typeface="Arimo"/>
                  <a:cs typeface="Arimo"/>
                  <a:sym typeface="Arimo"/>
                </a:rPr>
                <a:t>Công nghệ sử dụng:</a:t>
              </a:r>
            </a:p>
          </p:txBody>
        </p:sp>
        <p:sp>
          <p:nvSpPr>
            <p:cNvPr name="TextBox 7" id="7"/>
            <p:cNvSpPr txBox="true"/>
            <p:nvPr/>
          </p:nvSpPr>
          <p:spPr>
            <a:xfrm rot="0">
              <a:off x="0" y="1330807"/>
              <a:ext cx="6227025" cy="3106843"/>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FFFFFF"/>
                  </a:solidFill>
                  <a:latin typeface="Arimo"/>
                  <a:ea typeface="Arimo"/>
                  <a:cs typeface="Arimo"/>
                  <a:sym typeface="Arimo"/>
                </a:rPr>
                <a:t>Ngôn ngữ lập trình: PHP, Python, hoặc JavaScript.</a:t>
              </a:r>
            </a:p>
            <a:p>
              <a:pPr algn="l" marL="474979" indent="-237490" lvl="1">
                <a:lnSpc>
                  <a:spcPts val="3079"/>
                </a:lnSpc>
                <a:buFont typeface="Arial"/>
                <a:buChar char="•"/>
              </a:pPr>
              <a:r>
                <a:rPr lang="en-US" sz="2199">
                  <a:solidFill>
                    <a:srgbClr val="FFFFFF"/>
                  </a:solidFill>
                  <a:latin typeface="Arimo"/>
                  <a:ea typeface="Arimo"/>
                  <a:cs typeface="Arimo"/>
                  <a:sym typeface="Arimo"/>
                </a:rPr>
                <a:t>Cơ sở dữ liệu: MySQL, PostgreSQL hoặc MongoDB.</a:t>
              </a:r>
            </a:p>
            <a:p>
              <a:pPr algn="l" marL="474979" indent="-237490" lvl="1">
                <a:lnSpc>
                  <a:spcPts val="3079"/>
                </a:lnSpc>
                <a:buFont typeface="Arial"/>
                <a:buChar char="•"/>
              </a:pPr>
              <a:r>
                <a:rPr lang="en-US" sz="2199">
                  <a:solidFill>
                    <a:srgbClr val="FFFFFF"/>
                  </a:solidFill>
                  <a:latin typeface="Arimo"/>
                  <a:ea typeface="Arimo"/>
                  <a:cs typeface="Arimo"/>
                  <a:sym typeface="Arimo"/>
                </a:rPr>
                <a:t>Framework gợi ý: Laravel (PHP), Flask hoặc Django (Python).</a:t>
              </a:r>
            </a:p>
          </p:txBody>
        </p:sp>
        <p:sp>
          <p:nvSpPr>
            <p:cNvPr name="AutoShape 8" id="8"/>
            <p:cNvSpPr/>
            <p:nvPr/>
          </p:nvSpPr>
          <p:spPr>
            <a:xfrm>
              <a:off x="0" y="910239"/>
              <a:ext cx="6227025" cy="0"/>
            </a:xfrm>
            <a:prstGeom prst="line">
              <a:avLst/>
            </a:prstGeom>
            <a:ln cap="rnd" w="12700">
              <a:solidFill>
                <a:srgbClr val="FFFFFF"/>
              </a:solidFill>
              <a:prstDash val="solid"/>
              <a:headEnd type="none" len="sm" w="sm"/>
              <a:tailEnd type="none" len="sm" w="sm"/>
            </a:ln>
          </p:spPr>
        </p:sp>
      </p:grpSp>
      <p:grpSp>
        <p:nvGrpSpPr>
          <p:cNvPr name="Group 9" id="9"/>
          <p:cNvGrpSpPr/>
          <p:nvPr/>
        </p:nvGrpSpPr>
        <p:grpSpPr>
          <a:xfrm rot="0">
            <a:off x="6808866" y="4779090"/>
            <a:ext cx="4670268" cy="4109288"/>
            <a:chOff x="0" y="0"/>
            <a:chExt cx="6227025" cy="5479050"/>
          </a:xfrm>
        </p:grpSpPr>
        <p:sp>
          <p:nvSpPr>
            <p:cNvPr name="TextBox 10" id="10"/>
            <p:cNvSpPr txBox="true"/>
            <p:nvPr/>
          </p:nvSpPr>
          <p:spPr>
            <a:xfrm rot="0">
              <a:off x="0" y="-66675"/>
              <a:ext cx="6227025" cy="588222"/>
            </a:xfrm>
            <a:prstGeom prst="rect">
              <a:avLst/>
            </a:prstGeom>
          </p:spPr>
          <p:txBody>
            <a:bodyPr anchor="t" rtlCol="false" tIns="0" lIns="0" bIns="0" rIns="0">
              <a:spAutoFit/>
            </a:bodyPr>
            <a:lstStyle/>
            <a:p>
              <a:pPr algn="l" marL="0" indent="0" lvl="0">
                <a:lnSpc>
                  <a:spcPts val="3640"/>
                </a:lnSpc>
              </a:pPr>
              <a:r>
                <a:rPr lang="en-US" sz="2600">
                  <a:solidFill>
                    <a:srgbClr val="EFEFEF"/>
                  </a:solidFill>
                  <a:latin typeface="Arimo"/>
                  <a:ea typeface="Arimo"/>
                  <a:cs typeface="Arimo"/>
                  <a:sym typeface="Arimo"/>
                </a:rPr>
                <a:t>Môi trường thử nghiệm:</a:t>
              </a:r>
            </a:p>
          </p:txBody>
        </p:sp>
        <p:sp>
          <p:nvSpPr>
            <p:cNvPr name="TextBox 11" id="11"/>
            <p:cNvSpPr txBox="true"/>
            <p:nvPr/>
          </p:nvSpPr>
          <p:spPr>
            <a:xfrm rot="0">
              <a:off x="0" y="1330807"/>
              <a:ext cx="6227025" cy="4148243"/>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FFFFFF"/>
                  </a:solidFill>
                  <a:latin typeface="Arimo"/>
                  <a:ea typeface="Arimo"/>
                  <a:cs typeface="Arimo"/>
                  <a:sym typeface="Arimo"/>
                </a:rPr>
                <a:t>VirtualBox: Thiết lập máy ảo để cô lập môi trường thử nghiệm.</a:t>
              </a:r>
            </a:p>
            <a:p>
              <a:pPr algn="l" marL="474979" indent="-237490" lvl="1">
                <a:lnSpc>
                  <a:spcPts val="3079"/>
                </a:lnSpc>
                <a:buFont typeface="Arial"/>
                <a:buChar char="•"/>
              </a:pPr>
              <a:r>
                <a:rPr lang="en-US" sz="2199">
                  <a:solidFill>
                    <a:srgbClr val="FFFFFF"/>
                  </a:solidFill>
                  <a:latin typeface="Arimo"/>
                  <a:ea typeface="Arimo"/>
                  <a:cs typeface="Arimo"/>
                  <a:sym typeface="Arimo"/>
                </a:rPr>
                <a:t>Docker: Triển khai nhanh các thành phần cần thiết trong container.</a:t>
              </a:r>
            </a:p>
            <a:p>
              <a:pPr algn="l" marL="474979" indent="-237490" lvl="1">
                <a:lnSpc>
                  <a:spcPts val="3079"/>
                </a:lnSpc>
                <a:buFont typeface="Arial"/>
                <a:buChar char="•"/>
              </a:pPr>
              <a:r>
                <a:rPr lang="en-US" sz="2199">
                  <a:solidFill>
                    <a:srgbClr val="FFFFFF"/>
                  </a:solidFill>
                  <a:latin typeface="Arimo"/>
                  <a:ea typeface="Arimo"/>
                  <a:cs typeface="Arimo"/>
                  <a:sym typeface="Arimo"/>
                </a:rPr>
                <a:t>Kali Linux: Một hệ điều hành mạnh mẽ dành riêng cho kiểm thử bảo mật.</a:t>
              </a:r>
            </a:p>
          </p:txBody>
        </p:sp>
        <p:sp>
          <p:nvSpPr>
            <p:cNvPr name="AutoShape 12" id="12"/>
            <p:cNvSpPr/>
            <p:nvPr/>
          </p:nvSpPr>
          <p:spPr>
            <a:xfrm>
              <a:off x="0" y="910239"/>
              <a:ext cx="6227025" cy="0"/>
            </a:xfrm>
            <a:prstGeom prst="line">
              <a:avLst/>
            </a:prstGeom>
            <a:ln cap="rnd" w="12700">
              <a:solidFill>
                <a:srgbClr val="FFFFFF"/>
              </a:solidFill>
              <a:prstDash val="solid"/>
              <a:headEnd type="none" len="sm" w="sm"/>
              <a:tailEnd type="none" len="sm" w="sm"/>
            </a:ln>
          </p:spPr>
        </p:sp>
      </p:grpSp>
      <p:grpSp>
        <p:nvGrpSpPr>
          <p:cNvPr name="Group 13" id="13"/>
          <p:cNvGrpSpPr/>
          <p:nvPr/>
        </p:nvGrpSpPr>
        <p:grpSpPr>
          <a:xfrm rot="0">
            <a:off x="12499970" y="4779090"/>
            <a:ext cx="4670268" cy="4109288"/>
            <a:chOff x="0" y="0"/>
            <a:chExt cx="6227025" cy="5479050"/>
          </a:xfrm>
        </p:grpSpPr>
        <p:sp>
          <p:nvSpPr>
            <p:cNvPr name="TextBox 14" id="14"/>
            <p:cNvSpPr txBox="true"/>
            <p:nvPr/>
          </p:nvSpPr>
          <p:spPr>
            <a:xfrm rot="0">
              <a:off x="0" y="-66675"/>
              <a:ext cx="6227025" cy="588222"/>
            </a:xfrm>
            <a:prstGeom prst="rect">
              <a:avLst/>
            </a:prstGeom>
          </p:spPr>
          <p:txBody>
            <a:bodyPr anchor="t" rtlCol="false" tIns="0" lIns="0" bIns="0" rIns="0">
              <a:spAutoFit/>
            </a:bodyPr>
            <a:lstStyle/>
            <a:p>
              <a:pPr algn="l" marL="0" indent="0" lvl="0">
                <a:lnSpc>
                  <a:spcPts val="3640"/>
                </a:lnSpc>
              </a:pPr>
              <a:r>
                <a:rPr lang="en-US" sz="2600">
                  <a:solidFill>
                    <a:srgbClr val="EFEFEF"/>
                  </a:solidFill>
                  <a:latin typeface="Arimo"/>
                  <a:ea typeface="Arimo"/>
                  <a:cs typeface="Arimo"/>
                  <a:sym typeface="Arimo"/>
                </a:rPr>
                <a:t>Công cụ hỗ trợ kiểm thử:</a:t>
              </a:r>
            </a:p>
          </p:txBody>
        </p:sp>
        <p:sp>
          <p:nvSpPr>
            <p:cNvPr name="TextBox 15" id="15"/>
            <p:cNvSpPr txBox="true"/>
            <p:nvPr/>
          </p:nvSpPr>
          <p:spPr>
            <a:xfrm rot="0">
              <a:off x="0" y="1330807"/>
              <a:ext cx="6227025" cy="4148243"/>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FFFFFF"/>
                  </a:solidFill>
                  <a:latin typeface="Arimo"/>
                  <a:ea typeface="Arimo"/>
                  <a:cs typeface="Arimo"/>
                  <a:sym typeface="Arimo"/>
                </a:rPr>
                <a:t>Burp Suite: Phân tích lưu lượng HTTP và phát hiện lỗ hổng.</a:t>
              </a:r>
            </a:p>
            <a:p>
              <a:pPr algn="l" marL="474979" indent="-237490" lvl="1">
                <a:lnSpc>
                  <a:spcPts val="3079"/>
                </a:lnSpc>
                <a:buFont typeface="Arial"/>
                <a:buChar char="•"/>
              </a:pPr>
              <a:r>
                <a:rPr lang="en-US" sz="2199">
                  <a:solidFill>
                    <a:srgbClr val="FFFFFF"/>
                  </a:solidFill>
                  <a:latin typeface="Arimo"/>
                  <a:ea typeface="Arimo"/>
                  <a:cs typeface="Arimo"/>
                  <a:sym typeface="Arimo"/>
                </a:rPr>
                <a:t>OWASP ZAP (Zed Attack Proxy): Công cụ mã nguồn mở để quét lỗ hổng tự động.</a:t>
              </a:r>
            </a:p>
            <a:p>
              <a:pPr algn="l" marL="474979" indent="-237490" lvl="1">
                <a:lnSpc>
                  <a:spcPts val="3079"/>
                </a:lnSpc>
                <a:buFont typeface="Arial"/>
                <a:buChar char="•"/>
              </a:pPr>
              <a:r>
                <a:rPr lang="en-US" sz="2199">
                  <a:solidFill>
                    <a:srgbClr val="FFFFFF"/>
                  </a:solidFill>
                  <a:latin typeface="Arimo"/>
                  <a:ea typeface="Arimo"/>
                  <a:cs typeface="Arimo"/>
                  <a:sym typeface="Arimo"/>
                </a:rPr>
                <a:t>Metasploit Framework: Nền tảng khai thác lỗ hổng và kiểm thử xâm nhập.</a:t>
              </a:r>
            </a:p>
          </p:txBody>
        </p:sp>
        <p:sp>
          <p:nvSpPr>
            <p:cNvPr name="AutoShape 16" id="16"/>
            <p:cNvSpPr/>
            <p:nvPr/>
          </p:nvSpPr>
          <p:spPr>
            <a:xfrm>
              <a:off x="0" y="910239"/>
              <a:ext cx="6227025" cy="0"/>
            </a:xfrm>
            <a:prstGeom prst="line">
              <a:avLst/>
            </a:prstGeom>
            <a:ln cap="rnd" w="12700">
              <a:solidFill>
                <a:srgbClr val="FFFFFF"/>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644030" y="4023572"/>
            <a:ext cx="8295613" cy="2118165"/>
            <a:chOff x="0" y="0"/>
            <a:chExt cx="3259593" cy="832290"/>
          </a:xfrm>
        </p:grpSpPr>
        <p:sp>
          <p:nvSpPr>
            <p:cNvPr name="Freeform 3" id="3"/>
            <p:cNvSpPr/>
            <p:nvPr/>
          </p:nvSpPr>
          <p:spPr>
            <a:xfrm flipH="false" flipV="false" rot="0">
              <a:off x="0" y="0"/>
              <a:ext cx="3259593" cy="832290"/>
            </a:xfrm>
            <a:custGeom>
              <a:avLst/>
              <a:gdLst/>
              <a:ahLst/>
              <a:cxnLst/>
              <a:rect r="r" b="b" t="t" l="l"/>
              <a:pathLst>
                <a:path h="832290" w="3259593">
                  <a:moveTo>
                    <a:pt x="47596" y="0"/>
                  </a:moveTo>
                  <a:lnTo>
                    <a:pt x="3211997" y="0"/>
                  </a:lnTo>
                  <a:cubicBezTo>
                    <a:pt x="3238284" y="0"/>
                    <a:pt x="3259593" y="21309"/>
                    <a:pt x="3259593" y="47596"/>
                  </a:cubicBezTo>
                  <a:lnTo>
                    <a:pt x="3259593" y="784694"/>
                  </a:lnTo>
                  <a:cubicBezTo>
                    <a:pt x="3259593" y="797317"/>
                    <a:pt x="3254579" y="809423"/>
                    <a:pt x="3245653" y="818349"/>
                  </a:cubicBezTo>
                  <a:cubicBezTo>
                    <a:pt x="3236727" y="827275"/>
                    <a:pt x="3224621" y="832290"/>
                    <a:pt x="3211997" y="832290"/>
                  </a:cubicBezTo>
                  <a:lnTo>
                    <a:pt x="47596" y="832290"/>
                  </a:lnTo>
                  <a:cubicBezTo>
                    <a:pt x="34973" y="832290"/>
                    <a:pt x="22867" y="827275"/>
                    <a:pt x="13941" y="818349"/>
                  </a:cubicBezTo>
                  <a:cubicBezTo>
                    <a:pt x="5015" y="809423"/>
                    <a:pt x="0" y="797317"/>
                    <a:pt x="0" y="784694"/>
                  </a:cubicBezTo>
                  <a:lnTo>
                    <a:pt x="0" y="47596"/>
                  </a:lnTo>
                  <a:cubicBezTo>
                    <a:pt x="0" y="34973"/>
                    <a:pt x="5015" y="22867"/>
                    <a:pt x="13941" y="13941"/>
                  </a:cubicBezTo>
                  <a:cubicBezTo>
                    <a:pt x="22867" y="5015"/>
                    <a:pt x="34973" y="0"/>
                    <a:pt x="47596" y="0"/>
                  </a:cubicBezTo>
                  <a:close/>
                </a:path>
              </a:pathLst>
            </a:custGeom>
            <a:solidFill>
              <a:srgbClr val="FFFFFF"/>
            </a:solidFill>
            <a:ln w="38100" cap="rnd">
              <a:solidFill>
                <a:srgbClr val="6299E4"/>
              </a:solidFill>
              <a:prstDash val="solid"/>
              <a:round/>
            </a:ln>
          </p:spPr>
        </p:sp>
        <p:sp>
          <p:nvSpPr>
            <p:cNvPr name="TextBox 4" id="4"/>
            <p:cNvSpPr txBox="true"/>
            <p:nvPr/>
          </p:nvSpPr>
          <p:spPr>
            <a:xfrm>
              <a:off x="0" y="-47625"/>
              <a:ext cx="3259593" cy="87991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4030" y="6561649"/>
            <a:ext cx="8295613" cy="2118165"/>
            <a:chOff x="0" y="0"/>
            <a:chExt cx="3259593" cy="832290"/>
          </a:xfrm>
        </p:grpSpPr>
        <p:sp>
          <p:nvSpPr>
            <p:cNvPr name="Freeform 6" id="6"/>
            <p:cNvSpPr/>
            <p:nvPr/>
          </p:nvSpPr>
          <p:spPr>
            <a:xfrm flipH="false" flipV="false" rot="0">
              <a:off x="0" y="0"/>
              <a:ext cx="3259593" cy="832290"/>
            </a:xfrm>
            <a:custGeom>
              <a:avLst/>
              <a:gdLst/>
              <a:ahLst/>
              <a:cxnLst/>
              <a:rect r="r" b="b" t="t" l="l"/>
              <a:pathLst>
                <a:path h="832290" w="3259593">
                  <a:moveTo>
                    <a:pt x="47596" y="0"/>
                  </a:moveTo>
                  <a:lnTo>
                    <a:pt x="3211997" y="0"/>
                  </a:lnTo>
                  <a:cubicBezTo>
                    <a:pt x="3238284" y="0"/>
                    <a:pt x="3259593" y="21309"/>
                    <a:pt x="3259593" y="47596"/>
                  </a:cubicBezTo>
                  <a:lnTo>
                    <a:pt x="3259593" y="784694"/>
                  </a:lnTo>
                  <a:cubicBezTo>
                    <a:pt x="3259593" y="797317"/>
                    <a:pt x="3254579" y="809423"/>
                    <a:pt x="3245653" y="818349"/>
                  </a:cubicBezTo>
                  <a:cubicBezTo>
                    <a:pt x="3236727" y="827275"/>
                    <a:pt x="3224621" y="832290"/>
                    <a:pt x="3211997" y="832290"/>
                  </a:cubicBezTo>
                  <a:lnTo>
                    <a:pt x="47596" y="832290"/>
                  </a:lnTo>
                  <a:cubicBezTo>
                    <a:pt x="34973" y="832290"/>
                    <a:pt x="22867" y="827275"/>
                    <a:pt x="13941" y="818349"/>
                  </a:cubicBezTo>
                  <a:cubicBezTo>
                    <a:pt x="5015" y="809423"/>
                    <a:pt x="0" y="797317"/>
                    <a:pt x="0" y="784694"/>
                  </a:cubicBezTo>
                  <a:lnTo>
                    <a:pt x="0" y="47596"/>
                  </a:lnTo>
                  <a:cubicBezTo>
                    <a:pt x="0" y="34973"/>
                    <a:pt x="5015" y="22867"/>
                    <a:pt x="13941" y="13941"/>
                  </a:cubicBezTo>
                  <a:cubicBezTo>
                    <a:pt x="22867" y="5015"/>
                    <a:pt x="34973" y="0"/>
                    <a:pt x="47596" y="0"/>
                  </a:cubicBezTo>
                  <a:close/>
                </a:path>
              </a:pathLst>
            </a:custGeom>
            <a:solidFill>
              <a:srgbClr val="FFFFFF"/>
            </a:solidFill>
            <a:ln w="38100" cap="rnd">
              <a:solidFill>
                <a:srgbClr val="6299E4"/>
              </a:solidFill>
              <a:prstDash val="solid"/>
              <a:round/>
            </a:ln>
          </p:spPr>
        </p:sp>
        <p:sp>
          <p:nvSpPr>
            <p:cNvPr name="TextBox 7" id="7"/>
            <p:cNvSpPr txBox="true"/>
            <p:nvPr/>
          </p:nvSpPr>
          <p:spPr>
            <a:xfrm>
              <a:off x="0" y="-47625"/>
              <a:ext cx="3259593" cy="87991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348357" y="4023572"/>
            <a:ext cx="8295613" cy="2118165"/>
            <a:chOff x="0" y="0"/>
            <a:chExt cx="3259593" cy="832290"/>
          </a:xfrm>
        </p:grpSpPr>
        <p:sp>
          <p:nvSpPr>
            <p:cNvPr name="Freeform 9" id="9"/>
            <p:cNvSpPr/>
            <p:nvPr/>
          </p:nvSpPr>
          <p:spPr>
            <a:xfrm flipH="false" flipV="false" rot="0">
              <a:off x="0" y="0"/>
              <a:ext cx="3259593" cy="832290"/>
            </a:xfrm>
            <a:custGeom>
              <a:avLst/>
              <a:gdLst/>
              <a:ahLst/>
              <a:cxnLst/>
              <a:rect r="r" b="b" t="t" l="l"/>
              <a:pathLst>
                <a:path h="832290" w="3259593">
                  <a:moveTo>
                    <a:pt x="47596" y="0"/>
                  </a:moveTo>
                  <a:lnTo>
                    <a:pt x="3211997" y="0"/>
                  </a:lnTo>
                  <a:cubicBezTo>
                    <a:pt x="3238284" y="0"/>
                    <a:pt x="3259593" y="21309"/>
                    <a:pt x="3259593" y="47596"/>
                  </a:cubicBezTo>
                  <a:lnTo>
                    <a:pt x="3259593" y="784694"/>
                  </a:lnTo>
                  <a:cubicBezTo>
                    <a:pt x="3259593" y="797317"/>
                    <a:pt x="3254579" y="809423"/>
                    <a:pt x="3245653" y="818349"/>
                  </a:cubicBezTo>
                  <a:cubicBezTo>
                    <a:pt x="3236727" y="827275"/>
                    <a:pt x="3224621" y="832290"/>
                    <a:pt x="3211997" y="832290"/>
                  </a:cubicBezTo>
                  <a:lnTo>
                    <a:pt x="47596" y="832290"/>
                  </a:lnTo>
                  <a:cubicBezTo>
                    <a:pt x="34973" y="832290"/>
                    <a:pt x="22867" y="827275"/>
                    <a:pt x="13941" y="818349"/>
                  </a:cubicBezTo>
                  <a:cubicBezTo>
                    <a:pt x="5015" y="809423"/>
                    <a:pt x="0" y="797317"/>
                    <a:pt x="0" y="784694"/>
                  </a:cubicBezTo>
                  <a:lnTo>
                    <a:pt x="0" y="47596"/>
                  </a:lnTo>
                  <a:cubicBezTo>
                    <a:pt x="0" y="34973"/>
                    <a:pt x="5015" y="22867"/>
                    <a:pt x="13941" y="13941"/>
                  </a:cubicBezTo>
                  <a:cubicBezTo>
                    <a:pt x="22867" y="5015"/>
                    <a:pt x="34973" y="0"/>
                    <a:pt x="47596" y="0"/>
                  </a:cubicBezTo>
                  <a:close/>
                </a:path>
              </a:pathLst>
            </a:custGeom>
            <a:solidFill>
              <a:srgbClr val="FFFFFF"/>
            </a:solidFill>
            <a:ln w="38100" cap="rnd">
              <a:solidFill>
                <a:srgbClr val="6299E4"/>
              </a:solidFill>
              <a:prstDash val="solid"/>
              <a:round/>
            </a:ln>
          </p:spPr>
        </p:sp>
        <p:sp>
          <p:nvSpPr>
            <p:cNvPr name="TextBox 10" id="10"/>
            <p:cNvSpPr txBox="true"/>
            <p:nvPr/>
          </p:nvSpPr>
          <p:spPr>
            <a:xfrm>
              <a:off x="0" y="-47625"/>
              <a:ext cx="3259593" cy="87991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348357" y="6561649"/>
            <a:ext cx="8295613" cy="2118165"/>
            <a:chOff x="0" y="0"/>
            <a:chExt cx="3259593" cy="832290"/>
          </a:xfrm>
        </p:grpSpPr>
        <p:sp>
          <p:nvSpPr>
            <p:cNvPr name="Freeform 12" id="12"/>
            <p:cNvSpPr/>
            <p:nvPr/>
          </p:nvSpPr>
          <p:spPr>
            <a:xfrm flipH="false" flipV="false" rot="0">
              <a:off x="0" y="0"/>
              <a:ext cx="3259593" cy="832290"/>
            </a:xfrm>
            <a:custGeom>
              <a:avLst/>
              <a:gdLst/>
              <a:ahLst/>
              <a:cxnLst/>
              <a:rect r="r" b="b" t="t" l="l"/>
              <a:pathLst>
                <a:path h="832290" w="3259593">
                  <a:moveTo>
                    <a:pt x="47596" y="0"/>
                  </a:moveTo>
                  <a:lnTo>
                    <a:pt x="3211997" y="0"/>
                  </a:lnTo>
                  <a:cubicBezTo>
                    <a:pt x="3238284" y="0"/>
                    <a:pt x="3259593" y="21309"/>
                    <a:pt x="3259593" y="47596"/>
                  </a:cubicBezTo>
                  <a:lnTo>
                    <a:pt x="3259593" y="784694"/>
                  </a:lnTo>
                  <a:cubicBezTo>
                    <a:pt x="3259593" y="797317"/>
                    <a:pt x="3254579" y="809423"/>
                    <a:pt x="3245653" y="818349"/>
                  </a:cubicBezTo>
                  <a:cubicBezTo>
                    <a:pt x="3236727" y="827275"/>
                    <a:pt x="3224621" y="832290"/>
                    <a:pt x="3211997" y="832290"/>
                  </a:cubicBezTo>
                  <a:lnTo>
                    <a:pt x="47596" y="832290"/>
                  </a:lnTo>
                  <a:cubicBezTo>
                    <a:pt x="34973" y="832290"/>
                    <a:pt x="22867" y="827275"/>
                    <a:pt x="13941" y="818349"/>
                  </a:cubicBezTo>
                  <a:cubicBezTo>
                    <a:pt x="5015" y="809423"/>
                    <a:pt x="0" y="797317"/>
                    <a:pt x="0" y="784694"/>
                  </a:cubicBezTo>
                  <a:lnTo>
                    <a:pt x="0" y="47596"/>
                  </a:lnTo>
                  <a:cubicBezTo>
                    <a:pt x="0" y="34973"/>
                    <a:pt x="5015" y="22867"/>
                    <a:pt x="13941" y="13941"/>
                  </a:cubicBezTo>
                  <a:cubicBezTo>
                    <a:pt x="22867" y="5015"/>
                    <a:pt x="34973" y="0"/>
                    <a:pt x="47596" y="0"/>
                  </a:cubicBezTo>
                  <a:close/>
                </a:path>
              </a:pathLst>
            </a:custGeom>
            <a:solidFill>
              <a:srgbClr val="FFFFFF"/>
            </a:solidFill>
            <a:ln w="38100" cap="rnd">
              <a:solidFill>
                <a:srgbClr val="6299E4"/>
              </a:solidFill>
              <a:prstDash val="solid"/>
              <a:round/>
            </a:ln>
          </p:spPr>
        </p:sp>
        <p:sp>
          <p:nvSpPr>
            <p:cNvPr name="TextBox 13" id="13"/>
            <p:cNvSpPr txBox="true"/>
            <p:nvPr/>
          </p:nvSpPr>
          <p:spPr>
            <a:xfrm>
              <a:off x="0" y="-47625"/>
              <a:ext cx="3259593" cy="87991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990716" y="4224094"/>
            <a:ext cx="7602241" cy="1762713"/>
          </a:xfrm>
          <a:prstGeom prst="rect">
            <a:avLst/>
          </a:prstGeom>
        </p:spPr>
        <p:txBody>
          <a:bodyPr anchor="t" rtlCol="false" tIns="0" lIns="0" bIns="0" rIns="0">
            <a:spAutoFit/>
          </a:bodyPr>
          <a:lstStyle/>
          <a:p>
            <a:pPr algn="l">
              <a:lnSpc>
                <a:spcPts val="2818"/>
              </a:lnSpc>
              <a:spcBef>
                <a:spcPct val="0"/>
              </a:spcBef>
            </a:pPr>
            <a:r>
              <a:rPr lang="en-US" sz="2013">
                <a:solidFill>
                  <a:srgbClr val="194A8D"/>
                </a:solidFill>
                <a:latin typeface="Arimo"/>
                <a:ea typeface="Arimo"/>
                <a:cs typeface="Arimo"/>
                <a:sym typeface="Arimo"/>
              </a:rPr>
              <a:t>F</a:t>
            </a:r>
            <a:r>
              <a:rPr lang="en-US" sz="2013">
                <a:solidFill>
                  <a:srgbClr val="194A8D"/>
                </a:solidFill>
                <a:latin typeface="Arimo"/>
                <a:ea typeface="Arimo"/>
                <a:cs typeface="Arimo"/>
                <a:sym typeface="Arimo"/>
              </a:rPr>
              <a:t>orm đăng nhập và đăng ký:</a:t>
            </a:r>
          </a:p>
          <a:p>
            <a:pPr algn="l" marL="869318" indent="-289773" lvl="2">
              <a:lnSpc>
                <a:spcPts val="2818"/>
              </a:lnSpc>
              <a:spcBef>
                <a:spcPct val="0"/>
              </a:spcBef>
              <a:buFont typeface="Arial"/>
              <a:buChar char="⚬"/>
            </a:pPr>
            <a:r>
              <a:rPr lang="en-US" sz="2013">
                <a:solidFill>
                  <a:srgbClr val="194A8D"/>
                </a:solidFill>
                <a:latin typeface="Arimo"/>
                <a:ea typeface="Arimo"/>
                <a:cs typeface="Arimo"/>
                <a:sym typeface="Arimo"/>
              </a:rPr>
              <a:t>Lỗ hổng tích hợp: SQL Injection.</a:t>
            </a:r>
          </a:p>
          <a:p>
            <a:pPr algn="l" marL="869318" indent="-289773" lvl="2">
              <a:lnSpc>
                <a:spcPts val="2818"/>
              </a:lnSpc>
              <a:spcBef>
                <a:spcPct val="0"/>
              </a:spcBef>
              <a:buFont typeface="Arial"/>
              <a:buChar char="⚬"/>
            </a:pPr>
            <a:r>
              <a:rPr lang="en-US" sz="2013">
                <a:solidFill>
                  <a:srgbClr val="194A8D"/>
                </a:solidFill>
                <a:latin typeface="Arimo"/>
                <a:ea typeface="Arimo"/>
                <a:cs typeface="Arimo"/>
                <a:sym typeface="Arimo"/>
              </a:rPr>
              <a:t>Mục tiêu thử nghiệm: Kiểm tra khả năng bảo vệ cơ sở dữ liệu khỏi truy vấn độc hại.</a:t>
            </a:r>
          </a:p>
          <a:p>
            <a:pPr algn="l">
              <a:lnSpc>
                <a:spcPts val="2818"/>
              </a:lnSpc>
              <a:spcBef>
                <a:spcPct val="0"/>
              </a:spcBef>
            </a:pPr>
          </a:p>
        </p:txBody>
      </p:sp>
      <p:sp>
        <p:nvSpPr>
          <p:cNvPr name="TextBox 15" id="15"/>
          <p:cNvSpPr txBox="true"/>
          <p:nvPr/>
        </p:nvSpPr>
        <p:spPr>
          <a:xfrm rot="0">
            <a:off x="1197312" y="6913262"/>
            <a:ext cx="7189049" cy="1669496"/>
          </a:xfrm>
          <a:prstGeom prst="rect">
            <a:avLst/>
          </a:prstGeom>
        </p:spPr>
        <p:txBody>
          <a:bodyPr anchor="t" rtlCol="false" tIns="0" lIns="0" bIns="0" rIns="0">
            <a:spAutoFit/>
          </a:bodyPr>
          <a:lstStyle/>
          <a:p>
            <a:pPr algn="l">
              <a:lnSpc>
                <a:spcPts val="2665"/>
              </a:lnSpc>
              <a:spcBef>
                <a:spcPct val="0"/>
              </a:spcBef>
            </a:pPr>
            <a:r>
              <a:rPr lang="en-US" sz="1903">
                <a:solidFill>
                  <a:srgbClr val="194A8D"/>
                </a:solidFill>
                <a:latin typeface="Arimo"/>
                <a:ea typeface="Arimo"/>
                <a:cs typeface="Arimo"/>
                <a:sym typeface="Arimo"/>
              </a:rPr>
              <a:t>Chức</a:t>
            </a:r>
            <a:r>
              <a:rPr lang="en-US" sz="1903">
                <a:solidFill>
                  <a:srgbClr val="194A8D"/>
                </a:solidFill>
                <a:latin typeface="Arimo"/>
                <a:ea typeface="Arimo"/>
                <a:cs typeface="Arimo"/>
                <a:sym typeface="Arimo"/>
              </a:rPr>
              <a:t> năng upload file:</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Lỗ hổng tích hợp: File Inclusion (LFI/RFI).</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Mục tiêu thử nghiệm: Ngăn chặn tải lên tệp độc hại và kiểm tra các file tải lên.</a:t>
            </a:r>
          </a:p>
          <a:p>
            <a:pPr algn="l">
              <a:lnSpc>
                <a:spcPts val="2665"/>
              </a:lnSpc>
              <a:spcBef>
                <a:spcPct val="0"/>
              </a:spcBef>
            </a:pPr>
          </a:p>
        </p:txBody>
      </p:sp>
      <p:sp>
        <p:nvSpPr>
          <p:cNvPr name="TextBox 16" id="16"/>
          <p:cNvSpPr txBox="true"/>
          <p:nvPr/>
        </p:nvSpPr>
        <p:spPr>
          <a:xfrm rot="0">
            <a:off x="9741312" y="4224094"/>
            <a:ext cx="7189049" cy="1669496"/>
          </a:xfrm>
          <a:prstGeom prst="rect">
            <a:avLst/>
          </a:prstGeom>
        </p:spPr>
        <p:txBody>
          <a:bodyPr anchor="t" rtlCol="false" tIns="0" lIns="0" bIns="0" rIns="0">
            <a:spAutoFit/>
          </a:bodyPr>
          <a:lstStyle/>
          <a:p>
            <a:pPr algn="l">
              <a:lnSpc>
                <a:spcPts val="2665"/>
              </a:lnSpc>
              <a:spcBef>
                <a:spcPct val="0"/>
              </a:spcBef>
            </a:pPr>
            <a:r>
              <a:rPr lang="en-US" sz="1903">
                <a:solidFill>
                  <a:srgbClr val="194A8D"/>
                </a:solidFill>
                <a:latin typeface="Arimo"/>
                <a:ea typeface="Arimo"/>
                <a:cs typeface="Arimo"/>
                <a:sym typeface="Arimo"/>
              </a:rPr>
              <a:t>T</a:t>
            </a:r>
            <a:r>
              <a:rPr lang="en-US" sz="1903">
                <a:solidFill>
                  <a:srgbClr val="194A8D"/>
                </a:solidFill>
                <a:latin typeface="Arimo"/>
                <a:ea typeface="Arimo"/>
                <a:cs typeface="Arimo"/>
                <a:sym typeface="Arimo"/>
              </a:rPr>
              <a:t>rang nhập liệu người dùng:</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Lỗ hổng tích hợp: Cross-Site Scripting (XSS).</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Mục tiêu thử nghiệm: Đảm bảo các đầu vào được kiểm soát để ngăn mã độc JavaScript.</a:t>
            </a:r>
          </a:p>
          <a:p>
            <a:pPr algn="l">
              <a:lnSpc>
                <a:spcPts val="2665"/>
              </a:lnSpc>
              <a:spcBef>
                <a:spcPct val="0"/>
              </a:spcBef>
            </a:pPr>
          </a:p>
        </p:txBody>
      </p:sp>
      <p:sp>
        <p:nvSpPr>
          <p:cNvPr name="TextBox 17" id="17"/>
          <p:cNvSpPr txBox="true"/>
          <p:nvPr/>
        </p:nvSpPr>
        <p:spPr>
          <a:xfrm rot="0">
            <a:off x="9741312" y="6762171"/>
            <a:ext cx="7189049" cy="1669496"/>
          </a:xfrm>
          <a:prstGeom prst="rect">
            <a:avLst/>
          </a:prstGeom>
        </p:spPr>
        <p:txBody>
          <a:bodyPr anchor="t" rtlCol="false" tIns="0" lIns="0" bIns="0" rIns="0">
            <a:spAutoFit/>
          </a:bodyPr>
          <a:lstStyle/>
          <a:p>
            <a:pPr algn="l">
              <a:lnSpc>
                <a:spcPts val="2665"/>
              </a:lnSpc>
              <a:spcBef>
                <a:spcPct val="0"/>
              </a:spcBef>
            </a:pPr>
            <a:r>
              <a:rPr lang="en-US" sz="1903">
                <a:solidFill>
                  <a:srgbClr val="194A8D"/>
                </a:solidFill>
                <a:latin typeface="Arimo"/>
                <a:ea typeface="Arimo"/>
                <a:cs typeface="Arimo"/>
                <a:sym typeface="Arimo"/>
              </a:rPr>
              <a:t>Chức</a:t>
            </a:r>
            <a:r>
              <a:rPr lang="en-US" sz="1903">
                <a:solidFill>
                  <a:srgbClr val="194A8D"/>
                </a:solidFill>
                <a:latin typeface="Arimo"/>
                <a:ea typeface="Arimo"/>
                <a:cs typeface="Arimo"/>
                <a:sym typeface="Arimo"/>
              </a:rPr>
              <a:t> năng quản lý tài khoản:</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Lỗ hổng tích hợp: CSRF (Cross-Site Request Forgery).</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Mục tiêu thử nghiệm: Xác thực yêu cầu từ người dùng hợp lệ và ngăn chặn liên kết độc hại.</a:t>
            </a:r>
          </a:p>
          <a:p>
            <a:pPr algn="l">
              <a:lnSpc>
                <a:spcPts val="2665"/>
              </a:lnSpc>
              <a:spcBef>
                <a:spcPct val="0"/>
              </a:spcBef>
            </a:pPr>
          </a:p>
        </p:txBody>
      </p:sp>
      <p:sp>
        <p:nvSpPr>
          <p:cNvPr name="Freeform 18" id="18"/>
          <p:cNvSpPr/>
          <p:nvPr/>
        </p:nvSpPr>
        <p:spPr>
          <a:xfrm flipH="false" flipV="true" rot="-5400000">
            <a:off x="15177010" y="-1036430"/>
            <a:ext cx="2720897" cy="5228794"/>
          </a:xfrm>
          <a:custGeom>
            <a:avLst/>
            <a:gdLst/>
            <a:ahLst/>
            <a:cxnLst/>
            <a:rect r="r" b="b" t="t" l="l"/>
            <a:pathLst>
              <a:path h="5228794" w="2720897">
                <a:moveTo>
                  <a:pt x="0" y="5228795"/>
                </a:moveTo>
                <a:lnTo>
                  <a:pt x="2720897" y="5228795"/>
                </a:lnTo>
                <a:lnTo>
                  <a:pt x="2720897" y="0"/>
                </a:lnTo>
                <a:lnTo>
                  <a:pt x="0" y="0"/>
                </a:lnTo>
                <a:lnTo>
                  <a:pt x="0" y="5228795"/>
                </a:lnTo>
                <a:close/>
              </a:path>
            </a:pathLst>
          </a:custGeom>
          <a:blipFill>
            <a:blip r:embed="rId2"/>
            <a:stretch>
              <a:fillRect l="0" t="0" r="0" b="0"/>
            </a:stretch>
          </a:blipFill>
        </p:spPr>
      </p:sp>
      <p:sp>
        <p:nvSpPr>
          <p:cNvPr name="TextBox 19" id="19"/>
          <p:cNvSpPr txBox="true"/>
          <p:nvPr/>
        </p:nvSpPr>
        <p:spPr>
          <a:xfrm rot="0">
            <a:off x="1993790" y="902085"/>
            <a:ext cx="13891707" cy="2036331"/>
          </a:xfrm>
          <a:prstGeom prst="rect">
            <a:avLst/>
          </a:prstGeom>
        </p:spPr>
        <p:txBody>
          <a:bodyPr anchor="t" rtlCol="false" tIns="0" lIns="0" bIns="0" rIns="0">
            <a:spAutoFit/>
          </a:bodyPr>
          <a:lstStyle/>
          <a:p>
            <a:pPr algn="ctr">
              <a:lnSpc>
                <a:spcPts val="5343"/>
              </a:lnSpc>
            </a:pPr>
            <a:r>
              <a:rPr lang="en-US" sz="5040" spc="504">
                <a:solidFill>
                  <a:srgbClr val="FFFFFF"/>
                </a:solidFill>
                <a:latin typeface="League Spartan"/>
                <a:ea typeface="League Spartan"/>
                <a:cs typeface="League Spartan"/>
                <a:sym typeface="League Spartan"/>
              </a:rPr>
              <a:t>2. XÂY DỰNG WEBSITE THỬ NGHIỆM</a:t>
            </a:r>
          </a:p>
          <a:p>
            <a:pPr algn="ctr">
              <a:lnSpc>
                <a:spcPts val="5343"/>
              </a:lnSpc>
            </a:pPr>
          </a:p>
        </p:txBody>
      </p:sp>
      <p:sp>
        <p:nvSpPr>
          <p:cNvPr name="Freeform 20" id="20"/>
          <p:cNvSpPr/>
          <p:nvPr/>
        </p:nvSpPr>
        <p:spPr>
          <a:xfrm flipH="false" flipV="false" rot="-5400000">
            <a:off x="390093" y="-1253949"/>
            <a:ext cx="2720897" cy="5228794"/>
          </a:xfrm>
          <a:custGeom>
            <a:avLst/>
            <a:gdLst/>
            <a:ahLst/>
            <a:cxnLst/>
            <a:rect r="r" b="b" t="t" l="l"/>
            <a:pathLst>
              <a:path h="5228794" w="2720897">
                <a:moveTo>
                  <a:pt x="0" y="0"/>
                </a:moveTo>
                <a:lnTo>
                  <a:pt x="2720897" y="0"/>
                </a:lnTo>
                <a:lnTo>
                  <a:pt x="2720897" y="5228795"/>
                </a:lnTo>
                <a:lnTo>
                  <a:pt x="0" y="5228795"/>
                </a:lnTo>
                <a:lnTo>
                  <a:pt x="0" y="0"/>
                </a:lnTo>
                <a:close/>
              </a:path>
            </a:pathLst>
          </a:custGeom>
          <a:blipFill>
            <a:blip r:embed="rId2"/>
            <a:stretch>
              <a:fillRect l="0" t="0" r="0" b="0"/>
            </a:stretch>
          </a:blipFill>
        </p:spPr>
      </p:sp>
      <p:sp>
        <p:nvSpPr>
          <p:cNvPr name="TextBox 21" id="21"/>
          <p:cNvSpPr txBox="true"/>
          <p:nvPr/>
        </p:nvSpPr>
        <p:spPr>
          <a:xfrm rot="0">
            <a:off x="1536494" y="2549447"/>
            <a:ext cx="12386568" cy="1205865"/>
          </a:xfrm>
          <a:prstGeom prst="rect">
            <a:avLst/>
          </a:prstGeom>
        </p:spPr>
        <p:txBody>
          <a:bodyPr anchor="t" rtlCol="false" tIns="0" lIns="0" bIns="0" rIns="0">
            <a:spAutoFit/>
          </a:bodyPr>
          <a:lstStyle/>
          <a:p>
            <a:pPr algn="l">
              <a:lnSpc>
                <a:spcPts val="4995"/>
              </a:lnSpc>
            </a:pPr>
            <a:r>
              <a:rPr lang="en-US" sz="2700" spc="426">
                <a:solidFill>
                  <a:srgbClr val="EFEFEF"/>
                </a:solidFill>
                <a:latin typeface="Josefin Sans Regular"/>
                <a:ea typeface="Josefin Sans Regular"/>
                <a:cs typeface="Josefin Sans Regular"/>
                <a:sym typeface="Josefin Sans Regular"/>
              </a:rPr>
              <a:t>2.2. CHỨC NĂNG VÀ LỖ HỔNG TÍCH HỢP</a:t>
            </a:r>
          </a:p>
          <a:p>
            <a:pPr algn="l">
              <a:lnSpc>
                <a:spcPts val="499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644030" y="3806053"/>
            <a:ext cx="8295613" cy="2118165"/>
            <a:chOff x="0" y="0"/>
            <a:chExt cx="3259593" cy="832290"/>
          </a:xfrm>
        </p:grpSpPr>
        <p:sp>
          <p:nvSpPr>
            <p:cNvPr name="Freeform 3" id="3"/>
            <p:cNvSpPr/>
            <p:nvPr/>
          </p:nvSpPr>
          <p:spPr>
            <a:xfrm flipH="false" flipV="false" rot="0">
              <a:off x="0" y="0"/>
              <a:ext cx="3259593" cy="832290"/>
            </a:xfrm>
            <a:custGeom>
              <a:avLst/>
              <a:gdLst/>
              <a:ahLst/>
              <a:cxnLst/>
              <a:rect r="r" b="b" t="t" l="l"/>
              <a:pathLst>
                <a:path h="832290" w="3259593">
                  <a:moveTo>
                    <a:pt x="47596" y="0"/>
                  </a:moveTo>
                  <a:lnTo>
                    <a:pt x="3211997" y="0"/>
                  </a:lnTo>
                  <a:cubicBezTo>
                    <a:pt x="3238284" y="0"/>
                    <a:pt x="3259593" y="21309"/>
                    <a:pt x="3259593" y="47596"/>
                  </a:cubicBezTo>
                  <a:lnTo>
                    <a:pt x="3259593" y="784694"/>
                  </a:lnTo>
                  <a:cubicBezTo>
                    <a:pt x="3259593" y="797317"/>
                    <a:pt x="3254579" y="809423"/>
                    <a:pt x="3245653" y="818349"/>
                  </a:cubicBezTo>
                  <a:cubicBezTo>
                    <a:pt x="3236727" y="827275"/>
                    <a:pt x="3224621" y="832290"/>
                    <a:pt x="3211997" y="832290"/>
                  </a:cubicBezTo>
                  <a:lnTo>
                    <a:pt x="47596" y="832290"/>
                  </a:lnTo>
                  <a:cubicBezTo>
                    <a:pt x="34973" y="832290"/>
                    <a:pt x="22867" y="827275"/>
                    <a:pt x="13941" y="818349"/>
                  </a:cubicBezTo>
                  <a:cubicBezTo>
                    <a:pt x="5015" y="809423"/>
                    <a:pt x="0" y="797317"/>
                    <a:pt x="0" y="784694"/>
                  </a:cubicBezTo>
                  <a:lnTo>
                    <a:pt x="0" y="47596"/>
                  </a:lnTo>
                  <a:cubicBezTo>
                    <a:pt x="0" y="34973"/>
                    <a:pt x="5015" y="22867"/>
                    <a:pt x="13941" y="13941"/>
                  </a:cubicBezTo>
                  <a:cubicBezTo>
                    <a:pt x="22867" y="5015"/>
                    <a:pt x="34973" y="0"/>
                    <a:pt x="47596" y="0"/>
                  </a:cubicBezTo>
                  <a:close/>
                </a:path>
              </a:pathLst>
            </a:custGeom>
            <a:solidFill>
              <a:srgbClr val="FFFFFF"/>
            </a:solidFill>
            <a:ln w="38100" cap="rnd">
              <a:solidFill>
                <a:srgbClr val="6299E4"/>
              </a:solidFill>
              <a:prstDash val="solid"/>
              <a:round/>
            </a:ln>
          </p:spPr>
        </p:sp>
        <p:sp>
          <p:nvSpPr>
            <p:cNvPr name="TextBox 4" id="4"/>
            <p:cNvSpPr txBox="true"/>
            <p:nvPr/>
          </p:nvSpPr>
          <p:spPr>
            <a:xfrm>
              <a:off x="0" y="-47625"/>
              <a:ext cx="3259593" cy="87991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4030" y="6344130"/>
            <a:ext cx="8295613" cy="2118165"/>
            <a:chOff x="0" y="0"/>
            <a:chExt cx="3259593" cy="832290"/>
          </a:xfrm>
        </p:grpSpPr>
        <p:sp>
          <p:nvSpPr>
            <p:cNvPr name="Freeform 6" id="6"/>
            <p:cNvSpPr/>
            <p:nvPr/>
          </p:nvSpPr>
          <p:spPr>
            <a:xfrm flipH="false" flipV="false" rot="0">
              <a:off x="0" y="0"/>
              <a:ext cx="3259593" cy="832290"/>
            </a:xfrm>
            <a:custGeom>
              <a:avLst/>
              <a:gdLst/>
              <a:ahLst/>
              <a:cxnLst/>
              <a:rect r="r" b="b" t="t" l="l"/>
              <a:pathLst>
                <a:path h="832290" w="3259593">
                  <a:moveTo>
                    <a:pt x="47596" y="0"/>
                  </a:moveTo>
                  <a:lnTo>
                    <a:pt x="3211997" y="0"/>
                  </a:lnTo>
                  <a:cubicBezTo>
                    <a:pt x="3238284" y="0"/>
                    <a:pt x="3259593" y="21309"/>
                    <a:pt x="3259593" y="47596"/>
                  </a:cubicBezTo>
                  <a:lnTo>
                    <a:pt x="3259593" y="784694"/>
                  </a:lnTo>
                  <a:cubicBezTo>
                    <a:pt x="3259593" y="797317"/>
                    <a:pt x="3254579" y="809423"/>
                    <a:pt x="3245653" y="818349"/>
                  </a:cubicBezTo>
                  <a:cubicBezTo>
                    <a:pt x="3236727" y="827275"/>
                    <a:pt x="3224621" y="832290"/>
                    <a:pt x="3211997" y="832290"/>
                  </a:cubicBezTo>
                  <a:lnTo>
                    <a:pt x="47596" y="832290"/>
                  </a:lnTo>
                  <a:cubicBezTo>
                    <a:pt x="34973" y="832290"/>
                    <a:pt x="22867" y="827275"/>
                    <a:pt x="13941" y="818349"/>
                  </a:cubicBezTo>
                  <a:cubicBezTo>
                    <a:pt x="5015" y="809423"/>
                    <a:pt x="0" y="797317"/>
                    <a:pt x="0" y="784694"/>
                  </a:cubicBezTo>
                  <a:lnTo>
                    <a:pt x="0" y="47596"/>
                  </a:lnTo>
                  <a:cubicBezTo>
                    <a:pt x="0" y="34973"/>
                    <a:pt x="5015" y="22867"/>
                    <a:pt x="13941" y="13941"/>
                  </a:cubicBezTo>
                  <a:cubicBezTo>
                    <a:pt x="22867" y="5015"/>
                    <a:pt x="34973" y="0"/>
                    <a:pt x="47596" y="0"/>
                  </a:cubicBezTo>
                  <a:close/>
                </a:path>
              </a:pathLst>
            </a:custGeom>
            <a:solidFill>
              <a:srgbClr val="FFFFFF"/>
            </a:solidFill>
            <a:ln w="38100" cap="rnd">
              <a:solidFill>
                <a:srgbClr val="6299E4"/>
              </a:solidFill>
              <a:prstDash val="solid"/>
              <a:round/>
            </a:ln>
          </p:spPr>
        </p:sp>
        <p:sp>
          <p:nvSpPr>
            <p:cNvPr name="TextBox 7" id="7"/>
            <p:cNvSpPr txBox="true"/>
            <p:nvPr/>
          </p:nvSpPr>
          <p:spPr>
            <a:xfrm>
              <a:off x="0" y="-47625"/>
              <a:ext cx="3259593" cy="87991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348357" y="3806053"/>
            <a:ext cx="8295613" cy="2118165"/>
            <a:chOff x="0" y="0"/>
            <a:chExt cx="3259593" cy="832290"/>
          </a:xfrm>
        </p:grpSpPr>
        <p:sp>
          <p:nvSpPr>
            <p:cNvPr name="Freeform 9" id="9"/>
            <p:cNvSpPr/>
            <p:nvPr/>
          </p:nvSpPr>
          <p:spPr>
            <a:xfrm flipH="false" flipV="false" rot="0">
              <a:off x="0" y="0"/>
              <a:ext cx="3259593" cy="832290"/>
            </a:xfrm>
            <a:custGeom>
              <a:avLst/>
              <a:gdLst/>
              <a:ahLst/>
              <a:cxnLst/>
              <a:rect r="r" b="b" t="t" l="l"/>
              <a:pathLst>
                <a:path h="832290" w="3259593">
                  <a:moveTo>
                    <a:pt x="47596" y="0"/>
                  </a:moveTo>
                  <a:lnTo>
                    <a:pt x="3211997" y="0"/>
                  </a:lnTo>
                  <a:cubicBezTo>
                    <a:pt x="3238284" y="0"/>
                    <a:pt x="3259593" y="21309"/>
                    <a:pt x="3259593" y="47596"/>
                  </a:cubicBezTo>
                  <a:lnTo>
                    <a:pt x="3259593" y="784694"/>
                  </a:lnTo>
                  <a:cubicBezTo>
                    <a:pt x="3259593" y="797317"/>
                    <a:pt x="3254579" y="809423"/>
                    <a:pt x="3245653" y="818349"/>
                  </a:cubicBezTo>
                  <a:cubicBezTo>
                    <a:pt x="3236727" y="827275"/>
                    <a:pt x="3224621" y="832290"/>
                    <a:pt x="3211997" y="832290"/>
                  </a:cubicBezTo>
                  <a:lnTo>
                    <a:pt x="47596" y="832290"/>
                  </a:lnTo>
                  <a:cubicBezTo>
                    <a:pt x="34973" y="832290"/>
                    <a:pt x="22867" y="827275"/>
                    <a:pt x="13941" y="818349"/>
                  </a:cubicBezTo>
                  <a:cubicBezTo>
                    <a:pt x="5015" y="809423"/>
                    <a:pt x="0" y="797317"/>
                    <a:pt x="0" y="784694"/>
                  </a:cubicBezTo>
                  <a:lnTo>
                    <a:pt x="0" y="47596"/>
                  </a:lnTo>
                  <a:cubicBezTo>
                    <a:pt x="0" y="34973"/>
                    <a:pt x="5015" y="22867"/>
                    <a:pt x="13941" y="13941"/>
                  </a:cubicBezTo>
                  <a:cubicBezTo>
                    <a:pt x="22867" y="5015"/>
                    <a:pt x="34973" y="0"/>
                    <a:pt x="47596" y="0"/>
                  </a:cubicBezTo>
                  <a:close/>
                </a:path>
              </a:pathLst>
            </a:custGeom>
            <a:solidFill>
              <a:srgbClr val="FFFFFF"/>
            </a:solidFill>
            <a:ln w="38100" cap="rnd">
              <a:solidFill>
                <a:srgbClr val="6299E4"/>
              </a:solidFill>
              <a:prstDash val="solid"/>
              <a:round/>
            </a:ln>
          </p:spPr>
        </p:sp>
        <p:sp>
          <p:nvSpPr>
            <p:cNvPr name="TextBox 10" id="10"/>
            <p:cNvSpPr txBox="true"/>
            <p:nvPr/>
          </p:nvSpPr>
          <p:spPr>
            <a:xfrm>
              <a:off x="0" y="-47625"/>
              <a:ext cx="3259593" cy="87991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348357" y="6344130"/>
            <a:ext cx="8295613" cy="2118165"/>
            <a:chOff x="0" y="0"/>
            <a:chExt cx="3259593" cy="832290"/>
          </a:xfrm>
        </p:grpSpPr>
        <p:sp>
          <p:nvSpPr>
            <p:cNvPr name="Freeform 12" id="12"/>
            <p:cNvSpPr/>
            <p:nvPr/>
          </p:nvSpPr>
          <p:spPr>
            <a:xfrm flipH="false" flipV="false" rot="0">
              <a:off x="0" y="0"/>
              <a:ext cx="3259593" cy="832290"/>
            </a:xfrm>
            <a:custGeom>
              <a:avLst/>
              <a:gdLst/>
              <a:ahLst/>
              <a:cxnLst/>
              <a:rect r="r" b="b" t="t" l="l"/>
              <a:pathLst>
                <a:path h="832290" w="3259593">
                  <a:moveTo>
                    <a:pt x="47596" y="0"/>
                  </a:moveTo>
                  <a:lnTo>
                    <a:pt x="3211997" y="0"/>
                  </a:lnTo>
                  <a:cubicBezTo>
                    <a:pt x="3238284" y="0"/>
                    <a:pt x="3259593" y="21309"/>
                    <a:pt x="3259593" y="47596"/>
                  </a:cubicBezTo>
                  <a:lnTo>
                    <a:pt x="3259593" y="784694"/>
                  </a:lnTo>
                  <a:cubicBezTo>
                    <a:pt x="3259593" y="797317"/>
                    <a:pt x="3254579" y="809423"/>
                    <a:pt x="3245653" y="818349"/>
                  </a:cubicBezTo>
                  <a:cubicBezTo>
                    <a:pt x="3236727" y="827275"/>
                    <a:pt x="3224621" y="832290"/>
                    <a:pt x="3211997" y="832290"/>
                  </a:cubicBezTo>
                  <a:lnTo>
                    <a:pt x="47596" y="832290"/>
                  </a:lnTo>
                  <a:cubicBezTo>
                    <a:pt x="34973" y="832290"/>
                    <a:pt x="22867" y="827275"/>
                    <a:pt x="13941" y="818349"/>
                  </a:cubicBezTo>
                  <a:cubicBezTo>
                    <a:pt x="5015" y="809423"/>
                    <a:pt x="0" y="797317"/>
                    <a:pt x="0" y="784694"/>
                  </a:cubicBezTo>
                  <a:lnTo>
                    <a:pt x="0" y="47596"/>
                  </a:lnTo>
                  <a:cubicBezTo>
                    <a:pt x="0" y="34973"/>
                    <a:pt x="5015" y="22867"/>
                    <a:pt x="13941" y="13941"/>
                  </a:cubicBezTo>
                  <a:cubicBezTo>
                    <a:pt x="22867" y="5015"/>
                    <a:pt x="34973" y="0"/>
                    <a:pt x="47596" y="0"/>
                  </a:cubicBezTo>
                  <a:close/>
                </a:path>
              </a:pathLst>
            </a:custGeom>
            <a:solidFill>
              <a:srgbClr val="FFFFFF"/>
            </a:solidFill>
            <a:ln w="38100" cap="rnd">
              <a:solidFill>
                <a:srgbClr val="6299E4"/>
              </a:solidFill>
              <a:prstDash val="solid"/>
              <a:round/>
            </a:ln>
          </p:spPr>
        </p:sp>
        <p:sp>
          <p:nvSpPr>
            <p:cNvPr name="TextBox 13" id="13"/>
            <p:cNvSpPr txBox="true"/>
            <p:nvPr/>
          </p:nvSpPr>
          <p:spPr>
            <a:xfrm>
              <a:off x="0" y="-47625"/>
              <a:ext cx="3259593" cy="879915"/>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235283" y="-1432697"/>
            <a:ext cx="5758626" cy="4114800"/>
          </a:xfrm>
          <a:custGeom>
            <a:avLst/>
            <a:gdLst/>
            <a:ahLst/>
            <a:cxnLst/>
            <a:rect r="r" b="b" t="t" l="l"/>
            <a:pathLst>
              <a:path h="4114800" w="5758626">
                <a:moveTo>
                  <a:pt x="0" y="0"/>
                </a:moveTo>
                <a:lnTo>
                  <a:pt x="5758626" y="0"/>
                </a:lnTo>
                <a:lnTo>
                  <a:pt x="57586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2072784" y="9016376"/>
            <a:ext cx="4135166" cy="2541247"/>
          </a:xfrm>
          <a:custGeom>
            <a:avLst/>
            <a:gdLst/>
            <a:ahLst/>
            <a:cxnLst/>
            <a:rect r="r" b="b" t="t" l="l"/>
            <a:pathLst>
              <a:path h="2541247" w="4135166">
                <a:moveTo>
                  <a:pt x="0" y="0"/>
                </a:moveTo>
                <a:lnTo>
                  <a:pt x="4135166" y="0"/>
                </a:lnTo>
                <a:lnTo>
                  <a:pt x="4135166" y="2541248"/>
                </a:lnTo>
                <a:lnTo>
                  <a:pt x="0" y="2541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369007" y="-60600"/>
            <a:ext cx="3837986" cy="4114800"/>
          </a:xfrm>
          <a:custGeom>
            <a:avLst/>
            <a:gdLst/>
            <a:ahLst/>
            <a:cxnLst/>
            <a:rect r="r" b="b" t="t" l="l"/>
            <a:pathLst>
              <a:path h="4114800" w="3837986">
                <a:moveTo>
                  <a:pt x="0" y="0"/>
                </a:moveTo>
                <a:lnTo>
                  <a:pt x="3837986" y="0"/>
                </a:lnTo>
                <a:lnTo>
                  <a:pt x="383798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990716" y="4062571"/>
            <a:ext cx="7602241" cy="1409468"/>
          </a:xfrm>
          <a:prstGeom prst="rect">
            <a:avLst/>
          </a:prstGeom>
        </p:spPr>
        <p:txBody>
          <a:bodyPr anchor="t" rtlCol="false" tIns="0" lIns="0" bIns="0" rIns="0">
            <a:spAutoFit/>
          </a:bodyPr>
          <a:lstStyle/>
          <a:p>
            <a:pPr algn="l">
              <a:lnSpc>
                <a:spcPts val="2818"/>
              </a:lnSpc>
              <a:spcBef>
                <a:spcPct val="0"/>
              </a:spcBef>
            </a:pPr>
            <a:r>
              <a:rPr lang="en-US" sz="2013">
                <a:solidFill>
                  <a:srgbClr val="194A8D"/>
                </a:solidFill>
                <a:latin typeface="Arimo"/>
                <a:ea typeface="Arimo"/>
                <a:cs typeface="Arimo"/>
                <a:sym typeface="Arimo"/>
              </a:rPr>
              <a:t>Các</a:t>
            </a:r>
            <a:r>
              <a:rPr lang="en-US" sz="2013">
                <a:solidFill>
                  <a:srgbClr val="194A8D"/>
                </a:solidFill>
                <a:latin typeface="Arimo"/>
                <a:ea typeface="Arimo"/>
                <a:cs typeface="Arimo"/>
                <a:sym typeface="Arimo"/>
              </a:rPr>
              <a:t>h ly mạng:</a:t>
            </a:r>
          </a:p>
          <a:p>
            <a:pPr algn="l" marL="869318" indent="-289773" lvl="2">
              <a:lnSpc>
                <a:spcPts val="2818"/>
              </a:lnSpc>
              <a:spcBef>
                <a:spcPct val="0"/>
              </a:spcBef>
              <a:buFont typeface="Arial"/>
              <a:buChar char="⚬"/>
            </a:pPr>
            <a:r>
              <a:rPr lang="en-US" sz="2013">
                <a:solidFill>
                  <a:srgbClr val="194A8D"/>
                </a:solidFill>
                <a:latin typeface="Arimo"/>
                <a:ea typeface="Arimo"/>
                <a:cs typeface="Arimo"/>
                <a:sym typeface="Arimo"/>
              </a:rPr>
              <a:t>Sử dụng mạng nội bộ hoặc máy ảo độc lập để tránh ảnh hưởng đến hệ thống thật.</a:t>
            </a:r>
          </a:p>
          <a:p>
            <a:pPr algn="l">
              <a:lnSpc>
                <a:spcPts val="2818"/>
              </a:lnSpc>
              <a:spcBef>
                <a:spcPct val="0"/>
              </a:spcBef>
            </a:pPr>
          </a:p>
        </p:txBody>
      </p:sp>
      <p:sp>
        <p:nvSpPr>
          <p:cNvPr name="TextBox 18" id="18"/>
          <p:cNvSpPr txBox="true"/>
          <p:nvPr/>
        </p:nvSpPr>
        <p:spPr>
          <a:xfrm rot="0">
            <a:off x="1028700" y="6544652"/>
            <a:ext cx="7189049" cy="1669496"/>
          </a:xfrm>
          <a:prstGeom prst="rect">
            <a:avLst/>
          </a:prstGeom>
        </p:spPr>
        <p:txBody>
          <a:bodyPr anchor="t" rtlCol="false" tIns="0" lIns="0" bIns="0" rIns="0">
            <a:spAutoFit/>
          </a:bodyPr>
          <a:lstStyle/>
          <a:p>
            <a:pPr algn="l">
              <a:lnSpc>
                <a:spcPts val="2665"/>
              </a:lnSpc>
              <a:spcBef>
                <a:spcPct val="0"/>
              </a:spcBef>
            </a:pPr>
            <a:r>
              <a:rPr lang="en-US" sz="1903">
                <a:solidFill>
                  <a:srgbClr val="194A8D"/>
                </a:solidFill>
                <a:latin typeface="Arimo"/>
                <a:ea typeface="Arimo"/>
                <a:cs typeface="Arimo"/>
                <a:sym typeface="Arimo"/>
              </a:rPr>
              <a:t>Cấu hình máy chủ</a:t>
            </a:r>
            <a:r>
              <a:rPr lang="en-US" sz="1903">
                <a:solidFill>
                  <a:srgbClr val="194A8D"/>
                </a:solidFill>
                <a:latin typeface="Arimo"/>
                <a:ea typeface="Arimo"/>
                <a:cs typeface="Arimo"/>
                <a:sym typeface="Arimo"/>
              </a:rPr>
              <a:t> thử nghiệm:</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Tắt các dịch vụ không cần thiết để giảm bề mặt tấn công.</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Sử dụng chứng chỉ SSL/TLS để mã hóa lưu lượng truy cập.</a:t>
            </a:r>
          </a:p>
          <a:p>
            <a:pPr algn="l">
              <a:lnSpc>
                <a:spcPts val="2665"/>
              </a:lnSpc>
              <a:spcBef>
                <a:spcPct val="0"/>
              </a:spcBef>
            </a:pPr>
          </a:p>
        </p:txBody>
      </p:sp>
      <p:sp>
        <p:nvSpPr>
          <p:cNvPr name="TextBox 19" id="19"/>
          <p:cNvSpPr txBox="true"/>
          <p:nvPr/>
        </p:nvSpPr>
        <p:spPr>
          <a:xfrm rot="0">
            <a:off x="9741312" y="4006575"/>
            <a:ext cx="7189049" cy="2003542"/>
          </a:xfrm>
          <a:prstGeom prst="rect">
            <a:avLst/>
          </a:prstGeom>
        </p:spPr>
        <p:txBody>
          <a:bodyPr anchor="t" rtlCol="false" tIns="0" lIns="0" bIns="0" rIns="0">
            <a:spAutoFit/>
          </a:bodyPr>
          <a:lstStyle/>
          <a:p>
            <a:pPr algn="l">
              <a:lnSpc>
                <a:spcPts val="2665"/>
              </a:lnSpc>
              <a:spcBef>
                <a:spcPct val="0"/>
              </a:spcBef>
            </a:pPr>
            <a:r>
              <a:rPr lang="en-US" sz="1903">
                <a:solidFill>
                  <a:srgbClr val="194A8D"/>
                </a:solidFill>
                <a:latin typeface="Arimo"/>
                <a:ea typeface="Arimo"/>
                <a:cs typeface="Arimo"/>
                <a:sym typeface="Arimo"/>
              </a:rPr>
              <a:t>Giới hạ</a:t>
            </a:r>
            <a:r>
              <a:rPr lang="en-US" sz="1903">
                <a:solidFill>
                  <a:srgbClr val="194A8D"/>
                </a:solidFill>
                <a:latin typeface="Arimo"/>
                <a:ea typeface="Arimo"/>
                <a:cs typeface="Arimo"/>
                <a:sym typeface="Arimo"/>
              </a:rPr>
              <a:t>n quyền truy cập:</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Chỉ những người được ủy quyền mới có thể truy cập website thử nghiệm.</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Cấp quyền</a:t>
            </a:r>
            <a:r>
              <a:rPr lang="en-US" sz="1903">
                <a:solidFill>
                  <a:srgbClr val="194A8D"/>
                </a:solidFill>
                <a:latin typeface="Arimo"/>
                <a:ea typeface="Arimo"/>
                <a:cs typeface="Arimo"/>
                <a:sym typeface="Arimo"/>
              </a:rPr>
              <a:t> tối thiểu (principle of least privilege) cho các thành phần của hệ thống</a:t>
            </a:r>
          </a:p>
          <a:p>
            <a:pPr algn="l">
              <a:lnSpc>
                <a:spcPts val="2665"/>
              </a:lnSpc>
              <a:spcBef>
                <a:spcPct val="0"/>
              </a:spcBef>
            </a:pPr>
          </a:p>
        </p:txBody>
      </p:sp>
      <p:sp>
        <p:nvSpPr>
          <p:cNvPr name="TextBox 20" id="20"/>
          <p:cNvSpPr txBox="true"/>
          <p:nvPr/>
        </p:nvSpPr>
        <p:spPr>
          <a:xfrm rot="0">
            <a:off x="9741312" y="6544652"/>
            <a:ext cx="7189049" cy="1669496"/>
          </a:xfrm>
          <a:prstGeom prst="rect">
            <a:avLst/>
          </a:prstGeom>
        </p:spPr>
        <p:txBody>
          <a:bodyPr anchor="t" rtlCol="false" tIns="0" lIns="0" bIns="0" rIns="0">
            <a:spAutoFit/>
          </a:bodyPr>
          <a:lstStyle/>
          <a:p>
            <a:pPr algn="l">
              <a:lnSpc>
                <a:spcPts val="2665"/>
              </a:lnSpc>
              <a:spcBef>
                <a:spcPct val="0"/>
              </a:spcBef>
            </a:pPr>
            <a:r>
              <a:rPr lang="en-US" sz="1903">
                <a:solidFill>
                  <a:srgbClr val="194A8D"/>
                </a:solidFill>
                <a:latin typeface="Arimo"/>
                <a:ea typeface="Arimo"/>
                <a:cs typeface="Arimo"/>
                <a:sym typeface="Arimo"/>
              </a:rPr>
              <a:t>Theo dõi</a:t>
            </a:r>
            <a:r>
              <a:rPr lang="en-US" sz="1903">
                <a:solidFill>
                  <a:srgbClr val="194A8D"/>
                </a:solidFill>
                <a:latin typeface="Arimo"/>
                <a:ea typeface="Arimo"/>
                <a:cs typeface="Arimo"/>
                <a:sym typeface="Arimo"/>
              </a:rPr>
              <a:t> và ghi nhật ký:</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Ghi lại mọi hoạt động trên hệ thống để phân tích sau này.</a:t>
            </a:r>
          </a:p>
          <a:p>
            <a:pPr algn="l" marL="822069" indent="-274023" lvl="2">
              <a:lnSpc>
                <a:spcPts val="2665"/>
              </a:lnSpc>
              <a:spcBef>
                <a:spcPct val="0"/>
              </a:spcBef>
              <a:buFont typeface="Arial"/>
              <a:buChar char="⚬"/>
            </a:pPr>
            <a:r>
              <a:rPr lang="en-US" sz="1903">
                <a:solidFill>
                  <a:srgbClr val="194A8D"/>
                </a:solidFill>
                <a:latin typeface="Arimo"/>
                <a:ea typeface="Arimo"/>
                <a:cs typeface="Arimo"/>
                <a:sym typeface="Arimo"/>
              </a:rPr>
              <a:t>Sử d</a:t>
            </a:r>
            <a:r>
              <a:rPr lang="en-US" sz="1903">
                <a:solidFill>
                  <a:srgbClr val="194A8D"/>
                </a:solidFill>
                <a:latin typeface="Arimo"/>
                <a:ea typeface="Arimo"/>
                <a:cs typeface="Arimo"/>
                <a:sym typeface="Arimo"/>
              </a:rPr>
              <a:t>ụng công cụ như ELK Stack (Elasticsearch, Logstash, Kibana) để theo dõi và trực quan hóa log.</a:t>
            </a:r>
          </a:p>
          <a:p>
            <a:pPr algn="l">
              <a:lnSpc>
                <a:spcPts val="2665"/>
              </a:lnSpc>
              <a:spcBef>
                <a:spcPct val="0"/>
              </a:spcBef>
            </a:pPr>
          </a:p>
        </p:txBody>
      </p:sp>
      <p:sp>
        <p:nvSpPr>
          <p:cNvPr name="TextBox 21" id="21"/>
          <p:cNvSpPr txBox="true"/>
          <p:nvPr/>
        </p:nvSpPr>
        <p:spPr>
          <a:xfrm rot="0">
            <a:off x="1750541" y="893422"/>
            <a:ext cx="13891707" cy="2036331"/>
          </a:xfrm>
          <a:prstGeom prst="rect">
            <a:avLst/>
          </a:prstGeom>
        </p:spPr>
        <p:txBody>
          <a:bodyPr anchor="t" rtlCol="false" tIns="0" lIns="0" bIns="0" rIns="0">
            <a:spAutoFit/>
          </a:bodyPr>
          <a:lstStyle/>
          <a:p>
            <a:pPr algn="ctr">
              <a:lnSpc>
                <a:spcPts val="5343"/>
              </a:lnSpc>
            </a:pPr>
            <a:r>
              <a:rPr lang="en-US" sz="5040" spc="504">
                <a:solidFill>
                  <a:srgbClr val="FFFFFF"/>
                </a:solidFill>
                <a:latin typeface="League Spartan"/>
                <a:ea typeface="League Spartan"/>
                <a:cs typeface="League Spartan"/>
                <a:sym typeface="League Spartan"/>
              </a:rPr>
              <a:t>2. XÂY DỰNG WEBSITE THỬ NGHIỆM</a:t>
            </a:r>
          </a:p>
          <a:p>
            <a:pPr algn="ctr">
              <a:lnSpc>
                <a:spcPts val="5343"/>
              </a:lnSpc>
            </a:pPr>
          </a:p>
        </p:txBody>
      </p:sp>
      <p:sp>
        <p:nvSpPr>
          <p:cNvPr name="TextBox 22" id="22"/>
          <p:cNvSpPr txBox="true"/>
          <p:nvPr/>
        </p:nvSpPr>
        <p:spPr>
          <a:xfrm rot="0">
            <a:off x="1536494" y="2266813"/>
            <a:ext cx="12386568" cy="1205865"/>
          </a:xfrm>
          <a:prstGeom prst="rect">
            <a:avLst/>
          </a:prstGeom>
        </p:spPr>
        <p:txBody>
          <a:bodyPr anchor="t" rtlCol="false" tIns="0" lIns="0" bIns="0" rIns="0">
            <a:spAutoFit/>
          </a:bodyPr>
          <a:lstStyle/>
          <a:p>
            <a:pPr algn="l">
              <a:lnSpc>
                <a:spcPts val="4995"/>
              </a:lnSpc>
            </a:pPr>
            <a:r>
              <a:rPr lang="en-US" sz="2700" spc="426">
                <a:solidFill>
                  <a:srgbClr val="EFEFEF"/>
                </a:solidFill>
                <a:latin typeface="Josefin Sans Regular"/>
                <a:ea typeface="Josefin Sans Regular"/>
                <a:cs typeface="Josefin Sans Regular"/>
                <a:sym typeface="Josefin Sans Regular"/>
              </a:rPr>
              <a:t>2.3. CÁCH THIẾT LẬP MÔI TRƯỜNG AN TOÀN</a:t>
            </a:r>
          </a:p>
          <a:p>
            <a:pPr algn="l">
              <a:lnSpc>
                <a:spcPts val="499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DAFhkItkhOA</dc:identifier>
  <dcterms:modified xsi:type="dcterms:W3CDTF">2011-08-01T06:04:30Z</dcterms:modified>
  <cp:revision>1</cp:revision>
  <dc:title>Xanh dương Các thành phần Cùng kích thước &amp; Giả lập Công nghệ trong Giáo dục Bản thuyết trình Công nghệ</dc:title>
</cp:coreProperties>
</file>