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4"/>
  </p:notesMasterIdLst>
  <p:sldIdLst>
    <p:sldId id="256" r:id="rId2"/>
    <p:sldId id="257" r:id="rId3"/>
    <p:sldId id="258" r:id="rId4"/>
    <p:sldId id="259" r:id="rId5"/>
    <p:sldId id="295" r:id="rId6"/>
    <p:sldId id="261" r:id="rId7"/>
    <p:sldId id="263" r:id="rId8"/>
    <p:sldId id="264" r:id="rId9"/>
    <p:sldId id="296" r:id="rId10"/>
    <p:sldId id="281" r:id="rId11"/>
    <p:sldId id="297" r:id="rId12"/>
    <p:sldId id="298" r:id="rId13"/>
  </p:sldIdLst>
  <p:sldSz cx="9144000" cy="5143500" type="screen16x9"/>
  <p:notesSz cx="6858000" cy="9144000"/>
  <p:embeddedFontLst>
    <p:embeddedFont>
      <p:font typeface="Work Sans" pitchFamily="2" charset="0"/>
      <p:regular r:id="rId15"/>
      <p:bold r:id="rId16"/>
      <p:italic r:id="rId17"/>
      <p:boldItalic r:id="rId18"/>
    </p:embeddedFont>
    <p:embeddedFont>
      <p:font typeface="Work Sans Light" pitchFamily="2" charset="0"/>
      <p:regular r:id="rId19"/>
      <p:bold r:id="rId20"/>
      <p:italic r:id="rId21"/>
      <p:boldItalic r:id="rId22"/>
    </p:embeddedFont>
    <p:embeddedFont>
      <p:font typeface="Work Sans Medium"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E1A0B4-CA9A-47E9-B32D-D8B3E3E1B167}">
  <a:tblStyle styleId="{3EE1A0B4-CA9A-47E9-B32D-D8B3E3E1B16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43E468-359E-444D-8777-F010467ACDC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05059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72431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c680f8dda3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c680f8dda3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048725" y="3058625"/>
            <a:ext cx="4914000" cy="1159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1012800" y="2497750"/>
            <a:ext cx="495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1012800" y="3678252"/>
            <a:ext cx="49500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2000"/>
              <a:buNone/>
              <a:defRPr>
                <a:solidFill>
                  <a:srgbClr val="000000"/>
                </a:solidFill>
              </a:defRPr>
            </a:lvl1pPr>
            <a:lvl2pPr lvl="1" rtl="0">
              <a:spcBef>
                <a:spcPts val="0"/>
              </a:spcBef>
              <a:spcAft>
                <a:spcPts val="0"/>
              </a:spcAft>
              <a:buClr>
                <a:srgbClr val="000000"/>
              </a:buClr>
              <a:buSzPts val="2000"/>
              <a:buNone/>
              <a:defRPr>
                <a:solidFill>
                  <a:srgbClr val="000000"/>
                </a:solidFill>
              </a:defRPr>
            </a:lvl2pPr>
            <a:lvl3pPr lvl="2" rtl="0">
              <a:spcBef>
                <a:spcPts val="0"/>
              </a:spcBef>
              <a:spcAft>
                <a:spcPts val="0"/>
              </a:spcAft>
              <a:buClr>
                <a:srgbClr val="000000"/>
              </a:buClr>
              <a:buSzPts val="2000"/>
              <a:buNone/>
              <a:defRPr>
                <a:solidFill>
                  <a:srgbClr val="000000"/>
                </a:solidFill>
              </a:defRPr>
            </a:lvl3pPr>
            <a:lvl4pPr lvl="3" rtl="0">
              <a:spcBef>
                <a:spcPts val="0"/>
              </a:spcBef>
              <a:spcAft>
                <a:spcPts val="0"/>
              </a:spcAft>
              <a:buClr>
                <a:srgbClr val="000000"/>
              </a:buClr>
              <a:buSzPts val="2000"/>
              <a:buNone/>
              <a:defRPr>
                <a:solidFill>
                  <a:srgbClr val="000000"/>
                </a:solidFill>
              </a:defRPr>
            </a:lvl4pPr>
            <a:lvl5pPr lvl="4" rtl="0">
              <a:spcBef>
                <a:spcPts val="0"/>
              </a:spcBef>
              <a:spcAft>
                <a:spcPts val="0"/>
              </a:spcAft>
              <a:buClr>
                <a:srgbClr val="000000"/>
              </a:buClr>
              <a:buSzPts val="2000"/>
              <a:buNone/>
              <a:defRPr>
                <a:solidFill>
                  <a:srgbClr val="000000"/>
                </a:solidFill>
              </a:defRPr>
            </a:lvl5pPr>
            <a:lvl6pPr lvl="5" rtl="0">
              <a:spcBef>
                <a:spcPts val="0"/>
              </a:spcBef>
              <a:spcAft>
                <a:spcPts val="0"/>
              </a:spcAft>
              <a:buClr>
                <a:srgbClr val="000000"/>
              </a:buClr>
              <a:buSzPts val="2000"/>
              <a:buNone/>
              <a:defRPr>
                <a:solidFill>
                  <a:srgbClr val="000000"/>
                </a:solidFill>
              </a:defRPr>
            </a:lvl6pPr>
            <a:lvl7pPr lvl="6" rtl="0">
              <a:spcBef>
                <a:spcPts val="0"/>
              </a:spcBef>
              <a:spcAft>
                <a:spcPts val="0"/>
              </a:spcAft>
              <a:buClr>
                <a:srgbClr val="000000"/>
              </a:buClr>
              <a:buSzPts val="2000"/>
              <a:buNone/>
              <a:defRPr>
                <a:solidFill>
                  <a:srgbClr val="000000"/>
                </a:solidFill>
              </a:defRPr>
            </a:lvl7pPr>
            <a:lvl8pPr lvl="7" rtl="0">
              <a:spcBef>
                <a:spcPts val="0"/>
              </a:spcBef>
              <a:spcAft>
                <a:spcPts val="0"/>
              </a:spcAft>
              <a:buClr>
                <a:srgbClr val="000000"/>
              </a:buClr>
              <a:buSzPts val="2000"/>
              <a:buNone/>
              <a:defRPr>
                <a:solidFill>
                  <a:srgbClr val="000000"/>
                </a:solidFill>
              </a:defRPr>
            </a:lvl8pPr>
            <a:lvl9pPr lvl="8" rtl="0">
              <a:spcBef>
                <a:spcPts val="0"/>
              </a:spcBef>
              <a:spcAft>
                <a:spcPts val="0"/>
              </a:spcAft>
              <a:buClr>
                <a:srgbClr val="000000"/>
              </a:buClr>
              <a:buSzPts val="2000"/>
              <a:buNone/>
              <a:defRPr>
                <a:solidFill>
                  <a:srgbClr val="000000"/>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5" name="Google Shape;25;p5"/>
          <p:cNvSpPr txBox="1">
            <a:spLocks noGrp="1"/>
          </p:cNvSpPr>
          <p:nvPr>
            <p:ph type="body" idx="1"/>
          </p:nvPr>
        </p:nvSpPr>
        <p:spPr>
          <a:xfrm>
            <a:off x="869150" y="2312925"/>
            <a:ext cx="7405800" cy="2004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6" name="Google Shape;26;p5"/>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sp>
        <p:nvSpPr>
          <p:cNvPr id="28" name="Google Shape;28;p6"/>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6"/>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0" name="Google Shape;30;p6"/>
          <p:cNvSpPr txBox="1">
            <a:spLocks noGrp="1"/>
          </p:cNvSpPr>
          <p:nvPr>
            <p:ph type="body" idx="1"/>
          </p:nvPr>
        </p:nvSpPr>
        <p:spPr>
          <a:xfrm>
            <a:off x="869150" y="2312925"/>
            <a:ext cx="3594600" cy="21333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p6"/>
          <p:cNvSpPr txBox="1">
            <a:spLocks noGrp="1"/>
          </p:cNvSpPr>
          <p:nvPr>
            <p:ph type="body" idx="2"/>
          </p:nvPr>
        </p:nvSpPr>
        <p:spPr>
          <a:xfrm>
            <a:off x="4680228" y="2312925"/>
            <a:ext cx="3594600" cy="21333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2" name="Google Shape;32;p6"/>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3"/>
        <p:cNvGrpSpPr/>
        <p:nvPr/>
      </p:nvGrpSpPr>
      <p:grpSpPr>
        <a:xfrm>
          <a:off x="0" y="0"/>
          <a:ext cx="0" cy="0"/>
          <a:chOff x="0" y="0"/>
          <a:chExt cx="0" cy="0"/>
        </a:xfrm>
      </p:grpSpPr>
      <p:sp>
        <p:nvSpPr>
          <p:cNvPr id="34" name="Google Shape;34;p7"/>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7"/>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36" name="Google Shape;36;p7"/>
          <p:cNvSpPr txBox="1">
            <a:spLocks noGrp="1"/>
          </p:cNvSpPr>
          <p:nvPr>
            <p:ph type="body" idx="1"/>
          </p:nvPr>
        </p:nvSpPr>
        <p:spPr>
          <a:xfrm>
            <a:off x="869150" y="2312925"/>
            <a:ext cx="2366400" cy="2040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7" name="Google Shape;37;p7"/>
          <p:cNvSpPr txBox="1">
            <a:spLocks noGrp="1"/>
          </p:cNvSpPr>
          <p:nvPr>
            <p:ph type="body" idx="2"/>
          </p:nvPr>
        </p:nvSpPr>
        <p:spPr>
          <a:xfrm>
            <a:off x="3356739" y="2312925"/>
            <a:ext cx="2366400" cy="2040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8" name="Google Shape;38;p7"/>
          <p:cNvSpPr txBox="1">
            <a:spLocks noGrp="1"/>
          </p:cNvSpPr>
          <p:nvPr>
            <p:ph type="body" idx="3"/>
          </p:nvPr>
        </p:nvSpPr>
        <p:spPr>
          <a:xfrm>
            <a:off x="5844329" y="2312925"/>
            <a:ext cx="2366400" cy="2040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9" name="Google Shape;39;p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0"/>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0"/>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69150" y="847600"/>
            <a:ext cx="5092200" cy="1360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1pPr>
            <a:lvl2pPr lvl="1">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2pPr>
            <a:lvl3pPr lvl="2">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3pPr>
            <a:lvl4pPr lvl="3">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4pPr>
            <a:lvl5pPr lvl="4">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5pPr>
            <a:lvl6pPr lvl="5">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6pPr>
            <a:lvl7pPr lvl="6">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7pPr>
            <a:lvl8pPr lvl="7">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8pPr>
            <a:lvl9pPr lvl="8">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9pPr>
          </a:lstStyle>
          <a:p>
            <a:endParaRPr/>
          </a:p>
        </p:txBody>
      </p:sp>
      <p:sp>
        <p:nvSpPr>
          <p:cNvPr id="7" name="Google Shape;7;p1"/>
          <p:cNvSpPr txBox="1">
            <a:spLocks noGrp="1"/>
          </p:cNvSpPr>
          <p:nvPr>
            <p:ph type="body" idx="1"/>
          </p:nvPr>
        </p:nvSpPr>
        <p:spPr>
          <a:xfrm>
            <a:off x="869150" y="2312925"/>
            <a:ext cx="7405800" cy="20040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1pPr>
            <a:lvl2pPr marL="914400" lvl="1"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2pPr>
            <a:lvl3pPr marL="1371600" lvl="2"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3pPr>
            <a:lvl4pPr marL="1828800" lvl="3"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4pPr>
            <a:lvl5pPr marL="2286000" lvl="4"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5pPr>
            <a:lvl6pPr marL="2743200" lvl="5"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6pPr>
            <a:lvl7pPr marL="3200400" lvl="6"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7pPr>
            <a:lvl8pPr marL="3657600" lvl="7"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8pPr>
            <a:lvl9pPr marL="4114800" lvl="8"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9pPr>
          </a:lstStyle>
          <a:p>
            <a:endParaRPr/>
          </a:p>
        </p:txBody>
      </p:sp>
      <p:sp>
        <p:nvSpPr>
          <p:cNvPr id="8" name="Google Shape;8;p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lvl1pPr lvl="0" algn="r">
              <a:buNone/>
              <a:defRPr sz="1300" b="1">
                <a:solidFill>
                  <a:schemeClr val="dk1"/>
                </a:solidFill>
                <a:latin typeface="Work Sans"/>
                <a:ea typeface="Work Sans"/>
                <a:cs typeface="Work Sans"/>
                <a:sym typeface="Work Sans"/>
              </a:defRPr>
            </a:lvl1pPr>
            <a:lvl2pPr lvl="1" algn="r">
              <a:buNone/>
              <a:defRPr sz="1300" b="1">
                <a:solidFill>
                  <a:schemeClr val="dk1"/>
                </a:solidFill>
                <a:latin typeface="Work Sans"/>
                <a:ea typeface="Work Sans"/>
                <a:cs typeface="Work Sans"/>
                <a:sym typeface="Work Sans"/>
              </a:defRPr>
            </a:lvl2pPr>
            <a:lvl3pPr lvl="2" algn="r">
              <a:buNone/>
              <a:defRPr sz="1300" b="1">
                <a:solidFill>
                  <a:schemeClr val="dk1"/>
                </a:solidFill>
                <a:latin typeface="Work Sans"/>
                <a:ea typeface="Work Sans"/>
                <a:cs typeface="Work Sans"/>
                <a:sym typeface="Work Sans"/>
              </a:defRPr>
            </a:lvl3pPr>
            <a:lvl4pPr lvl="3" algn="r">
              <a:buNone/>
              <a:defRPr sz="1300" b="1">
                <a:solidFill>
                  <a:schemeClr val="dk1"/>
                </a:solidFill>
                <a:latin typeface="Work Sans"/>
                <a:ea typeface="Work Sans"/>
                <a:cs typeface="Work Sans"/>
                <a:sym typeface="Work Sans"/>
              </a:defRPr>
            </a:lvl4pPr>
            <a:lvl5pPr lvl="4" algn="r">
              <a:buNone/>
              <a:defRPr sz="1300" b="1">
                <a:solidFill>
                  <a:schemeClr val="dk1"/>
                </a:solidFill>
                <a:latin typeface="Work Sans"/>
                <a:ea typeface="Work Sans"/>
                <a:cs typeface="Work Sans"/>
                <a:sym typeface="Work Sans"/>
              </a:defRPr>
            </a:lvl5pPr>
            <a:lvl6pPr lvl="5" algn="r">
              <a:buNone/>
              <a:defRPr sz="1300" b="1">
                <a:solidFill>
                  <a:schemeClr val="dk1"/>
                </a:solidFill>
                <a:latin typeface="Work Sans"/>
                <a:ea typeface="Work Sans"/>
                <a:cs typeface="Work Sans"/>
                <a:sym typeface="Work Sans"/>
              </a:defRPr>
            </a:lvl6pPr>
            <a:lvl7pPr lvl="6" algn="r">
              <a:buNone/>
              <a:defRPr sz="1300" b="1">
                <a:solidFill>
                  <a:schemeClr val="dk1"/>
                </a:solidFill>
                <a:latin typeface="Work Sans"/>
                <a:ea typeface="Work Sans"/>
                <a:cs typeface="Work Sans"/>
                <a:sym typeface="Work Sans"/>
              </a:defRPr>
            </a:lvl7pPr>
            <a:lvl8pPr lvl="7" algn="r">
              <a:buNone/>
              <a:defRPr sz="1300" b="1">
                <a:solidFill>
                  <a:schemeClr val="dk1"/>
                </a:solidFill>
                <a:latin typeface="Work Sans"/>
                <a:ea typeface="Work Sans"/>
                <a:cs typeface="Work Sans"/>
                <a:sym typeface="Work Sans"/>
              </a:defRPr>
            </a:lvl8pPr>
            <a:lvl9pPr lvl="8" algn="r">
              <a:buNone/>
              <a:defRPr sz="1300" b="1">
                <a:solidFill>
                  <a:schemeClr val="dk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2"/>
          <p:cNvSpPr txBox="1">
            <a:spLocks noGrp="1"/>
          </p:cNvSpPr>
          <p:nvPr>
            <p:ph type="ctrTitle"/>
          </p:nvPr>
        </p:nvSpPr>
        <p:spPr>
          <a:xfrm>
            <a:off x="1000149" y="2014655"/>
            <a:ext cx="7110505" cy="2259980"/>
          </a:xfrm>
          <a:prstGeom prst="rect">
            <a:avLst/>
          </a:prstGeom>
        </p:spPr>
        <p:txBody>
          <a:bodyPr spcFirstLastPara="1" wrap="square" lIns="91425" tIns="91425" rIns="91425" bIns="91425" anchor="b" anchorCtr="0">
            <a:noAutofit/>
          </a:bodyPr>
          <a:lstStyle/>
          <a:p>
            <a:r>
              <a:rPr lang="en-US" sz="3200" dirty="0" err="1">
                <a:latin typeface="Times New Roman" panose="02020603050405020304" pitchFamily="18" charset="0"/>
                <a:ea typeface="Times New Roman" panose="02020603050405020304" pitchFamily="18" charset="0"/>
                <a:cs typeface="Times New Roman" panose="02020603050405020304" pitchFamily="18" charset="0"/>
              </a:rPr>
              <a:t>Đề</a:t>
            </a:r>
            <a:r>
              <a:rPr lang="en-US" sz="3200">
                <a:latin typeface="Times New Roman" panose="02020603050405020304" pitchFamily="18" charset="0"/>
                <a:ea typeface="Times New Roman" panose="02020603050405020304" pitchFamily="18" charset="0"/>
                <a:cs typeface="Times New Roman" panose="02020603050405020304" pitchFamily="18" charset="0"/>
              </a:rPr>
              <a:t> tài: </a:t>
            </a:r>
            <a:r>
              <a:rPr lang="en-US" sz="3200" b="1">
                <a:effectLst/>
                <a:latin typeface="Times New Roman" panose="02020603050405020304" pitchFamily="18" charset="0"/>
                <a:ea typeface="Times New Roman" panose="02020603050405020304" pitchFamily="18" charset="0"/>
                <a:cs typeface="Times New Roman" panose="02020603050405020304" pitchFamily="18" charset="0"/>
              </a:rPr>
              <a:t>Tìm hiểu các kỹ thuật tấn công Clickjacking trên dịch vụ Web và thử nghiệm các cách thức phòng chống.</a:t>
            </a:r>
            <a:br>
              <a:rPr lang="en-US" sz="2800">
                <a:effectLst/>
                <a:latin typeface="Times New Roman" panose="02020603050405020304" pitchFamily="18" charset="0"/>
                <a:ea typeface="Times New Roman" panose="02020603050405020304" pitchFamily="18" charset="0"/>
                <a:cs typeface="Times New Roman" panose="02020603050405020304" pitchFamily="18" charset="0"/>
              </a:rPr>
            </a:br>
            <a:endParaRPr sz="2800">
              <a:latin typeface="Times New Roman" panose="02020603050405020304" pitchFamily="18" charset="0"/>
              <a:cs typeface="Times New Roman" panose="02020603050405020304" pitchFamily="18" charset="0"/>
            </a:endParaRPr>
          </a:p>
        </p:txBody>
      </p:sp>
      <p:pic>
        <p:nvPicPr>
          <p:cNvPr id="2" name="image5.png" descr="A blue and white sign with a white letter and a red circle&#10;&#10;Description automatically generated">
            <a:extLst>
              <a:ext uri="{FF2B5EF4-FFF2-40B4-BE49-F238E27FC236}">
                <a16:creationId xmlns:a16="http://schemas.microsoft.com/office/drawing/2014/main" id="{4F907FB5-CACD-FA05-8770-603CDF5A1473}"/>
              </a:ext>
            </a:extLst>
          </p:cNvPr>
          <p:cNvPicPr/>
          <p:nvPr/>
        </p:nvPicPr>
        <p:blipFill>
          <a:blip r:embed="rId3"/>
          <a:srcRect/>
          <a:stretch>
            <a:fillRect/>
          </a:stretch>
        </p:blipFill>
        <p:spPr>
          <a:xfrm>
            <a:off x="1000149" y="555132"/>
            <a:ext cx="1083504" cy="1133050"/>
          </a:xfrm>
          <a:prstGeom prst="rect">
            <a:avLst/>
          </a:prstGeom>
          <a:ln/>
        </p:spPr>
      </p:pic>
      <p:sp>
        <p:nvSpPr>
          <p:cNvPr id="4" name="TextBox 3">
            <a:extLst>
              <a:ext uri="{FF2B5EF4-FFF2-40B4-BE49-F238E27FC236}">
                <a16:creationId xmlns:a16="http://schemas.microsoft.com/office/drawing/2014/main" id="{D8F8D67A-3361-7EED-03EE-0FD028577C51}"/>
              </a:ext>
            </a:extLst>
          </p:cNvPr>
          <p:cNvSpPr txBox="1"/>
          <p:nvPr/>
        </p:nvSpPr>
        <p:spPr>
          <a:xfrm>
            <a:off x="2404947" y="733987"/>
            <a:ext cx="4081346" cy="839845"/>
          </a:xfrm>
          <a:prstGeom prst="rect">
            <a:avLst/>
          </a:prstGeom>
          <a:noFill/>
        </p:spPr>
        <p:txBody>
          <a:bodyPr wrap="square" rtlCol="0">
            <a:spAutoFit/>
          </a:bodyPr>
          <a:lstStyle/>
          <a:p>
            <a:pPr marL="0" marR="0" algn="ctr">
              <a:lnSpc>
                <a:spcPct val="107000"/>
              </a:lnSpc>
              <a:spcAft>
                <a:spcPts val="800"/>
              </a:spcAft>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TIỂU LUẬN MÔN HỌC</a:t>
            </a:r>
            <a:endParaRPr lang="en-US" sz="2000">
              <a:effectLst/>
              <a:latin typeface="Aptos" panose="020B0004020202020204" pitchFamily="34" charset="0"/>
              <a:ea typeface="Times New Roman" panose="02020603050405020304" pitchFamily="18" charset="0"/>
              <a:cs typeface="Times New Roman" panose="02020603050405020304" pitchFamily="18" charset="0"/>
            </a:endParaRPr>
          </a:p>
          <a:p>
            <a:pPr marL="0" marR="0" algn="ctr">
              <a:lnSpc>
                <a:spcPct val="107000"/>
              </a:lnSpc>
              <a:spcAft>
                <a:spcPts val="800"/>
              </a:spcAft>
            </a:pPr>
            <a:r>
              <a:rPr lang="en-US" sz="2000" b="1">
                <a:effectLst/>
                <a:latin typeface="Times New Roman" panose="02020603050405020304" pitchFamily="18" charset="0"/>
                <a:ea typeface="Times New Roman" panose="02020603050405020304" pitchFamily="18" charset="0"/>
                <a:cs typeface="Times New Roman" panose="02020603050405020304" pitchFamily="18" charset="0"/>
              </a:rPr>
              <a:t>AN NINH MẠNG</a:t>
            </a:r>
            <a:endParaRPr lang="en-US" sz="2000">
              <a:effectLst/>
              <a:latin typeface="Aptos" panose="020B000402020202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7"/>
          <p:cNvSpPr txBox="1">
            <a:spLocks noGrp="1"/>
          </p:cNvSpPr>
          <p:nvPr>
            <p:ph type="ctrTitle"/>
          </p:nvPr>
        </p:nvSpPr>
        <p:spPr>
          <a:xfrm>
            <a:off x="693131" y="680448"/>
            <a:ext cx="4718927" cy="6519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Times New Roman" panose="02020603050405020304" pitchFamily="18" charset="0"/>
                <a:cs typeface="Times New Roman" panose="02020603050405020304" pitchFamily="18" charset="0"/>
              </a:rPr>
              <a:t>III.Tổng kết</a:t>
            </a:r>
            <a:endParaRPr>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DE01507-656B-EF7F-F9D3-FDB504793C71}"/>
              </a:ext>
            </a:extLst>
          </p:cNvPr>
          <p:cNvSpPr txBox="1"/>
          <p:nvPr/>
        </p:nvSpPr>
        <p:spPr>
          <a:xfrm>
            <a:off x="1003610" y="1602254"/>
            <a:ext cx="4185424" cy="3170099"/>
          </a:xfrm>
          <a:prstGeom prst="rect">
            <a:avLst/>
          </a:prstGeom>
          <a:noFill/>
        </p:spPr>
        <p:txBody>
          <a:bodyPr wrap="square" rtlCol="0">
            <a:spAutoFit/>
          </a:bodyPr>
          <a:lstStyle/>
          <a:p>
            <a:r>
              <a:rPr lang="vi-VN" sz="2000">
                <a:latin typeface="+mj-lt"/>
              </a:rPr>
              <a:t>Clickjacking là một mối nguy hiểm nghiêm trọng đối với an ninh </a:t>
            </a:r>
            <a:r>
              <a:rPr lang="en-US" sz="2000">
                <a:latin typeface="Times New Roman" panose="02020603050405020304" pitchFamily="18" charset="0"/>
                <a:cs typeface="Times New Roman" panose="02020603050405020304" pitchFamily="18" charset="0"/>
              </a:rPr>
              <a:t>mạng</a:t>
            </a:r>
            <a:r>
              <a:rPr lang="vi-VN" sz="2000">
                <a:latin typeface="+mj-lt"/>
              </a:rPr>
              <a:t>. Việc áp dụng các biện pháp phòng ngừa là cần thiết để bảo vệ trang web khỏi các cuộc tấn công này. Để đảm bảo an toàn lâu dài, hãy thường xuyên cập nhật kiến thức về các phương thức tấn công mới và triển khai các giải pháp phòng chống hiệu quả.</a:t>
            </a:r>
          </a:p>
          <a:p>
            <a:endParaRPr lang="vi-VN" sz="2000">
              <a:latin typeface="+mj-lt"/>
            </a:endParaRPr>
          </a:p>
        </p:txBody>
      </p:sp>
      <p:pic>
        <p:nvPicPr>
          <p:cNvPr id="8" name="Picture 7" descr="A computer with a shield and a padlock&#10;&#10;Description automatically generated">
            <a:extLst>
              <a:ext uri="{FF2B5EF4-FFF2-40B4-BE49-F238E27FC236}">
                <a16:creationId xmlns:a16="http://schemas.microsoft.com/office/drawing/2014/main" id="{FD0111EA-F023-2B08-38D4-58D68CAAC536}"/>
              </a:ext>
            </a:extLst>
          </p:cNvPr>
          <p:cNvPicPr>
            <a:picLocks noChangeAspect="1"/>
          </p:cNvPicPr>
          <p:nvPr/>
        </p:nvPicPr>
        <p:blipFill>
          <a:blip r:embed="rId3"/>
          <a:stretch>
            <a:fillRect/>
          </a:stretch>
        </p:blipFill>
        <p:spPr>
          <a:xfrm>
            <a:off x="5100856" y="925431"/>
            <a:ext cx="3537621" cy="3537621"/>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A1B91-7D0F-C296-63BE-1385B8A07909}"/>
              </a:ext>
            </a:extLst>
          </p:cNvPr>
          <p:cNvSpPr>
            <a:spLocks noGrp="1"/>
          </p:cNvSpPr>
          <p:nvPr>
            <p:ph type="ctrTitle"/>
          </p:nvPr>
        </p:nvSpPr>
        <p:spPr>
          <a:xfrm>
            <a:off x="804644" y="468351"/>
            <a:ext cx="7432390" cy="1248937"/>
          </a:xfrm>
        </p:spPr>
        <p:txBody>
          <a:bodyPr/>
          <a:lstStyle/>
          <a:p>
            <a:pPr algn="ctr"/>
            <a:br>
              <a:rPr lang="en-US">
                <a:latin typeface="Times New Roman" panose="02020603050405020304" pitchFamily="18" charset="0"/>
                <a:cs typeface="Times New Roman" panose="02020603050405020304" pitchFamily="18" charset="0"/>
              </a:rPr>
            </a:br>
            <a:br>
              <a:rPr lang="en-US">
                <a:latin typeface="Times New Roman" panose="02020603050405020304" pitchFamily="18" charset="0"/>
                <a:cs typeface="Times New Roman" panose="02020603050405020304" pitchFamily="18" charset="0"/>
              </a:rPr>
            </a:br>
            <a:br>
              <a:rPr lang="en-US">
                <a:latin typeface="Times New Roman" panose="02020603050405020304" pitchFamily="18" charset="0"/>
                <a:cs typeface="Times New Roman" panose="02020603050405020304" pitchFamily="18" charset="0"/>
              </a:rPr>
            </a:b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Nhóm 3</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Sinh Viên Thực hiện</a:t>
            </a:r>
          </a:p>
        </p:txBody>
      </p:sp>
      <p:sp>
        <p:nvSpPr>
          <p:cNvPr id="3" name="Subtitle 2">
            <a:extLst>
              <a:ext uri="{FF2B5EF4-FFF2-40B4-BE49-F238E27FC236}">
                <a16:creationId xmlns:a16="http://schemas.microsoft.com/office/drawing/2014/main" id="{A49A0C1D-F09E-A2E7-3D43-00E2D6F44CC8}"/>
              </a:ext>
            </a:extLst>
          </p:cNvPr>
          <p:cNvSpPr>
            <a:spLocks noGrp="1"/>
          </p:cNvSpPr>
          <p:nvPr>
            <p:ph type="subTitle" idx="1"/>
          </p:nvPr>
        </p:nvSpPr>
        <p:spPr>
          <a:xfrm>
            <a:off x="1012799" y="2059259"/>
            <a:ext cx="6941737" cy="2403793"/>
          </a:xfrm>
        </p:spPr>
        <p:txBody>
          <a:bodyPr/>
          <a:lstStyle/>
          <a:p>
            <a:pPr marL="558800" indent="-457200">
              <a:buAutoNum type="arabicPeriod"/>
            </a:pPr>
            <a:r>
              <a:rPr lang="en-US">
                <a:effectLst/>
                <a:latin typeface="Times New Roman" panose="02020603050405020304" pitchFamily="18" charset="0"/>
                <a:ea typeface="Times New Roman" panose="02020603050405020304" pitchFamily="18" charset="0"/>
              </a:rPr>
              <a:t>Võ Văn Cường - 22T1020047</a:t>
            </a:r>
          </a:p>
          <a:p>
            <a:pPr marL="558800" indent="-457200">
              <a:buAutoNum type="arabicPeriod"/>
            </a:pPr>
            <a:r>
              <a:rPr lang="en-US">
                <a:effectLst/>
                <a:latin typeface="Times New Roman" panose="02020603050405020304" pitchFamily="18" charset="0"/>
                <a:ea typeface="Times New Roman" panose="02020603050405020304" pitchFamily="18" charset="0"/>
              </a:rPr>
              <a:t>Nguyễn Trần Văn Phước Đức - 22T1020075</a:t>
            </a:r>
          </a:p>
          <a:p>
            <a:pPr marL="558800" indent="-457200">
              <a:buAutoNum type="arabicPeriod"/>
            </a:pPr>
            <a:r>
              <a:rPr lang="en-US">
                <a:effectLst/>
                <a:latin typeface="Times New Roman" panose="02020603050405020304" pitchFamily="18" charset="0"/>
                <a:ea typeface="Times New Roman" panose="02020603050405020304" pitchFamily="18" charset="0"/>
              </a:rPr>
              <a:t>Mai Hồng Phúc - 22T1020324</a:t>
            </a:r>
          </a:p>
          <a:p>
            <a:pPr marL="558800" indent="-457200">
              <a:buAutoNum type="arabicPeriod"/>
            </a:pPr>
            <a:r>
              <a:rPr lang="en-US">
                <a:effectLst/>
                <a:latin typeface="Times New Roman" panose="02020603050405020304" pitchFamily="18" charset="0"/>
                <a:ea typeface="Times New Roman" panose="02020603050405020304" pitchFamily="18" charset="0"/>
              </a:rPr>
              <a:t>Dương Phước Anh Quân - 22T1020345</a:t>
            </a:r>
          </a:p>
          <a:p>
            <a:pPr marL="558800" indent="-457200">
              <a:buAutoNum type="arabicPeriod"/>
            </a:pPr>
            <a:r>
              <a:rPr lang="en-US" sz="1800">
                <a:effectLst/>
                <a:latin typeface="Times New Roman" panose="02020603050405020304" pitchFamily="18" charset="0"/>
                <a:ea typeface="Times New Roman" panose="02020603050405020304" pitchFamily="18" charset="0"/>
              </a:rPr>
              <a:t>Phan Thanh Vũ - 22T1020803</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389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circuit board&#10;&#10;Description automatically generated">
            <a:extLst>
              <a:ext uri="{FF2B5EF4-FFF2-40B4-BE49-F238E27FC236}">
                <a16:creationId xmlns:a16="http://schemas.microsoft.com/office/drawing/2014/main" id="{B4B3ACF9-3D43-D414-7605-3B155C547157}"/>
              </a:ext>
            </a:extLst>
          </p:cNvPr>
          <p:cNvPicPr>
            <a:picLocks noChangeAspect="1"/>
          </p:cNvPicPr>
          <p:nvPr/>
        </p:nvPicPr>
        <p:blipFill>
          <a:blip r:embed="rId3"/>
          <a:stretch>
            <a:fillRect/>
          </a:stretch>
        </p:blipFill>
        <p:spPr>
          <a:xfrm>
            <a:off x="4763742" y="389766"/>
            <a:ext cx="3986248" cy="4378836"/>
          </a:xfrm>
          <a:prstGeom prst="rect">
            <a:avLst/>
          </a:prstGeom>
        </p:spPr>
      </p:pic>
      <p:sp>
        <p:nvSpPr>
          <p:cNvPr id="9" name="Rectangle 8">
            <a:extLst>
              <a:ext uri="{FF2B5EF4-FFF2-40B4-BE49-F238E27FC236}">
                <a16:creationId xmlns:a16="http://schemas.microsoft.com/office/drawing/2014/main" id="{099F46F5-C2C6-C7C1-3DDB-A802E55CAE5E}"/>
              </a:ext>
            </a:extLst>
          </p:cNvPr>
          <p:cNvSpPr/>
          <p:nvPr/>
        </p:nvSpPr>
        <p:spPr>
          <a:xfrm>
            <a:off x="829287" y="2057298"/>
            <a:ext cx="3550972" cy="923330"/>
          </a:xfrm>
          <a:prstGeom prst="rect">
            <a:avLst/>
          </a:prstGeom>
          <a:noFill/>
        </p:spPr>
        <p:txBody>
          <a:bodyPr wrap="none" lIns="91440" tIns="45720" rIns="91440" bIns="45720">
            <a:spAutoFit/>
          </a:bodyPr>
          <a:lstStyle/>
          <a:p>
            <a:pPr algn="ctr"/>
            <a:r>
              <a:rPr lang="en-US" sz="5400" b="1" cap="none" spc="0">
                <a:ln w="6600">
                  <a:solidFill>
                    <a:schemeClr val="accent2"/>
                  </a:solidFill>
                  <a:prstDash val="solid"/>
                </a:ln>
                <a:solidFill>
                  <a:srgbClr val="0070C0"/>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571631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869150" y="847600"/>
            <a:ext cx="5092200" cy="6395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Times New Roman" panose="02020603050405020304" pitchFamily="18" charset="0"/>
                <a:cs typeface="Times New Roman" panose="02020603050405020304" pitchFamily="18" charset="0"/>
              </a:rPr>
              <a:t>Nội dung</a:t>
            </a:r>
            <a:endParaRPr>
              <a:latin typeface="Times New Roman" panose="02020603050405020304" pitchFamily="18" charset="0"/>
              <a:cs typeface="Times New Roman" panose="02020603050405020304" pitchFamily="18" charset="0"/>
            </a:endParaRPr>
          </a:p>
        </p:txBody>
      </p:sp>
      <p:sp>
        <p:nvSpPr>
          <p:cNvPr id="72" name="Google Shape;72;p13"/>
          <p:cNvSpPr txBox="1">
            <a:spLocks noGrp="1"/>
          </p:cNvSpPr>
          <p:nvPr>
            <p:ph type="body" idx="1"/>
          </p:nvPr>
        </p:nvSpPr>
        <p:spPr>
          <a:xfrm>
            <a:off x="869100" y="1624777"/>
            <a:ext cx="4089475" cy="51625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solidFill>
                  <a:srgbClr val="000000"/>
                </a:solidFill>
                <a:latin typeface="Times New Roman" panose="02020603050405020304" pitchFamily="18" charset="0"/>
                <a:ea typeface="Work Sans Medium"/>
                <a:cs typeface="Times New Roman" panose="02020603050405020304" pitchFamily="18" charset="0"/>
                <a:sym typeface="Work Sans Medium"/>
              </a:rPr>
              <a:t>I.Tìm hiểu về Clickjacking.</a:t>
            </a:r>
          </a:p>
          <a:p>
            <a:pPr marL="0" lvl="0" indent="0" algn="l" rtl="0">
              <a:spcBef>
                <a:spcPts val="600"/>
              </a:spcBef>
              <a:spcAft>
                <a:spcPts val="0"/>
              </a:spcAft>
              <a:buNone/>
            </a:pPr>
            <a:endParaRPr lang="en" sz="2000">
              <a:solidFill>
                <a:srgbClr val="000000"/>
              </a:solidFill>
              <a:latin typeface="Times New Roman" panose="02020603050405020304" pitchFamily="18" charset="0"/>
              <a:ea typeface="Work Sans Medium"/>
              <a:cs typeface="Times New Roman" panose="02020603050405020304" pitchFamily="18" charset="0"/>
              <a:sym typeface="Work Sans Medium"/>
            </a:endParaRPr>
          </a:p>
          <a:p>
            <a:pPr marL="0" lvl="0" indent="0" algn="l" rtl="0">
              <a:spcBef>
                <a:spcPts val="600"/>
              </a:spcBef>
              <a:spcAft>
                <a:spcPts val="0"/>
              </a:spcAft>
              <a:buNone/>
            </a:pPr>
            <a:endParaRPr sz="1000">
              <a:solidFill>
                <a:srgbClr val="000000"/>
              </a:solidFill>
              <a:latin typeface="Work Sans Medium"/>
              <a:ea typeface="Work Sans Medium"/>
              <a:cs typeface="Work Sans Medium"/>
              <a:sym typeface="Work Sans Medium"/>
            </a:endParaRPr>
          </a:p>
        </p:txBody>
      </p:sp>
      <p:sp>
        <p:nvSpPr>
          <p:cNvPr id="3" name="TextBox 2">
            <a:extLst>
              <a:ext uri="{FF2B5EF4-FFF2-40B4-BE49-F238E27FC236}">
                <a16:creationId xmlns:a16="http://schemas.microsoft.com/office/drawing/2014/main" id="{FCFB4C1D-B971-84C3-4CB2-06AF6673D57D}"/>
              </a:ext>
            </a:extLst>
          </p:cNvPr>
          <p:cNvSpPr txBox="1"/>
          <p:nvPr/>
        </p:nvSpPr>
        <p:spPr>
          <a:xfrm>
            <a:off x="869100" y="2453268"/>
            <a:ext cx="3947532" cy="830997"/>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II.Các kỹ thuật tấn công và phòng thủ Clickjacking.</a:t>
            </a:r>
          </a:p>
        </p:txBody>
      </p:sp>
      <p:pic>
        <p:nvPicPr>
          <p:cNvPr id="7" name="Picture 6" descr="A magnifying glass and a phone&#10;&#10;Description automatically generated">
            <a:extLst>
              <a:ext uri="{FF2B5EF4-FFF2-40B4-BE49-F238E27FC236}">
                <a16:creationId xmlns:a16="http://schemas.microsoft.com/office/drawing/2014/main" id="{F5CCEE65-4D44-2D28-1328-9B6EEEF4192A}"/>
              </a:ext>
            </a:extLst>
          </p:cNvPr>
          <p:cNvPicPr>
            <a:picLocks noChangeAspect="1"/>
          </p:cNvPicPr>
          <p:nvPr/>
        </p:nvPicPr>
        <p:blipFill>
          <a:blip r:embed="rId3"/>
          <a:stretch>
            <a:fillRect/>
          </a:stretch>
        </p:blipFill>
        <p:spPr>
          <a:xfrm>
            <a:off x="5040351" y="804989"/>
            <a:ext cx="3560955" cy="3296557"/>
          </a:xfrm>
          <a:prstGeom prst="rect">
            <a:avLst/>
          </a:prstGeom>
        </p:spPr>
      </p:pic>
      <p:sp>
        <p:nvSpPr>
          <p:cNvPr id="8" name="TextBox 7">
            <a:extLst>
              <a:ext uri="{FF2B5EF4-FFF2-40B4-BE49-F238E27FC236}">
                <a16:creationId xmlns:a16="http://schemas.microsoft.com/office/drawing/2014/main" id="{58CCFA2A-B09F-9A4B-1ACB-B725A1939BB5}"/>
              </a:ext>
            </a:extLst>
          </p:cNvPr>
          <p:cNvSpPr txBox="1"/>
          <p:nvPr/>
        </p:nvSpPr>
        <p:spPr>
          <a:xfrm>
            <a:off x="869100" y="3518852"/>
            <a:ext cx="3940793"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III.Tổng kết.</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uild="p"/>
      <p:bldP spid="3"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ctrTitle" idx="4294967295"/>
          </p:nvPr>
        </p:nvSpPr>
        <p:spPr>
          <a:xfrm>
            <a:off x="498089" y="453485"/>
            <a:ext cx="5516136" cy="669071"/>
          </a:xfrm>
          <a:prstGeom prst="rect">
            <a:avLst/>
          </a:prstGeom>
        </p:spPr>
        <p:txBody>
          <a:bodyPr spcFirstLastPara="1" wrap="square" lIns="91425" tIns="91425" rIns="91425" bIns="91425" anchor="b" anchorCtr="0">
            <a:noAutofit/>
          </a:bodyPr>
          <a:lstStyle/>
          <a:p>
            <a:r>
              <a:rPr lang="en" sz="3600">
                <a:solidFill>
                  <a:srgbClr val="000000"/>
                </a:solidFill>
                <a:latin typeface="Times New Roman" panose="02020603050405020304" pitchFamily="18" charset="0"/>
                <a:ea typeface="Work Sans Medium"/>
                <a:cs typeface="Times New Roman" panose="02020603050405020304" pitchFamily="18" charset="0"/>
                <a:sym typeface="Work Sans Medium"/>
              </a:rPr>
              <a:t>I.Tìm hiểu về Clickjacking.</a:t>
            </a:r>
            <a:endParaRPr sz="3600"/>
          </a:p>
        </p:txBody>
      </p:sp>
      <p:sp>
        <p:nvSpPr>
          <p:cNvPr id="84" name="Google Shape;84;p14"/>
          <p:cNvSpPr txBox="1">
            <a:spLocks noGrp="1"/>
          </p:cNvSpPr>
          <p:nvPr>
            <p:ph type="subTitle" idx="4294967295"/>
          </p:nvPr>
        </p:nvSpPr>
        <p:spPr>
          <a:xfrm>
            <a:off x="498089" y="1122556"/>
            <a:ext cx="4453052" cy="476511"/>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US" sz="2800">
                <a:latin typeface="Times New Roman" panose="02020603050405020304" pitchFamily="18" charset="0"/>
                <a:cs typeface="Times New Roman" panose="02020603050405020304" pitchFamily="18" charset="0"/>
              </a:rPr>
              <a:t>1.Khái niệm Clickjacking</a:t>
            </a:r>
          </a:p>
        </p:txBody>
      </p:sp>
      <p:sp>
        <p:nvSpPr>
          <p:cNvPr id="2" name="TextBox 1">
            <a:extLst>
              <a:ext uri="{FF2B5EF4-FFF2-40B4-BE49-F238E27FC236}">
                <a16:creationId xmlns:a16="http://schemas.microsoft.com/office/drawing/2014/main" id="{D426D8E4-688E-F0B7-3E39-6227589D8E1D}"/>
              </a:ext>
            </a:extLst>
          </p:cNvPr>
          <p:cNvSpPr txBox="1"/>
          <p:nvPr/>
        </p:nvSpPr>
        <p:spPr>
          <a:xfrm>
            <a:off x="750850" y="1665975"/>
            <a:ext cx="4980877" cy="2246769"/>
          </a:xfrm>
          <a:prstGeom prst="rect">
            <a:avLst/>
          </a:prstGeom>
          <a:noFill/>
        </p:spPr>
        <p:txBody>
          <a:bodyPr wrap="square" rtlCol="0">
            <a:spAutoFit/>
          </a:bodyPr>
          <a:lstStyle/>
          <a:p>
            <a:r>
              <a:rPr lang="vi-VN" sz="2000">
                <a:latin typeface="+mj-lt"/>
              </a:rPr>
              <a:t>Clickjacking, hay còn gọi là tấn công giao diện người dùng giả mạo (UI redress attack), </a:t>
            </a:r>
            <a:r>
              <a:rPr lang="en-US" sz="2000">
                <a:latin typeface="Times New Roman" panose="02020603050405020304" pitchFamily="18" charset="0"/>
                <a:cs typeface="Times New Roman" panose="02020603050405020304" pitchFamily="18" charset="0"/>
              </a:rPr>
              <a:t>kỹ thuật này </a:t>
            </a:r>
            <a:r>
              <a:rPr lang="vi-VN" sz="2000">
                <a:latin typeface="+mj-lt"/>
              </a:rPr>
              <a:t>lừa người dùng nhấp chuột vào các phần tử ẩn trên trang web để thực hiện hành động độc hại, gây rủi ro lớn cho người dùng và doanh nghiệp.</a:t>
            </a:r>
          </a:p>
          <a:p>
            <a:endParaRPr lang="en-US" sz="2000">
              <a:latin typeface="Times New Roman" panose="02020603050405020304" pitchFamily="18" charset="0"/>
              <a:cs typeface="Times New Roman" panose="02020603050405020304" pitchFamily="18" charset="0"/>
            </a:endParaRPr>
          </a:p>
        </p:txBody>
      </p:sp>
      <p:pic>
        <p:nvPicPr>
          <p:cNvPr id="6" name="Picture 5" descr="A light bulb in a human head&#10;&#10;Description automatically generated">
            <a:extLst>
              <a:ext uri="{FF2B5EF4-FFF2-40B4-BE49-F238E27FC236}">
                <a16:creationId xmlns:a16="http://schemas.microsoft.com/office/drawing/2014/main" id="{CAF4CF88-9AB0-0F74-6BA5-A1A8B52E9134}"/>
              </a:ext>
            </a:extLst>
          </p:cNvPr>
          <p:cNvPicPr>
            <a:picLocks noChangeAspect="1"/>
          </p:cNvPicPr>
          <p:nvPr/>
        </p:nvPicPr>
        <p:blipFill>
          <a:blip r:embed="rId3"/>
          <a:stretch>
            <a:fillRect/>
          </a:stretch>
        </p:blipFill>
        <p:spPr>
          <a:xfrm>
            <a:off x="5731727" y="1122556"/>
            <a:ext cx="2914184" cy="275082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5"/>
          <p:cNvSpPr txBox="1">
            <a:spLocks noGrp="1"/>
          </p:cNvSpPr>
          <p:nvPr>
            <p:ph type="ctrTitle"/>
          </p:nvPr>
        </p:nvSpPr>
        <p:spPr>
          <a:xfrm>
            <a:off x="3947530" y="920906"/>
            <a:ext cx="4631473" cy="98874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Times New Roman" panose="02020603050405020304" pitchFamily="18" charset="0"/>
                <a:cs typeface="Times New Roman" panose="02020603050405020304" pitchFamily="18" charset="0"/>
              </a:rPr>
              <a:t>Clickjacking xảy ra khi nào?</a:t>
            </a:r>
            <a:endParaRPr>
              <a:latin typeface="Times New Roman" panose="02020603050405020304" pitchFamily="18" charset="0"/>
              <a:cs typeface="Times New Roman" panose="02020603050405020304" pitchFamily="18" charset="0"/>
            </a:endParaRPr>
          </a:p>
        </p:txBody>
      </p:sp>
      <p:sp>
        <p:nvSpPr>
          <p:cNvPr id="92" name="Google Shape;92;p15"/>
          <p:cNvSpPr txBox="1">
            <a:spLocks noGrp="1"/>
          </p:cNvSpPr>
          <p:nvPr>
            <p:ph type="subTitle" idx="1"/>
          </p:nvPr>
        </p:nvSpPr>
        <p:spPr>
          <a:xfrm>
            <a:off x="3947530" y="2059259"/>
            <a:ext cx="4423318" cy="21633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effectLst/>
                <a:latin typeface="Times New Roman" panose="02020603050405020304" pitchFamily="18" charset="0"/>
                <a:ea typeface="Times New Roman" panose="02020603050405020304" pitchFamily="18" charset="0"/>
              </a:rPr>
              <a:t>Clickjacking xảy ra khi kẻ tấn công lừa người dùng không nghi ngờ nhấp chuột vào một phần tử vô hình trên trang web.</a:t>
            </a:r>
            <a:endParaRPr sz="2400"/>
          </a:p>
        </p:txBody>
      </p:sp>
      <p:pic>
        <p:nvPicPr>
          <p:cNvPr id="3" name="Picture 2" descr="A screenshot of a computer&#10;&#10;Description automatically generated">
            <a:extLst>
              <a:ext uri="{FF2B5EF4-FFF2-40B4-BE49-F238E27FC236}">
                <a16:creationId xmlns:a16="http://schemas.microsoft.com/office/drawing/2014/main" id="{76CF733D-5645-D434-F8E9-06136BF6E535}"/>
              </a:ext>
            </a:extLst>
          </p:cNvPr>
          <p:cNvPicPr>
            <a:picLocks noChangeAspect="1"/>
          </p:cNvPicPr>
          <p:nvPr/>
        </p:nvPicPr>
        <p:blipFill>
          <a:blip r:embed="rId3"/>
          <a:stretch>
            <a:fillRect/>
          </a:stretch>
        </p:blipFill>
        <p:spPr>
          <a:xfrm>
            <a:off x="587297" y="1063083"/>
            <a:ext cx="3143070" cy="303131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464B7-2830-82FB-2E93-36C52267D2C8}"/>
              </a:ext>
            </a:extLst>
          </p:cNvPr>
          <p:cNvSpPr>
            <a:spLocks noGrp="1"/>
          </p:cNvSpPr>
          <p:nvPr>
            <p:ph type="title"/>
          </p:nvPr>
        </p:nvSpPr>
        <p:spPr>
          <a:xfrm>
            <a:off x="809675" y="297474"/>
            <a:ext cx="7290349" cy="936594"/>
          </a:xfrm>
        </p:spPr>
        <p:txBody>
          <a:bodyPr/>
          <a:lstStyle/>
          <a:p>
            <a:r>
              <a:rPr lang="en-US" sz="3600" b="1" i="0">
                <a:latin typeface="Times New Roman" panose="02020603050405020304" pitchFamily="18" charset="0"/>
                <a:cs typeface="Times New Roman" panose="02020603050405020304" pitchFamily="18" charset="0"/>
              </a:rPr>
              <a:t>2.Mục đích của những kẻ tấn công.</a:t>
            </a:r>
            <a:endParaRPr lang="en-US" sz="3600"/>
          </a:p>
        </p:txBody>
      </p:sp>
      <p:sp>
        <p:nvSpPr>
          <p:cNvPr id="3" name="Text Placeholder 2">
            <a:extLst>
              <a:ext uri="{FF2B5EF4-FFF2-40B4-BE49-F238E27FC236}">
                <a16:creationId xmlns:a16="http://schemas.microsoft.com/office/drawing/2014/main" id="{56F4A5C9-7C6E-DDA6-A275-1234A655EECF}"/>
              </a:ext>
            </a:extLst>
          </p:cNvPr>
          <p:cNvSpPr>
            <a:spLocks noGrp="1"/>
          </p:cNvSpPr>
          <p:nvPr>
            <p:ph type="body" idx="1"/>
          </p:nvPr>
        </p:nvSpPr>
        <p:spPr>
          <a:xfrm>
            <a:off x="869150" y="1375316"/>
            <a:ext cx="4305016" cy="2601952"/>
          </a:xfrm>
        </p:spPr>
        <p:txBody>
          <a:bodyPr/>
          <a:lstStyle/>
          <a:p>
            <a:pPr>
              <a:buFont typeface="Wingdings" panose="05000000000000000000" pitchFamily="2" charset="2"/>
              <a:buChar char="Ø"/>
            </a:pPr>
            <a:r>
              <a:rPr lang="en-US">
                <a:effectLst/>
                <a:latin typeface="Times New Roman" panose="02020603050405020304" pitchFamily="18" charset="0"/>
                <a:ea typeface="Times New Roman" panose="02020603050405020304" pitchFamily="18" charset="0"/>
              </a:rPr>
              <a:t>Đánh cắp thông tin cá nhân.</a:t>
            </a:r>
          </a:p>
          <a:p>
            <a:pPr>
              <a:buFont typeface="Wingdings" panose="05000000000000000000" pitchFamily="2" charset="2"/>
              <a:buChar char="Ø"/>
            </a:pPr>
            <a:r>
              <a:rPr lang="en-US">
                <a:effectLst/>
                <a:latin typeface="Times New Roman" panose="02020603050405020304" pitchFamily="18" charset="0"/>
                <a:ea typeface="Times New Roman" panose="02020603050405020304" pitchFamily="18" charset="0"/>
              </a:rPr>
              <a:t>Chiếm quyền điều khiển tài khoản.</a:t>
            </a:r>
          </a:p>
          <a:p>
            <a:pPr>
              <a:buFont typeface="Wingdings" panose="05000000000000000000" pitchFamily="2" charset="2"/>
              <a:buChar char="Ø"/>
            </a:pPr>
            <a:r>
              <a:rPr lang="en-US">
                <a:effectLst/>
                <a:latin typeface="Times New Roman" panose="02020603050405020304" pitchFamily="18" charset="0"/>
                <a:ea typeface="Times New Roman" panose="02020603050405020304" pitchFamily="18" charset="0"/>
              </a:rPr>
              <a:t>Thực hiện các giao dịch trái phép.</a:t>
            </a:r>
          </a:p>
          <a:p>
            <a:pPr>
              <a:buFont typeface="Wingdings" panose="05000000000000000000" pitchFamily="2" charset="2"/>
              <a:buChar char="Ø"/>
            </a:pPr>
            <a:r>
              <a:rPr lang="en-US">
                <a:effectLst/>
                <a:latin typeface="Times New Roman" panose="02020603050405020304" pitchFamily="18" charset="0"/>
                <a:ea typeface="Times New Roman" panose="02020603050405020304" pitchFamily="18" charset="0"/>
              </a:rPr>
              <a:t>Phát tác các phần mềm độc hại.</a:t>
            </a:r>
          </a:p>
          <a:p>
            <a:pPr>
              <a:buFont typeface="Wingdings" panose="05000000000000000000" pitchFamily="2" charset="2"/>
              <a:buChar char="Ø"/>
            </a:pPr>
            <a:r>
              <a:rPr lang="en-US">
                <a:effectLst/>
                <a:latin typeface="Times New Roman" panose="02020603050405020304" pitchFamily="18" charset="0"/>
                <a:ea typeface="Times New Roman" panose="02020603050405020304" pitchFamily="18" charset="0"/>
              </a:rPr>
              <a:t>Tăng lượt xem hoặc lượt click</a:t>
            </a:r>
            <a:endParaRPr lang="en-US"/>
          </a:p>
        </p:txBody>
      </p:sp>
      <p:pic>
        <p:nvPicPr>
          <p:cNvPr id="9" name="Picture 8" descr="A person in a mask and mask sitting at a computer&#10;&#10;Description automatically generated">
            <a:extLst>
              <a:ext uri="{FF2B5EF4-FFF2-40B4-BE49-F238E27FC236}">
                <a16:creationId xmlns:a16="http://schemas.microsoft.com/office/drawing/2014/main" id="{5487549D-0CED-B38C-FD99-98D5DDE9B143}"/>
              </a:ext>
            </a:extLst>
          </p:cNvPr>
          <p:cNvPicPr>
            <a:picLocks noChangeAspect="1"/>
          </p:cNvPicPr>
          <p:nvPr/>
        </p:nvPicPr>
        <p:blipFill>
          <a:blip r:embed="rId3"/>
          <a:stretch>
            <a:fillRect/>
          </a:stretch>
        </p:blipFill>
        <p:spPr>
          <a:xfrm>
            <a:off x="5498944" y="1375316"/>
            <a:ext cx="3139533" cy="3139533"/>
          </a:xfrm>
          <a:prstGeom prst="rect">
            <a:avLst/>
          </a:prstGeom>
        </p:spPr>
      </p:pic>
    </p:spTree>
    <p:extLst>
      <p:ext uri="{BB962C8B-B14F-4D97-AF65-F5344CB8AC3E}">
        <p14:creationId xmlns:p14="http://schemas.microsoft.com/office/powerpoint/2010/main" val="267757399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3273866" y="550126"/>
            <a:ext cx="5364612" cy="84749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a:latin typeface="Times New Roman" panose="02020603050405020304" pitchFamily="18" charset="0"/>
                <a:cs typeface="Times New Roman" panose="02020603050405020304" pitchFamily="18" charset="0"/>
              </a:rPr>
              <a:t>II.Các kỹ thuật tấn công và phòng thủ Clickjacking</a:t>
            </a:r>
            <a:endParaRPr sz="3200">
              <a:latin typeface="Times New Roman" panose="02020603050405020304" pitchFamily="18" charset="0"/>
              <a:cs typeface="Times New Roman" panose="02020603050405020304" pitchFamily="18" charset="0"/>
            </a:endParaRPr>
          </a:p>
        </p:txBody>
      </p:sp>
      <p:pic>
        <p:nvPicPr>
          <p:cNvPr id="3" name="Picture 2" descr="A screen shot of a computer&#10;&#10;Description automatically generated">
            <a:extLst>
              <a:ext uri="{FF2B5EF4-FFF2-40B4-BE49-F238E27FC236}">
                <a16:creationId xmlns:a16="http://schemas.microsoft.com/office/drawing/2014/main" id="{EC44BF0C-D524-0608-9E37-FF551E805807}"/>
              </a:ext>
            </a:extLst>
          </p:cNvPr>
          <p:cNvPicPr>
            <a:picLocks noChangeAspect="1"/>
          </p:cNvPicPr>
          <p:nvPr/>
        </p:nvPicPr>
        <p:blipFill>
          <a:blip r:embed="rId3"/>
          <a:stretch>
            <a:fillRect/>
          </a:stretch>
        </p:blipFill>
        <p:spPr>
          <a:xfrm>
            <a:off x="222560" y="394009"/>
            <a:ext cx="2966690" cy="4438185"/>
          </a:xfrm>
          <a:prstGeom prst="rect">
            <a:avLst/>
          </a:prstGeom>
        </p:spPr>
      </p:pic>
      <p:sp>
        <p:nvSpPr>
          <p:cNvPr id="5" name="Rectangle: Rounded Corners 4">
            <a:extLst>
              <a:ext uri="{FF2B5EF4-FFF2-40B4-BE49-F238E27FC236}">
                <a16:creationId xmlns:a16="http://schemas.microsoft.com/office/drawing/2014/main" id="{57143041-4BA0-29DB-5CBE-E6F518C18E7C}"/>
              </a:ext>
            </a:extLst>
          </p:cNvPr>
          <p:cNvSpPr/>
          <p:nvPr/>
        </p:nvSpPr>
        <p:spPr>
          <a:xfrm>
            <a:off x="3584833" y="1974217"/>
            <a:ext cx="2645692" cy="704361"/>
          </a:xfrm>
          <a:prstGeom prst="roundRect">
            <a:avLst/>
          </a:prstGeom>
          <a:solidFill>
            <a:schemeClr val="accent6">
              <a:lumMod val="40000"/>
              <a:lumOff val="6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Sử dụng Iframe ẩn</a:t>
            </a:r>
          </a:p>
        </p:txBody>
      </p:sp>
      <p:sp>
        <p:nvSpPr>
          <p:cNvPr id="6" name="Rectangle: Rounded Corners 5">
            <a:extLst>
              <a:ext uri="{FF2B5EF4-FFF2-40B4-BE49-F238E27FC236}">
                <a16:creationId xmlns:a16="http://schemas.microsoft.com/office/drawing/2014/main" id="{A6B7CAF1-7BF9-1399-3A12-E73CE3F33D0C}"/>
              </a:ext>
            </a:extLst>
          </p:cNvPr>
          <p:cNvSpPr/>
          <p:nvPr/>
        </p:nvSpPr>
        <p:spPr>
          <a:xfrm>
            <a:off x="4907679" y="3820120"/>
            <a:ext cx="2645691" cy="704361"/>
          </a:xfrm>
          <a:prstGeom prst="roundRect">
            <a:avLst/>
          </a:prstGeom>
          <a:solidFill>
            <a:schemeClr val="accent6">
              <a:lumMod val="40000"/>
              <a:lumOff val="6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effectLst/>
                <a:latin typeface="Times New Roman" panose="02020603050405020304" pitchFamily="18" charset="0"/>
                <a:ea typeface="Times New Roman" panose="02020603050405020304" pitchFamily="18" charset="0"/>
              </a:rPr>
              <a:t>Con trỏ chuột ma</a:t>
            </a:r>
            <a:endParaRPr lang="en-US" sz="2400">
              <a:solidFill>
                <a:schemeClr val="tx1"/>
              </a:solidFill>
            </a:endParaRPr>
          </a:p>
        </p:txBody>
      </p:sp>
      <p:sp>
        <p:nvSpPr>
          <p:cNvPr id="7" name="TextBox 6">
            <a:extLst>
              <a:ext uri="{FF2B5EF4-FFF2-40B4-BE49-F238E27FC236}">
                <a16:creationId xmlns:a16="http://schemas.microsoft.com/office/drawing/2014/main" id="{6EF07C2B-43D3-4363-5662-C6146C9BFC7E}"/>
              </a:ext>
            </a:extLst>
          </p:cNvPr>
          <p:cNvSpPr txBox="1"/>
          <p:nvPr/>
        </p:nvSpPr>
        <p:spPr>
          <a:xfrm>
            <a:off x="3273866" y="1397620"/>
            <a:ext cx="3654759" cy="523220"/>
          </a:xfrm>
          <a:prstGeom prst="rect">
            <a:avLst/>
          </a:prstGeom>
          <a:noFill/>
        </p:spPr>
        <p:txBody>
          <a:bodyPr wrap="square" rtlCol="0">
            <a:spAutoFit/>
          </a:bodyPr>
          <a:lstStyle/>
          <a:p>
            <a:r>
              <a:rPr lang="en-US" sz="2800">
                <a:latin typeface="Times New Roman" panose="02020603050405020304" pitchFamily="18" charset="0"/>
                <a:cs typeface="Times New Roman" panose="02020603050405020304" pitchFamily="18" charset="0"/>
              </a:rPr>
              <a:t>1.Các kỹ thuật tấn công</a:t>
            </a:r>
          </a:p>
        </p:txBody>
      </p:sp>
      <p:sp>
        <p:nvSpPr>
          <p:cNvPr id="9" name="Rectangle: Rounded Corners 8">
            <a:extLst>
              <a:ext uri="{FF2B5EF4-FFF2-40B4-BE49-F238E27FC236}">
                <a16:creationId xmlns:a16="http://schemas.microsoft.com/office/drawing/2014/main" id="{82AB42DD-B432-8AB6-BAB2-D7ADBF41D247}"/>
              </a:ext>
            </a:extLst>
          </p:cNvPr>
          <p:cNvSpPr/>
          <p:nvPr/>
        </p:nvSpPr>
        <p:spPr>
          <a:xfrm>
            <a:off x="4282934" y="2870480"/>
            <a:ext cx="2645691" cy="704361"/>
          </a:xfrm>
          <a:prstGeom prst="roundRect">
            <a:avLst/>
          </a:prstGeom>
          <a:solidFill>
            <a:schemeClr val="accent6">
              <a:lumMod val="40000"/>
              <a:lumOff val="6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effectLst/>
                <a:latin typeface="Times New Roman" panose="02020603050405020304" pitchFamily="18" charset="0"/>
                <a:ea typeface="Times New Roman" panose="02020603050405020304" pitchFamily="18" charset="0"/>
              </a:rPr>
              <a:t>Lớp phủ trong suốt</a:t>
            </a:r>
            <a:endParaRPr lang="en-US" sz="2400">
              <a:solidFill>
                <a:schemeClr val="tx1"/>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19"/>
          <p:cNvSpPr txBox="1">
            <a:spLocks noGrp="1"/>
          </p:cNvSpPr>
          <p:nvPr>
            <p:ph type="title"/>
          </p:nvPr>
        </p:nvSpPr>
        <p:spPr>
          <a:xfrm>
            <a:off x="869150" y="572536"/>
            <a:ext cx="6854928" cy="70613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Times New Roman" panose="02020603050405020304" pitchFamily="18" charset="0"/>
                <a:cs typeface="Times New Roman" panose="02020603050405020304" pitchFamily="18" charset="0"/>
              </a:rPr>
              <a:t>2.Các biện pháp phòng thủ</a:t>
            </a:r>
            <a:endParaRPr>
              <a:latin typeface="Times New Roman" panose="02020603050405020304" pitchFamily="18" charset="0"/>
              <a:cs typeface="Times New Roman" panose="02020603050405020304" pitchFamily="18" charset="0"/>
            </a:endParaRPr>
          </a:p>
        </p:txBody>
      </p:sp>
      <p:sp>
        <p:nvSpPr>
          <p:cNvPr id="142" name="Google Shape;142;p19"/>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5" name="Arrow: Pentagon 4">
            <a:extLst>
              <a:ext uri="{FF2B5EF4-FFF2-40B4-BE49-F238E27FC236}">
                <a16:creationId xmlns:a16="http://schemas.microsoft.com/office/drawing/2014/main" id="{E1ABC586-3A71-9FCF-153C-1454C6772B70}"/>
              </a:ext>
            </a:extLst>
          </p:cNvPr>
          <p:cNvSpPr/>
          <p:nvPr/>
        </p:nvSpPr>
        <p:spPr>
          <a:xfrm>
            <a:off x="543138" y="1384511"/>
            <a:ext cx="1864879" cy="484632"/>
          </a:xfrm>
          <a:prstGeom prst="homePlate">
            <a:avLst/>
          </a:prstGeom>
          <a:solidFill>
            <a:schemeClr val="accent3">
              <a:lumMod val="20000"/>
              <a:lumOff val="8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accent1"/>
                </a:solidFill>
                <a:latin typeface="Times New Roman" panose="02020603050405020304" pitchFamily="18" charset="0"/>
                <a:cs typeface="Times New Roman" panose="02020603050405020304" pitchFamily="18" charset="0"/>
              </a:rPr>
              <a:t>1</a:t>
            </a:r>
          </a:p>
        </p:txBody>
      </p:sp>
      <p:sp>
        <p:nvSpPr>
          <p:cNvPr id="6" name="Arrow: Pentagon 5">
            <a:extLst>
              <a:ext uri="{FF2B5EF4-FFF2-40B4-BE49-F238E27FC236}">
                <a16:creationId xmlns:a16="http://schemas.microsoft.com/office/drawing/2014/main" id="{44792F62-2B5B-26A4-63C9-F3D6B235ED1B}"/>
              </a:ext>
            </a:extLst>
          </p:cNvPr>
          <p:cNvSpPr/>
          <p:nvPr/>
        </p:nvSpPr>
        <p:spPr>
          <a:xfrm>
            <a:off x="6653528" y="1384510"/>
            <a:ext cx="1779859" cy="484632"/>
          </a:xfrm>
          <a:prstGeom prst="homePlate">
            <a:avLst/>
          </a:prstGeom>
          <a:solidFill>
            <a:schemeClr val="accent2">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1"/>
                </a:solidFill>
                <a:latin typeface="Times New Roman" panose="02020603050405020304" pitchFamily="18" charset="0"/>
                <a:cs typeface="Times New Roman" panose="02020603050405020304" pitchFamily="18" charset="0"/>
              </a:rPr>
              <a:t>4</a:t>
            </a:r>
          </a:p>
        </p:txBody>
      </p:sp>
      <p:sp>
        <p:nvSpPr>
          <p:cNvPr id="7" name="Arrow: Pentagon 6">
            <a:extLst>
              <a:ext uri="{FF2B5EF4-FFF2-40B4-BE49-F238E27FC236}">
                <a16:creationId xmlns:a16="http://schemas.microsoft.com/office/drawing/2014/main" id="{16834BC4-228A-160A-69C1-40E5D0F27BBD}"/>
              </a:ext>
            </a:extLst>
          </p:cNvPr>
          <p:cNvSpPr/>
          <p:nvPr/>
        </p:nvSpPr>
        <p:spPr>
          <a:xfrm>
            <a:off x="4695298" y="1384511"/>
            <a:ext cx="1779860" cy="484632"/>
          </a:xfrm>
          <a:prstGeom prst="homePlate">
            <a:avLst/>
          </a:prstGeom>
          <a:solidFill>
            <a:schemeClr val="accent2">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accent1"/>
                </a:solidFill>
                <a:latin typeface="Times New Roman" panose="02020603050405020304" pitchFamily="18" charset="0"/>
                <a:cs typeface="Times New Roman" panose="02020603050405020304" pitchFamily="18" charset="0"/>
              </a:rPr>
              <a:t>3</a:t>
            </a:r>
          </a:p>
        </p:txBody>
      </p:sp>
      <p:sp>
        <p:nvSpPr>
          <p:cNvPr id="8" name="Arrow: Pentagon 7">
            <a:extLst>
              <a:ext uri="{FF2B5EF4-FFF2-40B4-BE49-F238E27FC236}">
                <a16:creationId xmlns:a16="http://schemas.microsoft.com/office/drawing/2014/main" id="{8A7C1CA3-C3A4-3213-A782-9E6EE0E372F2}"/>
              </a:ext>
            </a:extLst>
          </p:cNvPr>
          <p:cNvSpPr/>
          <p:nvPr/>
        </p:nvSpPr>
        <p:spPr>
          <a:xfrm>
            <a:off x="2611766" y="1384511"/>
            <a:ext cx="1878025" cy="484632"/>
          </a:xfrm>
          <a:prstGeom prst="homePlate">
            <a:avLst/>
          </a:prstGeom>
          <a:solidFill>
            <a:schemeClr val="accent2">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accent1"/>
                </a:solidFill>
                <a:latin typeface="Times New Roman" panose="02020603050405020304" pitchFamily="18" charset="0"/>
                <a:cs typeface="Times New Roman" panose="02020603050405020304" pitchFamily="18" charset="0"/>
              </a:rPr>
              <a:t>2</a:t>
            </a:r>
          </a:p>
        </p:txBody>
      </p:sp>
      <p:sp>
        <p:nvSpPr>
          <p:cNvPr id="10" name="TextBox 9">
            <a:extLst>
              <a:ext uri="{FF2B5EF4-FFF2-40B4-BE49-F238E27FC236}">
                <a16:creationId xmlns:a16="http://schemas.microsoft.com/office/drawing/2014/main" id="{E5DA20E2-1F46-6EC4-50EE-D2DE0D882E4A}"/>
              </a:ext>
            </a:extLst>
          </p:cNvPr>
          <p:cNvSpPr txBox="1"/>
          <p:nvPr/>
        </p:nvSpPr>
        <p:spPr>
          <a:xfrm>
            <a:off x="435802" y="1974981"/>
            <a:ext cx="1972216" cy="2616101"/>
          </a:xfrm>
          <a:prstGeom prst="rect">
            <a:avLst/>
          </a:prstGeom>
          <a:noFill/>
        </p:spPr>
        <p:txBody>
          <a:bodyPr wrap="square" rtlCol="0">
            <a:spAutoFit/>
          </a:bodyPr>
          <a:lstStyle/>
          <a:p>
            <a:pPr algn="ctr"/>
            <a:r>
              <a:rPr lang="en-US" sz="1800" b="1">
                <a:latin typeface="Times New Roman" panose="02020603050405020304" pitchFamily="18" charset="0"/>
                <a:cs typeface="Times New Roman" panose="02020603050405020304" pitchFamily="18" charset="0"/>
              </a:rPr>
              <a:t>X-Frame-Options</a:t>
            </a:r>
          </a:p>
          <a:p>
            <a:endParaRPr lang="en-US"/>
          </a:p>
          <a:p>
            <a:r>
              <a:rPr lang="en-US" sz="1700">
                <a:effectLst/>
                <a:latin typeface="Times New Roman" panose="02020603050405020304" pitchFamily="18" charset="0"/>
                <a:ea typeface="Times New Roman" panose="02020603050405020304" pitchFamily="18" charset="0"/>
              </a:rPr>
              <a:t>Thiết lập tiêu đề HTTP để ngăn chặn việc sử dụng trang web cho các iframe vô hình</a:t>
            </a:r>
            <a:r>
              <a:rPr lang="en-US" sz="1800">
                <a:effectLst/>
                <a:latin typeface="Times New Roman" panose="02020603050405020304" pitchFamily="18" charset="0"/>
                <a:ea typeface="Times New Roman" panose="02020603050405020304" pitchFamily="18" charset="0"/>
              </a:rPr>
              <a:t>.</a:t>
            </a:r>
            <a:endParaRPr lang="en-US" sz="1800"/>
          </a:p>
          <a:p>
            <a:endParaRPr lang="en-US"/>
          </a:p>
          <a:p>
            <a:endParaRPr lang="en-US"/>
          </a:p>
          <a:p>
            <a:endParaRPr lang="en-US"/>
          </a:p>
        </p:txBody>
      </p:sp>
      <p:cxnSp>
        <p:nvCxnSpPr>
          <p:cNvPr id="15" name="Straight Connector 14">
            <a:extLst>
              <a:ext uri="{FF2B5EF4-FFF2-40B4-BE49-F238E27FC236}">
                <a16:creationId xmlns:a16="http://schemas.microsoft.com/office/drawing/2014/main" id="{6D45EF23-96FE-C101-E034-30AA99F3C9B0}"/>
              </a:ext>
            </a:extLst>
          </p:cNvPr>
          <p:cNvCxnSpPr/>
          <p:nvPr/>
        </p:nvCxnSpPr>
        <p:spPr>
          <a:xfrm>
            <a:off x="2490439" y="1384511"/>
            <a:ext cx="0" cy="30759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9EEFDA2-2723-EFF7-50FE-C64630B9AB8F}"/>
              </a:ext>
            </a:extLst>
          </p:cNvPr>
          <p:cNvCxnSpPr/>
          <p:nvPr/>
        </p:nvCxnSpPr>
        <p:spPr>
          <a:xfrm>
            <a:off x="4572000" y="1384510"/>
            <a:ext cx="0" cy="30759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691DCE4-C04A-9193-945A-CDE64A26B218}"/>
              </a:ext>
            </a:extLst>
          </p:cNvPr>
          <p:cNvCxnSpPr/>
          <p:nvPr/>
        </p:nvCxnSpPr>
        <p:spPr>
          <a:xfrm>
            <a:off x="6534614" y="1384511"/>
            <a:ext cx="0" cy="3075977"/>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2569544-6B0D-CE4D-F586-3E7B9C704846}"/>
              </a:ext>
            </a:extLst>
          </p:cNvPr>
          <p:cNvSpPr txBox="1"/>
          <p:nvPr/>
        </p:nvSpPr>
        <p:spPr>
          <a:xfrm>
            <a:off x="2490226" y="1974980"/>
            <a:ext cx="2081771" cy="2215991"/>
          </a:xfrm>
          <a:prstGeom prst="rect">
            <a:avLst/>
          </a:prstGeom>
          <a:noFill/>
        </p:spPr>
        <p:txBody>
          <a:bodyPr wrap="square" rtlCol="0">
            <a:spAutoFit/>
          </a:bodyPr>
          <a:lstStyle/>
          <a:p>
            <a:pPr algn="ctr"/>
            <a:r>
              <a:rPr lang="en-US" sz="1800" b="1">
                <a:effectLst/>
                <a:latin typeface="Times New Roman" panose="02020603050405020304" pitchFamily="18" charset="0"/>
                <a:ea typeface="Times New Roman" panose="02020603050405020304" pitchFamily="18" charset="0"/>
              </a:rPr>
              <a:t>Content Security Policy (CSP)</a:t>
            </a:r>
          </a:p>
          <a:p>
            <a:r>
              <a:rPr lang="en-US" sz="1700">
                <a:effectLst/>
                <a:latin typeface="Times New Roman" panose="02020603050405020304" pitchFamily="18" charset="0"/>
                <a:ea typeface="Times New Roman" panose="02020603050405020304" pitchFamily="18" charset="0"/>
              </a:rPr>
              <a:t>CSP là một lớp bảo mật bổ sung giúp ngăn chặn các cuộc tấn công clickjacking.</a:t>
            </a:r>
          </a:p>
          <a:p>
            <a:r>
              <a:rPr lang="en-US" sz="1700">
                <a:latin typeface="Times New Roman" panose="02020603050405020304" pitchFamily="18" charset="0"/>
              </a:rPr>
              <a:t>Kiểm soát các nguồn nhúng vào trang web</a:t>
            </a:r>
          </a:p>
        </p:txBody>
      </p:sp>
      <p:sp>
        <p:nvSpPr>
          <p:cNvPr id="23" name="TextBox 22">
            <a:extLst>
              <a:ext uri="{FF2B5EF4-FFF2-40B4-BE49-F238E27FC236}">
                <a16:creationId xmlns:a16="http://schemas.microsoft.com/office/drawing/2014/main" id="{61A97DF2-D3A9-A06D-4FF3-4837770FD83E}"/>
              </a:ext>
            </a:extLst>
          </p:cNvPr>
          <p:cNvSpPr txBox="1"/>
          <p:nvPr/>
        </p:nvSpPr>
        <p:spPr>
          <a:xfrm>
            <a:off x="4571998" y="1974980"/>
            <a:ext cx="1962616" cy="2477601"/>
          </a:xfrm>
          <a:prstGeom prst="rect">
            <a:avLst/>
          </a:prstGeom>
          <a:noFill/>
        </p:spPr>
        <p:txBody>
          <a:bodyPr wrap="square" rtlCol="0">
            <a:spAutoFit/>
          </a:bodyPr>
          <a:lstStyle/>
          <a:p>
            <a:pPr algn="ctr"/>
            <a:r>
              <a:rPr lang="en-US" sz="1800" b="1">
                <a:effectLst/>
                <a:latin typeface="Times New Roman" panose="02020603050405020304" pitchFamily="18" charset="0"/>
                <a:ea typeface="Times New Roman" panose="02020603050405020304" pitchFamily="18" charset="0"/>
              </a:rPr>
              <a:t>JavaScript</a:t>
            </a:r>
          </a:p>
          <a:p>
            <a:pPr algn="ctr"/>
            <a:endParaRPr lang="en-US" sz="1800" b="1">
              <a:latin typeface="Times New Roman" panose="02020603050405020304" pitchFamily="18" charset="0"/>
            </a:endParaRPr>
          </a:p>
          <a:p>
            <a:r>
              <a:rPr lang="en-US" sz="1700">
                <a:latin typeface="Times New Roman" panose="02020603050405020304" pitchFamily="18" charset="0"/>
                <a:cs typeface="Times New Roman" panose="02020603050405020304" pitchFamily="18" charset="0"/>
              </a:rPr>
              <a:t>Sử dụng mã Javascript để phát hiện khi trang web bị nhúng vào một khung iframe và điều hướng người dùng thoát khỏi đó.</a:t>
            </a:r>
            <a:endParaRPr lang="en-US"/>
          </a:p>
        </p:txBody>
      </p:sp>
      <p:sp>
        <p:nvSpPr>
          <p:cNvPr id="24" name="TextBox 23">
            <a:extLst>
              <a:ext uri="{FF2B5EF4-FFF2-40B4-BE49-F238E27FC236}">
                <a16:creationId xmlns:a16="http://schemas.microsoft.com/office/drawing/2014/main" id="{977FE78A-B1B2-055B-0B9F-A83E96B54DBC}"/>
              </a:ext>
            </a:extLst>
          </p:cNvPr>
          <p:cNvSpPr txBox="1"/>
          <p:nvPr/>
        </p:nvSpPr>
        <p:spPr>
          <a:xfrm>
            <a:off x="6534643" y="1974979"/>
            <a:ext cx="1962584" cy="2769989"/>
          </a:xfrm>
          <a:prstGeom prst="rect">
            <a:avLst/>
          </a:prstGeom>
          <a:noFill/>
        </p:spPr>
        <p:txBody>
          <a:bodyPr wrap="square" rtlCol="0">
            <a:spAutoFit/>
          </a:bodyPr>
          <a:lstStyle/>
          <a:p>
            <a:r>
              <a:rPr lang="en-US" sz="1800" b="1">
                <a:latin typeface="Times New Roman" panose="02020603050405020304" pitchFamily="18" charset="0"/>
                <a:cs typeface="Times New Roman" panose="02020603050405020304" pitchFamily="18" charset="0"/>
              </a:rPr>
              <a:t>Kiểm tra bảo mật</a:t>
            </a:r>
          </a:p>
          <a:p>
            <a:endParaRPr lang="en-US" sz="1800" b="1">
              <a:latin typeface="Times New Roman" panose="02020603050405020304" pitchFamily="18" charset="0"/>
              <a:cs typeface="Times New Roman" panose="02020603050405020304" pitchFamily="18" charset="0"/>
            </a:endParaRPr>
          </a:p>
          <a:p>
            <a:r>
              <a:rPr lang="vi-VN" sz="1700">
                <a:latin typeface="+mj-lt"/>
              </a:rPr>
              <a:t>Thường xuyên thực hiện kiểm tra bảo mật để phát hiện và </a:t>
            </a:r>
            <a:r>
              <a:rPr lang="en-US" sz="1700">
                <a:latin typeface="Times New Roman" panose="02020603050405020304" pitchFamily="18" charset="0"/>
                <a:cs typeface="Times New Roman" panose="02020603050405020304" pitchFamily="18" charset="0"/>
              </a:rPr>
              <a:t>kịp thời khắc phục </a:t>
            </a:r>
            <a:r>
              <a:rPr lang="vi-VN" sz="1700">
                <a:latin typeface="+mj-lt"/>
              </a:rPr>
              <a:t>các lỗ hổng bảo mật tiềm ẩn</a:t>
            </a:r>
            <a:r>
              <a:rPr lang="en-US" sz="1700">
                <a:latin typeface="+mj-lt"/>
              </a:rPr>
              <a:t> </a:t>
            </a:r>
            <a:r>
              <a:rPr lang="en-US" sz="1700">
                <a:latin typeface="Times New Roman" panose="02020603050405020304" pitchFamily="18" charset="0"/>
                <a:cs typeface="Times New Roman" panose="02020603050405020304" pitchFamily="18" charset="0"/>
              </a:rPr>
              <a:t>nguy hiểm</a:t>
            </a:r>
            <a:r>
              <a:rPr lang="en-US" sz="1700">
                <a:latin typeface="+mj-lt"/>
              </a:rPr>
              <a:t>.</a:t>
            </a:r>
            <a:endParaRPr lang="vi-VN" sz="1700">
              <a:latin typeface="+mj-lt"/>
            </a:endParaRPr>
          </a:p>
          <a:p>
            <a:endParaRPr lang="en-US" sz="1800" b="1">
              <a:latin typeface="Times New Roman" panose="02020603050405020304" pitchFamily="18" charset="0"/>
              <a:cs typeface="Times New Roman" panose="02020603050405020304" pitchFamily="18" charset="0"/>
            </a:endParaRPr>
          </a:p>
          <a:p>
            <a:endParaRPr lang="en-US" sz="1800" b="1">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683941" y="475784"/>
            <a:ext cx="7750422" cy="80716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a:latin typeface="Times New Roman" panose="02020603050405020304" pitchFamily="18" charset="0"/>
                <a:cs typeface="Times New Roman" panose="02020603050405020304" pitchFamily="18" charset="0"/>
              </a:rPr>
              <a:t>Kiểm tra các biện pháp phòng thủ</a:t>
            </a:r>
            <a:endParaRPr sz="3600">
              <a:latin typeface="Times New Roman" panose="02020603050405020304" pitchFamily="18" charset="0"/>
              <a:cs typeface="Times New Roman" panose="02020603050405020304" pitchFamily="18" charset="0"/>
            </a:endParaRPr>
          </a:p>
        </p:txBody>
      </p:sp>
      <p:pic>
        <p:nvPicPr>
          <p:cNvPr id="3" name="Picture 2" descr="A computer with many icons&#10;&#10;Description automatically generated">
            <a:extLst>
              <a:ext uri="{FF2B5EF4-FFF2-40B4-BE49-F238E27FC236}">
                <a16:creationId xmlns:a16="http://schemas.microsoft.com/office/drawing/2014/main" id="{60B79104-209B-BA09-5E29-5884C15DBC00}"/>
              </a:ext>
            </a:extLst>
          </p:cNvPr>
          <p:cNvPicPr>
            <a:picLocks noChangeAspect="1"/>
          </p:cNvPicPr>
          <p:nvPr/>
        </p:nvPicPr>
        <p:blipFill>
          <a:blip r:embed="rId3"/>
          <a:stretch>
            <a:fillRect/>
          </a:stretch>
        </p:blipFill>
        <p:spPr>
          <a:xfrm>
            <a:off x="4572000" y="1608390"/>
            <a:ext cx="3941955" cy="3110528"/>
          </a:xfrm>
          <a:prstGeom prst="rect">
            <a:avLst/>
          </a:prstGeom>
        </p:spPr>
      </p:pic>
      <p:sp>
        <p:nvSpPr>
          <p:cNvPr id="9" name="Text Placeholder 8">
            <a:extLst>
              <a:ext uri="{FF2B5EF4-FFF2-40B4-BE49-F238E27FC236}">
                <a16:creationId xmlns:a16="http://schemas.microsoft.com/office/drawing/2014/main" id="{ED09535E-601D-B2C3-B654-69CFA8CAB324}"/>
              </a:ext>
            </a:extLst>
          </p:cNvPr>
          <p:cNvSpPr>
            <a:spLocks noGrp="1"/>
          </p:cNvSpPr>
          <p:nvPr>
            <p:ph type="body" idx="3"/>
          </p:nvPr>
        </p:nvSpPr>
        <p:spPr>
          <a:xfrm>
            <a:off x="683940" y="1659592"/>
            <a:ext cx="3644220" cy="3008124"/>
          </a:xfrm>
        </p:spPr>
        <p:txBody>
          <a:bodyPr/>
          <a:lstStyle/>
          <a:p>
            <a:pPr marL="139700" indent="0">
              <a:buNone/>
            </a:pPr>
            <a:r>
              <a:rPr lang="en-US" sz="2000">
                <a:latin typeface="Times New Roman" panose="02020603050405020304" pitchFamily="18" charset="0"/>
                <a:cs typeface="Times New Roman" panose="02020603050405020304" pitchFamily="18" charset="0"/>
              </a:rPr>
              <a:t>1.</a:t>
            </a:r>
            <a:r>
              <a:rPr lang="en-US" sz="2000">
                <a:latin typeface="Times New Roman" panose="02020603050405020304" pitchFamily="18" charset="0"/>
                <a:ea typeface="Times New Roman" panose="02020603050405020304" pitchFamily="18" charset="0"/>
              </a:rPr>
              <a:t>Tạo trang HTML với iframe.</a:t>
            </a:r>
          </a:p>
          <a:p>
            <a:pPr marL="139700" indent="0">
              <a:buNone/>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2.Đặt trang web cần kiểm tra vào trong iframe đó.</a:t>
            </a:r>
          </a:p>
          <a:p>
            <a:pPr marL="139700" indent="0">
              <a:buNone/>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3.Chúng ta cần đặt trang HTML này trên một máy chủ web khác để thử nghiệm cách thức một cuộc tấn công Clickjacking.</a:t>
            </a:r>
          </a:p>
          <a:p>
            <a:pPr marL="139700" indent="0">
              <a:buNone/>
            </a:pPr>
            <a:endParaRPr lang="en-US" sz="22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844A3-882D-3605-25FB-93D19C4A68ED}"/>
              </a:ext>
            </a:extLst>
          </p:cNvPr>
          <p:cNvSpPr>
            <a:spLocks noGrp="1"/>
          </p:cNvSpPr>
          <p:nvPr>
            <p:ph type="title"/>
          </p:nvPr>
        </p:nvSpPr>
        <p:spPr>
          <a:xfrm>
            <a:off x="869149" y="639337"/>
            <a:ext cx="7063085" cy="1063083"/>
          </a:xfrm>
        </p:spPr>
        <p:txBody>
          <a:bodyPr/>
          <a:lstStyle/>
          <a:p>
            <a:r>
              <a:rPr lang="en-US" sz="3600">
                <a:latin typeface="Times New Roman" panose="02020603050405020304" pitchFamily="18" charset="0"/>
                <a:cs typeface="Times New Roman" panose="02020603050405020304" pitchFamily="18" charset="0"/>
              </a:rPr>
              <a:t>Ưu và nhược điểm phòng thủ Clickjacking</a:t>
            </a:r>
          </a:p>
        </p:txBody>
      </p:sp>
      <p:sp>
        <p:nvSpPr>
          <p:cNvPr id="8" name="TextBox 7">
            <a:extLst>
              <a:ext uri="{FF2B5EF4-FFF2-40B4-BE49-F238E27FC236}">
                <a16:creationId xmlns:a16="http://schemas.microsoft.com/office/drawing/2014/main" id="{181DCA09-ABAA-0A27-761B-27B670D72E5D}"/>
              </a:ext>
            </a:extLst>
          </p:cNvPr>
          <p:cNvSpPr txBox="1"/>
          <p:nvPr/>
        </p:nvSpPr>
        <p:spPr>
          <a:xfrm>
            <a:off x="1025911" y="1702420"/>
            <a:ext cx="3545765" cy="3570208"/>
          </a:xfrm>
          <a:prstGeom prst="rect">
            <a:avLst/>
          </a:prstGeom>
          <a:noFill/>
        </p:spPr>
        <p:txBody>
          <a:bodyPr wrap="square" rtlCol="0">
            <a:spAutoFit/>
          </a:bodyPr>
          <a:lstStyle/>
          <a:p>
            <a:pPr algn="ctr"/>
            <a:r>
              <a:rPr lang="en-US" sz="2400" b="1">
                <a:latin typeface="Times New Roman" panose="02020603050405020304" pitchFamily="18" charset="0"/>
                <a:cs typeface="Times New Roman" panose="02020603050405020304" pitchFamily="18" charset="0"/>
              </a:rPr>
              <a:t>Ưu điểm</a:t>
            </a:r>
          </a:p>
          <a:p>
            <a:endParaRPr lang="en-US"/>
          </a:p>
          <a:p>
            <a:r>
              <a:rPr lang="en-US" sz="1800"/>
              <a:t>- </a:t>
            </a:r>
            <a:r>
              <a:rPr lang="en-US" sz="1800">
                <a:effectLst/>
                <a:latin typeface="Times New Roman" panose="02020603050405020304" pitchFamily="18" charset="0"/>
                <a:ea typeface="Times New Roman" panose="02020603050405020304" pitchFamily="18" charset="0"/>
              </a:rPr>
              <a:t>Dễ triển khai, hiệu quả cao.</a:t>
            </a:r>
            <a:endParaRPr lang="en-US" sz="1800"/>
          </a:p>
          <a:p>
            <a:r>
              <a:rPr lang="en-US" sz="1800">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Bảo vệ toàn diện.</a:t>
            </a:r>
          </a:p>
          <a:p>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Ngăn chặn tấn công từ phía máy chủ.</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Tx/>
              <a:buChar char="-"/>
            </a:pPr>
            <a:endParaRPr lang="en-US" sz="1800">
              <a:effectLst/>
              <a:latin typeface="Aptos" panose="020B0004020202020204" pitchFamily="34" charset="0"/>
              <a:ea typeface="Times New Roman" panose="02020603050405020304" pitchFamily="18" charset="0"/>
              <a:cs typeface="Times New Roman" panose="02020603050405020304" pitchFamily="18" charset="0"/>
            </a:endParaRPr>
          </a:p>
          <a:p>
            <a:endParaRPr lang="en-US"/>
          </a:p>
          <a:p>
            <a:endParaRPr lang="en-US"/>
          </a:p>
          <a:p>
            <a:endParaRPr lang="en-US"/>
          </a:p>
          <a:p>
            <a:endParaRPr lang="en-US"/>
          </a:p>
          <a:p>
            <a:endParaRPr lang="en-US"/>
          </a:p>
          <a:p>
            <a:endParaRPr lang="en-US"/>
          </a:p>
          <a:p>
            <a:endParaRPr lang="en-US"/>
          </a:p>
        </p:txBody>
      </p:sp>
      <p:cxnSp>
        <p:nvCxnSpPr>
          <p:cNvPr id="10" name="Straight Connector 9">
            <a:extLst>
              <a:ext uri="{FF2B5EF4-FFF2-40B4-BE49-F238E27FC236}">
                <a16:creationId xmlns:a16="http://schemas.microsoft.com/office/drawing/2014/main" id="{D8A3B3CF-8CD4-0F7E-DBEB-DDFC884C3DF0}"/>
              </a:ext>
            </a:extLst>
          </p:cNvPr>
          <p:cNvCxnSpPr>
            <a:cxnSpLocks/>
          </p:cNvCxnSpPr>
          <p:nvPr/>
        </p:nvCxnSpPr>
        <p:spPr>
          <a:xfrm>
            <a:off x="4572000" y="1702420"/>
            <a:ext cx="323" cy="2690858"/>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D3581B3-8B09-3543-E78D-8927791F0EB6}"/>
              </a:ext>
            </a:extLst>
          </p:cNvPr>
          <p:cNvSpPr txBox="1"/>
          <p:nvPr/>
        </p:nvSpPr>
        <p:spPr>
          <a:xfrm>
            <a:off x="4572000" y="1702420"/>
            <a:ext cx="3545442" cy="1877437"/>
          </a:xfrm>
          <a:prstGeom prst="rect">
            <a:avLst/>
          </a:prstGeom>
          <a:noFill/>
        </p:spPr>
        <p:txBody>
          <a:bodyPr wrap="square" rtlCol="0">
            <a:spAutoFit/>
          </a:bodyPr>
          <a:lstStyle/>
          <a:p>
            <a:pPr algn="ctr"/>
            <a:r>
              <a:rPr lang="en-US" sz="2400" b="1">
                <a:latin typeface="Times New Roman" panose="02020603050405020304" pitchFamily="18" charset="0"/>
                <a:cs typeface="Times New Roman" panose="02020603050405020304" pitchFamily="18" charset="0"/>
              </a:rPr>
              <a:t>Nhược điểm</a:t>
            </a:r>
          </a:p>
          <a:p>
            <a:endParaRPr lang="en-US" sz="2400" b="1">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Không bảo vệ tuyệt đối.</a:t>
            </a:r>
            <a:endParaRPr lang="en-US" sz="1800">
              <a:effectLst/>
              <a:latin typeface="Aptos" panose="020B0004020202020204" pitchFamily="34" charset="0"/>
              <a:ea typeface="Times New Roman" panose="02020603050405020304" pitchFamily="18" charset="0"/>
              <a:cs typeface="Times New Roman" panose="02020603050405020304" pitchFamily="18" charset="0"/>
            </a:endParaRPr>
          </a:p>
          <a:p>
            <a:r>
              <a:rPr lang="en-US" sz="1800">
                <a:effectLst/>
                <a:latin typeface="Times New Roman" panose="02020603050405020304" pitchFamily="18" charset="0"/>
                <a:ea typeface="Times New Roman" panose="02020603050405020304" pitchFamily="18" charset="0"/>
              </a:rPr>
              <a:t>- Cấu hình phức tạp.</a:t>
            </a:r>
          </a:p>
          <a:p>
            <a:pPr marL="285750" indent="-285750">
              <a:buFontTx/>
              <a:buChar char="-"/>
            </a:pPr>
            <a:endParaRPr lang="en-US" sz="1800">
              <a:latin typeface="Times New Roman" panose="02020603050405020304" pitchFamily="18" charset="0"/>
              <a:cs typeface="Times New Roman" panose="02020603050405020304" pitchFamily="18" charset="0"/>
            </a:endParaRPr>
          </a:p>
          <a:p>
            <a:endParaRPr lang="en-US"/>
          </a:p>
        </p:txBody>
      </p:sp>
    </p:spTree>
    <p:extLst>
      <p:ext uri="{BB962C8B-B14F-4D97-AF65-F5344CB8AC3E}">
        <p14:creationId xmlns:p14="http://schemas.microsoft.com/office/powerpoint/2010/main" val="4083961347"/>
      </p:ext>
    </p:extLst>
  </p:cSld>
  <p:clrMapOvr>
    <a:masterClrMapping/>
  </p:clrMapOvr>
</p:sld>
</file>

<file path=ppt/theme/theme1.xml><?xml version="1.0" encoding="utf-8"?>
<a:theme xmlns:a="http://schemas.openxmlformats.org/drawingml/2006/main" name="Jacquenetta template">
  <a:themeElements>
    <a:clrScheme name="Custom 347">
      <a:dk1>
        <a:srgbClr val="000000"/>
      </a:dk1>
      <a:lt1>
        <a:srgbClr val="FFFFFF"/>
      </a:lt1>
      <a:dk2>
        <a:srgbClr val="666666"/>
      </a:dk2>
      <a:lt2>
        <a:srgbClr val="F3F3F3"/>
      </a:lt2>
      <a:accent1>
        <a:srgbClr val="000000"/>
      </a:accent1>
      <a:accent2>
        <a:srgbClr val="666666"/>
      </a:accent2>
      <a:accent3>
        <a:srgbClr val="999999"/>
      </a:accent3>
      <a:accent4>
        <a:srgbClr val="CCCCCC"/>
      </a:accent4>
      <a:accent5>
        <a:srgbClr val="EFEFEF"/>
      </a:accent5>
      <a:accent6>
        <a:srgbClr val="F6B26B"/>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568</Words>
  <Application>Microsoft Office PowerPoint</Application>
  <PresentationFormat>On-screen Show (16:9)</PresentationFormat>
  <Paragraphs>71</Paragraphs>
  <Slides>12</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Work Sans Light</vt:lpstr>
      <vt:lpstr>Aptos</vt:lpstr>
      <vt:lpstr>Work Sans</vt:lpstr>
      <vt:lpstr>Wingdings</vt:lpstr>
      <vt:lpstr>Times New Roman</vt:lpstr>
      <vt:lpstr>Work Sans Medium</vt:lpstr>
      <vt:lpstr>Jacquenetta template</vt:lpstr>
      <vt:lpstr>Đề tài: Tìm hiểu các kỹ thuật tấn công Clickjacking trên dịch vụ Web và thử nghiệm các cách thức phòng chống. </vt:lpstr>
      <vt:lpstr>Nội dung</vt:lpstr>
      <vt:lpstr>I.Tìm hiểu về Clickjacking.</vt:lpstr>
      <vt:lpstr>Clickjacking xảy ra khi nào?</vt:lpstr>
      <vt:lpstr>2.Mục đích của những kẻ tấn công.</vt:lpstr>
      <vt:lpstr>II.Các kỹ thuật tấn công và phòng thủ Clickjacking</vt:lpstr>
      <vt:lpstr>2.Các biện pháp phòng thủ</vt:lpstr>
      <vt:lpstr>Kiểm tra các biện pháp phòng thủ</vt:lpstr>
      <vt:lpstr>Ưu và nhược điểm phòng thủ Clickjacking</vt:lpstr>
      <vt:lpstr>III.Tổng kết</vt:lpstr>
      <vt:lpstr>    Nhóm 3 Sinh Viên Thực hiện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duc nguyen</cp:lastModifiedBy>
  <cp:revision>7</cp:revision>
  <dcterms:modified xsi:type="dcterms:W3CDTF">2025-01-10T10:09:32Z</dcterms:modified>
</cp:coreProperties>
</file>