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Titillium Web"/>
      <p:regular r:id="rId13"/>
      <p:bold r:id="rId14"/>
      <p:italic r:id="rId15"/>
      <p:boldItalic r:id="rId16"/>
    </p:embeddedFont>
    <p:embeddedFont>
      <p:font typeface="Titillium Web Extra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Extra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TitilliumWeb-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itilliumWeb-italic.fntdata"/><Relationship Id="rId14" Type="http://schemas.openxmlformats.org/officeDocument/2006/relationships/font" Target="fonts/TitilliumWeb-bold.fntdata"/><Relationship Id="rId17" Type="http://schemas.openxmlformats.org/officeDocument/2006/relationships/font" Target="fonts/TitilliumWebExtraLight-regular.fntdata"/><Relationship Id="rId16" Type="http://schemas.openxmlformats.org/officeDocument/2006/relationships/font" Target="fonts/TitilliumWeb-boldItalic.fntdata"/><Relationship Id="rId5" Type="http://schemas.openxmlformats.org/officeDocument/2006/relationships/slide" Target="slides/slide1.xml"/><Relationship Id="rId19" Type="http://schemas.openxmlformats.org/officeDocument/2006/relationships/font" Target="fonts/TitilliumWebExtraLight-italic.fntdata"/><Relationship Id="rId6" Type="http://schemas.openxmlformats.org/officeDocument/2006/relationships/slide" Target="slides/slide2.xml"/><Relationship Id="rId18" Type="http://schemas.openxmlformats.org/officeDocument/2006/relationships/font" Target="fonts/TitilliumWebExtra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44bfc17fce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44bfc17fc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e233efc4d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e233efc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e233efc4dd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e233efc4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e147af091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e147af09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e147af0910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e147af09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e233efc4d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e233efc4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4551a8097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4551a80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62125" y="817303"/>
            <a:ext cx="7763700" cy="28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SOUND CLASSIFICATION USING MACHINE LEARNING</a:t>
            </a:r>
            <a:endParaRPr sz="4800"/>
          </a:p>
        </p:txBody>
      </p:sp>
      <p:sp>
        <p:nvSpPr>
          <p:cNvPr id="780" name="Google Shape;780;p15"/>
          <p:cNvSpPr txBox="1"/>
          <p:nvPr/>
        </p:nvSpPr>
        <p:spPr>
          <a:xfrm>
            <a:off x="378550" y="3764150"/>
            <a:ext cx="2069100" cy="12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Mentored by,</a:t>
            </a:r>
            <a:endParaRPr sz="1800">
              <a:solidFill>
                <a:srgbClr val="FFFFFF"/>
              </a:solidFill>
            </a:endParaRPr>
          </a:p>
          <a:p>
            <a:pPr indent="0" lvl="0" marL="0" rtl="0" algn="l">
              <a:spcBef>
                <a:spcPts val="0"/>
              </a:spcBef>
              <a:spcAft>
                <a:spcPts val="0"/>
              </a:spcAft>
              <a:buNone/>
            </a:pPr>
            <a:r>
              <a:rPr lang="en" sz="1800">
                <a:solidFill>
                  <a:srgbClr val="FFFFFF"/>
                </a:solidFill>
              </a:rPr>
              <a:t>Mr. Deepu C</a:t>
            </a:r>
            <a:endParaRPr sz="1800">
              <a:solidFill>
                <a:srgbClr val="FFFFFF"/>
              </a:solidFill>
            </a:endParaRPr>
          </a:p>
        </p:txBody>
      </p:sp>
      <p:sp>
        <p:nvSpPr>
          <p:cNvPr id="781" name="Google Shape;781;p15"/>
          <p:cNvSpPr txBox="1"/>
          <p:nvPr/>
        </p:nvSpPr>
        <p:spPr>
          <a:xfrm>
            <a:off x="5904275" y="3654100"/>
            <a:ext cx="2521500" cy="1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Submitted by,</a:t>
            </a:r>
            <a:endParaRPr sz="1800">
              <a:solidFill>
                <a:srgbClr val="FFFFFF"/>
              </a:solidFill>
            </a:endParaRPr>
          </a:p>
          <a:p>
            <a:pPr indent="0" lvl="0" marL="0" rtl="0" algn="l">
              <a:spcBef>
                <a:spcPts val="0"/>
              </a:spcBef>
              <a:spcAft>
                <a:spcPts val="0"/>
              </a:spcAft>
              <a:buNone/>
            </a:pPr>
            <a:r>
              <a:rPr lang="en" sz="1800">
                <a:solidFill>
                  <a:srgbClr val="FFFFFF"/>
                </a:solidFill>
              </a:rPr>
              <a:t>Vivek.V.Mathew</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7" name="Google Shape;787;p16"/>
          <p:cNvSpPr txBox="1"/>
          <p:nvPr>
            <p:ph type="title"/>
          </p:nvPr>
        </p:nvSpPr>
        <p:spPr>
          <a:xfrm>
            <a:off x="739675" y="2267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788" name="Google Shape;788;p16"/>
          <p:cNvSpPr txBox="1"/>
          <p:nvPr>
            <p:ph idx="1" type="body"/>
          </p:nvPr>
        </p:nvSpPr>
        <p:spPr>
          <a:xfrm>
            <a:off x="739675" y="1152525"/>
            <a:ext cx="7686000" cy="348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FFFFFF"/>
                </a:solidFill>
                <a:latin typeface="Arial"/>
                <a:ea typeface="Arial"/>
                <a:cs typeface="Arial"/>
                <a:sym typeface="Arial"/>
              </a:rPr>
              <a:t>To classify audio files into ten classes</a:t>
            </a:r>
            <a:endParaRPr sz="16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94" name="Google Shape;794;p17"/>
          <p:cNvSpPr txBox="1"/>
          <p:nvPr>
            <p:ph type="title"/>
          </p:nvPr>
        </p:nvSpPr>
        <p:spPr>
          <a:xfrm>
            <a:off x="739675" y="2267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95" name="Google Shape;795;p17"/>
          <p:cNvSpPr txBox="1"/>
          <p:nvPr>
            <p:ph idx="1" type="body"/>
          </p:nvPr>
        </p:nvSpPr>
        <p:spPr>
          <a:xfrm>
            <a:off x="739675" y="1152525"/>
            <a:ext cx="7686000" cy="348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Arial"/>
                <a:ea typeface="Arial"/>
                <a:cs typeface="Arial"/>
                <a:sym typeface="Arial"/>
              </a:rPr>
              <a:t>UrbanSound8k</a:t>
            </a:r>
            <a:endParaRPr b="1" sz="16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solidFill>
                  <a:srgbClr val="FFFFFF"/>
                </a:solidFill>
                <a:latin typeface="Arial"/>
                <a:ea typeface="Arial"/>
                <a:cs typeface="Arial"/>
                <a:sym typeface="Arial"/>
              </a:rPr>
              <a:t>This dataset contains 8732 labeled sound excerpts (&lt;=4s) of urban sounds from 10 classes: air_conditioner, car_horn, children_playing, dog_bark, drilling, enginge_idling, gun_shot, jackhammer, siren, and street_music.</a:t>
            </a:r>
            <a:endParaRPr sz="16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1" name="Google Shape;801;p18"/>
          <p:cNvSpPr txBox="1"/>
          <p:nvPr>
            <p:ph type="title"/>
          </p:nvPr>
        </p:nvSpPr>
        <p:spPr>
          <a:xfrm>
            <a:off x="739675" y="2267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02" name="Google Shape;802;p18"/>
          <p:cNvSpPr txBox="1"/>
          <p:nvPr>
            <p:ph idx="1" type="body"/>
          </p:nvPr>
        </p:nvSpPr>
        <p:spPr>
          <a:xfrm>
            <a:off x="739675" y="1152525"/>
            <a:ext cx="7686000" cy="348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Arial"/>
                <a:ea typeface="Arial"/>
                <a:cs typeface="Arial"/>
                <a:sym typeface="Arial"/>
              </a:rPr>
              <a:t>Preprocessing</a:t>
            </a:r>
            <a:endParaRPr>
              <a:solidFill>
                <a:srgbClr val="FFFFFF"/>
              </a:solidFill>
              <a:latin typeface="Arial"/>
              <a:ea typeface="Arial"/>
              <a:cs typeface="Arial"/>
              <a:sym typeface="Arial"/>
            </a:endParaRPr>
          </a:p>
          <a:p>
            <a:pPr indent="-355600" lvl="0" marL="457200" rtl="0" algn="l">
              <a:lnSpc>
                <a:spcPct val="115000"/>
              </a:lnSpc>
              <a:spcBef>
                <a:spcPts val="0"/>
              </a:spcBef>
              <a:spcAft>
                <a:spcPts val="0"/>
              </a:spcAft>
              <a:buClr>
                <a:srgbClr val="FFFFFF"/>
              </a:buClr>
              <a:buSzPts val="2000"/>
              <a:buFont typeface="Arial"/>
              <a:buChar char="●"/>
            </a:pPr>
            <a:r>
              <a:rPr b="1" lang="en" sz="2000">
                <a:solidFill>
                  <a:srgbClr val="FFFFFF"/>
                </a:solidFill>
                <a:latin typeface="Arial"/>
                <a:ea typeface="Arial"/>
                <a:cs typeface="Arial"/>
                <a:sym typeface="Arial"/>
              </a:rPr>
              <a:t>Librosa</a:t>
            </a:r>
            <a:endParaRPr b="1" sz="2000">
              <a:solidFill>
                <a:srgbClr val="FFFFFF"/>
              </a:solidFill>
              <a:latin typeface="Arial"/>
              <a:ea typeface="Arial"/>
              <a:cs typeface="Arial"/>
              <a:sym typeface="Arial"/>
            </a:endParaRPr>
          </a:p>
          <a:p>
            <a:pPr indent="-330200" lvl="1" marL="914400" rtl="0" algn="l">
              <a:lnSpc>
                <a:spcPct val="115000"/>
              </a:lnSpc>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This is a package used for music and audio analysis.</a:t>
            </a:r>
            <a:endParaRPr sz="1600">
              <a:solidFill>
                <a:srgbClr val="FFFFFF"/>
              </a:solidFill>
              <a:latin typeface="Arial"/>
              <a:ea typeface="Arial"/>
              <a:cs typeface="Arial"/>
              <a:sym typeface="Arial"/>
            </a:endParaRPr>
          </a:p>
          <a:p>
            <a:pPr indent="-330200" lvl="1" marL="914400" rtl="0" algn="l">
              <a:lnSpc>
                <a:spcPct val="115000"/>
              </a:lnSpc>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We will use Mel-Frequency Cepstral Coefficients(MFCC) feature extraction technique to extract independent features for the audio files.</a:t>
            </a:r>
            <a:endParaRPr sz="1600">
              <a:solidFill>
                <a:srgbClr val="FFFFFF"/>
              </a:solidFill>
              <a:latin typeface="Arial"/>
              <a:ea typeface="Arial"/>
              <a:cs typeface="Arial"/>
              <a:sym typeface="Arial"/>
            </a:endParaRPr>
          </a:p>
          <a:p>
            <a:pPr indent="-330200" lvl="1" marL="914400" rtl="0" algn="l">
              <a:lnSpc>
                <a:spcPct val="115000"/>
              </a:lnSpc>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 MFCC feature extraction technique includes windowing the signal, </a:t>
            </a:r>
            <a:r>
              <a:rPr lang="en" sz="1600">
                <a:solidFill>
                  <a:srgbClr val="FFFFFF"/>
                </a:solidFill>
                <a:latin typeface="Arial"/>
                <a:ea typeface="Arial"/>
                <a:cs typeface="Arial"/>
                <a:sym typeface="Arial"/>
              </a:rPr>
              <a:t>applying</a:t>
            </a:r>
            <a:r>
              <a:rPr lang="en" sz="1600">
                <a:solidFill>
                  <a:srgbClr val="FFFFFF"/>
                </a:solidFill>
                <a:latin typeface="Arial"/>
                <a:ea typeface="Arial"/>
                <a:cs typeface="Arial"/>
                <a:sym typeface="Arial"/>
              </a:rPr>
              <a:t> Discrete Fourier Transform(DFT), taking the log of the magnitude, then pass the signal through a Mel-filter bank, followed by applying Discrete Cosine Transform(DCT). The MFCCs are the </a:t>
            </a:r>
            <a:r>
              <a:rPr lang="en" sz="1600">
                <a:solidFill>
                  <a:srgbClr val="FFFFFF"/>
                </a:solidFill>
                <a:latin typeface="Arial"/>
                <a:ea typeface="Arial"/>
                <a:cs typeface="Arial"/>
                <a:sym typeface="Arial"/>
              </a:rPr>
              <a:t>a</a:t>
            </a:r>
            <a:r>
              <a:rPr lang="en" sz="1600">
                <a:solidFill>
                  <a:srgbClr val="FFFFFF"/>
                </a:solidFill>
                <a:latin typeface="Arial"/>
                <a:ea typeface="Arial"/>
                <a:cs typeface="Arial"/>
                <a:sym typeface="Arial"/>
              </a:rPr>
              <a:t>mplitudes of the resulting spectrum.</a:t>
            </a:r>
            <a:endParaRPr sz="16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8" name="Google Shape;808;p19"/>
          <p:cNvSpPr txBox="1"/>
          <p:nvPr>
            <p:ph idx="1" type="body"/>
          </p:nvPr>
        </p:nvSpPr>
        <p:spPr>
          <a:xfrm>
            <a:off x="739675" y="1152525"/>
            <a:ext cx="7686000" cy="3484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FFFFFF"/>
              </a:buClr>
              <a:buSzPts val="2000"/>
              <a:buFont typeface="Arial"/>
              <a:buChar char="●"/>
            </a:pPr>
            <a:r>
              <a:rPr b="1" lang="en" sz="2000"/>
              <a:t>Label Encoding</a:t>
            </a:r>
            <a:endParaRPr b="1" sz="2000"/>
          </a:p>
          <a:p>
            <a:pPr indent="-330200" lvl="1" marL="914400" rtl="0" algn="l">
              <a:lnSpc>
                <a:spcPct val="115000"/>
              </a:lnSpc>
              <a:spcBef>
                <a:spcPts val="0"/>
              </a:spcBef>
              <a:spcAft>
                <a:spcPts val="0"/>
              </a:spcAft>
              <a:buClr>
                <a:srgbClr val="FFFFFF"/>
              </a:buClr>
              <a:buSzPts val="1600"/>
              <a:buChar char="○"/>
            </a:pPr>
            <a:r>
              <a:rPr lang="en" sz="1600"/>
              <a:t>We use OneHotEncoder to encode the class values</a:t>
            </a:r>
            <a:endParaRPr sz="1600"/>
          </a:p>
          <a:p>
            <a:pPr indent="-355600" lvl="0" marL="457200" rtl="0" algn="l">
              <a:lnSpc>
                <a:spcPct val="115000"/>
              </a:lnSpc>
              <a:spcBef>
                <a:spcPts val="0"/>
              </a:spcBef>
              <a:spcAft>
                <a:spcPts val="0"/>
              </a:spcAft>
              <a:buClr>
                <a:srgbClr val="FFFFFF"/>
              </a:buClr>
              <a:buSzPts val="2000"/>
              <a:buFont typeface="Arial"/>
              <a:buChar char="●"/>
            </a:pPr>
            <a:r>
              <a:rPr b="1" lang="en" sz="2000"/>
              <a:t>Train Test Split</a:t>
            </a:r>
            <a:endParaRPr b="1" sz="2000"/>
          </a:p>
          <a:p>
            <a:pPr indent="-330200" lvl="1" marL="914400" rtl="0" algn="l">
              <a:lnSpc>
                <a:spcPct val="115000"/>
              </a:lnSpc>
              <a:spcBef>
                <a:spcPts val="0"/>
              </a:spcBef>
              <a:spcAft>
                <a:spcPts val="0"/>
              </a:spcAft>
              <a:buClr>
                <a:srgbClr val="FFFFFF"/>
              </a:buClr>
              <a:buSzPts val="1600"/>
              <a:buChar char="○"/>
            </a:pPr>
            <a:r>
              <a:rPr lang="en" sz="1600"/>
              <a:t>We split the features into X_train,X_test,y_train,y_test</a:t>
            </a:r>
            <a:endParaRPr sz="1600"/>
          </a:p>
          <a:p>
            <a:pPr indent="0" lvl="0" marL="0" rtl="0" algn="l">
              <a:lnSpc>
                <a:spcPct val="115000"/>
              </a:lnSpc>
              <a:spcBef>
                <a:spcPts val="600"/>
              </a:spcBef>
              <a:spcAft>
                <a:spcPts val="0"/>
              </a:spcAft>
              <a:buNone/>
            </a:pPr>
            <a:r>
              <a:rPr lang="en"/>
              <a:t>Model Creation</a:t>
            </a:r>
            <a:endParaRPr/>
          </a:p>
          <a:p>
            <a:pPr indent="0" lvl="0" marL="0" rtl="0" algn="l">
              <a:lnSpc>
                <a:spcPct val="115000"/>
              </a:lnSpc>
              <a:spcBef>
                <a:spcPts val="600"/>
              </a:spcBef>
              <a:spcAft>
                <a:spcPts val="0"/>
              </a:spcAft>
              <a:buNone/>
            </a:pPr>
            <a:r>
              <a:rPr b="1" lang="en" sz="1600"/>
              <a:t>Tensorflow</a:t>
            </a:r>
            <a:r>
              <a:rPr lang="en" sz="1600"/>
              <a:t> - We will use tensorflow to create a deep neural network model.  The input layer will have 40 nodes. There are 3 hidden layers. The first,second and third layer has 100,200 and 100 nodes respectively. The 3 hidden layers use the relu(Rectified Linear Unit) activation function. The output layer will have 10 nodes which is equal to the number of classes. The output layer will use the softmax activation function.</a:t>
            </a:r>
            <a:endParaRPr sz="1600"/>
          </a:p>
          <a:p>
            <a:pPr indent="0" lvl="0" marL="0" rtl="0" algn="l">
              <a:lnSpc>
                <a:spcPct val="150000"/>
              </a:lnSpc>
              <a:spcBef>
                <a:spcPts val="60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4" name="Google Shape;814;p20"/>
          <p:cNvSpPr txBox="1"/>
          <p:nvPr>
            <p:ph idx="1" type="body"/>
          </p:nvPr>
        </p:nvSpPr>
        <p:spPr>
          <a:xfrm>
            <a:off x="739675" y="1152525"/>
            <a:ext cx="7686000" cy="3484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600"/>
              <a:t>After creating the model , compile the model using categorical crossentropy loss function and Adam optimizer. </a:t>
            </a:r>
            <a:endParaRPr sz="1600"/>
          </a:p>
          <a:p>
            <a:pPr indent="0" lvl="0" marL="0" rtl="0" algn="l">
              <a:lnSpc>
                <a:spcPct val="115000"/>
              </a:lnSpc>
              <a:spcBef>
                <a:spcPts val="600"/>
              </a:spcBef>
              <a:spcAft>
                <a:spcPts val="0"/>
              </a:spcAft>
              <a:buNone/>
            </a:pPr>
            <a:r>
              <a:rPr b="1" lang="en" sz="1600"/>
              <a:t>Training the model</a:t>
            </a:r>
            <a:r>
              <a:rPr lang="en" sz="1600"/>
              <a:t> - We take batch size as 32 and number of epochs as 100. Then we train the model.</a:t>
            </a:r>
            <a:endParaRPr sz="1600"/>
          </a:p>
          <a:p>
            <a:pPr indent="0" lvl="0" marL="0" rtl="0" algn="l">
              <a:lnSpc>
                <a:spcPct val="115000"/>
              </a:lnSpc>
              <a:spcBef>
                <a:spcPts val="60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0" name="Google Shape;820;p21"/>
          <p:cNvSpPr txBox="1"/>
          <p:nvPr>
            <p:ph type="title"/>
          </p:nvPr>
        </p:nvSpPr>
        <p:spPr>
          <a:xfrm>
            <a:off x="739675" y="2267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21" name="Google Shape;821;p21"/>
          <p:cNvSpPr txBox="1"/>
          <p:nvPr>
            <p:ph idx="1" type="body"/>
          </p:nvPr>
        </p:nvSpPr>
        <p:spPr>
          <a:xfrm>
            <a:off x="739675" y="1152525"/>
            <a:ext cx="7686000" cy="348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FFFFFF"/>
                </a:solidFill>
                <a:latin typeface="Arial"/>
                <a:ea typeface="Arial"/>
                <a:cs typeface="Arial"/>
                <a:sym typeface="Arial"/>
              </a:rPr>
              <a:t>Successfully trained and evaluated the model. The accuracy of the model is 0.8781. The model was deployed with streamlit and was used to classify audio files.</a:t>
            </a:r>
            <a:endParaRPr sz="16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7" name="Google Shape;827;p22"/>
          <p:cNvSpPr txBox="1"/>
          <p:nvPr>
            <p:ph idx="4294967295" type="title"/>
          </p:nvPr>
        </p:nvSpPr>
        <p:spPr>
          <a:xfrm>
            <a:off x="2565050" y="2060400"/>
            <a:ext cx="5501400" cy="10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