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59" r:id="rId5"/>
    <p:sldId id="261" r:id="rId6"/>
    <p:sldId id="260" r:id="rId7"/>
    <p:sldId id="262" r:id="rId8"/>
    <p:sldId id="276" r:id="rId9"/>
    <p:sldId id="263" r:id="rId10"/>
    <p:sldId id="264" r:id="rId11"/>
    <p:sldId id="265" r:id="rId12"/>
    <p:sldId id="268" r:id="rId13"/>
    <p:sldId id="269" r:id="rId14"/>
    <p:sldId id="267" r:id="rId15"/>
    <p:sldId id="270" r:id="rId16"/>
    <p:sldId id="274" r:id="rId17"/>
    <p:sldId id="272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4BADB36-D4DC-4111-A897-2A7B82E98B74}">
          <p14:sldIdLst>
            <p14:sldId id="256"/>
            <p14:sldId id="257"/>
            <p14:sldId id="277"/>
            <p14:sldId id="259"/>
          </p14:sldIdLst>
        </p14:section>
        <p14:section name="Did it happen before?" id="{ADA3DA7C-C303-40BF-A9E9-6DF749505CFF}">
          <p14:sldIdLst>
            <p14:sldId id="261"/>
            <p14:sldId id="260"/>
            <p14:sldId id="262"/>
            <p14:sldId id="276"/>
            <p14:sldId id="263"/>
          </p14:sldIdLst>
        </p14:section>
        <p14:section name="Risks" id="{0D7A3D89-6F07-49AA-B987-DFCDB888548C}">
          <p14:sldIdLst>
            <p14:sldId id="264"/>
            <p14:sldId id="265"/>
          </p14:sldIdLst>
        </p14:section>
        <p14:section name="Risk mitigation" id="{ECBB9966-C7EE-49D2-8B83-5722AB724C5C}">
          <p14:sldIdLst>
            <p14:sldId id="268"/>
            <p14:sldId id="269"/>
            <p14:sldId id="267"/>
            <p14:sldId id="270"/>
            <p14:sldId id="274"/>
          </p14:sldIdLst>
        </p14:section>
        <p14:section name="Conclusion" id="{C8395812-7CC0-489A-B1EA-49EC1A0CFD30}">
          <p14:sldIdLst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4203-2230-4A84-AF31-2F8A7817FD12}" type="datetimeFigureOut">
              <a:rPr lang="pt-PT" smtClean="0"/>
              <a:t>23/09/2018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372C-9570-4664-88D2-0B9154C7C7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9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B5D8-AA94-413F-9EE1-7AD307B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37B-7C62-4699-9319-59AD6DD7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D336-214D-44CF-81E9-D22CFDB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B04E-4823-4C45-8D1B-324D4777B670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771-ECCD-4C64-B074-2FC50A2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7A8-2E26-4CF3-9C11-CC063C5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0C7-9162-44A1-8B73-9D2B68C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6-A335-4941-9514-B1239133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086F-2816-4105-8827-E2270BF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4403-27BD-4F7A-B08D-926AB1209F6B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ADED-1C1E-4389-ADEF-4B7DD80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09-042A-453F-B1F0-3DA5251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0CAE-55A6-41EA-93D2-ADD40A63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8286-F0E2-405A-A154-5ECDD0C1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C67C-E638-4D94-A13B-0D4EB99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110-9BA9-474E-97A4-E78F9C9D8CFB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838-D975-4595-84CF-583E06C5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402-D3F1-445E-8C4E-3D5060E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913-C2F6-4623-8AAA-D57B57B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EDE5-6C66-4FB4-A490-787ED8B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FE7F-80B8-4B4D-931B-64EA749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0BE6-541C-476F-85C5-30685CE98E75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D35-0339-4F27-BF0C-47E68B8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6721-E20C-4CF9-A426-A172CB3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85D-5B04-44E1-BF44-22951611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423C-EAC2-423E-A659-0A2A5366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E6D-F57D-4CEF-8C21-4374CBF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DAC8-D729-47F1-B0BA-717C228BC2A3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9D9C-6937-40E7-81C8-FCAA96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3A34-B948-42E9-A949-BD2A8F5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B-C408-4EFD-8585-87333FA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509-E2DE-4294-8B1E-3FF97D8E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8DD-0D1E-4BE8-ADAD-9BBD354F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F62F-4D00-4C6C-8121-AF365DE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8409-B1DD-426B-9DAA-F598EB5CB1C4}" type="datetime1">
              <a:rPr lang="pt-PT" smtClean="0"/>
              <a:t>23/09/2018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6E5-2BC4-47CB-A26D-D6CABEC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5DD-8F67-4592-8DC9-3730C04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A4-F46B-4100-8990-8723AF7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3B59-C67E-4B20-AE89-FA0E73F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7B86-6441-49F7-BAED-D17F472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3DE3-4483-493E-9132-A724A2A3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7F7-2AA3-4699-95F7-6C1E72BD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6660-7406-4C5A-80F0-17D3241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0FF-53C3-41A4-99C0-F399748B686F}" type="datetime1">
              <a:rPr lang="pt-PT" smtClean="0"/>
              <a:t>23/09/2018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C008D-715B-432D-88F6-EE2AC0C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FF57-0296-4EB5-857B-4DC173B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B8F-6ED0-436D-A2CA-CF305CB0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7F28-63B3-4722-A5E6-178073B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1350-9F2A-41D4-97B5-3A87065199B5}" type="datetime1">
              <a:rPr lang="pt-PT" smtClean="0"/>
              <a:t>23/09/2018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A16F-33CE-45C0-A940-1DDB7DD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73EA-3ABA-48B8-A78B-FAE953C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F354-A4F7-43CD-9081-A08F887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456-B9DF-49CD-AA35-0C73106C9E27}" type="datetime1">
              <a:rPr lang="pt-PT" smtClean="0"/>
              <a:t>23/09/2018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BDF5-96E6-4AD7-B8B7-9CDE8ACB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A449-5D69-43C9-9776-8745CFE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975-DE75-4A4A-A02A-0C7ED833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8C82-79B7-4D24-A635-E2BDB9E5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D732-4FEC-4E3B-9BC1-6ECB6CF0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F7C6-6EE1-449F-AD0F-565A03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1E48-C9EE-4943-8A21-C2CF8A7EB477}" type="datetime1">
              <a:rPr lang="pt-PT" smtClean="0"/>
              <a:t>23/09/2018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75F5-A3D9-49A2-8C45-DF6CBB4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968-D86C-499A-B6CF-6DE10D4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DBB-A8F6-4209-9257-C78BA12B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9EEA9-36FE-4BAA-BF4B-686F71B3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9088-C311-40F9-96D0-5D36F0D9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E078-FB4F-4508-903B-686409E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FF55-BE58-4BAD-9EE8-9BE28B8D782A}" type="datetime1">
              <a:rPr lang="pt-PT" smtClean="0"/>
              <a:t>23/09/2018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60E1-F4C0-48DA-8CAF-9C5A1C3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E2B5-AAFB-4B8C-B96A-7CFAD46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0304C-F7EA-4307-AFF0-3D665A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C81-6249-48BD-A5EC-350D8DFF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5E-422A-46AA-B73A-916869D1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DB00-9976-44EF-B80E-7751D78ACA86}" type="datetime1">
              <a:rPr lang="pt-PT" smtClean="0"/>
              <a:t>23/09/2018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4F2F-131E-4374-AAAE-F2AD3CE9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B2D-5192-44FB-AC3A-8FCF25FF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7A8-CCA2-421E-9D02-CF4AE9E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Security is a Thing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0E7B-BBF2-42EA-906A-EE0F8914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2" name="Bullet">
            <a:extLst>
              <a:ext uri="{FF2B5EF4-FFF2-40B4-BE49-F238E27FC236}">
                <a16:creationId xmlns:a16="http://schemas.microsoft.com/office/drawing/2014/main" id="{D6400B5E-7D4F-49D2-9805-BBD916C96020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13A23A54-A38C-4796-B7A1-FE908DA31FA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Bullet">
            <a:extLst>
              <a:ext uri="{FF2B5EF4-FFF2-40B4-BE49-F238E27FC236}">
                <a16:creationId xmlns:a16="http://schemas.microsoft.com/office/drawing/2014/main" id="{888F9249-ACD9-4625-95B1-87D90455D73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2AC2B6BD-5BA4-4FD2-BFFA-F733702291A8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5017F8A0-AE28-4D02-B0A4-3D3C3CCF12F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35CD3042-4E14-46F3-BC80-0E96504CFD70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B7965C4B-B27B-4D75-A18A-0B9362D84C55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SectionTitleBox">
            <a:extLst>
              <a:ext uri="{FF2B5EF4-FFF2-40B4-BE49-F238E27FC236}">
                <a16:creationId xmlns:a16="http://schemas.microsoft.com/office/drawing/2014/main" id="{7081E729-12D6-483F-86D0-C7214C005A8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1" name="Bullet">
            <a:extLst>
              <a:ext uri="{FF2B5EF4-FFF2-40B4-BE49-F238E27FC236}">
                <a16:creationId xmlns:a16="http://schemas.microsoft.com/office/drawing/2014/main" id="{E9766E73-D2C0-44E4-B2A5-9590F4F4E5F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15FE02BC-7EA7-4DF5-A7D5-D4CFE3AD1628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ctionTitleBox">
            <a:extLst>
              <a:ext uri="{FF2B5EF4-FFF2-40B4-BE49-F238E27FC236}">
                <a16:creationId xmlns:a16="http://schemas.microsoft.com/office/drawing/2014/main" id="{3C9FCBD9-8F82-401A-A341-5EAFD88BCBFE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4" name="Bullet">
            <a:extLst>
              <a:ext uri="{FF2B5EF4-FFF2-40B4-BE49-F238E27FC236}">
                <a16:creationId xmlns:a16="http://schemas.microsoft.com/office/drawing/2014/main" id="{22E980AF-085C-43A3-BCB3-226E0A4F460D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A553B184-48EF-4863-B0EA-51A2B7ABBB01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3E325FEF-C6E4-4D53-8DE4-F62135991D3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53A66FC6-D0FF-4728-B8DA-2504FBEE38E0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ED0FAEA1-857E-46DA-99D8-C561E03D7AE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ctionTitleBox">
            <a:extLst>
              <a:ext uri="{FF2B5EF4-FFF2-40B4-BE49-F238E27FC236}">
                <a16:creationId xmlns:a16="http://schemas.microsoft.com/office/drawing/2014/main" id="{6069964E-784B-41F9-B033-76E1D5282C22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0" name="Bullet">
            <a:extLst>
              <a:ext uri="{FF2B5EF4-FFF2-40B4-BE49-F238E27FC236}">
                <a16:creationId xmlns:a16="http://schemas.microsoft.com/office/drawing/2014/main" id="{0D7BC829-16F7-4D0A-954F-3EF3BBB1B46D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AC62169A-F833-4F29-B4D5-BE3A6B2CF24D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8BA1F375-DF72-475B-B5A0-76DFDC3205C2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ED9F70E1-CCE4-41DC-BA93-2747CADC4B77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773037A8-1286-489B-98A2-2FFAD4726BA2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19930653-5952-4690-89B2-C3177E8C74A2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A4AE9B28-5AD6-4E86-853A-48551D73243C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9BBDC56B-DBA7-419E-A500-058E65535E6D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93B0C58A-413D-4531-9778-55C5E4E5E8FD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C52618B0-4123-4373-A9B4-26B6B100F91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3C6CD95B-E35E-42C6-9CDB-0590992ADA5F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765ACEB8-E437-44A5-9D0A-0C5C54DBAAD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88D5AC5E-0BA3-437E-8C54-30FFF3A84268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3DB70B54-853C-4BC3-98F7-65496E81640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170B5A34-C043-48E1-BA1E-B7C805951A43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4A7BC2F4-BD2F-4540-8FBF-24D66A45246A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A9BC9B96-E69A-4A93-B83A-02E9544220D1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3CFA5BFE-3215-481D-828F-F94C3B668726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B5405CB8-159A-45A1-AE89-441E2047C475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8963908B-98DD-4672-8D99-E677F565E6E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7B3F3C7D-B2FE-45AD-BA2D-150E5C8A6DBA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12E91E70-B9AA-474D-AE52-6AB8B6E4DE5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30D5CEB2-D373-4B16-9F95-D19AFDAEBB50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EAB94833-6284-4EFA-9C03-8FFE64DBFDB7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1B64C2E9-1F42-4789-9E71-F6F1BCCF9E95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ackground">
            <a:extLst>
              <a:ext uri="{FF2B5EF4-FFF2-40B4-BE49-F238E27FC236}">
                <a16:creationId xmlns:a16="http://schemas.microsoft.com/office/drawing/2014/main" id="{CE6618E8-E795-4BAA-8B95-D22382F49573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CE5B3D46-0A7D-43F8-80E9-70919ED8C2FD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E941C6A0-B363-4ACF-94FF-7EAF01C3369B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77B187EF-2F72-438D-A9E4-0F4293FCFE9C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2B0350EE-D834-40A9-9EA1-36FE6BF7574A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C8A050C0-D5D4-482A-9D3A-1C7AC6860189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816013A6-C3E2-4CA9-94F8-9D1F85A8171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5090A0AC-952B-4F88-A5F6-00FD563EAE23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4425FC1E-318E-40FD-B3FE-62E5A8C7853D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AFA8FA7C-4B6F-4AB0-B416-85629E53E0F3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5E4C02A4-AA54-4B4E-B167-3AD4735A7240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8464DF98-5FD7-4086-8734-0D332F2FD450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3B49D20B-43FF-436B-AAD6-62E4B9683ACC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7E03879C-86E6-4538-AC06-DAF364F9EA39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40EC9781-8CBF-4C63-9148-900247B2103D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BB3C2F9C-28E2-4ABB-84AC-73761024212E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E07399FD-252D-4650-A92F-D1C701F1F020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5AECD6B6-2782-4AA6-B889-4487629B02BA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B512BA15-A94E-4B70-93B6-F555A1D328CB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FF8817D6-194D-4B57-AFB0-787E7EA4A987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F454502E-E848-46EA-ADA3-FC49A7F67E9A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98B2BB8A-4331-444A-93F0-E36750CB076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591FF798-17CA-4107-B4CC-BE69F3F3221C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AF825437-F933-4FC4-9E9F-C0B384030258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193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14D-6BB2-42A8-A2F8-FBBDDB2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Risks</a:t>
            </a:r>
            <a:r>
              <a:rPr lang="pt-PT" dirty="0"/>
              <a:t>: </a:t>
            </a:r>
            <a:r>
              <a:rPr lang="pt-PT" dirty="0" err="1"/>
              <a:t>Security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689-D42F-4D02-99E2-2F25B60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Device supply chain</a:t>
            </a:r>
          </a:p>
          <a:p>
            <a:pPr lvl="1"/>
            <a:r>
              <a:rPr lang="pt-PT" dirty="0"/>
              <a:t>Devices may be resold pre-programmed with malware.</a:t>
            </a:r>
          </a:p>
          <a:p>
            <a:r>
              <a:rPr lang="pt-PT" dirty="0"/>
              <a:t>Firmware upgrade</a:t>
            </a:r>
          </a:p>
          <a:p>
            <a:pPr lvl="1"/>
            <a:r>
              <a:rPr lang="pt-PT" dirty="0"/>
              <a:t>OTA may be abused.</a:t>
            </a:r>
          </a:p>
          <a:p>
            <a:r>
              <a:rPr lang="pt-PT" dirty="0"/>
              <a:t>Applications and services</a:t>
            </a:r>
          </a:p>
          <a:p>
            <a:pPr lvl="1"/>
            <a:r>
              <a:rPr lang="pt-PT" dirty="0"/>
              <a:t>Exposed services and end-user applications may be compromised.</a:t>
            </a:r>
          </a:p>
          <a:p>
            <a:r>
              <a:rPr lang="pt-PT" dirty="0"/>
              <a:t>Working network</a:t>
            </a:r>
          </a:p>
          <a:p>
            <a:pPr lvl="1"/>
            <a:r>
              <a:rPr lang="pt-PT" dirty="0"/>
              <a:t>User networks are hostile by definition.</a:t>
            </a:r>
          </a:p>
          <a:p>
            <a:r>
              <a:rPr lang="pt-PT" dirty="0"/>
              <a:t>Cloud service impersonation</a:t>
            </a:r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2F0EB491-080D-476C-8960-A214B7E86703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A74B48C1-639A-40AA-8A10-89540A6FA931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D3469181-89C0-4ED9-8C6A-340A579998E9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7DCA84FB-E3C3-4097-B570-ABF65DABA92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4F191C0E-91E0-4909-A2BF-856F917AD9B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E606774A-F5EE-438B-B97F-B78B4D6CF243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EB25CABB-FEE0-4598-94B6-34D3CB482FA4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267903C6-62A3-4606-8FA4-0ABC8CA9DCE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E640962D-C045-4101-BCE0-48C9582BE6F7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C5074B37-C94B-499E-8462-CD11A4095503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6E60CEFD-DA88-4476-822D-06F4D59B832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2C87BD48-E279-4391-B4F7-21FD716E4B0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CA459F0E-C12A-4223-BED7-5F488C2B042C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7AF9BFE8-998C-4D06-9E10-1119FE2EABE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0AE5E206-694F-4D12-AC45-D5C17809B762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FFF1370F-9BD8-4996-A854-E8C88892275A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3B581D9B-F9E2-425E-B1BE-6EDECD0E0CA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8A9244CE-6BC4-4A26-B9AA-35E4567FDE70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2C87D01C-EE20-4748-95DF-3C4FC79D852C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DDD7DF52-7BAB-4A16-A162-1D78C63B2F1A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2683C6B5-81BC-4B63-BDF3-196EEBFF7B82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D2E2CEE7-E145-4E52-B1FF-6C0684882B1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B3048A52-4069-4A45-830E-92177DB507FF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A5AD06EA-5D61-4118-A061-FCCD1E94D9B3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2F6B40FA-AF4D-4335-9BCE-D751AF775CDB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722BF6E5-2519-4C5D-8B9B-9A04E816F6A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96E1E217-3722-4D74-9634-976F1348CBE6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B745BC0F-33FF-4F5B-89D9-666091ADBC4B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7FA5FBB2-71D0-44F5-B142-B30C4058097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A02F0FCA-3F7A-48A7-8610-694893730861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1DA2FDF4-90EB-4CC2-8AD2-1D82DFD30117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6A4901A6-E5FB-4E9F-839F-4436C5CA0BBD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166F5F4C-C425-49D8-AA12-21A8B549A4DD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A525D109-E68C-44D5-A4D5-BAD0838E9F92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E284EAD4-07C3-4123-B8DE-7B11A62C8A36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79F3274E-AD8C-4F85-83D2-95341307879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EB31614F-3EA0-4F33-BAE5-82D5CD3B16A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2301323C-F4C2-4A4F-BD12-C2AAC396F7FB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63A1617A-13BE-416A-8B24-5CDFCAF70015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5478DA36-43F5-4431-9EA0-95EA5AAF724D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1DC8B3E6-D367-4EFD-AFED-8D2427FD1E9A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0B52A50F-DD25-4B0C-AFEE-D31512D7C89F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BF77BD63-AC87-4885-9D29-F0B67BB6D9FA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58FE38BF-A887-4794-A4EF-5734EB166708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95F7F75B-A2DF-4FF3-ACAA-A6FB0A83D6C0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5493D03B-A117-46E0-9DF3-9463DC0CC4D4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46CA0B10-A547-4DBC-860E-60E09058D40A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C3C1C5FB-6190-4AD8-B3E4-099181FDD98F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E62EAA3A-94F8-426E-9242-83800FE96965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90E5DAE8-C40E-4E0A-9042-29483C151FDD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5ADAF5F0-B18A-4DBE-9EE4-82C8C88B8A6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092443F8-915D-4387-AEBF-44B5133819BC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228E06E3-CBC3-4796-A858-68F007AF4C32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7E4E86CC-8912-4D33-854C-7C83A794D861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77663137-D25B-48C6-B2D0-59C7F9716CD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40F9E0FA-8F44-492A-894A-52B4020CABEC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2788E490-E65E-4670-B743-357221B12F8B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7770E764-5C98-4563-B400-B8B790468366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5F35C723-99FD-4C8D-B06A-1E921AE91ECA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73225C2E-BDB0-408A-AE5C-91CD7320AA5C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858148D8-9838-44AA-8451-A7B222331F3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3148C977-7A84-4188-B89E-5D293DBADF27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8DE13222-328B-47AF-8322-E666B5A9E59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AC25639F-A103-44F2-A7F7-DB29397D262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09F7952A-4981-4166-8500-BB152D333BF1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DD8BF1F6-93CD-4816-8601-27216AADC185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10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Risks</a:t>
            </a:r>
            <a:r>
              <a:rPr lang="pt-PT" dirty="0"/>
              <a:t>: </a:t>
            </a:r>
            <a:r>
              <a:rPr lang="pt-PT" dirty="0" err="1"/>
              <a:t>Privacy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Device may transmit personally identifiable data.</a:t>
            </a:r>
          </a:p>
          <a:p>
            <a:pPr lvl="1"/>
            <a:r>
              <a:rPr lang="pt-PT" dirty="0"/>
              <a:t>Device transmissions may be recognizable.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Device may transmit its explicit location.</a:t>
            </a:r>
          </a:p>
          <a:p>
            <a:pPr lvl="1"/>
            <a:r>
              <a:rPr lang="pt-PT" dirty="0"/>
              <a:t>Device may be itself traceable through its communications.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Cloud services may contain records full of personally identifiable data.</a:t>
            </a:r>
          </a:p>
          <a:p>
            <a:pPr lvl="1"/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5E9ACEDB-182B-40F9-BF7F-2E5DD30CF452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2B509C3F-C94B-4172-948D-C213A5598B7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3F8A6937-A6D7-47FD-9184-3D162145DD75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8628CD3D-45DC-4DEB-8790-0EECB73F5AAA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60D1C5DD-A395-44D9-85F4-ED8A6080D01C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1DCE33B9-AC13-4D6D-AA5A-DB96BB470465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B3E2F832-9404-4783-8C09-C1444B7FF819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32F767CB-9000-4A35-A5D6-607E883F141C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0E78F04D-9E30-45C2-B265-606762769A1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C5BCCA1D-2BCF-48AA-8CAF-B3DC408751DD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2CE49081-1DBD-4298-96EE-560101AB85B3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1B769658-A73F-4B5C-9B60-B104255ECB65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07562071-7D44-4FC0-AB2D-87EAC86BB78E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57FFA662-1BB0-4C9C-9410-3A983ADC1C18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436FBFCE-DDAD-45B7-8A88-4296888291AE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5BB3A736-76F6-412C-BC60-CBA84F6F0AEB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12FBCE07-CF2F-4570-A832-92E415108D72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0C6C3DD5-9060-4E1A-82AB-B20E7B2C9A28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8C9B9F5C-6895-4442-B7BF-F5D23702E518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9ED03644-8BC7-47A2-B362-CA763CFB305F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B8233F57-4FB6-44E3-B615-807F5A5CEF5F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9B39435A-11CC-44A9-9105-A3028F2F8F1E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1D4AC076-481B-4D12-9E2B-1DC47AE69C18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12275DD1-BE98-465D-9C79-20E173AE518C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13B659C0-C5C5-4765-9D06-9EDD5C26C439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C7357EE2-A9F1-4BE2-913D-82C1E36D797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69AD5107-CECB-4214-9467-73EBB41F630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841002AB-28C0-41F6-B622-21D65F978630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0AB25C0F-BBF1-4A74-B61C-59CC030CE25F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7E342896-0DAE-4875-BE72-28CC1C79642D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57CF2559-0A61-4D32-89B4-B11D67BFEDC5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14EE16A7-F466-4826-978B-97DF58FF0079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9B18C88E-B3FA-43A0-8B3E-1C209EA833FE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DC932491-93D5-4938-B4E3-029A196F1EC6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E60AE8ED-A25C-47B2-9156-77115DFF7F9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2C597443-C86F-4415-8BE5-4142DF94059B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8618BDF9-38CD-491A-BE4C-96B2399AAF3F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500BFD5D-CEA4-4958-BA58-9F156567F0FC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45AE635E-0224-4076-B434-5AE29CED8F01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B11C28EE-FD67-4396-86F7-6144F5F0D671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D744D577-04EC-47F2-A430-E41257339BEF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FC03EF56-E1D3-481B-B385-296F9366B938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1CBE7A46-C97E-4582-87DB-77AFD87B23ED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10DF7B3A-A4AA-427E-80D7-64DFABE08BA1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4A936760-E47C-4F59-B97C-11008081E42B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D0754D22-4490-422B-9B57-DED31503F799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5AA10291-155F-45A2-AD10-5F27B3884056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2A267307-EEE1-4DE7-A63B-BAA35C48C0E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EEF1483E-7041-44F2-9318-4141F49AC991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7DE6FFD8-37DC-439A-9714-F634C12906F9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77ED54B2-42CC-41FA-8AC7-2AA3F97A3F13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8C800A93-3F1D-43B8-80DF-A12F3C32B1F5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BD84F349-A439-4A97-838B-7B4F6E0494D3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5121A118-AE60-451C-93EA-358271030260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3DEDE148-092F-4423-8217-60FBF744BD20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E794EF17-21E0-46A7-B0E7-34B8AB057D89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25B671E9-4932-4BD9-B25F-BAE098D155FA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08D82A63-187B-43E2-AB4B-C1722387CBCD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ABBF3BBA-EBC8-4F90-AE7F-71685E324235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88A76AF2-91AB-4E16-B8A2-A9B6B02E8AF6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33E08043-F50E-4CEB-A0C4-5908E8F810FE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58A52540-3A2F-4168-9A6B-3ED9A5E8265F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92D55EEF-D366-480B-B551-1CAE7EADD2F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F3DFEDB8-1C27-4963-B6D8-FF9C6E60FB79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43AFE24A-3E19-444D-958A-188115674CA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8EC3264E-3A1C-45B1-BECF-5D2CE4059A3E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16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Mitigation</a:t>
            </a:r>
            <a:r>
              <a:rPr lang="pt-PT" dirty="0"/>
              <a:t>: 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risk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Remove or limit access to debug and programming ports.</a:t>
            </a:r>
          </a:p>
          <a:p>
            <a:pPr lvl="1"/>
            <a:r>
              <a:rPr lang="pt-PT" dirty="0"/>
              <a:t>Some vendors provide authorization on debug ports.</a:t>
            </a:r>
          </a:p>
          <a:p>
            <a:endParaRPr lang="pt-PT" dirty="0"/>
          </a:p>
          <a:p>
            <a:r>
              <a:rPr lang="pt-PT" dirty="0"/>
              <a:t>Re-evaluate vendor designs.</a:t>
            </a:r>
          </a:p>
          <a:p>
            <a:pPr lvl="1"/>
            <a:r>
              <a:rPr lang="pt-PT" dirty="0"/>
              <a:t>Remove unnecessary connections and peripherals.</a:t>
            </a:r>
          </a:p>
          <a:p>
            <a:pPr lvl="1"/>
            <a:endParaRPr lang="pt-PT" dirty="0"/>
          </a:p>
          <a:p>
            <a:r>
              <a:rPr lang="pt-PT" dirty="0"/>
              <a:t>Study device flash memory protection mechanisms.</a:t>
            </a:r>
          </a:p>
          <a:p>
            <a:pPr lvl="1"/>
            <a:r>
              <a:rPr lang="pt-PT" dirty="0"/>
              <a:t>Memory/storage encryption and write control.</a:t>
            </a:r>
          </a:p>
          <a:p>
            <a:endParaRPr lang="pt-PT" dirty="0"/>
          </a:p>
          <a:p>
            <a:r>
              <a:rPr lang="pt-PT" dirty="0"/>
              <a:t>Use cryptographic hardware.</a:t>
            </a:r>
          </a:p>
          <a:p>
            <a:endParaRPr lang="pt-PT" dirty="0"/>
          </a:p>
          <a:p>
            <a:r>
              <a:rPr lang="pt-PT" dirty="0"/>
              <a:t>Detect tampering attempts.</a:t>
            </a:r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BC13B142-5509-4C63-B16F-422DA5284224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2839124F-503B-41E6-A81D-0603985E56DD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9DDAD021-EF37-4714-BD9A-88255B528269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565293BF-AB88-409B-AEC7-72DDB8DC7B00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B1EC8BC3-FE18-4968-942B-A5C11509EEDD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0B42C58C-1591-49B4-A3F5-A7A8C1A97C48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7F0A4B63-F1AA-445F-AD86-F347106FEA39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9E4DFC12-C58F-426E-8704-4B8DEAF7A08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45CAEEFA-C2C9-4A22-A7AA-4C4D80A52D82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55BA9718-709F-40A3-8231-A18B994D1801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99273388-A1C9-4AA3-B773-60A23C2D9B8F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36AD9465-909E-497D-AB31-8CF3EDD34AB3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A9B0994C-C9FA-4950-B894-AA6B1279BA4E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E1C50899-0BA4-4D53-B308-4802AA3E7C64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DEFBB25D-3FE8-4104-BD45-1763C2902330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493F1811-D902-4D7A-9D7A-BE924CA3DF16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AECA0F9F-0A3F-438A-857F-F85314A55D6B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110300F3-E6BA-4BF1-A6FC-70B26C6A8692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B0795B4C-FD52-41C4-9374-CE874246156E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D111AF40-9884-479C-9CE9-E97D506E9FD9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D1A9EEB4-6DE0-4F60-8C88-6578547085F2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7C317ADC-FF76-40EB-8FD8-E44936884777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973CCB18-93F1-4394-9626-BA5EE6226E5C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654DC979-2F49-4239-801D-D28AF5A4AD03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5ABF565D-AEB2-4E7D-9FBE-F0065B85A125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C980E40E-F315-4B21-BAAD-6B3161EBE7A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9885F94A-C89E-4D13-8847-54F82EB8E5EA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2C837D32-E168-4AB0-8C77-94265247427D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9B36E4DE-3C2C-42BF-B9C4-3B93CB1654AA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C1885D7C-1FFA-467B-90D5-EEF0564AF8AA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52307051-E5DC-43B6-A12D-034594B2CCD1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B1D00AB9-9AB3-4372-9ED0-0F64D74C419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51EB1CBE-8CAC-41BE-9220-B0A20E6B0335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7B33AF25-4363-4B62-A5A1-61EC7A5091B3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3169E979-856D-49D4-8A64-C16155C9E9D2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D8CE4E49-58C2-4760-B88D-FE69575779A9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656005DB-B780-4BEF-88B1-D9D28288F3D0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1749BDCD-4CEC-4500-AFC4-1FDF8410DAE7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4F1C8806-7764-4105-8D36-FF014CF73470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EC552902-B5B7-4FD0-AFFB-A70453FD4F5B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2F55197F-57C3-4C5B-A56A-B7166711488D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414FFEEF-86E9-4F34-82B5-1CFBD8600BB1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3E3D98BA-EA76-48D1-870C-C9FD7A54A505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50D9C6D2-3B64-465B-928D-026C98EEC994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374D28BC-045E-48AC-9F6E-AF30E0DF6A66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B2525095-A10C-49B4-B9DE-5391AA95C259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8CF0424D-3085-4BF2-87D8-C553897A1B0E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17290E08-CDC5-4AEF-BBC5-1A4DC020BAD8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09B73DF0-CD2C-4900-8AFA-9797380B2FD2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9E680F2A-3933-4A6C-88AD-AC60063C29E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26847756-15D0-4E26-A2CC-B8416F6F6325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12D78D92-265A-4D70-BD0C-FDC10DA9A37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24CF2689-D2D9-44F7-9C9E-AB8C4B91D40F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68EBB127-6B2C-499B-AE6E-6C4D9A73FAD7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DAA41273-1225-4EEB-819F-A9F7875B0641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C5068755-334C-4E4B-812B-307D14361CFF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9C427342-1098-4D41-AA7C-FE23A4FE7780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E39CFB8F-4F18-49E7-A8D3-1FB827E10315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2ADF9CB3-3BE7-4C70-88C7-EEBDDFB6D0F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8AEC9BE8-767E-41BA-88DB-5F8A34317025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B90571B6-0793-4C1D-AFF9-C011D5CCCA9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E2D993BB-07AF-4081-9EE3-07E2C048DD0A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AA46D98E-18C6-48F9-AE89-E73AEBEE94C1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48FD1524-9953-4338-84A8-93B0D60FD24D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CE0B4A62-A588-4BEB-9FF6-FCBA32534AC2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172CA09E-1086-4CFC-A15F-A6D6A5E94D20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26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Mitigation</a:t>
            </a:r>
            <a:r>
              <a:rPr lang="pt-PT" dirty="0"/>
              <a:t>: Software </a:t>
            </a:r>
            <a:r>
              <a:rPr lang="pt-PT" dirty="0" err="1"/>
              <a:t>risk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Use secure development practices for the platform and language.</a:t>
            </a:r>
          </a:p>
          <a:p>
            <a:endParaRPr lang="pt-PT" dirty="0"/>
          </a:p>
          <a:p>
            <a:r>
              <a:rPr lang="pt-PT" dirty="0"/>
              <a:t>Trim and re-evaluate third-party software and libraries.</a:t>
            </a:r>
          </a:p>
          <a:p>
            <a:pPr lvl="1"/>
            <a:r>
              <a:rPr lang="pt-PT" dirty="0"/>
              <a:t>Use sound and proven cryptographic implementations.</a:t>
            </a:r>
          </a:p>
          <a:p>
            <a:endParaRPr lang="pt-PT" dirty="0"/>
          </a:p>
          <a:p>
            <a:r>
              <a:rPr lang="pt-PT" dirty="0"/>
              <a:t>Secure the boot process.</a:t>
            </a:r>
          </a:p>
          <a:p>
            <a:endParaRPr lang="pt-PT" dirty="0"/>
          </a:p>
          <a:p>
            <a:r>
              <a:rPr lang="pt-PT" dirty="0"/>
              <a:t>Authenticate OTA update sources and targets.</a:t>
            </a:r>
          </a:p>
          <a:p>
            <a:pPr lvl="1"/>
            <a:r>
              <a:rPr lang="pt-PT" dirty="0"/>
              <a:t>Have distinct device signatures for software updates.</a:t>
            </a:r>
          </a:p>
          <a:p>
            <a:endParaRPr lang="pt-PT" dirty="0"/>
          </a:p>
          <a:p>
            <a:r>
              <a:rPr lang="pt-PT" dirty="0" err="1"/>
              <a:t>Pair</a:t>
            </a:r>
            <a:r>
              <a:rPr lang="pt-PT" dirty="0"/>
              <a:t> external devices, such as phones, </a:t>
            </a:r>
            <a:r>
              <a:rPr lang="pt-PT" dirty="0" err="1"/>
              <a:t>securely</a:t>
            </a:r>
            <a:r>
              <a:rPr lang="pt-PT" dirty="0"/>
              <a:t> (e.g. </a:t>
            </a:r>
            <a:r>
              <a:rPr lang="pt-PT"/>
              <a:t>secure NFC</a:t>
            </a:r>
            <a:r>
              <a:rPr lang="pt-PT" dirty="0"/>
              <a:t>/Bluetooth).</a:t>
            </a:r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34FFF4BA-BA0C-49BB-A22E-819B04B856A0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A4A5603E-5F9E-43E5-BBA9-771D5FE7F113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B206CCE6-5CBA-4165-B27D-9705BB4929F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AE12F127-D48D-4C82-A1C5-4333A63893C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AEB3BD05-33B6-4753-9EDD-DCED25BC871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A7C4E394-0308-47AA-BB79-B6E8BFB6D2CD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9C6B925A-0E6F-4994-A911-D73D77433882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89E28842-2BC2-43FA-B2FC-D79DB87223A5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E0263441-2D17-4A18-9274-C48F24114B27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AC756173-20CC-449D-8A95-4CAAB0521864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49976CB2-40DF-424A-B6E2-59D3E2E20526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9AD62B6F-4F97-4959-91AB-BEC8AAA2FC7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B077C5EF-7B5C-43C6-BFD4-0F61251ABCC2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3B4A1582-4514-438E-8804-FDEFC4ADD16E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00516365-A705-4038-85A7-F5EC887C8F6D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10364994-6C82-41A1-B52E-C91A02E439C0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F31B33BE-1DC6-4247-BDBF-A3798E08FE8A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C573F087-9E36-42A2-971A-310E24AA9D2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51D7C488-E668-4C36-BD66-E1F6BC040739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B9D2CFDA-74B7-43C3-AAB0-4864121396EF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880B412B-7861-427A-8566-1857186501E3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39294B84-1170-4921-BFCD-6761F9591CB1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6ACA504F-3C97-40A5-8D09-6077535DB16D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ED698796-F239-444D-983B-5AC97472FFC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68E8A640-086B-4C88-946C-B7D446179834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B21065CD-08D8-4CE3-B598-CCB5503D5B05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7210F993-D057-4488-935F-B445F213F664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31E0751D-25BE-49AF-8935-6CC21F50A6EB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4550D406-47D8-400A-82ED-6BBF9E228BA6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11A61651-0F36-4D9D-A407-62A0304D4FED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9FAB348C-61F6-4794-AD65-247C1EF3619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81673416-8C1F-478F-A5FD-C02307A8FF2B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7809A882-1CEA-4896-8CAB-9E38A0E99E73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69D5A483-8600-4282-BDC9-5F141D76E7EC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0A388C3B-5E65-4CFD-A11C-061B10079DEA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16905210-967C-41FB-BB73-067FCF8B1E10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D0B55C8D-8CBC-4C90-AF53-0A35EA354C4A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BD4E6779-2F66-460F-BEDF-B6DC9B3FE0A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7A943BAD-9780-4A01-8FCD-52479254B8C3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307AE8E9-A1A0-4715-808B-AFE24F205106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BAE3ADF8-33DB-4314-8925-470D3DFCA39F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7D7C4C2E-30EE-4080-BB3D-CF2C511C1F89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201D86B9-F595-482A-AD82-18B7B983F980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147A0DF4-BC29-4DD6-B9ED-F4BAF76A288D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C578BBCB-E98B-4EC4-B4CE-0F983263EA03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C158DF80-F780-4AEF-97FE-3D0F275C4959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C770E894-4638-455C-B22A-14F6595F71D7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994C6C9E-C514-4CF8-8BBF-A3E4A2927EC1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85724869-BE78-43E9-A8EF-9B9F50FCD5D2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C4366812-34C2-44D4-85AE-81FC9A16AC46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3554CEA9-0D13-4BC4-9F1B-9FF40D0E719C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56138201-D68C-47A9-ABF3-93C81EA94962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9B5A4796-A24F-459C-B7DC-529BDE83EDC1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4D77E2BC-4D05-471E-9089-4D072088A5D8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88EC2236-A59C-41EA-844F-75CB80B870D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EF8E42D4-D8B8-429C-8783-486963E9901C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F90C12D7-4D6E-4177-AA12-77D08D2C76EC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A50A6263-8038-4CDB-9DC9-8675353EA692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909E9617-45DC-4925-8349-3C0AF3A06FA0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AD14E5C3-4A11-4C26-A205-31B03079BBC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1DA9C10C-2BD6-4389-9A75-7940E0EE33D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51951142-DD91-48B0-8A91-4B52C4EEF19A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AC9922C6-5F05-4E69-A845-3DB98661C25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FDA7997F-8AC8-49C9-A57F-DB0D98D41995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253E0E90-2F6B-483C-99BB-D167C014A0D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207DD197-A964-497D-9EA1-6D4D51B7A500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77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FF-8C60-4195-B15B-BE48B63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Mitigation</a:t>
            </a:r>
            <a:r>
              <a:rPr lang="pt-PT" dirty="0"/>
              <a:t>: Network </a:t>
            </a:r>
            <a:r>
              <a:rPr lang="pt-PT" dirty="0" err="1"/>
              <a:t>risk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05AA-654A-4941-8E42-D219CD4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Different default credentials for all devices.</a:t>
            </a:r>
          </a:p>
          <a:p>
            <a:endParaRPr lang="pt-PT" dirty="0"/>
          </a:p>
          <a:p>
            <a:r>
              <a:rPr lang="pt-PT" dirty="0"/>
              <a:t>Security on the protocol level.</a:t>
            </a:r>
          </a:p>
          <a:p>
            <a:endParaRPr lang="pt-PT" dirty="0"/>
          </a:p>
          <a:p>
            <a:r>
              <a:rPr lang="pt-PT" dirty="0"/>
              <a:t>Peer authentication and authorization.</a:t>
            </a:r>
          </a:p>
          <a:p>
            <a:pPr lvl="1"/>
            <a:r>
              <a:rPr lang="pt-PT" dirty="0"/>
              <a:t>Secret sharing</a:t>
            </a:r>
          </a:p>
          <a:p>
            <a:pPr lvl="1"/>
            <a:r>
              <a:rPr lang="pt-PT" dirty="0"/>
              <a:t>Cryptographic one-way hashing</a:t>
            </a:r>
          </a:p>
          <a:p>
            <a:pPr lvl="1"/>
            <a:r>
              <a:rPr lang="pt-PT" dirty="0"/>
              <a:t>Zero knowledge proof</a:t>
            </a:r>
          </a:p>
          <a:p>
            <a:endParaRPr lang="pt-PT" dirty="0"/>
          </a:p>
          <a:p>
            <a:r>
              <a:rPr lang="pt-PT" dirty="0"/>
              <a:t>Nodes act only as clients towards the network.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74B6786E-EF2D-43AA-8A9C-FD9F87E0F552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31B61AF1-EDAC-4303-85CF-32CD74E034D4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E7572C24-724C-4A11-A196-729D032AD8F4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1C18BE36-232C-468F-8ED8-101C04F72744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AD80797C-F7C9-4F85-9519-54306C44E9CC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DF14FA56-772A-4C3A-A294-084A9D252977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E00BE825-913B-4BE3-92D3-B79AAE5C90A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8583FDCF-6B9E-4505-8384-95B46CD19BE0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40385691-C191-4524-B454-E658B36BE1F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461CF2A4-0619-41A4-AEFF-C9B3168860C5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58DFD955-DAA2-4270-B1B3-F3125CB3626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4DD1DD86-FC0C-4556-AE4D-C37E69F32C51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38BBB778-A91D-4F4E-8D86-342B543E75FB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03CE725A-6794-428B-9774-4717640DF663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D0A70616-A9A5-441A-8767-0FDE2CC98D83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19B442B6-244C-4A5D-A732-189BEC8FC55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59C9F353-8B8A-47CD-868B-0EAF5F536C60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7E8B1A4D-7530-4AEA-8B23-25EA5ABE9C01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590412DD-B8F2-4D56-8D62-A46A6DB639FF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E1E6F8E5-2BAD-45A0-B9DE-6CF9572C8547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DC9F4A03-2F29-4240-9579-308A653FDEAB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AC98AC5B-44E7-47F9-8869-3B3D8117BF65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ACD5D4F4-EBDF-4D90-9175-212098CA8033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EEF29730-DAAA-4F5C-BA44-92CDD20B7CFE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95F053DE-809B-466B-95F6-B50229E8AB0E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7CE63DCF-7BB2-4914-B33A-5F6BA46BDDC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C306A19E-00F8-4E7A-B9A5-3022B3AECAC1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7354A56D-D5F4-4F11-9118-4C766ED43C88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8582251A-4FBF-4C10-A381-1F2D8056815E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3A064BA4-2882-4E45-A596-04CF21901D43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A8994E18-6B92-4151-A3D9-5E0E22C3659F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EDBE3A89-712D-4EFC-B6DD-75D5B9B555A3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E4C76051-B065-41F7-A0C5-AA465E4065C3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81A65D65-3A59-4B90-90E7-960EA25EF7A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9C959AF5-FA22-4125-8A34-BD58D88F259E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6A016418-3E89-41A0-9D60-BBD5E1FEF67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2DE5AE88-4DD0-498F-B3B5-F594B6E14282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5CBCF802-7426-4B33-8B37-2A2F12C6B533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C11E7713-1E53-4C5B-B670-891F35298673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719EFCE8-2696-45DA-8F3A-EF8BA46A57DC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3B6D1CF1-928C-4F97-B9DD-10A023492A5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A895137A-579D-48B1-BE9A-21B20D73E6FE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E00A76F2-82CD-43E0-B5C3-4A7A1F5F29C9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272DCE2B-45CA-425F-8E51-55F8756491CE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542BBFC8-5BD2-4AA3-97CD-7FF9E30E2B3A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2950E110-E68E-46F6-9810-4C3C0CC3AC39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34258DBF-3A18-423D-9BF4-BE1B32625DF0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1B7F96D6-59D4-46E0-8E4B-7361C9A49FF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8928DC87-6095-451A-9865-32076B53F47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05B29272-F522-448E-B96F-E671F712938A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20AB9243-55A4-44AB-9815-E04C3A065D0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D67E3614-4460-4213-8A9F-E67EA764F336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8BBB944A-27B6-4713-80C3-00AE2CFEFF3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39341BBA-13AE-45E6-BD6B-4A279872CD68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2FFE1A28-C6E8-4427-919A-D05B4721E13C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423EF8FC-2510-4A4A-B707-70ED8C6A1A42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EF13BC76-4F16-42B8-A1BB-9D7559D082C0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CCF246A7-FEFB-4A82-85C5-30A2029270D6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52A659C0-135B-4BEA-B00F-1244E6F984D6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8D83C3BE-152C-4CD2-8737-AA76A435B1A3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E5352DB5-AA5A-4D14-AF43-BBE4FC09BCB0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33574E55-BA83-45C2-8B5E-B2A68F58FB15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B28E181F-D07D-4CA6-AD86-EF9F80921159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C178B798-7CD7-4629-B247-84F7617AF10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EA6BFF67-D190-4921-B08B-9DEA0CFF8814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CF864D5C-E12A-437B-B02E-CC9763843559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Mitigation</a:t>
            </a:r>
            <a:r>
              <a:rPr lang="pt-PT" dirty="0"/>
              <a:t>: </a:t>
            </a:r>
            <a:r>
              <a:rPr lang="pt-PT" dirty="0" err="1"/>
              <a:t>Privacy</a:t>
            </a:r>
            <a:r>
              <a:rPr lang="pt-PT" dirty="0"/>
              <a:t> </a:t>
            </a:r>
            <a:r>
              <a:rPr lang="pt-PT" dirty="0" err="1"/>
              <a:t>risk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r>
              <a:rPr lang="pt-PT" dirty="0"/>
              <a:t>Connection anonymization.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No direct access to personally identifiable data from devices.</a:t>
            </a:r>
          </a:p>
          <a:p>
            <a:pPr lvl="1"/>
            <a:r>
              <a:rPr lang="pt-PT" dirty="0"/>
              <a:t>Secure data center / cloud resources.</a:t>
            </a:r>
          </a:p>
          <a:p>
            <a:pPr lvl="1"/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04658CF1-89EF-4133-9BA7-854180884999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70C2202C-C722-4D50-960F-048A18AC2BF9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7AA3B1FC-867D-4B7F-90A5-C3A6A2474C2F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3D82931A-AC41-45F1-98CC-892DB6BFD4BB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01CC9797-B745-4273-B8EC-03DEA67CEC3F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ECC7F743-FD80-4C32-AAE8-572052E2918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C61CB14D-2D3C-453F-B04A-1C17ACB1AF75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487A70F2-6CF3-491C-8F66-4A8765663310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41C7FFD9-CF1D-42F8-A778-0662D20035B5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269E974A-6F9E-4F13-ACC6-5CD71B6883C6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6747CE23-6128-4BCC-B3F6-51641CB6CD2D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9AFE0666-20AA-43A7-BE1A-772E0C8AFD6B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D1014B3D-0C28-486D-9C17-A2FEE9057642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3EF93947-BBA5-4EB0-AA8C-B42915183DB7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1AF76C40-4996-453D-AC54-2CA0010AEA5B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486AE2DC-CC73-463B-87EE-83907A774795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68642F66-37B3-442A-A341-A5DFA6AA1CA3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BF667FC5-02EC-45AA-AF9C-5C439926B3D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9E38DA35-CDC2-45DC-8BF7-552B282A07AF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BEE770F0-0469-4A12-B2B5-7142BCCDB687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8A4287C8-C1B2-4F0E-8C61-A9C0C34ECA92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FEF76034-9021-4F9C-86A2-12CD186400E3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89D141CB-89A0-4C39-9E84-3464B2EF5DB4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AC3FF747-713E-4373-88AF-EDC355EF002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6E959F9B-BE90-4236-80FE-86634BCCF1C6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D7E53A4D-8307-4972-98DD-5F89325E920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36DD9024-C3A4-46A0-85BC-0A895CA0AE55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42BE9D87-7C65-468A-BA70-42C803E087B7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6D9AB75F-9E60-4E3C-9EFF-10BBCD610FB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244B34E5-67E7-4A89-A84F-DC6E6A2E39A7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DE9320B8-ED37-4994-8386-71437D5A8B4E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B88E086C-7EE2-4858-AE07-3774FD5C2163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A35EBFDD-E276-4EE7-9AB2-D407AFF93702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A7DD5CED-87BE-4019-8F53-8E0D561DDF8F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2F57AFF6-B9FC-44EA-82D6-9D76AF50548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67DBC933-1035-4CBF-BC12-1BC9C99B0A65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4544B178-961E-4DA0-9C88-5B42182DE3DB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04C5F0FE-14C6-4847-8B36-4C5650CD69E0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7B2B08C9-0709-4AE5-80D3-96CC541186C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C475C11F-DFC5-46C8-BC2E-3F3DFCDE1991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D2C85738-5F31-4471-9192-0444AABFFE97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F20E75EA-4C33-4821-AA73-742657DFC532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4852540F-D265-43A0-BC8B-B0062F569DDD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746704D4-642F-43C7-9C3C-23D1E45BDF3D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CB7A30A0-336C-4C17-8870-C443659F0E36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1AC77E39-75A3-4601-944F-DC942C4D0F63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99B8B0CF-CA91-4291-9E3C-3F496932F1CB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88AACCB3-F45F-4CF4-9C2E-95BC74A25FEE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5F817812-A154-4C18-BAA3-D9474AADB59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F1FB12BE-A400-4CE9-BA94-96C4561035C4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15C8DDED-611A-4891-B2C7-2C0EAF6AB08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B3C905C0-1BD9-4AC1-AFE8-494EBE8B95B5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6F206141-3905-45B6-ACEB-82CC9D3EAAEE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64A82377-DBEB-46F5-B067-B12C4DEB9487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158ABB7B-A2C5-40CA-9818-45A96CB07404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CEDA75EB-F0A2-4851-82C0-0E50732F807D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CA0D66FC-C65F-4BC1-8108-0327CC3ECA71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8B269739-519A-4263-8D2B-B2B80FE4836C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4A6878F0-0F98-47F8-ADB7-A33E2F7A3F0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38770257-85BB-4CA5-ACB6-AF847E78FD9E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B8B45B06-FED2-41E5-B66A-9825A8C3AB4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E4A91B25-C003-4190-B840-6BDC3D4FEC26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565C54E6-76F9-4E9D-BFB4-AA1130E1B5F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EF5A36BB-DD60-450E-8838-7B1E65E94F1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752DC05C-6B30-4800-8CAC-FC2BB5C0B111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8FDAAAC8-EE32-4DE2-94C4-ADD904C6217E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75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796-0E34-4F23-B108-B431BB52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Mitigation</a:t>
            </a:r>
            <a:r>
              <a:rPr lang="pt-PT" dirty="0"/>
              <a:t>: </a:t>
            </a:r>
            <a:r>
              <a:rPr lang="pt-PT" dirty="0" err="1"/>
              <a:t>Privacy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DA4-6FCC-4062-8FBE-5DB4DD79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Privacy by design and by default!</a:t>
            </a:r>
          </a:p>
          <a:p>
            <a:pPr lvl="1"/>
            <a:r>
              <a:rPr lang="pt-PT" dirty="0"/>
              <a:t>Minimize data collection.</a:t>
            </a:r>
          </a:p>
          <a:p>
            <a:pPr lvl="1"/>
            <a:r>
              <a:rPr lang="pt-PT" dirty="0"/>
              <a:t>Hide data.</a:t>
            </a:r>
          </a:p>
          <a:p>
            <a:pPr lvl="2"/>
            <a:r>
              <a:rPr lang="pt-PT" dirty="0"/>
              <a:t>Encrypt.</a:t>
            </a:r>
          </a:p>
          <a:p>
            <a:pPr lvl="2"/>
            <a:r>
              <a:rPr lang="pt-PT" dirty="0"/>
              <a:t>Anonymize.</a:t>
            </a:r>
          </a:p>
          <a:p>
            <a:pPr lvl="2"/>
            <a:r>
              <a:rPr lang="pt-PT" dirty="0"/>
              <a:t>Pseudonymize.</a:t>
            </a:r>
          </a:p>
          <a:p>
            <a:pPr lvl="1"/>
            <a:r>
              <a:rPr lang="pt-PT" dirty="0"/>
              <a:t>Control access to data.</a:t>
            </a:r>
          </a:p>
          <a:p>
            <a:pPr lvl="1"/>
            <a:endParaRPr lang="pt-PT" dirty="0"/>
          </a:p>
          <a:p>
            <a:r>
              <a:rPr lang="pt-PT" dirty="0"/>
              <a:t>Have a privacy policy.</a:t>
            </a:r>
          </a:p>
          <a:p>
            <a:r>
              <a:rPr lang="pt-PT" dirty="0"/>
              <a:t>Have means of determining the extent of privacy braches.</a:t>
            </a:r>
          </a:p>
          <a:p>
            <a:pPr lvl="1"/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D9DC18D1-DF57-4F98-BA55-C0090FE35B7E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28A189A4-AD87-44AD-B78D-24457A02AA09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FF386684-8729-43E5-A99E-04DB02D4AFF5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C58760DD-2082-4129-B379-9489947C8811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581410F3-4CFE-43FB-AC39-0D60E01AECE0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C7ED7DE9-F8C1-4587-8355-104D38A02046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E52E0716-3CF7-42BA-A9A4-CBC64FC88470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AD148422-14B8-473E-AEEA-C42689901D02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4D07F37E-A6E4-4126-B3AA-7917B8BE0ECF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569CED9E-182D-4974-A654-9C1E1D7EE4A6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2F81BDDB-429A-4859-A969-1A9AD102059E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A6648841-D664-4782-BE17-02ABC43B6F2D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A6E48E81-73E0-4AE3-B7E3-EF6A693F78A8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FE463B66-9970-4B1C-BDC2-99F9B9510221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9F46292E-8BC6-4FF0-BE41-17AD0F1BC678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986B5EDA-BC3C-40F5-85DB-BD73BCC67F88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E001DC6D-D4D2-451C-A715-041A820960B6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8DC2097C-DA5C-4A3B-BC12-D5728427AA2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CF16EC18-9920-47C4-983F-4AA06848D745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C2997A6E-18DD-4396-BEB3-F12734DAF8F8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4C6E7DED-815F-412F-8D3E-2B9982BFEDDE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087DEA01-EF15-4358-9AF8-5E8B2C4989A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47190F3D-8DA6-4B13-A39A-0E8A9B3169C5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55804AAA-1586-4AE4-BE5F-D8DBB7FD8DA0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A7270964-4AC4-49B4-BBEF-882345D11181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5001CD2A-36F0-4DC7-8D41-B2C570A1A68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0FA7F759-EECF-4F3A-B8E4-CB3E115BFE9C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DBFA0AD6-816D-409B-9DA4-05232EC19D38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CBE8CCE7-C5A8-478F-8EF8-D005A24CA7E4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EED3B61A-BED0-4FF5-AF82-C4E70AEFD1D8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9EEF1779-EA76-4EDE-91CE-3A67D2907CD4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7D7EC032-AB4B-41E4-9BAB-7E24E1B09DA4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E79E66D0-3C33-4362-AF0A-3050853A419F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4C74519D-73B0-4F5D-A3D7-28F802C0FE65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5F4336B1-A6D8-4773-BAB2-52A959F88DA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A70F9884-71A5-44BE-9B33-15507FC81E6A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6B3A57B5-345C-4B1E-A2D7-451F171B28C1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7E466392-BFD1-49A0-90F0-DAD103B6EFF2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B07CC7C7-5E99-4D6D-BBA5-FE31AFDCF19D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5BE7D970-A036-43B6-AB15-30BE61BA4BDA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53B234AF-96CA-40A4-A45C-B5CA1D81A33F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FFDDE2AD-EE50-434D-B9A1-1B095CD7841A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C5326EA1-AA6E-41A2-90A0-5996E5C7ADAD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1B32319F-8D0C-4410-9330-2AEA4C1DC42C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60E47CE0-1DFB-46EF-9FC1-0F111D8C6957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D1338B60-7ADC-448C-BA85-E398316B2562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91749606-1151-453D-9550-C09B9AC7A62F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39E342CF-C0D7-4A62-858C-3EA62BFABE80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3F9B74A8-F3E0-464F-AB1F-2A1D16C36F6C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3C66E160-A69E-4068-87B7-12CB43865746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21390EF8-FACC-421F-A79D-6C7878BEE8E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9FCD56A5-5052-43A4-9561-514510B4597C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AE27D9B8-728F-43E5-8AA2-D1279A7E8DD7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9D6049D7-5524-4E27-8F28-3F5FEFF346FB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E84C4D98-9024-4ED3-AA22-A60B2E78CECC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861B8850-6C4F-46AF-8E21-682EF5841DC6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EDCB38F8-F222-42C7-BCBD-4A4A80A00F96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4BDE9E22-5CB0-4D67-8A41-0D112F060F05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50F37DA6-82CB-401E-B20B-350F10446414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072F7656-CC1C-42DD-B688-8F788B09CE0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C115FEB4-2CB0-4958-81F8-155069E84208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1506610C-D8A2-48FF-896D-3CFF39B5D5E4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8937A63E-9E75-4509-B5C2-797BFE4FFE26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CDE4EC36-D1A7-49CC-8064-133D9C13B2D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F8EE7ACA-95AA-4FE8-AE59-7AF82E581D92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49BF0285-3397-4D44-8913-FDE387DAAAEB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820-134C-46BB-9099-4201360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and privacy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1EF-FFE2-41E6-8B5F-35F2BB40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Security and privacy are first-class requirements.</a:t>
            </a:r>
          </a:p>
          <a:p>
            <a:pPr lvl="1"/>
            <a:r>
              <a:rPr lang="pt-PT" dirty="0"/>
              <a:t>Design from the start with them in mind.</a:t>
            </a:r>
          </a:p>
          <a:p>
            <a:endParaRPr lang="pt-PT" dirty="0"/>
          </a:p>
          <a:p>
            <a:r>
              <a:rPr lang="pt-PT" dirty="0"/>
              <a:t>Define trust boundaries</a:t>
            </a:r>
          </a:p>
          <a:p>
            <a:pPr lvl="1"/>
            <a:r>
              <a:rPr lang="pt-PT" dirty="0"/>
              <a:t>Device/gateway, gateway/cloud, …</a:t>
            </a:r>
          </a:p>
          <a:p>
            <a:pPr lvl="1"/>
            <a:endParaRPr lang="pt-PT" dirty="0"/>
          </a:p>
          <a:p>
            <a:r>
              <a:rPr lang="pt-PT" dirty="0"/>
              <a:t>Imagine unlawful ways of interacting with the system</a:t>
            </a:r>
          </a:p>
          <a:p>
            <a:pPr lvl="1"/>
            <a:r>
              <a:rPr lang="pt-PT" dirty="0"/>
              <a:t>Threat modeling</a:t>
            </a:r>
          </a:p>
          <a:p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04CA25BC-B029-4175-A01F-58D718AF4FC8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F2AB6285-025A-44DB-AC21-F5453C4CC614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043A0F4C-A0E5-4203-8D9E-3E9AF012ABAF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2297E0A6-9B1A-45CB-886C-33DE805CEDD6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37829C52-EAF1-4E50-B140-BF42040F340E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9643B2DC-354C-4F90-AF28-8C65F188C451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279A9503-103C-45E4-9491-5DBC6E02F16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690A4A36-FB3D-4208-8174-433B6952A8CB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D28E5A5D-D9FF-4132-BA9B-D119136FBCAE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EFD12E3B-B0F9-48AA-B2A5-0BEB350F2486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A98589CF-43D1-4A10-841F-335D44FDD1AB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6307DDCB-C4FA-46A3-A740-21FFBECD35E7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6D7E191C-98A0-4A3C-B6DF-64134CEDE0B9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629A5AF2-A003-4A4B-B40D-B59A46B84AB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246D3AF5-5CFF-4EFE-877B-A4923B471297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EB7083B2-3F7B-4935-96BF-F435E6129F3D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7E3F8627-2E19-4361-A2E1-32E9CCC7D340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7A5C4200-1B91-48FE-8A68-9B258641638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E02446A8-A7AA-473C-8F7F-542C9D05FC2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B3A85314-D08E-4DF4-8EA2-B7E22853062D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D6621291-A16C-46E4-A7DA-82DD126557A8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81284EB4-E0A1-421F-A6E7-6A0D8B8169AE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4AD17CCF-08AD-4342-93DC-76508D37DB91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6496FBDE-973A-4F25-841C-7D319997FF66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52F8A16A-56F1-4AC0-8A00-3B653C3D9A5B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AEA5388E-8CC1-40C0-BC3A-A8CF65586AEF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F177F788-0E22-454B-8EFA-ED851BC2E704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8F04DD77-48BC-4D2F-BDF4-0166B4D9F66B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840A708F-14FE-4BCD-BDFD-8D83D2F80E8D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723EFF30-3A7E-4C4F-9763-08E943AFEEF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176AD61D-1D1B-4CC5-8E49-1249218B9DE5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54A991B5-47AF-4E7E-827F-D2EE728E18CD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D3CDA25A-B12C-412F-8B37-7F5CE32A7A84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AD873021-5DF0-478B-BECE-7B7103A6F5B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CF1FA67B-AF7F-497C-8FD5-181FCB626204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DB92D1B0-F5FE-4859-86E3-20AEDCBCF617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84D5F4D4-FF5E-46E6-B2A0-0BC8D6C0745A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25A4726C-9015-4B0A-8DB9-941F19190A4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DE37573E-0271-440B-A9A9-BD2F54FFCC7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7E07761A-84F4-4B0C-8B35-FCBE902705D3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78A3C86D-91F2-4CF5-9EF5-F9E23A1C4FE7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9D009413-EBB6-4811-84CC-18988B3E21BA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9FEE0E72-B62B-4228-A08E-B0764FC4B199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8274D70C-ED3B-4FBA-8C44-1EADBCBC9FE2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2B467F91-6D82-43D0-BEC0-9A798180BFAC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917DFE09-06F4-4A12-86BB-820D6128122C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3B42FC22-F6F6-46FC-8E2D-8788D2BFABE7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E032CE43-5356-49CE-B0F1-8EDF88685B59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9F045485-F0BB-4BDB-B575-49312907AB82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58EBF2FC-C5C3-4958-A4AD-25891F71607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B8E9E976-5580-44A1-9930-3AA97E7E8803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7349D33E-CB09-4665-A866-D69BFFD3FFE6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8550559E-491D-4064-90F1-D6550D0ED53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E3A149DD-FFAC-4ADF-BC40-8799DADEF7B4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8BED249A-1F4E-49D1-B87E-0C9C51A78317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CAD15050-8FC2-4690-B452-36747C7D4D6C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741BA085-3804-4F6E-9382-A83120002A1F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EC302702-74FC-4B08-AE7A-A323C6BA551A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C4F19628-0E75-45B7-9752-A44E79BBF628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2143981A-4059-4E11-942A-16884DF65662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62327574-0789-456C-AF73-037EB36D891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04254748-A230-487E-AD95-747E559922C4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EC577727-E2CA-4175-AB94-F2E5C7AB240B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2112E8CF-5A53-4A30-B333-FFB89F9BB7AC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1ABF2FB1-6DBA-4358-9496-E1308ABAB125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7D5C6CEA-F6F3-4300-A682-09A1E2A02E9B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5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Nothing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unbreakable</a:t>
            </a:r>
            <a:r>
              <a:rPr lang="pt-PT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…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more </a:t>
            </a:r>
            <a:r>
              <a:rPr lang="pt-PT" dirty="0" err="1"/>
              <a:t>difficult</a:t>
            </a:r>
            <a:r>
              <a:rPr lang="pt-PT" dirty="0"/>
              <a:t> </a:t>
            </a:r>
          </a:p>
          <a:p>
            <a:pPr marL="0" indent="0">
              <a:buNone/>
            </a:pPr>
            <a:r>
              <a:rPr lang="pt-PT" dirty="0"/>
              <a:t>to break!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Slides and reference papers available at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https://github.com/vveloso/talks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</p:txBody>
      </p:sp>
      <p:pic>
        <p:nvPicPr>
          <p:cNvPr id="4098" name="Picture 2" descr="Sandboxing Cycle">
            <a:extLst>
              <a:ext uri="{FF2B5EF4-FFF2-40B4-BE49-F238E27FC236}">
                <a16:creationId xmlns:a16="http://schemas.microsoft.com/office/drawing/2014/main" id="{FAB49432-1A9B-4BB9-9D33-DF6C3EC3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92" y="566738"/>
            <a:ext cx="51816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97AC5-D036-48E9-A55B-91B2E92D55D1}"/>
              </a:ext>
            </a:extLst>
          </p:cNvPr>
          <p:cNvSpPr txBox="1"/>
          <p:nvPr/>
        </p:nvSpPr>
        <p:spPr>
          <a:xfrm>
            <a:off x="9982200" y="60947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https://xkcd.com/2044/</a:t>
            </a:r>
          </a:p>
        </p:txBody>
      </p:sp>
      <p:sp>
        <p:nvSpPr>
          <p:cNvPr id="4099" name="Bullet">
            <a:extLst>
              <a:ext uri="{FF2B5EF4-FFF2-40B4-BE49-F238E27FC236}">
                <a16:creationId xmlns:a16="http://schemas.microsoft.com/office/drawing/2014/main" id="{6EFC23A3-9309-4E37-9078-15297BE52E48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0" name="Bullet">
            <a:extLst>
              <a:ext uri="{FF2B5EF4-FFF2-40B4-BE49-F238E27FC236}">
                <a16:creationId xmlns:a16="http://schemas.microsoft.com/office/drawing/2014/main" id="{CA6625BA-90F4-4D74-96EA-A3B1B90DEBC0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2" name="Bullet">
            <a:extLst>
              <a:ext uri="{FF2B5EF4-FFF2-40B4-BE49-F238E27FC236}">
                <a16:creationId xmlns:a16="http://schemas.microsoft.com/office/drawing/2014/main" id="{599A341E-4689-43E3-B385-51E398E4C70D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3" name="Bullet">
            <a:extLst>
              <a:ext uri="{FF2B5EF4-FFF2-40B4-BE49-F238E27FC236}">
                <a16:creationId xmlns:a16="http://schemas.microsoft.com/office/drawing/2014/main" id="{75839D1B-235C-436B-A155-5D58EE3CFE7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4" name="Bullet">
            <a:extLst>
              <a:ext uri="{FF2B5EF4-FFF2-40B4-BE49-F238E27FC236}">
                <a16:creationId xmlns:a16="http://schemas.microsoft.com/office/drawing/2014/main" id="{22C8CC72-8E1B-4A84-ADD4-E5CD1F170A4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5" name="Bullet">
            <a:extLst>
              <a:ext uri="{FF2B5EF4-FFF2-40B4-BE49-F238E27FC236}">
                <a16:creationId xmlns:a16="http://schemas.microsoft.com/office/drawing/2014/main" id="{BA577D6B-4D2F-4B78-9486-7F6632FD2B29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6" name="Bullet">
            <a:extLst>
              <a:ext uri="{FF2B5EF4-FFF2-40B4-BE49-F238E27FC236}">
                <a16:creationId xmlns:a16="http://schemas.microsoft.com/office/drawing/2014/main" id="{E2F45829-EB9A-4E4F-9A92-D0890414D6DD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7" name="SectionTitleBox">
            <a:extLst>
              <a:ext uri="{FF2B5EF4-FFF2-40B4-BE49-F238E27FC236}">
                <a16:creationId xmlns:a16="http://schemas.microsoft.com/office/drawing/2014/main" id="{4CAA2B69-355C-4125-974D-6CD6B647D70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108" name="Bullet">
            <a:extLst>
              <a:ext uri="{FF2B5EF4-FFF2-40B4-BE49-F238E27FC236}">
                <a16:creationId xmlns:a16="http://schemas.microsoft.com/office/drawing/2014/main" id="{9B77D2BC-2DBF-4BC5-8807-D85D657B9BBB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09" name="Bullet">
            <a:extLst>
              <a:ext uri="{FF2B5EF4-FFF2-40B4-BE49-F238E27FC236}">
                <a16:creationId xmlns:a16="http://schemas.microsoft.com/office/drawing/2014/main" id="{AC6F6C9C-698C-472D-927C-A21E26B5F58A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0" name="SectionTitleBox">
            <a:extLst>
              <a:ext uri="{FF2B5EF4-FFF2-40B4-BE49-F238E27FC236}">
                <a16:creationId xmlns:a16="http://schemas.microsoft.com/office/drawing/2014/main" id="{31571682-4F3E-4C5A-B1AE-6A10D3E6ED28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111" name="Bullet">
            <a:extLst>
              <a:ext uri="{FF2B5EF4-FFF2-40B4-BE49-F238E27FC236}">
                <a16:creationId xmlns:a16="http://schemas.microsoft.com/office/drawing/2014/main" id="{0C6CBEC8-8DD7-45EF-8B72-37CF7A9FB7C7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2" name="Bullet">
            <a:extLst>
              <a:ext uri="{FF2B5EF4-FFF2-40B4-BE49-F238E27FC236}">
                <a16:creationId xmlns:a16="http://schemas.microsoft.com/office/drawing/2014/main" id="{3DFEDE56-8171-45EF-B4A6-BE1AA7D8C49D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3" name="Bullet">
            <a:extLst>
              <a:ext uri="{FF2B5EF4-FFF2-40B4-BE49-F238E27FC236}">
                <a16:creationId xmlns:a16="http://schemas.microsoft.com/office/drawing/2014/main" id="{799911B7-0948-4361-BDC1-5B667328EFE2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4" name="Bullet">
            <a:extLst>
              <a:ext uri="{FF2B5EF4-FFF2-40B4-BE49-F238E27FC236}">
                <a16:creationId xmlns:a16="http://schemas.microsoft.com/office/drawing/2014/main" id="{485438DA-9326-4B58-8DD4-197214174B8B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5" name="Bullet">
            <a:extLst>
              <a:ext uri="{FF2B5EF4-FFF2-40B4-BE49-F238E27FC236}">
                <a16:creationId xmlns:a16="http://schemas.microsoft.com/office/drawing/2014/main" id="{A355ED2F-4788-4386-8C15-F16984F5F253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6" name="SectionTitleBox">
            <a:extLst>
              <a:ext uri="{FF2B5EF4-FFF2-40B4-BE49-F238E27FC236}">
                <a16:creationId xmlns:a16="http://schemas.microsoft.com/office/drawing/2014/main" id="{53197113-0537-4412-B4B6-B25C6216B94B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4117" name="Bullet">
            <a:extLst>
              <a:ext uri="{FF2B5EF4-FFF2-40B4-BE49-F238E27FC236}">
                <a16:creationId xmlns:a16="http://schemas.microsoft.com/office/drawing/2014/main" id="{FFB916BE-8E2E-448E-A871-F328EB903B9D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8" name="Bullet">
            <a:extLst>
              <a:ext uri="{FF2B5EF4-FFF2-40B4-BE49-F238E27FC236}">
                <a16:creationId xmlns:a16="http://schemas.microsoft.com/office/drawing/2014/main" id="{B05C30BA-0B2C-4ECA-9A6D-1DD8A2510412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F81452A5-8FE5-467D-97A3-1F51E703C35D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E75B074E-AC4D-4FC0-8470-749437EA97D3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7E9CDE7E-2DDB-496F-9EA3-E7EC62C05E84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2CBA77A0-3F5F-485D-95CC-4668FB1DA95F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0BAD98C9-E42F-402A-841C-46B0ECB63FB5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ctionTitleBox">
            <a:extLst>
              <a:ext uri="{FF2B5EF4-FFF2-40B4-BE49-F238E27FC236}">
                <a16:creationId xmlns:a16="http://schemas.microsoft.com/office/drawing/2014/main" id="{7122A131-16C3-4C55-99F2-10246CF7E65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25F85AA8-B18B-41D0-8ACF-8FA4C890EA8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75673105-3687-40EF-A74E-6321E9B85FF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AE3DCA62-58C3-431C-95B2-49F72D163528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C98F9460-AD29-4955-9C20-A45226600379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460DD5F6-2F1E-4703-9C18-D6A39234D420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ctionTitleBox">
            <a:extLst>
              <a:ext uri="{FF2B5EF4-FFF2-40B4-BE49-F238E27FC236}">
                <a16:creationId xmlns:a16="http://schemas.microsoft.com/office/drawing/2014/main" id="{0368BB76-85E4-4694-83F1-E1EE88FAB8AE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F4C699BA-8CB0-4611-AF02-4142BE4A1448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DEE2C4FA-DD6E-4799-A1CB-E744A2E9ABAF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ctionTitleBox">
            <a:extLst>
              <a:ext uri="{FF2B5EF4-FFF2-40B4-BE49-F238E27FC236}">
                <a16:creationId xmlns:a16="http://schemas.microsoft.com/office/drawing/2014/main" id="{BFAD4240-E657-4F3B-BE84-DF769EACF2A3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8DCEF961-5952-40CB-98A4-1E0030D32F1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6106B357-F5DC-4C86-94D9-63DD715A62FA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BD94B13D-8FF4-4646-B541-662658819522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12F783CF-2369-4D03-8729-0623C59B57CA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8FB6F714-162D-450F-85F1-4030232EE9B0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ctionTitleBox">
            <a:extLst>
              <a:ext uri="{FF2B5EF4-FFF2-40B4-BE49-F238E27FC236}">
                <a16:creationId xmlns:a16="http://schemas.microsoft.com/office/drawing/2014/main" id="{A73E49CD-FAE7-4566-B683-EE89C900154F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25999714-CB3B-4207-85C8-3A17EDA9F3A0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A272852D-5E2B-440A-9432-D5DCCCDAD40D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ackground">
            <a:extLst>
              <a:ext uri="{FF2B5EF4-FFF2-40B4-BE49-F238E27FC236}">
                <a16:creationId xmlns:a16="http://schemas.microsoft.com/office/drawing/2014/main" id="{5F3E9BDD-F46C-40D2-8258-6FE14047202C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9" name="SectionTitleBox">
            <a:extLst>
              <a:ext uri="{FF2B5EF4-FFF2-40B4-BE49-F238E27FC236}">
                <a16:creationId xmlns:a16="http://schemas.microsoft.com/office/drawing/2014/main" id="{B727E20A-F71D-4865-9A62-552B77CBE72A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4120" name="Bullet">
            <a:extLst>
              <a:ext uri="{FF2B5EF4-FFF2-40B4-BE49-F238E27FC236}">
                <a16:creationId xmlns:a16="http://schemas.microsoft.com/office/drawing/2014/main" id="{FD06BCAD-3948-436F-99AB-569F1B21EE48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1" name="Bullet">
            <a:extLst>
              <a:ext uri="{FF2B5EF4-FFF2-40B4-BE49-F238E27FC236}">
                <a16:creationId xmlns:a16="http://schemas.microsoft.com/office/drawing/2014/main" id="{4FE2DE5B-A270-413F-8ED5-0A656FE9726F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2" name="Bullet">
            <a:extLst>
              <a:ext uri="{FF2B5EF4-FFF2-40B4-BE49-F238E27FC236}">
                <a16:creationId xmlns:a16="http://schemas.microsoft.com/office/drawing/2014/main" id="{6384672E-9F75-45CD-9AF6-1FBC6F7A8082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3" name="Bullet">
            <a:extLst>
              <a:ext uri="{FF2B5EF4-FFF2-40B4-BE49-F238E27FC236}">
                <a16:creationId xmlns:a16="http://schemas.microsoft.com/office/drawing/2014/main" id="{9338ACD0-9515-4234-A7C2-E03108DE3AD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4" name="SectionTitleBox">
            <a:extLst>
              <a:ext uri="{FF2B5EF4-FFF2-40B4-BE49-F238E27FC236}">
                <a16:creationId xmlns:a16="http://schemas.microsoft.com/office/drawing/2014/main" id="{15003507-9E89-42AE-8FF5-7F724DFA30A4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4125" name="Bullet">
            <a:extLst>
              <a:ext uri="{FF2B5EF4-FFF2-40B4-BE49-F238E27FC236}">
                <a16:creationId xmlns:a16="http://schemas.microsoft.com/office/drawing/2014/main" id="{10C285C6-BCAD-40EC-AA4D-752C67115B76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6" name="Bullet">
            <a:extLst>
              <a:ext uri="{FF2B5EF4-FFF2-40B4-BE49-F238E27FC236}">
                <a16:creationId xmlns:a16="http://schemas.microsoft.com/office/drawing/2014/main" id="{30994D2C-E001-4992-907C-A180F7532BC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7" name="Bullet">
            <a:extLst>
              <a:ext uri="{FF2B5EF4-FFF2-40B4-BE49-F238E27FC236}">
                <a16:creationId xmlns:a16="http://schemas.microsoft.com/office/drawing/2014/main" id="{E76F68A3-1FF2-48C6-8630-D11F76DF9A2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8" name="Bullet">
            <a:extLst>
              <a:ext uri="{FF2B5EF4-FFF2-40B4-BE49-F238E27FC236}">
                <a16:creationId xmlns:a16="http://schemas.microsoft.com/office/drawing/2014/main" id="{AE18FBE0-35A2-4FB5-8482-6AAB69596171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29" name="Bullet">
            <a:extLst>
              <a:ext uri="{FF2B5EF4-FFF2-40B4-BE49-F238E27FC236}">
                <a16:creationId xmlns:a16="http://schemas.microsoft.com/office/drawing/2014/main" id="{0963DACE-5E97-4459-93BF-FDCEFBBD92BB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0" name="SectionTitleBox">
            <a:extLst>
              <a:ext uri="{FF2B5EF4-FFF2-40B4-BE49-F238E27FC236}">
                <a16:creationId xmlns:a16="http://schemas.microsoft.com/office/drawing/2014/main" id="{D9A591EC-9837-4CCB-9F87-49692AA0ED7B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131" name="Bullet">
            <a:extLst>
              <a:ext uri="{FF2B5EF4-FFF2-40B4-BE49-F238E27FC236}">
                <a16:creationId xmlns:a16="http://schemas.microsoft.com/office/drawing/2014/main" id="{628746EA-E53F-4F59-8E4D-D2BF268F060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2" name="Bullet">
            <a:extLst>
              <a:ext uri="{FF2B5EF4-FFF2-40B4-BE49-F238E27FC236}">
                <a16:creationId xmlns:a16="http://schemas.microsoft.com/office/drawing/2014/main" id="{A292C836-45FB-4368-8F11-5CBDCE423464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3" name="SectionTitleBox">
            <a:extLst>
              <a:ext uri="{FF2B5EF4-FFF2-40B4-BE49-F238E27FC236}">
                <a16:creationId xmlns:a16="http://schemas.microsoft.com/office/drawing/2014/main" id="{976B5F4B-D0C2-4B75-9172-2C0111607BF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134" name="Bullet">
            <a:extLst>
              <a:ext uri="{FF2B5EF4-FFF2-40B4-BE49-F238E27FC236}">
                <a16:creationId xmlns:a16="http://schemas.microsoft.com/office/drawing/2014/main" id="{86EDD458-7005-41BC-9B2F-DCDF8B63797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5" name="Bullet">
            <a:extLst>
              <a:ext uri="{FF2B5EF4-FFF2-40B4-BE49-F238E27FC236}">
                <a16:creationId xmlns:a16="http://schemas.microsoft.com/office/drawing/2014/main" id="{06D65F54-A25C-4575-88DD-65519C4E0BBC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6" name="Bullet">
            <a:extLst>
              <a:ext uri="{FF2B5EF4-FFF2-40B4-BE49-F238E27FC236}">
                <a16:creationId xmlns:a16="http://schemas.microsoft.com/office/drawing/2014/main" id="{FA50F38F-D9CA-47FB-A601-3204FB7271EC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7" name="Bullet">
            <a:extLst>
              <a:ext uri="{FF2B5EF4-FFF2-40B4-BE49-F238E27FC236}">
                <a16:creationId xmlns:a16="http://schemas.microsoft.com/office/drawing/2014/main" id="{BB777E9C-5B07-47E0-9B99-A29C3375AD2B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8" name="Bullet">
            <a:extLst>
              <a:ext uri="{FF2B5EF4-FFF2-40B4-BE49-F238E27FC236}">
                <a16:creationId xmlns:a16="http://schemas.microsoft.com/office/drawing/2014/main" id="{BDB634AF-C277-444C-BBB2-AB61EFD7675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9" name="SectionTitleBox">
            <a:extLst>
              <a:ext uri="{FF2B5EF4-FFF2-40B4-BE49-F238E27FC236}">
                <a16:creationId xmlns:a16="http://schemas.microsoft.com/office/drawing/2014/main" id="{8F1D025C-26E9-4CA1-963C-0AC0EC7F429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4140" name="Bullet">
            <a:extLst>
              <a:ext uri="{FF2B5EF4-FFF2-40B4-BE49-F238E27FC236}">
                <a16:creationId xmlns:a16="http://schemas.microsoft.com/office/drawing/2014/main" id="{493E1CE0-0330-43A2-8AB1-FF05DF852B9B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41" name="Bullet">
            <a:extLst>
              <a:ext uri="{FF2B5EF4-FFF2-40B4-BE49-F238E27FC236}">
                <a16:creationId xmlns:a16="http://schemas.microsoft.com/office/drawing/2014/main" id="{685C3652-7CFC-43BB-B8B6-2EFDB08E332C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9AC2-F67E-48FA-8A50-7A1C441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The speaker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680-D589-40B5-9989-61A044FD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Vasco Veloso</a:t>
            </a:r>
          </a:p>
          <a:p>
            <a:pPr marL="0" indent="0">
              <a:buNone/>
            </a:pPr>
            <a:r>
              <a:rPr lang="pt-PT" dirty="0"/>
              <a:t>         </a:t>
            </a:r>
            <a:r>
              <a:rPr lang="pt-PT" dirty="0" err="1"/>
              <a:t>vveloso</a:t>
            </a:r>
            <a:endParaRPr lang="pt-PT" dirty="0"/>
          </a:p>
          <a:p>
            <a:endParaRPr lang="pt-PT" dirty="0"/>
          </a:p>
          <a:p>
            <a:r>
              <a:rPr lang="pt-PT" dirty="0"/>
              <a:t>Portuguese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proud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  <a:p>
            <a:r>
              <a:rPr lang="pt-PT" dirty="0" err="1"/>
              <a:t>Worked</a:t>
            </a:r>
            <a:r>
              <a:rPr lang="pt-PT" dirty="0"/>
              <a:t> from the kernel to the cloud.</a:t>
            </a:r>
          </a:p>
          <a:p>
            <a:r>
              <a:rPr lang="pt-PT" dirty="0"/>
              <a:t>Wrote a book on x86 assembly.</a:t>
            </a:r>
          </a:p>
          <a:p>
            <a:r>
              <a:rPr lang="pt-PT" dirty="0"/>
              <a:t>Built firmware for embedded systems.</a:t>
            </a:r>
          </a:p>
          <a:p>
            <a:r>
              <a:rPr lang="pt-PT" dirty="0"/>
              <a:t>Writing and designing software professionally since 1997.</a:t>
            </a:r>
          </a:p>
          <a:p>
            <a:r>
              <a:rPr lang="pt-PT" dirty="0" err="1"/>
              <a:t>Currently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designing</a:t>
            </a:r>
            <a:r>
              <a:rPr lang="pt-PT" dirty="0"/>
              <a:t> Java software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Nomads</a:t>
            </a:r>
            <a:r>
              <a:rPr lang="pt-PT" dirty="0"/>
              <a:t>.</a:t>
            </a:r>
          </a:p>
        </p:txBody>
      </p:sp>
      <p:pic>
        <p:nvPicPr>
          <p:cNvPr id="1030" name="Picture 6" descr="Speaker Image">
            <a:extLst>
              <a:ext uri="{FF2B5EF4-FFF2-40B4-BE49-F238E27FC236}">
                <a16:creationId xmlns:a16="http://schemas.microsoft.com/office/drawing/2014/main" id="{2409F2F0-16DE-49EA-B0E8-FA83D522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5690" r="19188" b="4249"/>
          <a:stretch/>
        </p:blipFill>
        <p:spPr bwMode="auto">
          <a:xfrm>
            <a:off x="9329056" y="472373"/>
            <a:ext cx="2024744" cy="27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codenomads.nl/wp-content/uploads/Code-Nomads_liggend.png">
            <a:extLst>
              <a:ext uri="{FF2B5EF4-FFF2-40B4-BE49-F238E27FC236}">
                <a16:creationId xmlns:a16="http://schemas.microsoft.com/office/drawing/2014/main" id="{0C116521-F22E-4CE8-A1C2-B16D038A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0" y="3542857"/>
            <a:ext cx="4584370" cy="9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A777E-CB3D-4B2E-8575-D407C303C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7" y="1987419"/>
            <a:ext cx="1038743" cy="1038743"/>
          </a:xfrm>
          <a:prstGeom prst="rect">
            <a:avLst/>
          </a:prstGeom>
        </p:spPr>
      </p:pic>
      <p:sp>
        <p:nvSpPr>
          <p:cNvPr id="1028" name="Bullet">
            <a:extLst>
              <a:ext uri="{FF2B5EF4-FFF2-40B4-BE49-F238E27FC236}">
                <a16:creationId xmlns:a16="http://schemas.microsoft.com/office/drawing/2014/main" id="{8E2816A2-DA8C-48DC-9832-DD829C2CE4DB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9" name="Bullet">
            <a:extLst>
              <a:ext uri="{FF2B5EF4-FFF2-40B4-BE49-F238E27FC236}">
                <a16:creationId xmlns:a16="http://schemas.microsoft.com/office/drawing/2014/main" id="{088B4726-2996-4B4D-97F0-698161904B56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2" name="Bullet">
            <a:extLst>
              <a:ext uri="{FF2B5EF4-FFF2-40B4-BE49-F238E27FC236}">
                <a16:creationId xmlns:a16="http://schemas.microsoft.com/office/drawing/2014/main" id="{C4BE608A-87F4-4646-80CC-DC21E8624EBF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3" name="Bullet">
            <a:extLst>
              <a:ext uri="{FF2B5EF4-FFF2-40B4-BE49-F238E27FC236}">
                <a16:creationId xmlns:a16="http://schemas.microsoft.com/office/drawing/2014/main" id="{320C84EE-14CD-4AB5-8517-3DA93CEEEC2D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4" name="Bullet">
            <a:extLst>
              <a:ext uri="{FF2B5EF4-FFF2-40B4-BE49-F238E27FC236}">
                <a16:creationId xmlns:a16="http://schemas.microsoft.com/office/drawing/2014/main" id="{55AE78A0-7A81-467E-901F-97979F93B80A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5" name="Bullet">
            <a:extLst>
              <a:ext uri="{FF2B5EF4-FFF2-40B4-BE49-F238E27FC236}">
                <a16:creationId xmlns:a16="http://schemas.microsoft.com/office/drawing/2014/main" id="{97ACCD56-6583-4D83-A5BA-3226B2705A7A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6" name="Bullet">
            <a:extLst>
              <a:ext uri="{FF2B5EF4-FFF2-40B4-BE49-F238E27FC236}">
                <a16:creationId xmlns:a16="http://schemas.microsoft.com/office/drawing/2014/main" id="{E9734017-4EB0-4872-8E42-46B13900EDAD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7" name="SectionTitleBox">
            <a:extLst>
              <a:ext uri="{FF2B5EF4-FFF2-40B4-BE49-F238E27FC236}">
                <a16:creationId xmlns:a16="http://schemas.microsoft.com/office/drawing/2014/main" id="{A8E59556-8D08-47CC-A83D-2948CE62BF0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038" name="Bullet">
            <a:extLst>
              <a:ext uri="{FF2B5EF4-FFF2-40B4-BE49-F238E27FC236}">
                <a16:creationId xmlns:a16="http://schemas.microsoft.com/office/drawing/2014/main" id="{DD7B32A8-2FEA-4FC1-A00C-F37C4A903F1F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9" name="Bullet">
            <a:extLst>
              <a:ext uri="{FF2B5EF4-FFF2-40B4-BE49-F238E27FC236}">
                <a16:creationId xmlns:a16="http://schemas.microsoft.com/office/drawing/2014/main" id="{ACA4ABAB-C765-4523-956C-F76265E19350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0" name="SectionTitleBox">
            <a:extLst>
              <a:ext uri="{FF2B5EF4-FFF2-40B4-BE49-F238E27FC236}">
                <a16:creationId xmlns:a16="http://schemas.microsoft.com/office/drawing/2014/main" id="{C37255F3-4B8E-4324-B8F1-B760F0F9DA1B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1041" name="Bullet">
            <a:extLst>
              <a:ext uri="{FF2B5EF4-FFF2-40B4-BE49-F238E27FC236}">
                <a16:creationId xmlns:a16="http://schemas.microsoft.com/office/drawing/2014/main" id="{DDAE5B13-97ED-49EE-A8F1-C589B5437906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2" name="Bullet">
            <a:extLst>
              <a:ext uri="{FF2B5EF4-FFF2-40B4-BE49-F238E27FC236}">
                <a16:creationId xmlns:a16="http://schemas.microsoft.com/office/drawing/2014/main" id="{4E427E90-786A-4BEB-950E-D4EE10F4D13B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3" name="Bullet">
            <a:extLst>
              <a:ext uri="{FF2B5EF4-FFF2-40B4-BE49-F238E27FC236}">
                <a16:creationId xmlns:a16="http://schemas.microsoft.com/office/drawing/2014/main" id="{A419CCFF-15A8-4914-9C8F-CDDC4ED0D172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4" name="Bullet">
            <a:extLst>
              <a:ext uri="{FF2B5EF4-FFF2-40B4-BE49-F238E27FC236}">
                <a16:creationId xmlns:a16="http://schemas.microsoft.com/office/drawing/2014/main" id="{77DE42F6-4101-4335-90B7-4444C0C22D9A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5" name="Bullet">
            <a:extLst>
              <a:ext uri="{FF2B5EF4-FFF2-40B4-BE49-F238E27FC236}">
                <a16:creationId xmlns:a16="http://schemas.microsoft.com/office/drawing/2014/main" id="{346D52B4-09A3-4244-A2B0-D4F47F98E4A0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6" name="SectionTitleBox">
            <a:extLst>
              <a:ext uri="{FF2B5EF4-FFF2-40B4-BE49-F238E27FC236}">
                <a16:creationId xmlns:a16="http://schemas.microsoft.com/office/drawing/2014/main" id="{AFA8C9FB-7666-4359-B4BD-2DBE42D41CC2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1047" name="Bullet">
            <a:extLst>
              <a:ext uri="{FF2B5EF4-FFF2-40B4-BE49-F238E27FC236}">
                <a16:creationId xmlns:a16="http://schemas.microsoft.com/office/drawing/2014/main" id="{C457D039-738F-404B-B523-F9E3DDCFD42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8" name="Bullet">
            <a:extLst>
              <a:ext uri="{FF2B5EF4-FFF2-40B4-BE49-F238E27FC236}">
                <a16:creationId xmlns:a16="http://schemas.microsoft.com/office/drawing/2014/main" id="{FB892AF4-5831-4681-95B8-FB24A8A58A04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ADC62973-E2F1-494C-A1B7-0373FF6CFFAE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1257A5D3-C320-4D93-B7A0-3B623C2B11A3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B59BFC33-A031-4F78-936B-9E6488FA5207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1CEE91E7-7B5F-4E43-94A6-9E47016112AD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05260DD9-FF2C-485C-A5DB-42479CDF046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ctionTitleBox">
            <a:extLst>
              <a:ext uri="{FF2B5EF4-FFF2-40B4-BE49-F238E27FC236}">
                <a16:creationId xmlns:a16="http://schemas.microsoft.com/office/drawing/2014/main" id="{21413788-5E21-40A5-BD18-3E9C26FE293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68DF2D2B-195C-440E-B812-FE400FD024EF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50D4187A-004F-4C7D-8F8E-252C44E69531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DE03DE2F-7572-4613-8105-ECFCE754E3AE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A853E192-596A-4DAF-9389-4AB6F22DE5C7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D64EE029-DD17-4464-A1F2-EE1CCFEA1D0E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ctionTitleBox">
            <a:extLst>
              <a:ext uri="{FF2B5EF4-FFF2-40B4-BE49-F238E27FC236}">
                <a16:creationId xmlns:a16="http://schemas.microsoft.com/office/drawing/2014/main" id="{15ADCAC3-AC8D-452F-88C1-D433B5959B0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3DA37A24-E370-4D9D-AAB8-4D5641A40022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F9096BDC-81A4-4D1F-9D1C-9731355E06A2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ctionTitleBox">
            <a:extLst>
              <a:ext uri="{FF2B5EF4-FFF2-40B4-BE49-F238E27FC236}">
                <a16:creationId xmlns:a16="http://schemas.microsoft.com/office/drawing/2014/main" id="{002AA698-E9D7-45DB-9884-AB47CD3CC3BF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52058FB2-DF02-43C7-B43D-82A57186E35B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A9336710-8259-45F0-9934-9A80A0C48D0D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E0034889-5BFF-4312-94A8-B3E7BB70CF4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416B27B0-2F72-43FE-98AE-29F2B6580843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A08263C5-931D-4901-B666-4658499A5BA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ctionTitleBox">
            <a:extLst>
              <a:ext uri="{FF2B5EF4-FFF2-40B4-BE49-F238E27FC236}">
                <a16:creationId xmlns:a16="http://schemas.microsoft.com/office/drawing/2014/main" id="{1CD36EBB-8A19-4FC4-A767-8BF4C692115F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66F33419-3C8A-4872-880D-20D6A34C7412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71146C70-382E-4AB4-BEF1-AF870673E540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ackground">
            <a:extLst>
              <a:ext uri="{FF2B5EF4-FFF2-40B4-BE49-F238E27FC236}">
                <a16:creationId xmlns:a16="http://schemas.microsoft.com/office/drawing/2014/main" id="{35F3C48B-F0B5-4317-B2F6-F94E7BB18863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ctionTitleBox">
            <a:extLst>
              <a:ext uri="{FF2B5EF4-FFF2-40B4-BE49-F238E27FC236}">
                <a16:creationId xmlns:a16="http://schemas.microsoft.com/office/drawing/2014/main" id="{41ADF2E6-6D69-4B01-A163-FCD437C63192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1049" name="Bullet">
            <a:extLst>
              <a:ext uri="{FF2B5EF4-FFF2-40B4-BE49-F238E27FC236}">
                <a16:creationId xmlns:a16="http://schemas.microsoft.com/office/drawing/2014/main" id="{C1559CDC-9178-4B1D-930E-09366AD0DEA6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0" name="Bullet">
            <a:extLst>
              <a:ext uri="{FF2B5EF4-FFF2-40B4-BE49-F238E27FC236}">
                <a16:creationId xmlns:a16="http://schemas.microsoft.com/office/drawing/2014/main" id="{9F563428-2359-467F-9DD3-584082402E7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1" name="Bullet">
            <a:extLst>
              <a:ext uri="{FF2B5EF4-FFF2-40B4-BE49-F238E27FC236}">
                <a16:creationId xmlns:a16="http://schemas.microsoft.com/office/drawing/2014/main" id="{FF344D0C-362D-478D-987E-F44795853B11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2" name="Bullet">
            <a:extLst>
              <a:ext uri="{FF2B5EF4-FFF2-40B4-BE49-F238E27FC236}">
                <a16:creationId xmlns:a16="http://schemas.microsoft.com/office/drawing/2014/main" id="{22CB9283-584E-49A3-B82C-E688DFC4CDA5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3" name="SectionTitleBox">
            <a:extLst>
              <a:ext uri="{FF2B5EF4-FFF2-40B4-BE49-F238E27FC236}">
                <a16:creationId xmlns:a16="http://schemas.microsoft.com/office/drawing/2014/main" id="{EB417A32-67FE-49DF-BA1C-E1D2D760C50C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054" name="Bullet">
            <a:extLst>
              <a:ext uri="{FF2B5EF4-FFF2-40B4-BE49-F238E27FC236}">
                <a16:creationId xmlns:a16="http://schemas.microsoft.com/office/drawing/2014/main" id="{5EC6D017-10D7-4E75-89A8-C1312406AF6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5" name="Bullet">
            <a:extLst>
              <a:ext uri="{FF2B5EF4-FFF2-40B4-BE49-F238E27FC236}">
                <a16:creationId xmlns:a16="http://schemas.microsoft.com/office/drawing/2014/main" id="{AB8BE1DD-D70E-4686-92C9-2013898879CF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6" name="Bullet">
            <a:extLst>
              <a:ext uri="{FF2B5EF4-FFF2-40B4-BE49-F238E27FC236}">
                <a16:creationId xmlns:a16="http://schemas.microsoft.com/office/drawing/2014/main" id="{9B25526B-BF56-4C04-97CE-7061B9D56699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7" name="Bullet">
            <a:extLst>
              <a:ext uri="{FF2B5EF4-FFF2-40B4-BE49-F238E27FC236}">
                <a16:creationId xmlns:a16="http://schemas.microsoft.com/office/drawing/2014/main" id="{6D359F4E-5221-4754-A298-EE341C2A98CD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8" name="Bullet">
            <a:extLst>
              <a:ext uri="{FF2B5EF4-FFF2-40B4-BE49-F238E27FC236}">
                <a16:creationId xmlns:a16="http://schemas.microsoft.com/office/drawing/2014/main" id="{97795513-FD7E-4093-9A9F-7FD30B2E58A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9" name="SectionTitleBox">
            <a:extLst>
              <a:ext uri="{FF2B5EF4-FFF2-40B4-BE49-F238E27FC236}">
                <a16:creationId xmlns:a16="http://schemas.microsoft.com/office/drawing/2014/main" id="{D0BDA56D-923C-45B1-A76C-C682ACCB7C0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060" name="Bullet">
            <a:extLst>
              <a:ext uri="{FF2B5EF4-FFF2-40B4-BE49-F238E27FC236}">
                <a16:creationId xmlns:a16="http://schemas.microsoft.com/office/drawing/2014/main" id="{A9C78009-1FB4-41BA-BF98-24ECE5442763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1" name="Bullet">
            <a:extLst>
              <a:ext uri="{FF2B5EF4-FFF2-40B4-BE49-F238E27FC236}">
                <a16:creationId xmlns:a16="http://schemas.microsoft.com/office/drawing/2014/main" id="{4CE8AE60-2A14-46D5-AA91-FB93DFABF23E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2" name="SectionTitleBox">
            <a:extLst>
              <a:ext uri="{FF2B5EF4-FFF2-40B4-BE49-F238E27FC236}">
                <a16:creationId xmlns:a16="http://schemas.microsoft.com/office/drawing/2014/main" id="{ED4A1896-8A39-4A71-B5AF-09FE0113CC5B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1063" name="Bullet">
            <a:extLst>
              <a:ext uri="{FF2B5EF4-FFF2-40B4-BE49-F238E27FC236}">
                <a16:creationId xmlns:a16="http://schemas.microsoft.com/office/drawing/2014/main" id="{EC17D92A-DF57-4CAA-82E8-E7314B656E95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4" name="Bullet">
            <a:extLst>
              <a:ext uri="{FF2B5EF4-FFF2-40B4-BE49-F238E27FC236}">
                <a16:creationId xmlns:a16="http://schemas.microsoft.com/office/drawing/2014/main" id="{0816D54A-3039-46B7-8C93-ACBE8FD40D2E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5" name="Bullet">
            <a:extLst>
              <a:ext uri="{FF2B5EF4-FFF2-40B4-BE49-F238E27FC236}">
                <a16:creationId xmlns:a16="http://schemas.microsoft.com/office/drawing/2014/main" id="{12658D2E-990D-4A77-B1E4-DBF8E4B6B17C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6" name="Bullet">
            <a:extLst>
              <a:ext uri="{FF2B5EF4-FFF2-40B4-BE49-F238E27FC236}">
                <a16:creationId xmlns:a16="http://schemas.microsoft.com/office/drawing/2014/main" id="{43534BF4-2D78-42EB-91F4-38EDFD85949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7" name="Bullet">
            <a:extLst>
              <a:ext uri="{FF2B5EF4-FFF2-40B4-BE49-F238E27FC236}">
                <a16:creationId xmlns:a16="http://schemas.microsoft.com/office/drawing/2014/main" id="{3EED5221-FA34-434E-B649-7AE1A0CB85C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8" name="SectionTitleBox">
            <a:extLst>
              <a:ext uri="{FF2B5EF4-FFF2-40B4-BE49-F238E27FC236}">
                <a16:creationId xmlns:a16="http://schemas.microsoft.com/office/drawing/2014/main" id="{0F20B28F-61F6-4560-BDDD-FBBCF21E749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1069" name="Bullet">
            <a:extLst>
              <a:ext uri="{FF2B5EF4-FFF2-40B4-BE49-F238E27FC236}">
                <a16:creationId xmlns:a16="http://schemas.microsoft.com/office/drawing/2014/main" id="{5E9C95FF-2F44-4BBB-9C85-7D1568170CCB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0" name="Bullet">
            <a:extLst>
              <a:ext uri="{FF2B5EF4-FFF2-40B4-BE49-F238E27FC236}">
                <a16:creationId xmlns:a16="http://schemas.microsoft.com/office/drawing/2014/main" id="{CEA4F643-6C50-4532-9670-E6486849747D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0D5D-8566-4453-9028-5EEB9B9B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What’s</a:t>
            </a:r>
            <a:r>
              <a:rPr lang="pt-PT" dirty="0"/>
              <a:t> in for </a:t>
            </a:r>
            <a:r>
              <a:rPr lang="pt-PT" dirty="0" err="1"/>
              <a:t>today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18B4-8750-47A8-AB9F-98DC807A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?</a:t>
            </a:r>
          </a:p>
          <a:p>
            <a:endParaRPr lang="pt-PT" dirty="0"/>
          </a:p>
          <a:p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?</a:t>
            </a:r>
          </a:p>
          <a:p>
            <a:endParaRPr lang="pt-PT" dirty="0"/>
          </a:p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risks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mitigation</a:t>
            </a:r>
            <a:r>
              <a:rPr lang="pt-PT" dirty="0"/>
              <a:t>.</a:t>
            </a:r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496859AF-3ACA-4833-BAE8-A264F02A2D11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C52C2723-D2DA-4699-B0E0-D67EDC0A870A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332E3230-381C-4E53-86C6-91601C27B19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DF06F326-49A4-4719-831A-977DEC18D57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46791B9E-934A-4DAA-802A-20A517F8C56F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563A2CBC-F2C5-4D27-AFD0-E4143E444A22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B287DDD3-F04D-4718-B089-C00A8793592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B2A27630-2CD8-4161-A083-4BAA773EF18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09F9AC45-B014-4D60-92CF-6621EE32A5DE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FD7B0B0B-7028-4558-A88F-B4AC2022EAA5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C460ECF1-C669-4485-A7CB-F1D19F282063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5323CF9D-5178-426A-BBDD-5932068BD66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918CE76C-6FB1-419B-8875-11453E734182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E2AB3B75-F6F8-41A2-AA81-97943116C497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D2525CCE-1970-4032-8F8F-63A7288ED522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AA6BE12A-8296-472C-BB34-5A134688D439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814A62EF-FCAB-4EDD-859B-A8B7BCE3C353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291E911E-5E58-4519-A42F-30183CB695E1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1817D2BB-8C14-474B-9A91-D458F11887C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32312DF2-0D80-404B-BF74-D4D16ABA743C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42A33465-6EDF-4F28-A390-B5F12279B5D5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78CA5001-8D6F-4A70-AF0B-A4B38E96EBAB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7E11FAB3-43A3-4C49-B0FB-E0ACFBC4A255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2CF77300-AD59-4917-ACF7-5E6BD375E253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C4012249-DC26-427C-BAE6-A9CCB51C4E80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6AF5549B-8D3F-446C-A983-D1D673208D1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F9A1853C-DA3F-4D1D-A460-33E320E56F08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14D324F8-AD18-4A98-B537-5310AE59F55D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32C65344-CE54-41EC-A05C-A63938670042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61A0432D-CAC5-4E4B-9C54-7F8547ACD247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9D5E5C06-2009-4AF1-A76C-79387BFD7BB7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9991C8AA-C663-4E10-B985-1854A41A2BFB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CC37F17C-72D3-42F0-92A3-BE9960C3AEDD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4EC87796-93AE-48BB-9A77-ACD41668C191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96996EF8-9EB2-4753-8C45-7A352F57CD1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7C175275-68BD-4047-8733-CA3650C4B7CA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E5B79931-068C-497C-A38F-8245CA11919E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CB603730-88B3-436B-9F5D-C7EB659C2F0D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C5B4FD22-3129-4EBB-B73D-A7EB12DB1025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18D2C866-3F0E-4021-8AC8-ED2A4B153E35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D689F75E-C202-47CF-9FCA-1CA33D535075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72F8D1F7-655D-4E06-AB8C-E652AF9B72D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0E705125-4E67-47DC-8538-1CECFC495CB1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7DE146E5-AAF5-41EC-9846-9B0D9282F704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E3ECB847-8268-4079-9B1D-F0E56B237731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9587A008-32CB-4D04-9EC3-9147DB6D1E9F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C6657301-8F7C-4428-B18C-E103B8F96C54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D02BA202-6410-41E0-A7DC-A28EE74488C9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90DB3A71-1AD1-45F9-8DB9-2973F3365F98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731D4A2F-FFC3-403C-9648-D25984BD76A4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3FA8DA79-B571-4356-9FA3-7B7FBA8D571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82F553B0-9693-471C-B9E0-C1BAD0064593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F0E61448-0F50-4D1F-95A2-E8CFDA34210E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AB2F3570-0432-44C1-A38B-E0C03EAA9D6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0B437289-3AB4-4A4E-8935-E1E5BD4DF2F3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DFC2BD16-4E28-44B3-AF74-EDDF4512FECF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281CB5C5-D1E2-4EA2-A7E5-3A10C638DA7A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ABC56B90-0883-4547-83CF-ACC995621BBD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B062AE65-EDCD-4471-9CD0-E8E5B0E7F1B2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C1B1D674-B690-4A4A-98A8-69BEAC12ACED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C56ED28D-E76D-4D52-BC69-C1AFDE9F4F2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B87ECC3B-BB05-4A73-9B9B-CBAF79ADA5FD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35443B17-B033-4EF6-B721-07D007322EDE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136D19CE-4B62-4DC6-9032-EF9C5AE595D9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6FFF0BF9-12E8-40FF-B15B-2C8E7287A534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E52AFDD8-CA8E-4E93-A452-CEEE92B7030D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6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8AA-38C5-453B-8E20-989DF427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FF6-2ACF-4422-A1A8-038E18B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20 billion connected “Things” in 2020 (Gartner)</a:t>
            </a:r>
          </a:p>
          <a:p>
            <a:pPr lvl="1"/>
            <a:r>
              <a:rPr lang="pt-PT" dirty="0"/>
              <a:t>20 billion new nodes ripe for attacking.</a:t>
            </a:r>
          </a:p>
          <a:p>
            <a:pPr lvl="1"/>
            <a:r>
              <a:rPr lang="pt-PT" dirty="0"/>
              <a:t>20 billion new nodes surveilling each and every one of </a:t>
            </a:r>
            <a:r>
              <a:rPr lang="pt-PT" dirty="0" err="1"/>
              <a:t>us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, </a:t>
            </a:r>
            <a:r>
              <a:rPr lang="pt-PT" dirty="0" err="1"/>
              <a:t>then</a:t>
            </a:r>
            <a:r>
              <a:rPr lang="pt-PT" dirty="0"/>
              <a:t>…</a:t>
            </a:r>
          </a:p>
          <a:p>
            <a:pPr lvl="1"/>
            <a:r>
              <a:rPr lang="pt-PT" dirty="0"/>
              <a:t>Data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stolen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Hardware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hijacked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dirty="0" err="1"/>
              <a:t>Unexpected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can cause </a:t>
            </a:r>
            <a:r>
              <a:rPr lang="pt-PT" dirty="0" err="1"/>
              <a:t>havoc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3" name="Bullet">
            <a:extLst>
              <a:ext uri="{FF2B5EF4-FFF2-40B4-BE49-F238E27FC236}">
                <a16:creationId xmlns:a16="http://schemas.microsoft.com/office/drawing/2014/main" id="{97DAAEE3-3608-4B91-8B75-1FA03054FE93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71B1714F-0291-4E37-9F8B-B57CA83F67F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EDD5922E-9537-4701-998F-2B73A371BEB9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C68BEBCB-38BA-4B1B-8291-9408514452FC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CD38C2F0-40C4-4F04-81AC-34C67F0CA6C7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43EE8EB9-C8B9-4059-8A44-10D55FEB088E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41F0C6DF-77EF-4A82-AF81-55710894A452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ectionTitleBox">
            <a:extLst>
              <a:ext uri="{FF2B5EF4-FFF2-40B4-BE49-F238E27FC236}">
                <a16:creationId xmlns:a16="http://schemas.microsoft.com/office/drawing/2014/main" id="{9C2272B5-4A7A-4950-93EE-0D00071BA735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9178A9E3-1064-4F98-831A-27B0B0EC0CF8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78FAC26D-56CB-4A1F-9E5A-9CB2B74A690B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EB7C789A-FC21-4A55-9B0C-8DB7EDCEBBB4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696F1E04-EE82-45DB-BA40-D4D9892C069E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366A7ECC-DAEF-4688-BDCE-C340664AD174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21B9B696-5E28-45F7-AC0B-E713E49ED9E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F899F304-35EC-4BE7-847C-9EB5D38A6F57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BB5F9E8A-BAF3-4D4E-8F8C-04EB1EBE52F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ctionTitleBox">
            <a:extLst>
              <a:ext uri="{FF2B5EF4-FFF2-40B4-BE49-F238E27FC236}">
                <a16:creationId xmlns:a16="http://schemas.microsoft.com/office/drawing/2014/main" id="{1954A94C-F1F4-4E24-8AD0-BC3A2CDDAEE3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B5D2F06D-D30B-4CB3-BF59-4AECD5F958FF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A84CAE21-E3B6-4B30-A339-BDAA432F74A9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4BB1DC56-678A-4DAE-92BC-32C27179985C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F6E7B37A-4476-4D4D-9D6F-CF701874B25C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3CA24FC5-87D9-4930-965B-7ECC57162DEB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98C84DCA-AB59-4B7A-837D-FFFD2E454C04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FDDDFA31-71D6-4614-9723-7B6CF30D911A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ctionTitleBox">
            <a:extLst>
              <a:ext uri="{FF2B5EF4-FFF2-40B4-BE49-F238E27FC236}">
                <a16:creationId xmlns:a16="http://schemas.microsoft.com/office/drawing/2014/main" id="{7EB64884-E5D9-44A1-A386-2D456B802F80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57097BB0-8D44-4BCF-8200-198FB80AC442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833968B0-8C8D-4A88-8D0E-F3C64516F90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4A3A0D78-0F8C-4FC2-9EA2-504A18A1D99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4C6518AA-9CF4-4573-A5C4-0BF056CD84C7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3001E1D8-60F7-46CA-8AC2-05C3D7CC12EF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ctionTitleBox">
            <a:extLst>
              <a:ext uri="{FF2B5EF4-FFF2-40B4-BE49-F238E27FC236}">
                <a16:creationId xmlns:a16="http://schemas.microsoft.com/office/drawing/2014/main" id="{90F72055-3727-4673-A720-662C3D0E05D0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2094BA7A-1137-4CA9-A111-E95E39726BC7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76EDEC17-00AA-47C6-9F35-E29363E21F0B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BDE7DDA8-AF96-4D47-A1DC-AFA89D4E362C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4893BF72-FA19-4003-80E2-0907BA64D47A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714032B8-362A-4819-82FF-9FC10E9DD74E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81D7B7B0-7431-4752-9AC2-9AB69793702F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8684D923-2F12-47E4-A8E0-E2FC6FCA71D2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2A9AD40D-BD7C-459F-93F1-9D2B4A5A8478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ctionTitleBox">
            <a:extLst>
              <a:ext uri="{FF2B5EF4-FFF2-40B4-BE49-F238E27FC236}">
                <a16:creationId xmlns:a16="http://schemas.microsoft.com/office/drawing/2014/main" id="{6EFEAD0A-FA88-4202-880E-CFD2B91149BA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7CE2317E-287C-45CD-864F-328B2687619E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DEBDD50F-54B1-48F3-9D16-236BCAFA274C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ackground">
            <a:extLst>
              <a:ext uri="{FF2B5EF4-FFF2-40B4-BE49-F238E27FC236}">
                <a16:creationId xmlns:a16="http://schemas.microsoft.com/office/drawing/2014/main" id="{E5531C71-1B18-45B5-B72D-7366559FA540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0C7D51A8-B843-4583-9B1F-9A6F1A3DC185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59EF73C6-A2C9-4DAC-AD1B-74652C49325C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BAB6438F-20FB-473B-BE33-B051A42D54A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7CE0E743-B86B-4015-9F97-07465017B676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00D79B6C-7212-439C-99DD-65478E961A41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ctionTitleBox">
            <a:extLst>
              <a:ext uri="{FF2B5EF4-FFF2-40B4-BE49-F238E27FC236}">
                <a16:creationId xmlns:a16="http://schemas.microsoft.com/office/drawing/2014/main" id="{35C68611-338D-4B77-BDD8-12A9C5207607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1FB9417A-F326-4439-9B99-2349130FAE8B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2AB61C8C-FE6C-4308-8EF2-21EA0E87918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EDA243FF-C462-4380-A252-8E8C24F86B1D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D49DE4AC-CCD2-4458-BDE7-A66C46DFE895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018B137E-BDFC-4A3C-A8FD-221B220244DC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SectionTitleBox">
            <a:extLst>
              <a:ext uri="{FF2B5EF4-FFF2-40B4-BE49-F238E27FC236}">
                <a16:creationId xmlns:a16="http://schemas.microsoft.com/office/drawing/2014/main" id="{A9C68CA5-89CA-4B37-9A74-1237C49B9531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FEC94846-05DD-4573-AEC1-A7018BCA1C9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41CD7F54-28B5-42CF-8ED8-2D77BA30AB34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71E2ABF9-95E1-49BA-B181-04276C39EE3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72E25EF6-855D-4314-AE62-D2395EDB8B6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6EF3E5A8-6D74-4642-BC48-E988C7EB6B2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18B287F8-0749-485B-BFDC-4738727C217F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FCFE815C-7ADB-43E3-9957-6EBE823AD3A0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9AE4D5BC-FAE5-4166-B261-3DCAA8396E0D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SectionTitleBox">
            <a:extLst>
              <a:ext uri="{FF2B5EF4-FFF2-40B4-BE49-F238E27FC236}">
                <a16:creationId xmlns:a16="http://schemas.microsoft.com/office/drawing/2014/main" id="{8731D809-0FF9-448F-BE47-0F307C64F6AF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8DA4D59C-16E8-4302-A4D2-7FF25965D4F7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1C03A63F-BC93-4231-B6B9-3CA613B58FC9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A9FF-FFD8-4814-BF22-2583948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B233-DAA3-44B7-BC3F-D119E9B6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8924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000" b="1" dirty="0" err="1"/>
              <a:t>Belkin's</a:t>
            </a:r>
            <a:r>
              <a:rPr lang="pt-PT" sz="4000" b="1" dirty="0"/>
              <a:t> </a:t>
            </a:r>
            <a:r>
              <a:rPr lang="pt-PT" sz="4000" b="1" dirty="0" err="1"/>
              <a:t>Wemo</a:t>
            </a:r>
            <a:r>
              <a:rPr lang="pt-PT" sz="4000" b="1" dirty="0"/>
              <a:t> Insight </a:t>
            </a:r>
            <a:r>
              <a:rPr lang="pt-PT" sz="4000" b="1" dirty="0" err="1"/>
              <a:t>smartplugs</a:t>
            </a:r>
            <a:endParaRPr lang="pt-PT" sz="40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August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GB" dirty="0"/>
              <a:t>The flaw would potentially allow an attacker to not only manipulate the plug itself, but also allow hopping to other devices connected to the same Wi-Fi home network.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8FF6-1A6C-40F4-96BD-7B6EE4908A85}"/>
              </a:ext>
            </a:extLst>
          </p:cNvPr>
          <p:cNvSpPr txBox="1"/>
          <p:nvPr/>
        </p:nvSpPr>
        <p:spPr>
          <a:xfrm>
            <a:off x="838200" y="5853798"/>
            <a:ext cx="10076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https://securingtomorrow.mcafee.com/mcafee-labs/insight-into-home-automation-reveals-vulnerability-in-simple-iot-product/</a:t>
            </a:r>
          </a:p>
        </p:txBody>
      </p:sp>
      <p:pic>
        <p:nvPicPr>
          <p:cNvPr id="3074" name="Picture 2" descr="Pull the plug">
            <a:extLst>
              <a:ext uri="{FF2B5EF4-FFF2-40B4-BE49-F238E27FC236}">
                <a16:creationId xmlns:a16="http://schemas.microsoft.com/office/drawing/2014/main" id="{84AFF655-F023-41C1-BAB6-7039C5DCB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0434"/>
          <a:stretch/>
        </p:blipFill>
        <p:spPr bwMode="auto">
          <a:xfrm>
            <a:off x="8157124" y="2033587"/>
            <a:ext cx="3196676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BFDDB-E9E2-4D3A-B233-C4666D22A1AE}"/>
              </a:ext>
            </a:extLst>
          </p:cNvPr>
          <p:cNvSpPr txBox="1"/>
          <p:nvPr/>
        </p:nvSpPr>
        <p:spPr>
          <a:xfrm>
            <a:off x="10457401" y="4826219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Register</a:t>
            </a:r>
            <a:endParaRPr lang="pt-PT" sz="1100" dirty="0"/>
          </a:p>
        </p:txBody>
      </p:sp>
      <p:sp>
        <p:nvSpPr>
          <p:cNvPr id="3076" name="Bullet">
            <a:extLst>
              <a:ext uri="{FF2B5EF4-FFF2-40B4-BE49-F238E27FC236}">
                <a16:creationId xmlns:a16="http://schemas.microsoft.com/office/drawing/2014/main" id="{18CFCF81-26B5-4425-A8BE-8580990FE1FD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7" name="Bullet">
            <a:extLst>
              <a:ext uri="{FF2B5EF4-FFF2-40B4-BE49-F238E27FC236}">
                <a16:creationId xmlns:a16="http://schemas.microsoft.com/office/drawing/2014/main" id="{A70780A6-E53D-4B3A-9BC9-D35644F75B1F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9" name="Bullet">
            <a:extLst>
              <a:ext uri="{FF2B5EF4-FFF2-40B4-BE49-F238E27FC236}">
                <a16:creationId xmlns:a16="http://schemas.microsoft.com/office/drawing/2014/main" id="{EB534B3F-9909-42CE-9636-980A971C23C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0" name="Bullet">
            <a:extLst>
              <a:ext uri="{FF2B5EF4-FFF2-40B4-BE49-F238E27FC236}">
                <a16:creationId xmlns:a16="http://schemas.microsoft.com/office/drawing/2014/main" id="{B78AF2F6-9F5A-4E62-AA71-CFC3515EB6DF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1" name="Bullet">
            <a:extLst>
              <a:ext uri="{FF2B5EF4-FFF2-40B4-BE49-F238E27FC236}">
                <a16:creationId xmlns:a16="http://schemas.microsoft.com/office/drawing/2014/main" id="{3CDC97DB-144A-4999-A01B-8AEB5502B307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2" name="Bullet">
            <a:extLst>
              <a:ext uri="{FF2B5EF4-FFF2-40B4-BE49-F238E27FC236}">
                <a16:creationId xmlns:a16="http://schemas.microsoft.com/office/drawing/2014/main" id="{99B087BA-C91B-48AB-A8DC-C84F5DCBD715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3" name="Bullet">
            <a:extLst>
              <a:ext uri="{FF2B5EF4-FFF2-40B4-BE49-F238E27FC236}">
                <a16:creationId xmlns:a16="http://schemas.microsoft.com/office/drawing/2014/main" id="{92F008C0-54A9-4395-88B9-452881559B14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4" name="SectionTitleBox">
            <a:extLst>
              <a:ext uri="{FF2B5EF4-FFF2-40B4-BE49-F238E27FC236}">
                <a16:creationId xmlns:a16="http://schemas.microsoft.com/office/drawing/2014/main" id="{6BE97A1D-E24D-4A2F-BF43-0F1A5E5C15D6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3085" name="Bullet">
            <a:extLst>
              <a:ext uri="{FF2B5EF4-FFF2-40B4-BE49-F238E27FC236}">
                <a16:creationId xmlns:a16="http://schemas.microsoft.com/office/drawing/2014/main" id="{1709A4E9-26B3-482C-8487-538FC6D80987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6" name="Bullet">
            <a:extLst>
              <a:ext uri="{FF2B5EF4-FFF2-40B4-BE49-F238E27FC236}">
                <a16:creationId xmlns:a16="http://schemas.microsoft.com/office/drawing/2014/main" id="{A2C66DED-0C6C-4C0D-A221-A0B573E0C68F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7" name="SectionTitleBox">
            <a:extLst>
              <a:ext uri="{FF2B5EF4-FFF2-40B4-BE49-F238E27FC236}">
                <a16:creationId xmlns:a16="http://schemas.microsoft.com/office/drawing/2014/main" id="{F4915C4A-A5DE-4529-93B3-9F8B8DAAB86A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3088" name="Bullet">
            <a:extLst>
              <a:ext uri="{FF2B5EF4-FFF2-40B4-BE49-F238E27FC236}">
                <a16:creationId xmlns:a16="http://schemas.microsoft.com/office/drawing/2014/main" id="{F897DC92-357E-43F1-BCB2-DCD561E3328A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9" name="Bullet">
            <a:extLst>
              <a:ext uri="{FF2B5EF4-FFF2-40B4-BE49-F238E27FC236}">
                <a16:creationId xmlns:a16="http://schemas.microsoft.com/office/drawing/2014/main" id="{F3E85C12-E3B0-4C0B-A6C2-1939438EEAE4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0" name="Bullet">
            <a:extLst>
              <a:ext uri="{FF2B5EF4-FFF2-40B4-BE49-F238E27FC236}">
                <a16:creationId xmlns:a16="http://schemas.microsoft.com/office/drawing/2014/main" id="{0723079A-C473-406C-A2BB-ADE57A6E88EF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1" name="Bullet">
            <a:extLst>
              <a:ext uri="{FF2B5EF4-FFF2-40B4-BE49-F238E27FC236}">
                <a16:creationId xmlns:a16="http://schemas.microsoft.com/office/drawing/2014/main" id="{755A2164-6B5E-4C0B-9E08-37E7CD4B394D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2" name="Bullet">
            <a:extLst>
              <a:ext uri="{FF2B5EF4-FFF2-40B4-BE49-F238E27FC236}">
                <a16:creationId xmlns:a16="http://schemas.microsoft.com/office/drawing/2014/main" id="{87B63642-5FD5-45B9-9911-0B6DDA71FA69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3" name="SectionTitleBox">
            <a:extLst>
              <a:ext uri="{FF2B5EF4-FFF2-40B4-BE49-F238E27FC236}">
                <a16:creationId xmlns:a16="http://schemas.microsoft.com/office/drawing/2014/main" id="{8EB57329-F6C4-4CB4-B3BD-52D9F64F5627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3094" name="Bullet">
            <a:extLst>
              <a:ext uri="{FF2B5EF4-FFF2-40B4-BE49-F238E27FC236}">
                <a16:creationId xmlns:a16="http://schemas.microsoft.com/office/drawing/2014/main" id="{BF088BA8-E568-4609-B478-F5A46D62CE78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5" name="Bullet">
            <a:extLst>
              <a:ext uri="{FF2B5EF4-FFF2-40B4-BE49-F238E27FC236}">
                <a16:creationId xmlns:a16="http://schemas.microsoft.com/office/drawing/2014/main" id="{C976F465-29C0-4262-9F20-1D7F0B11068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A81305D2-ADAA-4905-9D8D-1C6332291894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732EE9CC-2582-4537-B043-B859EB3F7FF4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2E2ECB98-8BAA-41C4-A6B4-D5AA62F96D6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A0059A43-CF11-44A8-8D63-8F29463845C5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434207E9-5FB8-4715-89F7-746226F32561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ctionTitleBox">
            <a:extLst>
              <a:ext uri="{FF2B5EF4-FFF2-40B4-BE49-F238E27FC236}">
                <a16:creationId xmlns:a16="http://schemas.microsoft.com/office/drawing/2014/main" id="{0D6372A0-C106-4633-A531-630F4DA425B9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AB947F5B-8EF8-427B-878E-5DEDCB18882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A8544898-DDF6-465E-9679-3F4B595AD98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5C8AAFD0-B360-4ED2-AE31-FAD055F0980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FE23BB28-DDEE-4CC6-81A2-B05D4B6BD39F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3EB22C65-32FF-4860-946C-4513CBBB2C10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ctionTitleBox">
            <a:extLst>
              <a:ext uri="{FF2B5EF4-FFF2-40B4-BE49-F238E27FC236}">
                <a16:creationId xmlns:a16="http://schemas.microsoft.com/office/drawing/2014/main" id="{DFF9DBDE-F233-4366-A2F1-4BFE0F7FE490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9897D97E-A872-466B-A30E-313846E45F63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52716581-C3FF-4EB7-88AD-C54B7C0A54DB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ctionTitleBox">
            <a:extLst>
              <a:ext uri="{FF2B5EF4-FFF2-40B4-BE49-F238E27FC236}">
                <a16:creationId xmlns:a16="http://schemas.microsoft.com/office/drawing/2014/main" id="{2A5D1F02-43CB-4F41-9562-0CAF2EAC14B5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AFF3D7CD-8451-4520-AE51-7342095751D8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3A364705-8992-4F2D-8854-5135BC294A44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F8474384-1651-464E-AB7A-D002CB91EE9F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C9ED154B-FC5E-4FD4-A0CE-E4D7DCFDE97E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E4548A63-0A06-411A-8FC8-F8C999211F0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SectionTitleBox">
            <a:extLst>
              <a:ext uri="{FF2B5EF4-FFF2-40B4-BE49-F238E27FC236}">
                <a16:creationId xmlns:a16="http://schemas.microsoft.com/office/drawing/2014/main" id="{85776E01-CAB0-424A-8B94-D36F9589BED5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87E9B3F0-1624-4B90-AD14-71D46256902F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ullet">
            <a:extLst>
              <a:ext uri="{FF2B5EF4-FFF2-40B4-BE49-F238E27FC236}">
                <a16:creationId xmlns:a16="http://schemas.microsoft.com/office/drawing/2014/main" id="{D68154D2-D851-4CD6-A527-A473BCBC32FB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Background">
            <a:extLst>
              <a:ext uri="{FF2B5EF4-FFF2-40B4-BE49-F238E27FC236}">
                <a16:creationId xmlns:a16="http://schemas.microsoft.com/office/drawing/2014/main" id="{27E12C42-5C20-4F4D-A6F3-5C31E6184E3A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6" name="SectionTitleBox">
            <a:extLst>
              <a:ext uri="{FF2B5EF4-FFF2-40B4-BE49-F238E27FC236}">
                <a16:creationId xmlns:a16="http://schemas.microsoft.com/office/drawing/2014/main" id="{8B5A0F11-172C-4322-A085-2FDDC1B9E296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3097" name="Bullet">
            <a:extLst>
              <a:ext uri="{FF2B5EF4-FFF2-40B4-BE49-F238E27FC236}">
                <a16:creationId xmlns:a16="http://schemas.microsoft.com/office/drawing/2014/main" id="{79991806-B419-4F80-BBFA-90269ACB6FBC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8" name="Bullet">
            <a:extLst>
              <a:ext uri="{FF2B5EF4-FFF2-40B4-BE49-F238E27FC236}">
                <a16:creationId xmlns:a16="http://schemas.microsoft.com/office/drawing/2014/main" id="{E7BA1BB6-CA8E-49FC-AFA3-7156C08D5ADB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9" name="Bullet">
            <a:extLst>
              <a:ext uri="{FF2B5EF4-FFF2-40B4-BE49-F238E27FC236}">
                <a16:creationId xmlns:a16="http://schemas.microsoft.com/office/drawing/2014/main" id="{C0B0BAD3-84F5-4D24-90C7-9B24F275D27F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0" name="Bullet">
            <a:extLst>
              <a:ext uri="{FF2B5EF4-FFF2-40B4-BE49-F238E27FC236}">
                <a16:creationId xmlns:a16="http://schemas.microsoft.com/office/drawing/2014/main" id="{DAD1C830-2A65-4809-BC82-4C14C9B1216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1" name="SectionTitleBox">
            <a:extLst>
              <a:ext uri="{FF2B5EF4-FFF2-40B4-BE49-F238E27FC236}">
                <a16:creationId xmlns:a16="http://schemas.microsoft.com/office/drawing/2014/main" id="{4767F874-8B13-456D-82AC-FE9F5B6012C2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3102" name="Bullet">
            <a:extLst>
              <a:ext uri="{FF2B5EF4-FFF2-40B4-BE49-F238E27FC236}">
                <a16:creationId xmlns:a16="http://schemas.microsoft.com/office/drawing/2014/main" id="{F69B1D16-D092-4DE3-AEB1-04CDF44BF06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3" name="Bullet">
            <a:extLst>
              <a:ext uri="{FF2B5EF4-FFF2-40B4-BE49-F238E27FC236}">
                <a16:creationId xmlns:a16="http://schemas.microsoft.com/office/drawing/2014/main" id="{39A297E2-E837-4B76-8685-C68B28D1BB3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4" name="Bullet">
            <a:extLst>
              <a:ext uri="{FF2B5EF4-FFF2-40B4-BE49-F238E27FC236}">
                <a16:creationId xmlns:a16="http://schemas.microsoft.com/office/drawing/2014/main" id="{20514559-A127-431A-AB64-1280E530FBDB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5" name="Bullet">
            <a:extLst>
              <a:ext uri="{FF2B5EF4-FFF2-40B4-BE49-F238E27FC236}">
                <a16:creationId xmlns:a16="http://schemas.microsoft.com/office/drawing/2014/main" id="{711CBD68-19F5-466B-8BB8-5DCB241C0D79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6" name="Bullet">
            <a:extLst>
              <a:ext uri="{FF2B5EF4-FFF2-40B4-BE49-F238E27FC236}">
                <a16:creationId xmlns:a16="http://schemas.microsoft.com/office/drawing/2014/main" id="{932A502C-1A15-4A00-9E9D-CAD9A5E380A7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7" name="SectionTitleBox">
            <a:extLst>
              <a:ext uri="{FF2B5EF4-FFF2-40B4-BE49-F238E27FC236}">
                <a16:creationId xmlns:a16="http://schemas.microsoft.com/office/drawing/2014/main" id="{D076BC4F-29E6-49B2-BAAA-F4B35E9734A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3108" name="Bullet">
            <a:extLst>
              <a:ext uri="{FF2B5EF4-FFF2-40B4-BE49-F238E27FC236}">
                <a16:creationId xmlns:a16="http://schemas.microsoft.com/office/drawing/2014/main" id="{7DB861BB-EEA0-4731-9C3E-2D244607948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9" name="Bullet">
            <a:extLst>
              <a:ext uri="{FF2B5EF4-FFF2-40B4-BE49-F238E27FC236}">
                <a16:creationId xmlns:a16="http://schemas.microsoft.com/office/drawing/2014/main" id="{EBFB5364-7C06-49D8-8523-426503464B78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0" name="SectionTitleBox">
            <a:extLst>
              <a:ext uri="{FF2B5EF4-FFF2-40B4-BE49-F238E27FC236}">
                <a16:creationId xmlns:a16="http://schemas.microsoft.com/office/drawing/2014/main" id="{E591F687-9AF1-4D82-87BD-3B50510934A1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3111" name="Bullet">
            <a:extLst>
              <a:ext uri="{FF2B5EF4-FFF2-40B4-BE49-F238E27FC236}">
                <a16:creationId xmlns:a16="http://schemas.microsoft.com/office/drawing/2014/main" id="{2B2FA668-F16B-4D05-B07F-3E242C5D5BD8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2" name="Bullet">
            <a:extLst>
              <a:ext uri="{FF2B5EF4-FFF2-40B4-BE49-F238E27FC236}">
                <a16:creationId xmlns:a16="http://schemas.microsoft.com/office/drawing/2014/main" id="{225168DD-28BD-4A0D-B628-349571BE31D9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3" name="Bullet">
            <a:extLst>
              <a:ext uri="{FF2B5EF4-FFF2-40B4-BE49-F238E27FC236}">
                <a16:creationId xmlns:a16="http://schemas.microsoft.com/office/drawing/2014/main" id="{87AC53B7-F22B-41B4-A0DA-9FC7CEDFDCC3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4" name="Bullet">
            <a:extLst>
              <a:ext uri="{FF2B5EF4-FFF2-40B4-BE49-F238E27FC236}">
                <a16:creationId xmlns:a16="http://schemas.microsoft.com/office/drawing/2014/main" id="{C1741028-B88B-486D-8A9B-FAABF712A943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5" name="Bullet">
            <a:extLst>
              <a:ext uri="{FF2B5EF4-FFF2-40B4-BE49-F238E27FC236}">
                <a16:creationId xmlns:a16="http://schemas.microsoft.com/office/drawing/2014/main" id="{5E539B61-BE6B-4AA6-941D-344B831FD69E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6" name="SectionTitleBox">
            <a:extLst>
              <a:ext uri="{FF2B5EF4-FFF2-40B4-BE49-F238E27FC236}">
                <a16:creationId xmlns:a16="http://schemas.microsoft.com/office/drawing/2014/main" id="{B5086466-6E82-46AD-9E06-5A6D1C39336B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3117" name="Bullet">
            <a:extLst>
              <a:ext uri="{FF2B5EF4-FFF2-40B4-BE49-F238E27FC236}">
                <a16:creationId xmlns:a16="http://schemas.microsoft.com/office/drawing/2014/main" id="{387B1D7B-104D-4DE7-87D2-974DEDEF2C77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8" name="Bullet">
            <a:extLst>
              <a:ext uri="{FF2B5EF4-FFF2-40B4-BE49-F238E27FC236}">
                <a16:creationId xmlns:a16="http://schemas.microsoft.com/office/drawing/2014/main" id="{3958E4BD-36FA-4638-9499-1B2B2CEF47E1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43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B9E-5E1E-40AE-8B76-7DB9AFF9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Did it happen before?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D526-3470-47A7-B3BD-1E8D6E96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300" b="1" dirty="0" err="1"/>
              <a:t>Over</a:t>
            </a:r>
            <a:r>
              <a:rPr lang="pt-PT" sz="4300" b="1" dirty="0"/>
              <a:t> 500k routers </a:t>
            </a:r>
            <a:r>
              <a:rPr lang="pt-PT" sz="4300" b="1" dirty="0" err="1"/>
              <a:t>compromised</a:t>
            </a:r>
            <a:r>
              <a:rPr lang="pt-PT" sz="4300" b="1" dirty="0"/>
              <a:t> </a:t>
            </a:r>
            <a:r>
              <a:rPr lang="pt-PT" sz="4300" b="1" dirty="0" err="1"/>
              <a:t>worldwide</a:t>
            </a:r>
            <a:endParaRPr lang="pt-PT" sz="43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June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unknown</a:t>
            </a:r>
            <a:r>
              <a:rPr lang="pt-PT" dirty="0"/>
              <a:t> as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June</a:t>
            </a:r>
            <a:r>
              <a:rPr lang="pt-PT" dirty="0"/>
              <a:t> 2018.</a:t>
            </a:r>
          </a:p>
          <a:p>
            <a:pPr marL="0" indent="0">
              <a:buNone/>
            </a:pPr>
            <a:r>
              <a:rPr lang="pt-PT" i="1" dirty="0" err="1"/>
              <a:t>VPNFilter</a:t>
            </a:r>
            <a:r>
              <a:rPr lang="pt-PT" dirty="0"/>
              <a:t> </a:t>
            </a:r>
            <a:r>
              <a:rPr lang="pt-PT" dirty="0" err="1"/>
              <a:t>malware</a:t>
            </a:r>
            <a:r>
              <a:rPr lang="pt-PT" dirty="0"/>
              <a:t> can </a:t>
            </a:r>
            <a:r>
              <a:rPr lang="pt-PT" dirty="0" err="1"/>
              <a:t>sniff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,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router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stepstone</a:t>
            </a:r>
            <a:r>
              <a:rPr lang="pt-PT" dirty="0"/>
              <a:t> for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master’s</a:t>
            </a:r>
            <a:r>
              <a:rPr lang="pt-PT" dirty="0"/>
              <a:t> </a:t>
            </a:r>
            <a:r>
              <a:rPr lang="pt-PT" dirty="0" err="1"/>
              <a:t>connections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brick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6CA3-2677-48EA-9094-47ECFB109A1F}"/>
              </a:ext>
            </a:extLst>
          </p:cNvPr>
          <p:cNvSpPr txBox="1"/>
          <p:nvPr/>
        </p:nvSpPr>
        <p:spPr>
          <a:xfrm>
            <a:off x="838200" y="5853798"/>
            <a:ext cx="10672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https://arstechnica.com/information-technology/2018/05/hackers-infect-500000-consumer-routers-all-over-the-world-with-malware/</a:t>
            </a:r>
          </a:p>
        </p:txBody>
      </p:sp>
      <p:pic>
        <p:nvPicPr>
          <p:cNvPr id="2050" name="Picture 2" descr="https://3.bp.blogspot.com/-1OGddXBBf1s/WwTyd0k3szI/AAAAAAAAAgs/82oB9Lftark-aUd7aYp5WnpNcfiAvxKjwCLcBGAs/s640/image2.jpg">
            <a:extLst>
              <a:ext uri="{FF2B5EF4-FFF2-40B4-BE49-F238E27FC236}">
                <a16:creationId xmlns:a16="http://schemas.microsoft.com/office/drawing/2014/main" id="{E9125B96-EE9E-45A8-B61B-03111342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8" y="1870075"/>
            <a:ext cx="4589564" cy="1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Bullet">
            <a:extLst>
              <a:ext uri="{FF2B5EF4-FFF2-40B4-BE49-F238E27FC236}">
                <a16:creationId xmlns:a16="http://schemas.microsoft.com/office/drawing/2014/main" id="{04C34823-0EA7-4350-826E-34CD24AC7280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2" name="Bullet">
            <a:extLst>
              <a:ext uri="{FF2B5EF4-FFF2-40B4-BE49-F238E27FC236}">
                <a16:creationId xmlns:a16="http://schemas.microsoft.com/office/drawing/2014/main" id="{3757CD36-F8B8-4407-95F0-427255EA37F7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4" name="Bullet">
            <a:extLst>
              <a:ext uri="{FF2B5EF4-FFF2-40B4-BE49-F238E27FC236}">
                <a16:creationId xmlns:a16="http://schemas.microsoft.com/office/drawing/2014/main" id="{43DC9A04-FDA9-41D1-8176-2C8AD0376B50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5" name="Bullet">
            <a:extLst>
              <a:ext uri="{FF2B5EF4-FFF2-40B4-BE49-F238E27FC236}">
                <a16:creationId xmlns:a16="http://schemas.microsoft.com/office/drawing/2014/main" id="{6AE908B7-4DD0-4882-97EB-0147F59D4BC7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6" name="Bullet">
            <a:extLst>
              <a:ext uri="{FF2B5EF4-FFF2-40B4-BE49-F238E27FC236}">
                <a16:creationId xmlns:a16="http://schemas.microsoft.com/office/drawing/2014/main" id="{F2FCBCED-0B06-4962-B355-D1F6C79FCBE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7" name="Bullet">
            <a:extLst>
              <a:ext uri="{FF2B5EF4-FFF2-40B4-BE49-F238E27FC236}">
                <a16:creationId xmlns:a16="http://schemas.microsoft.com/office/drawing/2014/main" id="{0324B713-F4A9-4A8B-9E7E-3856133C8028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8" name="Bullet">
            <a:extLst>
              <a:ext uri="{FF2B5EF4-FFF2-40B4-BE49-F238E27FC236}">
                <a16:creationId xmlns:a16="http://schemas.microsoft.com/office/drawing/2014/main" id="{25A48188-1C7C-4392-9353-D34408E74C21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9" name="SectionTitleBox">
            <a:extLst>
              <a:ext uri="{FF2B5EF4-FFF2-40B4-BE49-F238E27FC236}">
                <a16:creationId xmlns:a16="http://schemas.microsoft.com/office/drawing/2014/main" id="{A2CAD70F-E7C6-4110-AB09-F745F16F9258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2060" name="Bullet">
            <a:extLst>
              <a:ext uri="{FF2B5EF4-FFF2-40B4-BE49-F238E27FC236}">
                <a16:creationId xmlns:a16="http://schemas.microsoft.com/office/drawing/2014/main" id="{E8DC0CC2-046E-4C20-A434-1C044020B8C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1" name="Bullet">
            <a:extLst>
              <a:ext uri="{FF2B5EF4-FFF2-40B4-BE49-F238E27FC236}">
                <a16:creationId xmlns:a16="http://schemas.microsoft.com/office/drawing/2014/main" id="{CA555ED7-9EE0-46D5-800F-19F91673BC0D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2" name="SectionTitleBox">
            <a:extLst>
              <a:ext uri="{FF2B5EF4-FFF2-40B4-BE49-F238E27FC236}">
                <a16:creationId xmlns:a16="http://schemas.microsoft.com/office/drawing/2014/main" id="{B856EAAB-94F9-453D-A88E-8F2B2FED3A74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63" name="Bullet">
            <a:extLst>
              <a:ext uri="{FF2B5EF4-FFF2-40B4-BE49-F238E27FC236}">
                <a16:creationId xmlns:a16="http://schemas.microsoft.com/office/drawing/2014/main" id="{840B9F26-0C32-4208-8C22-30A309871AA2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4" name="Bullet">
            <a:extLst>
              <a:ext uri="{FF2B5EF4-FFF2-40B4-BE49-F238E27FC236}">
                <a16:creationId xmlns:a16="http://schemas.microsoft.com/office/drawing/2014/main" id="{6A67574E-4460-4B7E-A6BE-EE217CC41514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5" name="Bullet">
            <a:extLst>
              <a:ext uri="{FF2B5EF4-FFF2-40B4-BE49-F238E27FC236}">
                <a16:creationId xmlns:a16="http://schemas.microsoft.com/office/drawing/2014/main" id="{B54BD457-8F68-4E9C-B92E-E2665506AB2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6" name="Bullet">
            <a:extLst>
              <a:ext uri="{FF2B5EF4-FFF2-40B4-BE49-F238E27FC236}">
                <a16:creationId xmlns:a16="http://schemas.microsoft.com/office/drawing/2014/main" id="{27C61754-5072-4909-BC45-A537F8FF0B4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7" name="Bullet">
            <a:extLst>
              <a:ext uri="{FF2B5EF4-FFF2-40B4-BE49-F238E27FC236}">
                <a16:creationId xmlns:a16="http://schemas.microsoft.com/office/drawing/2014/main" id="{B858E065-A595-4355-BEA8-BA3037087738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68" name="SectionTitleBox">
            <a:extLst>
              <a:ext uri="{FF2B5EF4-FFF2-40B4-BE49-F238E27FC236}">
                <a16:creationId xmlns:a16="http://schemas.microsoft.com/office/drawing/2014/main" id="{8E15FE47-952C-45C7-B8C9-089BE6E4BC9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069" name="Bullet">
            <a:extLst>
              <a:ext uri="{FF2B5EF4-FFF2-40B4-BE49-F238E27FC236}">
                <a16:creationId xmlns:a16="http://schemas.microsoft.com/office/drawing/2014/main" id="{0BA1D2C0-77DB-443A-A2BB-412BE7834FB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0" name="Bullet">
            <a:extLst>
              <a:ext uri="{FF2B5EF4-FFF2-40B4-BE49-F238E27FC236}">
                <a16:creationId xmlns:a16="http://schemas.microsoft.com/office/drawing/2014/main" id="{5E4AA24C-6535-4CB2-88EC-26A31683E9BC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A46C6ABD-17C9-4F69-8862-EBAB236A0C15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83BA7A5A-1F9E-42B0-AA0E-6A76F8C6895A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5672A62B-4237-4970-8718-520CC8AB2C33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E16144B9-644C-4324-8CBB-38A79174EEFC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C701B061-6664-4DF8-8851-219CD1A7A215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ctionTitleBox">
            <a:extLst>
              <a:ext uri="{FF2B5EF4-FFF2-40B4-BE49-F238E27FC236}">
                <a16:creationId xmlns:a16="http://schemas.microsoft.com/office/drawing/2014/main" id="{E24CE709-F778-41F4-B0DA-02E1A5D9B92B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3F63A47E-FA3A-4782-872E-47477928C684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4ED36AFD-022F-4FCA-83D1-8277C366F06A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797F3540-6B30-454C-97DB-54FC9001C5A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66B4D0A7-C67F-467E-9A7C-550A7BEEADD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4157C00A-3711-4756-BAF9-70B57180168A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ctionTitleBox">
            <a:extLst>
              <a:ext uri="{FF2B5EF4-FFF2-40B4-BE49-F238E27FC236}">
                <a16:creationId xmlns:a16="http://schemas.microsoft.com/office/drawing/2014/main" id="{3DFB0829-4816-4D58-9A79-AD7FAEC4E9D4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633F970C-8E97-4DB6-9F05-B68014D5FDF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F3197032-C35B-4ECC-9FBF-57A50DC21514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ctionTitleBox">
            <a:extLst>
              <a:ext uri="{FF2B5EF4-FFF2-40B4-BE49-F238E27FC236}">
                <a16:creationId xmlns:a16="http://schemas.microsoft.com/office/drawing/2014/main" id="{6482062E-7013-453F-8766-6A8102D2D73B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374BE358-D248-4280-8115-ABC91C340D6D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3D336FAF-549A-4495-A506-EF49D4819EB3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AA97EF12-99C8-44D9-92E0-A97A092804B6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AD3F1A55-A782-4686-81C6-25673180EB6C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32F924C4-E3D0-4112-A0BA-09A5E61BB022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ctionTitleBox">
            <a:extLst>
              <a:ext uri="{FF2B5EF4-FFF2-40B4-BE49-F238E27FC236}">
                <a16:creationId xmlns:a16="http://schemas.microsoft.com/office/drawing/2014/main" id="{BBD88755-E6D9-44F8-A67D-73A87E1D76CB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3CBBE036-7C14-4854-906C-FE840C5B785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4E9EF2EE-1F89-4052-9B8B-C98CCCDC24CC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ackground">
            <a:extLst>
              <a:ext uri="{FF2B5EF4-FFF2-40B4-BE49-F238E27FC236}">
                <a16:creationId xmlns:a16="http://schemas.microsoft.com/office/drawing/2014/main" id="{9ED26DB9-2C1A-4ACF-B817-89043D5D380C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1" name="SectionTitleBox">
            <a:extLst>
              <a:ext uri="{FF2B5EF4-FFF2-40B4-BE49-F238E27FC236}">
                <a16:creationId xmlns:a16="http://schemas.microsoft.com/office/drawing/2014/main" id="{9C75878E-04A4-4380-8681-088A50DF7AC7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2072" name="Bullet">
            <a:extLst>
              <a:ext uri="{FF2B5EF4-FFF2-40B4-BE49-F238E27FC236}">
                <a16:creationId xmlns:a16="http://schemas.microsoft.com/office/drawing/2014/main" id="{3C0AD13C-E8FB-4ADB-A4DE-61E7CB02469E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3" name="Bullet">
            <a:extLst>
              <a:ext uri="{FF2B5EF4-FFF2-40B4-BE49-F238E27FC236}">
                <a16:creationId xmlns:a16="http://schemas.microsoft.com/office/drawing/2014/main" id="{37D9D527-7D73-44D4-BF97-4C3F8B2E0A15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4" name="Bullet">
            <a:extLst>
              <a:ext uri="{FF2B5EF4-FFF2-40B4-BE49-F238E27FC236}">
                <a16:creationId xmlns:a16="http://schemas.microsoft.com/office/drawing/2014/main" id="{5E1D51AF-2FA1-4BBB-A250-E69F2D9FB6A8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5" name="Bullet">
            <a:extLst>
              <a:ext uri="{FF2B5EF4-FFF2-40B4-BE49-F238E27FC236}">
                <a16:creationId xmlns:a16="http://schemas.microsoft.com/office/drawing/2014/main" id="{013624CE-1977-47CA-929D-DB4163F7E6EC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6" name="SectionTitleBox">
            <a:extLst>
              <a:ext uri="{FF2B5EF4-FFF2-40B4-BE49-F238E27FC236}">
                <a16:creationId xmlns:a16="http://schemas.microsoft.com/office/drawing/2014/main" id="{4352DF2F-BEB8-4B28-B27A-55C6D1E9012D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2077" name="Bullet">
            <a:extLst>
              <a:ext uri="{FF2B5EF4-FFF2-40B4-BE49-F238E27FC236}">
                <a16:creationId xmlns:a16="http://schemas.microsoft.com/office/drawing/2014/main" id="{91D76BB0-60DA-440E-A2E6-4FEAD5F82042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8" name="Bullet">
            <a:extLst>
              <a:ext uri="{FF2B5EF4-FFF2-40B4-BE49-F238E27FC236}">
                <a16:creationId xmlns:a16="http://schemas.microsoft.com/office/drawing/2014/main" id="{658BC86D-ADF7-4EF2-AF83-1E89C88D1106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9" name="Bullet">
            <a:extLst>
              <a:ext uri="{FF2B5EF4-FFF2-40B4-BE49-F238E27FC236}">
                <a16:creationId xmlns:a16="http://schemas.microsoft.com/office/drawing/2014/main" id="{46DEA10E-3511-4342-9744-EFCF73D5CF8A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0" name="Bullet">
            <a:extLst>
              <a:ext uri="{FF2B5EF4-FFF2-40B4-BE49-F238E27FC236}">
                <a16:creationId xmlns:a16="http://schemas.microsoft.com/office/drawing/2014/main" id="{8F797F42-F5E4-4A90-9F6D-425233745D25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1" name="Bullet">
            <a:extLst>
              <a:ext uri="{FF2B5EF4-FFF2-40B4-BE49-F238E27FC236}">
                <a16:creationId xmlns:a16="http://schemas.microsoft.com/office/drawing/2014/main" id="{2523CE82-8327-40B0-B5C5-05716DF845AA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2" name="SectionTitleBox">
            <a:extLst>
              <a:ext uri="{FF2B5EF4-FFF2-40B4-BE49-F238E27FC236}">
                <a16:creationId xmlns:a16="http://schemas.microsoft.com/office/drawing/2014/main" id="{F2B6F52D-0068-4F1F-BF4C-847C5CBC2D51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2083" name="Bullet">
            <a:extLst>
              <a:ext uri="{FF2B5EF4-FFF2-40B4-BE49-F238E27FC236}">
                <a16:creationId xmlns:a16="http://schemas.microsoft.com/office/drawing/2014/main" id="{5F0AAD4A-12AC-4F12-B653-ED1FA8DFAC2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4" name="Bullet">
            <a:extLst>
              <a:ext uri="{FF2B5EF4-FFF2-40B4-BE49-F238E27FC236}">
                <a16:creationId xmlns:a16="http://schemas.microsoft.com/office/drawing/2014/main" id="{9792CAB3-7871-4BCE-B34F-B8559523BCB8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5" name="SectionTitleBox">
            <a:extLst>
              <a:ext uri="{FF2B5EF4-FFF2-40B4-BE49-F238E27FC236}">
                <a16:creationId xmlns:a16="http://schemas.microsoft.com/office/drawing/2014/main" id="{0FE6449D-5901-4846-BACF-8443857794AB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086" name="Bullet">
            <a:extLst>
              <a:ext uri="{FF2B5EF4-FFF2-40B4-BE49-F238E27FC236}">
                <a16:creationId xmlns:a16="http://schemas.microsoft.com/office/drawing/2014/main" id="{9A1C2625-8537-4153-9671-2AC67AF0C41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7" name="Bullet">
            <a:extLst>
              <a:ext uri="{FF2B5EF4-FFF2-40B4-BE49-F238E27FC236}">
                <a16:creationId xmlns:a16="http://schemas.microsoft.com/office/drawing/2014/main" id="{0581C3B3-8848-46DD-8EAD-407E12BD3A2D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8" name="Bullet">
            <a:extLst>
              <a:ext uri="{FF2B5EF4-FFF2-40B4-BE49-F238E27FC236}">
                <a16:creationId xmlns:a16="http://schemas.microsoft.com/office/drawing/2014/main" id="{63F3237F-14DA-4B33-A66E-E01DD968E6BC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9" name="Bullet">
            <a:extLst>
              <a:ext uri="{FF2B5EF4-FFF2-40B4-BE49-F238E27FC236}">
                <a16:creationId xmlns:a16="http://schemas.microsoft.com/office/drawing/2014/main" id="{60C40DE0-0068-49E0-9B52-9A9FA14D3536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90" name="Bullet">
            <a:extLst>
              <a:ext uri="{FF2B5EF4-FFF2-40B4-BE49-F238E27FC236}">
                <a16:creationId xmlns:a16="http://schemas.microsoft.com/office/drawing/2014/main" id="{5EE22332-2941-4570-92EB-AAEBC505B1A0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91" name="SectionTitleBox">
            <a:extLst>
              <a:ext uri="{FF2B5EF4-FFF2-40B4-BE49-F238E27FC236}">
                <a16:creationId xmlns:a16="http://schemas.microsoft.com/office/drawing/2014/main" id="{7076E391-5814-46E8-A802-F2BBA75958ED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092" name="Bullet">
            <a:extLst>
              <a:ext uri="{FF2B5EF4-FFF2-40B4-BE49-F238E27FC236}">
                <a16:creationId xmlns:a16="http://schemas.microsoft.com/office/drawing/2014/main" id="{5D130483-7BE2-40C4-8086-84E79625E5F0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93" name="Bullet">
            <a:extLst>
              <a:ext uri="{FF2B5EF4-FFF2-40B4-BE49-F238E27FC236}">
                <a16:creationId xmlns:a16="http://schemas.microsoft.com/office/drawing/2014/main" id="{ADF93D7B-4222-4FED-BE2B-5ECE365D1014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0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A1E-0DF5-4ED2-961F-3AC5689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385-0B0B-4241-826D-07BF961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96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Jeep hacked remotely</a:t>
            </a:r>
          </a:p>
          <a:p>
            <a:pPr marL="0" indent="0">
              <a:buNone/>
            </a:pPr>
            <a:r>
              <a:rPr lang="pt-PT" dirty="0"/>
              <a:t>(July 2015)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Zero-day vulnerabilities that allowed remote control of a Jeep Cherokee were demonstrated to the press.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712C-D1DD-40EA-AB46-86E9050A623A}"/>
              </a:ext>
            </a:extLst>
          </p:cNvPr>
          <p:cNvSpPr txBox="1"/>
          <p:nvPr/>
        </p:nvSpPr>
        <p:spPr>
          <a:xfrm>
            <a:off x="838200" y="6033185"/>
            <a:ext cx="5679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https://www.wired.com/2015/07/hackers-remotely-kill-jeep-highway/</a:t>
            </a:r>
          </a:p>
        </p:txBody>
      </p:sp>
      <p:pic>
        <p:nvPicPr>
          <p:cNvPr id="8" name="Picture 7" descr="A car parked in a grassy field&#10;&#10;Description generated with very high confidence">
            <a:extLst>
              <a:ext uri="{FF2B5EF4-FFF2-40B4-BE49-F238E27FC236}">
                <a16:creationId xmlns:a16="http://schemas.microsoft.com/office/drawing/2014/main" id="{7385D8A9-DD9B-4DC7-BB59-000DA0F4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-1104" r="13741" b="1104"/>
          <a:stretch/>
        </p:blipFill>
        <p:spPr>
          <a:xfrm>
            <a:off x="7891548" y="1825625"/>
            <a:ext cx="3562699" cy="3800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47A6B-4D44-4B9F-AFDD-6307792C2D77}"/>
              </a:ext>
            </a:extLst>
          </p:cNvPr>
          <p:cNvSpPr txBox="1"/>
          <p:nvPr/>
        </p:nvSpPr>
        <p:spPr>
          <a:xfrm>
            <a:off x="9965422" y="559254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Andy Greenberg / Wired</a:t>
            </a:r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5252BF6E-02C1-49E8-B345-930692BDF82B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46C03E15-4836-4AE9-AD54-B232FB85FB8F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4D22A6DF-6131-4860-9A4F-34B8C8E468E6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47316141-8BA2-49C7-9E56-7AE293EF453C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Bullet">
            <a:extLst>
              <a:ext uri="{FF2B5EF4-FFF2-40B4-BE49-F238E27FC236}">
                <a16:creationId xmlns:a16="http://schemas.microsoft.com/office/drawing/2014/main" id="{2C92EF7C-F007-43BA-9D71-94BB0081455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9CE25E2D-13EC-49C5-AE98-D10208459AA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878501EC-E5D9-4714-9E62-689E52983D2E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ctionTitleBox">
            <a:extLst>
              <a:ext uri="{FF2B5EF4-FFF2-40B4-BE49-F238E27FC236}">
                <a16:creationId xmlns:a16="http://schemas.microsoft.com/office/drawing/2014/main" id="{B427BF3C-85DE-4E0A-AF41-102610958962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C4DBA66F-0C3C-4B44-A377-D2A1A9117CC6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0DFBF53E-F408-469E-83F5-F4995A18776B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SectionTitleBox">
            <a:extLst>
              <a:ext uri="{FF2B5EF4-FFF2-40B4-BE49-F238E27FC236}">
                <a16:creationId xmlns:a16="http://schemas.microsoft.com/office/drawing/2014/main" id="{5375FD0E-51EF-429F-9CA1-2441A370298E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89276836-47DD-466D-ACD1-A414AEE04672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43AB86B7-0346-4CCF-959E-921093E5FAA3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Bullet">
            <a:extLst>
              <a:ext uri="{FF2B5EF4-FFF2-40B4-BE49-F238E27FC236}">
                <a16:creationId xmlns:a16="http://schemas.microsoft.com/office/drawing/2014/main" id="{34621866-B5E2-4275-8DDB-BADD1798734D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557A8548-5826-4645-B6F7-E1BA607D20E8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3C5D2F10-AEA3-42C4-B1C0-6E478D6CF9EC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SectionTitleBox">
            <a:extLst>
              <a:ext uri="{FF2B5EF4-FFF2-40B4-BE49-F238E27FC236}">
                <a16:creationId xmlns:a16="http://schemas.microsoft.com/office/drawing/2014/main" id="{10D4E733-C66C-4A5E-AD63-956BF3151176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955C1AD9-BF01-441A-B223-177E847C37D5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6AA112F0-9F5B-4E2A-93CC-F055DCC5224B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8A041BD2-C165-4F31-940D-925778FC8BB5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55983BEE-5B00-4E5D-BB6D-CE8800726BC5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41276C2C-6D62-4A79-A78F-DD050205DA7F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07AAD4CE-B68F-4E38-AB83-9773B359EBC6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5DAAC15F-9EE4-43F3-A9EB-397757BE5B61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ctionTitleBox">
            <a:extLst>
              <a:ext uri="{FF2B5EF4-FFF2-40B4-BE49-F238E27FC236}">
                <a16:creationId xmlns:a16="http://schemas.microsoft.com/office/drawing/2014/main" id="{F20F04DE-4615-4B8E-8F82-B047B770A015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14C2E711-84C3-4916-922F-92E454F4AADC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92F33E8B-B665-4283-916D-90CBCB3DC70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C3BD54CE-6C1E-42D7-83BC-6B2681F714DA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16D75C64-221E-4E8A-9607-46251FF0AA35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E1B385B0-50BE-4EC8-B259-CCC8A02E1073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ctionTitleBox">
            <a:extLst>
              <a:ext uri="{FF2B5EF4-FFF2-40B4-BE49-F238E27FC236}">
                <a16:creationId xmlns:a16="http://schemas.microsoft.com/office/drawing/2014/main" id="{114F2D62-F3FA-4459-9A25-AF16ECE6F70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6724B713-1B45-45BA-8CED-08C214F8541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BAA9C5B6-22DE-41AC-A371-571D5AC2FAE9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ctionTitleBox">
            <a:extLst>
              <a:ext uri="{FF2B5EF4-FFF2-40B4-BE49-F238E27FC236}">
                <a16:creationId xmlns:a16="http://schemas.microsoft.com/office/drawing/2014/main" id="{F1847373-4ABE-4EF7-9175-EE759A47E449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4ADFAB92-736C-4840-ADED-D120C5695708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78B262D5-0217-42D3-B3BD-582FC192EEB6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E2CFE4C1-4922-4D36-9E3F-7985EEB082A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87A90414-3BA8-4791-BF8D-2185D9222B3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CC1AD08B-E914-4CBC-AF69-C128CFEA0D1E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SectionTitleBox">
            <a:extLst>
              <a:ext uri="{FF2B5EF4-FFF2-40B4-BE49-F238E27FC236}">
                <a16:creationId xmlns:a16="http://schemas.microsoft.com/office/drawing/2014/main" id="{176EFFE3-5D2F-4F8E-B233-12530DB81221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9" name="Bullet">
            <a:extLst>
              <a:ext uri="{FF2B5EF4-FFF2-40B4-BE49-F238E27FC236}">
                <a16:creationId xmlns:a16="http://schemas.microsoft.com/office/drawing/2014/main" id="{4249E520-435F-4FFF-8582-D01D5DA3FE44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Bullet">
            <a:extLst>
              <a:ext uri="{FF2B5EF4-FFF2-40B4-BE49-F238E27FC236}">
                <a16:creationId xmlns:a16="http://schemas.microsoft.com/office/drawing/2014/main" id="{20762466-4C55-4D96-B998-9B445257A731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Background">
            <a:extLst>
              <a:ext uri="{FF2B5EF4-FFF2-40B4-BE49-F238E27FC236}">
                <a16:creationId xmlns:a16="http://schemas.microsoft.com/office/drawing/2014/main" id="{C3B4E892-7BBA-400E-9412-37DA2BEE10F9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SectionTitleBox">
            <a:extLst>
              <a:ext uri="{FF2B5EF4-FFF2-40B4-BE49-F238E27FC236}">
                <a16:creationId xmlns:a16="http://schemas.microsoft.com/office/drawing/2014/main" id="{B3D97672-34BF-434E-9ED0-C517DAA346F6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27E25D83-73A7-483E-ACA1-126CF1ED295E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Bullet">
            <a:extLst>
              <a:ext uri="{FF2B5EF4-FFF2-40B4-BE49-F238E27FC236}">
                <a16:creationId xmlns:a16="http://schemas.microsoft.com/office/drawing/2014/main" id="{0E315C73-FC16-4F94-A64A-C6F9882156EA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735533E5-5481-4AEE-A7AE-4B9773CCB50C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A8711E14-BE1D-467D-9291-D553B4BCC2B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SectionTitleBox">
            <a:extLst>
              <a:ext uri="{FF2B5EF4-FFF2-40B4-BE49-F238E27FC236}">
                <a16:creationId xmlns:a16="http://schemas.microsoft.com/office/drawing/2014/main" id="{2AC93849-BAFA-4651-9541-5866E0E21B89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343E22E0-66BF-4CEA-8578-BA847F1E0131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2BD68F00-B69D-4B6A-AF06-1CF14E403AAD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Bullet">
            <a:extLst>
              <a:ext uri="{FF2B5EF4-FFF2-40B4-BE49-F238E27FC236}">
                <a16:creationId xmlns:a16="http://schemas.microsoft.com/office/drawing/2014/main" id="{D98FD36A-5DF9-4B6C-801C-33C19969E1E4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F4AE00D1-988E-42E1-9FC0-774EFCFD6DA7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387A3DCC-F88B-408A-8226-288B1DBD22D4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ctionTitleBox">
            <a:extLst>
              <a:ext uri="{FF2B5EF4-FFF2-40B4-BE49-F238E27FC236}">
                <a16:creationId xmlns:a16="http://schemas.microsoft.com/office/drawing/2014/main" id="{4A3ABE56-4FE6-492D-925D-EA75550C636D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A0F6E9B6-141A-4E9F-B57A-6BE7D7AA5171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78CDC7F4-6293-4FF9-9055-F5903A839C9F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SectionTitleBox">
            <a:extLst>
              <a:ext uri="{FF2B5EF4-FFF2-40B4-BE49-F238E27FC236}">
                <a16:creationId xmlns:a16="http://schemas.microsoft.com/office/drawing/2014/main" id="{D705FD18-EB44-4D5C-A4DA-C376DE119839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668E4321-E9F0-40A8-B9DB-5B833073BB5E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BDF51162-B731-46E8-8EE4-E8CA708BA85D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Bullet">
            <a:extLst>
              <a:ext uri="{FF2B5EF4-FFF2-40B4-BE49-F238E27FC236}">
                <a16:creationId xmlns:a16="http://schemas.microsoft.com/office/drawing/2014/main" id="{D45F42D3-BCAE-4C37-8B9D-74A482F88BBB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ECA4E104-952C-47D7-B3BE-659BA5A0B9C5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DFDD7628-D29A-4869-821A-A1D12E041EC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SectionTitleBox">
            <a:extLst>
              <a:ext uri="{FF2B5EF4-FFF2-40B4-BE49-F238E27FC236}">
                <a16:creationId xmlns:a16="http://schemas.microsoft.com/office/drawing/2014/main" id="{6700EBF3-213F-4527-AC87-83CE62844A49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7" name="Bullet">
            <a:extLst>
              <a:ext uri="{FF2B5EF4-FFF2-40B4-BE49-F238E27FC236}">
                <a16:creationId xmlns:a16="http://schemas.microsoft.com/office/drawing/2014/main" id="{FDCA721A-8DFC-44F1-BA0B-8EE3600C7D96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Bullet">
            <a:extLst>
              <a:ext uri="{FF2B5EF4-FFF2-40B4-BE49-F238E27FC236}">
                <a16:creationId xmlns:a16="http://schemas.microsoft.com/office/drawing/2014/main" id="{281DF794-A3B1-4E17-B524-55A71E8B48F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43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Remotely controlled car washes</a:t>
            </a:r>
          </a:p>
          <a:p>
            <a:pPr marL="0" indent="0">
              <a:buNone/>
            </a:pPr>
            <a:r>
              <a:rPr lang="pt-PT" dirty="0"/>
              <a:t>(July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Attackers can take control of the machine by leveraging plain text HTTP connections and default credentials.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Physical damage to property and humans becomes possible.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6DEAB-8578-447E-AD49-7F6CC61213A3}"/>
              </a:ext>
            </a:extLst>
          </p:cNvPr>
          <p:cNvSpPr txBox="1"/>
          <p:nvPr/>
        </p:nvSpPr>
        <p:spPr>
          <a:xfrm>
            <a:off x="838200" y="6033185"/>
            <a:ext cx="10169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https://motherboard.vice.com/en_us/article/bjxe33/car-wash-hack-can-smash-vehicle-trap-passengers-douse-them-with-water</a:t>
            </a:r>
          </a:p>
        </p:txBody>
      </p:sp>
      <p:sp>
        <p:nvSpPr>
          <p:cNvPr id="34" name="Bullet">
            <a:extLst>
              <a:ext uri="{FF2B5EF4-FFF2-40B4-BE49-F238E27FC236}">
                <a16:creationId xmlns:a16="http://schemas.microsoft.com/office/drawing/2014/main" id="{55658900-06B6-4337-9824-26FA798DF090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Bullet">
            <a:extLst>
              <a:ext uri="{FF2B5EF4-FFF2-40B4-BE49-F238E27FC236}">
                <a16:creationId xmlns:a16="http://schemas.microsoft.com/office/drawing/2014/main" id="{7AE809F0-2341-4251-9A9C-E6F4095DE4CB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Bullet">
            <a:extLst>
              <a:ext uri="{FF2B5EF4-FFF2-40B4-BE49-F238E27FC236}">
                <a16:creationId xmlns:a16="http://schemas.microsoft.com/office/drawing/2014/main" id="{076CC778-E1FB-4E6D-AFEC-E794A261C22E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DBE776D5-FDAF-4B4A-98EF-A43B491473D2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B4654DED-A0B3-423F-A887-817F78A148A2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1CC00CF4-4550-46A9-8FF3-717ACFB8135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Bullet">
            <a:extLst>
              <a:ext uri="{FF2B5EF4-FFF2-40B4-BE49-F238E27FC236}">
                <a16:creationId xmlns:a16="http://schemas.microsoft.com/office/drawing/2014/main" id="{780940DF-7A64-4E27-8437-9856321FC16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ctionTitleBox">
            <a:extLst>
              <a:ext uri="{FF2B5EF4-FFF2-40B4-BE49-F238E27FC236}">
                <a16:creationId xmlns:a16="http://schemas.microsoft.com/office/drawing/2014/main" id="{7B4C474A-CFB3-4418-BF07-705703A8816A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3" name="Bullet">
            <a:extLst>
              <a:ext uri="{FF2B5EF4-FFF2-40B4-BE49-F238E27FC236}">
                <a16:creationId xmlns:a16="http://schemas.microsoft.com/office/drawing/2014/main" id="{3F634A82-7E3A-4B09-A5A2-180D583CBA26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Bullet">
            <a:extLst>
              <a:ext uri="{FF2B5EF4-FFF2-40B4-BE49-F238E27FC236}">
                <a16:creationId xmlns:a16="http://schemas.microsoft.com/office/drawing/2014/main" id="{1389BFF5-3C99-46C9-A71C-3D7D4267D2D7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ctionTitleBox">
            <a:extLst>
              <a:ext uri="{FF2B5EF4-FFF2-40B4-BE49-F238E27FC236}">
                <a16:creationId xmlns:a16="http://schemas.microsoft.com/office/drawing/2014/main" id="{7F09B92C-F940-4AED-9F6C-581690A69193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6" name="Bullet">
            <a:extLst>
              <a:ext uri="{FF2B5EF4-FFF2-40B4-BE49-F238E27FC236}">
                <a16:creationId xmlns:a16="http://schemas.microsoft.com/office/drawing/2014/main" id="{824654FD-B0A1-4DCB-9696-C0DECF511AEF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56F7287F-79CA-4639-80BD-21DF2B0D7A29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5950AD06-849B-401C-AD66-F6C64EEB90A0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4572466D-478C-4E2F-A7C3-57507CBD8B1F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Bullet">
            <a:extLst>
              <a:ext uri="{FF2B5EF4-FFF2-40B4-BE49-F238E27FC236}">
                <a16:creationId xmlns:a16="http://schemas.microsoft.com/office/drawing/2014/main" id="{1EA40920-5CCF-4CE6-9710-8ED869761E1E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SectionTitleBox">
            <a:extLst>
              <a:ext uri="{FF2B5EF4-FFF2-40B4-BE49-F238E27FC236}">
                <a16:creationId xmlns:a16="http://schemas.microsoft.com/office/drawing/2014/main" id="{4D82613A-7818-466C-839B-B44680DF71D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2" name="Bullet">
            <a:extLst>
              <a:ext uri="{FF2B5EF4-FFF2-40B4-BE49-F238E27FC236}">
                <a16:creationId xmlns:a16="http://schemas.microsoft.com/office/drawing/2014/main" id="{028FA95E-C8B0-47AA-AE86-DCCBEA57BF23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Bullet">
            <a:extLst>
              <a:ext uri="{FF2B5EF4-FFF2-40B4-BE49-F238E27FC236}">
                <a16:creationId xmlns:a16="http://schemas.microsoft.com/office/drawing/2014/main" id="{7868DD2F-7AFB-44CF-A91E-72CE9C168725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50A89B99-56BF-4340-AD2C-7C0572A716C9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Bullet">
            <a:extLst>
              <a:ext uri="{FF2B5EF4-FFF2-40B4-BE49-F238E27FC236}">
                <a16:creationId xmlns:a16="http://schemas.microsoft.com/office/drawing/2014/main" id="{B2C3F9EB-D9DF-45AB-AB22-7BD4C6040739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Bullet">
            <a:extLst>
              <a:ext uri="{FF2B5EF4-FFF2-40B4-BE49-F238E27FC236}">
                <a16:creationId xmlns:a16="http://schemas.microsoft.com/office/drawing/2014/main" id="{151B15B5-52CF-4FC6-BCF4-DD17A424FF47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14B58228-7F90-4566-BA80-912BFC0E739E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BF01588E-76C6-4222-A890-5DF12C4840BD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ctionTitleBox">
            <a:extLst>
              <a:ext uri="{FF2B5EF4-FFF2-40B4-BE49-F238E27FC236}">
                <a16:creationId xmlns:a16="http://schemas.microsoft.com/office/drawing/2014/main" id="{CC3AD535-F2F6-4E31-B981-1093DE38DE69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2" name="Bullet">
            <a:extLst>
              <a:ext uri="{FF2B5EF4-FFF2-40B4-BE49-F238E27FC236}">
                <a16:creationId xmlns:a16="http://schemas.microsoft.com/office/drawing/2014/main" id="{B8F367A3-9962-457F-9C14-7A41429415B5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7F8CFDE2-9848-4227-9BE5-C3B086E51A9F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4F042B00-2918-4161-AD21-5CFBDB1099B6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C17A113D-FE57-42E6-B815-3F49EB2134DF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BA302C2D-72BB-4784-9009-B833F8DC577C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ctionTitleBox">
            <a:extLst>
              <a:ext uri="{FF2B5EF4-FFF2-40B4-BE49-F238E27FC236}">
                <a16:creationId xmlns:a16="http://schemas.microsoft.com/office/drawing/2014/main" id="{84CF2A45-C066-44A2-8230-662AA22E225E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8" name="Bullet">
            <a:extLst>
              <a:ext uri="{FF2B5EF4-FFF2-40B4-BE49-F238E27FC236}">
                <a16:creationId xmlns:a16="http://schemas.microsoft.com/office/drawing/2014/main" id="{906EDE57-C476-4741-A0F0-F81D34876C98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E26E4A9F-63E0-4C3A-89C6-1E83AD7E3073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ctionTitleBox">
            <a:extLst>
              <a:ext uri="{FF2B5EF4-FFF2-40B4-BE49-F238E27FC236}">
                <a16:creationId xmlns:a16="http://schemas.microsoft.com/office/drawing/2014/main" id="{28C7A902-5BD4-46D1-8984-801DC8CA4DFD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1" name="Bullet">
            <a:extLst>
              <a:ext uri="{FF2B5EF4-FFF2-40B4-BE49-F238E27FC236}">
                <a16:creationId xmlns:a16="http://schemas.microsoft.com/office/drawing/2014/main" id="{C579F262-1665-4EC0-92EA-0B6C59CFA2CD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04BD9EE3-5F5D-4FC0-837F-77B18647C65B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AA29FFD1-CBF5-4D90-A801-6393333380C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726ACAD4-B0B9-4260-85CC-B9BD8183B0DC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922952D9-5CB0-4D9F-B44D-A3F522DF0EB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ctionTitleBox">
            <a:extLst>
              <a:ext uri="{FF2B5EF4-FFF2-40B4-BE49-F238E27FC236}">
                <a16:creationId xmlns:a16="http://schemas.microsoft.com/office/drawing/2014/main" id="{B5A3FA34-2306-4696-8C5F-618FA744FC1E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7" name="Bullet">
            <a:extLst>
              <a:ext uri="{FF2B5EF4-FFF2-40B4-BE49-F238E27FC236}">
                <a16:creationId xmlns:a16="http://schemas.microsoft.com/office/drawing/2014/main" id="{09371A51-FAFC-459B-9306-8B34CD44E76E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44C208B7-060F-49C1-93A2-DE670D542FC2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ackground">
            <a:extLst>
              <a:ext uri="{FF2B5EF4-FFF2-40B4-BE49-F238E27FC236}">
                <a16:creationId xmlns:a16="http://schemas.microsoft.com/office/drawing/2014/main" id="{1563A3FE-5C50-4ED0-924E-CE8FC1849FA5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SectionTitleBox">
            <a:extLst>
              <a:ext uri="{FF2B5EF4-FFF2-40B4-BE49-F238E27FC236}">
                <a16:creationId xmlns:a16="http://schemas.microsoft.com/office/drawing/2014/main" id="{357BCD7D-422F-4D2D-831C-C33C8B921DF8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5" name="Bullet">
            <a:extLst>
              <a:ext uri="{FF2B5EF4-FFF2-40B4-BE49-F238E27FC236}">
                <a16:creationId xmlns:a16="http://schemas.microsoft.com/office/drawing/2014/main" id="{BAA06C32-7764-417E-B121-4EFAA4BC9F29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B6068D55-2BE9-4D44-87A7-5FC87F2AAC37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9336E8DF-2E42-4E1F-B5BC-162BD2B0B306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Bullet">
            <a:extLst>
              <a:ext uri="{FF2B5EF4-FFF2-40B4-BE49-F238E27FC236}">
                <a16:creationId xmlns:a16="http://schemas.microsoft.com/office/drawing/2014/main" id="{71C3C21F-3C0C-48BB-BD68-8100DD4CAD37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SectionTitleBox">
            <a:extLst>
              <a:ext uri="{FF2B5EF4-FFF2-40B4-BE49-F238E27FC236}">
                <a16:creationId xmlns:a16="http://schemas.microsoft.com/office/drawing/2014/main" id="{246446E8-42EC-4CCA-93A9-5AE6B06CA1F8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60" name="Bullet">
            <a:extLst>
              <a:ext uri="{FF2B5EF4-FFF2-40B4-BE49-F238E27FC236}">
                <a16:creationId xmlns:a16="http://schemas.microsoft.com/office/drawing/2014/main" id="{0AFD28A3-7BE6-418A-A14E-7FF9BCC287A2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E4C7F206-3555-485F-B41D-C946F9DE1C8E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C636AE1A-BD27-46EC-8F7A-AF10225B846B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7F88E8FF-3E0F-412E-9814-61C8E52901A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Bullet">
            <a:extLst>
              <a:ext uri="{FF2B5EF4-FFF2-40B4-BE49-F238E27FC236}">
                <a16:creationId xmlns:a16="http://schemas.microsoft.com/office/drawing/2014/main" id="{D940CEB4-E79F-4601-BBCD-099AA687D6CA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SectionTitleBox">
            <a:extLst>
              <a:ext uri="{FF2B5EF4-FFF2-40B4-BE49-F238E27FC236}">
                <a16:creationId xmlns:a16="http://schemas.microsoft.com/office/drawing/2014/main" id="{A781E714-F868-43A3-83BA-33B9617F316F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6" name="Bullet">
            <a:extLst>
              <a:ext uri="{FF2B5EF4-FFF2-40B4-BE49-F238E27FC236}">
                <a16:creationId xmlns:a16="http://schemas.microsoft.com/office/drawing/2014/main" id="{45039995-80D2-4341-9148-F0044BDF26CA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Bullet">
            <a:extLst>
              <a:ext uri="{FF2B5EF4-FFF2-40B4-BE49-F238E27FC236}">
                <a16:creationId xmlns:a16="http://schemas.microsoft.com/office/drawing/2014/main" id="{054110AD-2905-45D3-9B55-301D83317CC1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SectionTitleBox">
            <a:extLst>
              <a:ext uri="{FF2B5EF4-FFF2-40B4-BE49-F238E27FC236}">
                <a16:creationId xmlns:a16="http://schemas.microsoft.com/office/drawing/2014/main" id="{0E89F413-F025-4C3E-9B55-0D713E4C0677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69" name="Bullet">
            <a:extLst>
              <a:ext uri="{FF2B5EF4-FFF2-40B4-BE49-F238E27FC236}">
                <a16:creationId xmlns:a16="http://schemas.microsoft.com/office/drawing/2014/main" id="{D4116CE5-94EF-4E9A-9FC2-2F7FD5E99B73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941CBEA8-8824-4711-A7C8-01035F0D80F4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1D312675-BED0-4B22-99B4-8F4DF365EBD5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74E19274-90BE-479D-9C6B-06C5438D1225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Bullet">
            <a:extLst>
              <a:ext uri="{FF2B5EF4-FFF2-40B4-BE49-F238E27FC236}">
                <a16:creationId xmlns:a16="http://schemas.microsoft.com/office/drawing/2014/main" id="{1F287476-B71D-4255-8E57-F8DD5F2378D4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SectionTitleBox">
            <a:extLst>
              <a:ext uri="{FF2B5EF4-FFF2-40B4-BE49-F238E27FC236}">
                <a16:creationId xmlns:a16="http://schemas.microsoft.com/office/drawing/2014/main" id="{59257840-154C-44CC-83D5-DFE4EDD43FA9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5" name="Bullet">
            <a:extLst>
              <a:ext uri="{FF2B5EF4-FFF2-40B4-BE49-F238E27FC236}">
                <a16:creationId xmlns:a16="http://schemas.microsoft.com/office/drawing/2014/main" id="{C7C9712D-D12E-40F8-9D89-BCBD4BF16E24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Bullet">
            <a:extLst>
              <a:ext uri="{FF2B5EF4-FFF2-40B4-BE49-F238E27FC236}">
                <a16:creationId xmlns:a16="http://schemas.microsoft.com/office/drawing/2014/main" id="{BDCA8DC9-E665-429F-84C5-146FD0559FCB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9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Philips </a:t>
            </a:r>
            <a:r>
              <a:rPr lang="pt-PT" dirty="0" err="1"/>
              <a:t>Hue</a:t>
            </a:r>
            <a:r>
              <a:rPr lang="pt-PT" dirty="0"/>
              <a:t> </a:t>
            </a:r>
            <a:r>
              <a:rPr lang="pt-PT" dirty="0" err="1"/>
              <a:t>lamps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exploited</a:t>
            </a:r>
            <a:r>
              <a:rPr lang="pt-PT" dirty="0"/>
              <a:t> </a:t>
            </a:r>
            <a:r>
              <a:rPr lang="pt-PT" dirty="0" err="1"/>
              <a:t>remotely</a:t>
            </a:r>
            <a:r>
              <a:rPr lang="pt-PT" dirty="0"/>
              <a:t> to </a:t>
            </a:r>
            <a:r>
              <a:rPr lang="pt-PT" dirty="0" err="1"/>
              <a:t>plant</a:t>
            </a:r>
            <a:r>
              <a:rPr lang="pt-PT" dirty="0"/>
              <a:t> a </a:t>
            </a:r>
            <a:r>
              <a:rPr lang="pt-PT" dirty="0" err="1"/>
              <a:t>worm</a:t>
            </a:r>
            <a:r>
              <a:rPr lang="pt-PT" dirty="0"/>
              <a:t>.</a:t>
            </a:r>
          </a:p>
          <a:p>
            <a:endParaRPr lang="en-GB" dirty="0"/>
          </a:p>
          <a:p>
            <a:r>
              <a:rPr lang="en-GB" dirty="0"/>
              <a:t>An Internet of Things (IoT) botnet of high wattage devices may allow attacks on the power grid.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561B-92C8-4C47-816C-99866FEFBD5D}"/>
              </a:ext>
            </a:extLst>
          </p:cNvPr>
          <p:cNvSpPr txBox="1"/>
          <p:nvPr/>
        </p:nvSpPr>
        <p:spPr>
          <a:xfrm>
            <a:off x="5364275" y="3606240"/>
            <a:ext cx="5989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https://www.usenix.org/conference/usenixsecurity18/presentation/soltan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793D6-05C3-466B-9758-4C2C97D7D200}"/>
              </a:ext>
            </a:extLst>
          </p:cNvPr>
          <p:cNvSpPr txBox="1"/>
          <p:nvPr/>
        </p:nvSpPr>
        <p:spPr>
          <a:xfrm>
            <a:off x="4317065" y="2257830"/>
            <a:ext cx="7036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https://blog.acolyer.org/2017/06/22/iot-goes-nuclear-creating-a-zigbee-chain-reaction/</a:t>
            </a:r>
          </a:p>
        </p:txBody>
      </p:sp>
      <p:sp>
        <p:nvSpPr>
          <p:cNvPr id="35" name="Bullet">
            <a:extLst>
              <a:ext uri="{FF2B5EF4-FFF2-40B4-BE49-F238E27FC236}">
                <a16:creationId xmlns:a16="http://schemas.microsoft.com/office/drawing/2014/main" id="{43C787AE-1E56-467C-8187-652FA8D3FFBD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Bullet">
            <a:extLst>
              <a:ext uri="{FF2B5EF4-FFF2-40B4-BE49-F238E27FC236}">
                <a16:creationId xmlns:a16="http://schemas.microsoft.com/office/drawing/2014/main" id="{180E9A3F-D96E-4C83-B01C-C7CDE1F7A56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Bullet">
            <a:extLst>
              <a:ext uri="{FF2B5EF4-FFF2-40B4-BE49-F238E27FC236}">
                <a16:creationId xmlns:a16="http://schemas.microsoft.com/office/drawing/2014/main" id="{32741027-CB78-426E-BCF3-17FD74BEC909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Bullet">
            <a:extLst>
              <a:ext uri="{FF2B5EF4-FFF2-40B4-BE49-F238E27FC236}">
                <a16:creationId xmlns:a16="http://schemas.microsoft.com/office/drawing/2014/main" id="{0B9814F3-4C6E-424A-AEFD-9964D09A2CCA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Bullet">
            <a:extLst>
              <a:ext uri="{FF2B5EF4-FFF2-40B4-BE49-F238E27FC236}">
                <a16:creationId xmlns:a16="http://schemas.microsoft.com/office/drawing/2014/main" id="{BEB24D3F-9243-41F2-A243-6F735BF5ED52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Bullet">
            <a:extLst>
              <a:ext uri="{FF2B5EF4-FFF2-40B4-BE49-F238E27FC236}">
                <a16:creationId xmlns:a16="http://schemas.microsoft.com/office/drawing/2014/main" id="{F849408F-4AFD-4C09-B020-105C75A1F42B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Bullet">
            <a:extLst>
              <a:ext uri="{FF2B5EF4-FFF2-40B4-BE49-F238E27FC236}">
                <a16:creationId xmlns:a16="http://schemas.microsoft.com/office/drawing/2014/main" id="{20F7ACE3-4B5C-4349-A1C2-881204C7888E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ctionTitleBox">
            <a:extLst>
              <a:ext uri="{FF2B5EF4-FFF2-40B4-BE49-F238E27FC236}">
                <a16:creationId xmlns:a16="http://schemas.microsoft.com/office/drawing/2014/main" id="{19FF1788-1E2B-4AD0-A7B5-4E9A4C9C985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44" name="Bullet">
            <a:extLst>
              <a:ext uri="{FF2B5EF4-FFF2-40B4-BE49-F238E27FC236}">
                <a16:creationId xmlns:a16="http://schemas.microsoft.com/office/drawing/2014/main" id="{F1B0E28E-3553-4350-BEBC-C1F601443D20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Bullet">
            <a:extLst>
              <a:ext uri="{FF2B5EF4-FFF2-40B4-BE49-F238E27FC236}">
                <a16:creationId xmlns:a16="http://schemas.microsoft.com/office/drawing/2014/main" id="{5A4AD7D8-F441-410B-BCF2-EAD3B429DCF8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ctionTitleBox">
            <a:extLst>
              <a:ext uri="{FF2B5EF4-FFF2-40B4-BE49-F238E27FC236}">
                <a16:creationId xmlns:a16="http://schemas.microsoft.com/office/drawing/2014/main" id="{A9705314-D0AD-4A27-8031-D94AD35D77DC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47" name="Bullet">
            <a:extLst>
              <a:ext uri="{FF2B5EF4-FFF2-40B4-BE49-F238E27FC236}">
                <a16:creationId xmlns:a16="http://schemas.microsoft.com/office/drawing/2014/main" id="{3095B071-B04D-43D3-A5A8-6D278D110A54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Bullet">
            <a:extLst>
              <a:ext uri="{FF2B5EF4-FFF2-40B4-BE49-F238E27FC236}">
                <a16:creationId xmlns:a16="http://schemas.microsoft.com/office/drawing/2014/main" id="{0A81E967-DB24-4C58-9D3C-00F9D923A468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Bullet">
            <a:extLst>
              <a:ext uri="{FF2B5EF4-FFF2-40B4-BE49-F238E27FC236}">
                <a16:creationId xmlns:a16="http://schemas.microsoft.com/office/drawing/2014/main" id="{9C600DDE-B4EB-4647-A9B8-8698A68EF577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Bullet">
            <a:extLst>
              <a:ext uri="{FF2B5EF4-FFF2-40B4-BE49-F238E27FC236}">
                <a16:creationId xmlns:a16="http://schemas.microsoft.com/office/drawing/2014/main" id="{3E5E8732-688F-4FF2-B108-ED5F2B8195B0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Bullet">
            <a:extLst>
              <a:ext uri="{FF2B5EF4-FFF2-40B4-BE49-F238E27FC236}">
                <a16:creationId xmlns:a16="http://schemas.microsoft.com/office/drawing/2014/main" id="{A03DC167-8DAD-45EC-BAFD-BB1DA59B97D8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SectionTitleBox">
            <a:extLst>
              <a:ext uri="{FF2B5EF4-FFF2-40B4-BE49-F238E27FC236}">
                <a16:creationId xmlns:a16="http://schemas.microsoft.com/office/drawing/2014/main" id="{82DE866E-F1B0-49C1-9B77-F5D2AFF45B64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53" name="Bullet">
            <a:extLst>
              <a:ext uri="{FF2B5EF4-FFF2-40B4-BE49-F238E27FC236}">
                <a16:creationId xmlns:a16="http://schemas.microsoft.com/office/drawing/2014/main" id="{D74B5049-7375-4409-BCF3-51137724058D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Bullet">
            <a:extLst>
              <a:ext uri="{FF2B5EF4-FFF2-40B4-BE49-F238E27FC236}">
                <a16:creationId xmlns:a16="http://schemas.microsoft.com/office/drawing/2014/main" id="{4C271E1D-23BA-401A-B9AF-1759AC0FBA2D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ctionTitleBox">
            <a:extLst>
              <a:ext uri="{FF2B5EF4-FFF2-40B4-BE49-F238E27FC236}">
                <a16:creationId xmlns:a16="http://schemas.microsoft.com/office/drawing/2014/main" id="{651BDD0B-5208-48FD-B50E-2D4C6AC50F09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6" name="Bullet">
            <a:extLst>
              <a:ext uri="{FF2B5EF4-FFF2-40B4-BE49-F238E27FC236}">
                <a16:creationId xmlns:a16="http://schemas.microsoft.com/office/drawing/2014/main" id="{1E55F3EB-9D75-456E-9D5F-BEC2E42399EC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Bullet">
            <a:extLst>
              <a:ext uri="{FF2B5EF4-FFF2-40B4-BE49-F238E27FC236}">
                <a16:creationId xmlns:a16="http://schemas.microsoft.com/office/drawing/2014/main" id="{D77681C7-93EC-45DD-B720-A095188FB020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Bullet">
            <a:extLst>
              <a:ext uri="{FF2B5EF4-FFF2-40B4-BE49-F238E27FC236}">
                <a16:creationId xmlns:a16="http://schemas.microsoft.com/office/drawing/2014/main" id="{5CA971E6-F758-4856-9EDE-6454C92CAB7D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Bullet">
            <a:extLst>
              <a:ext uri="{FF2B5EF4-FFF2-40B4-BE49-F238E27FC236}">
                <a16:creationId xmlns:a16="http://schemas.microsoft.com/office/drawing/2014/main" id="{710EA7AD-36F0-4DBF-9370-9EF5E2898D8C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ctionTitleBox">
            <a:extLst>
              <a:ext uri="{FF2B5EF4-FFF2-40B4-BE49-F238E27FC236}">
                <a16:creationId xmlns:a16="http://schemas.microsoft.com/office/drawing/2014/main" id="{0A576D92-37D4-4537-B3CF-E3CC08710070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13" name="Bullet">
            <a:extLst>
              <a:ext uri="{FF2B5EF4-FFF2-40B4-BE49-F238E27FC236}">
                <a16:creationId xmlns:a16="http://schemas.microsoft.com/office/drawing/2014/main" id="{D71B7CA1-02C1-40E6-A493-ABB1DBC2F877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Bullet">
            <a:extLst>
              <a:ext uri="{FF2B5EF4-FFF2-40B4-BE49-F238E27FC236}">
                <a16:creationId xmlns:a16="http://schemas.microsoft.com/office/drawing/2014/main" id="{BEB6D257-35D4-4A1C-A179-44E30789E94B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Bullet">
            <a:extLst>
              <a:ext uri="{FF2B5EF4-FFF2-40B4-BE49-F238E27FC236}">
                <a16:creationId xmlns:a16="http://schemas.microsoft.com/office/drawing/2014/main" id="{9D0D358D-E342-47BA-9F28-B36B4F26E2B1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ullet">
            <a:extLst>
              <a:ext uri="{FF2B5EF4-FFF2-40B4-BE49-F238E27FC236}">
                <a16:creationId xmlns:a16="http://schemas.microsoft.com/office/drawing/2014/main" id="{64ABD9E2-C2AC-4864-96A5-E06E7E73FE3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Bullet">
            <a:extLst>
              <a:ext uri="{FF2B5EF4-FFF2-40B4-BE49-F238E27FC236}">
                <a16:creationId xmlns:a16="http://schemas.microsoft.com/office/drawing/2014/main" id="{E50D5C8B-93C2-488B-848A-0E68AB2F0D44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ctionTitleBox">
            <a:extLst>
              <a:ext uri="{FF2B5EF4-FFF2-40B4-BE49-F238E27FC236}">
                <a16:creationId xmlns:a16="http://schemas.microsoft.com/office/drawing/2014/main" id="{26CC219B-F4DC-408A-8218-3C0021E68DC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19" name="Bullet">
            <a:extLst>
              <a:ext uri="{FF2B5EF4-FFF2-40B4-BE49-F238E27FC236}">
                <a16:creationId xmlns:a16="http://schemas.microsoft.com/office/drawing/2014/main" id="{41F88FF2-F7F0-4EDA-9F10-D0876119F6F7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Bullet">
            <a:extLst>
              <a:ext uri="{FF2B5EF4-FFF2-40B4-BE49-F238E27FC236}">
                <a16:creationId xmlns:a16="http://schemas.microsoft.com/office/drawing/2014/main" id="{F93FFD2A-FD25-449A-95A6-165C84644C59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ctionTitleBox">
            <a:extLst>
              <a:ext uri="{FF2B5EF4-FFF2-40B4-BE49-F238E27FC236}">
                <a16:creationId xmlns:a16="http://schemas.microsoft.com/office/drawing/2014/main" id="{A5475793-C849-4641-AD3B-862DAC3A1280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22" name="Bullet">
            <a:extLst>
              <a:ext uri="{FF2B5EF4-FFF2-40B4-BE49-F238E27FC236}">
                <a16:creationId xmlns:a16="http://schemas.microsoft.com/office/drawing/2014/main" id="{7473B032-FA7C-457E-BEC6-5DB13377AA6C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Bullet">
            <a:extLst>
              <a:ext uri="{FF2B5EF4-FFF2-40B4-BE49-F238E27FC236}">
                <a16:creationId xmlns:a16="http://schemas.microsoft.com/office/drawing/2014/main" id="{4CF8EC0E-BB8D-4941-8FE2-9D58E3BE129F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Bullet">
            <a:extLst>
              <a:ext uri="{FF2B5EF4-FFF2-40B4-BE49-F238E27FC236}">
                <a16:creationId xmlns:a16="http://schemas.microsoft.com/office/drawing/2014/main" id="{2BDE2ADA-7C08-48FE-A94F-1E63395B9A28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Bullet">
            <a:extLst>
              <a:ext uri="{FF2B5EF4-FFF2-40B4-BE49-F238E27FC236}">
                <a16:creationId xmlns:a16="http://schemas.microsoft.com/office/drawing/2014/main" id="{68094DA3-33AA-443F-8223-25C04A78D6C1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Bullet">
            <a:extLst>
              <a:ext uri="{FF2B5EF4-FFF2-40B4-BE49-F238E27FC236}">
                <a16:creationId xmlns:a16="http://schemas.microsoft.com/office/drawing/2014/main" id="{53FE5497-000D-4585-B203-2BA8FE22EF07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SectionTitleBox">
            <a:extLst>
              <a:ext uri="{FF2B5EF4-FFF2-40B4-BE49-F238E27FC236}">
                <a16:creationId xmlns:a16="http://schemas.microsoft.com/office/drawing/2014/main" id="{A8E56D73-603B-478A-A0D0-A1EEEE52F7C2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28" name="Bullet">
            <a:extLst>
              <a:ext uri="{FF2B5EF4-FFF2-40B4-BE49-F238E27FC236}">
                <a16:creationId xmlns:a16="http://schemas.microsoft.com/office/drawing/2014/main" id="{D4E2FCB8-5B29-4C36-A042-1B7C1E3BD392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Bullet">
            <a:extLst>
              <a:ext uri="{FF2B5EF4-FFF2-40B4-BE49-F238E27FC236}">
                <a16:creationId xmlns:a16="http://schemas.microsoft.com/office/drawing/2014/main" id="{CF4169C4-A8D9-40FB-AC76-2ECAAA536633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Background">
            <a:extLst>
              <a:ext uri="{FF2B5EF4-FFF2-40B4-BE49-F238E27FC236}">
                <a16:creationId xmlns:a16="http://schemas.microsoft.com/office/drawing/2014/main" id="{FB3852B0-0E27-49C4-951F-84BBB0C79E92}"/>
              </a:ext>
            </a:extLst>
          </p:cNvPr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32256"/>
          </a:solidFill>
          <a:ln>
            <a:solidFill>
              <a:srgbClr val="032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SectionTitleBox">
            <a:extLst>
              <a:ext uri="{FF2B5EF4-FFF2-40B4-BE49-F238E27FC236}">
                <a16:creationId xmlns:a16="http://schemas.microsoft.com/office/drawing/2014/main" id="{B85480DC-378F-4B9A-BE6D-060B87140B05}"/>
              </a:ext>
            </a:extLst>
          </p:cNvPr>
          <p:cNvSpPr txBox="1"/>
          <p:nvPr/>
        </p:nvSpPr>
        <p:spPr>
          <a:xfrm>
            <a:off x="1587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56" name="Bullet">
            <a:extLst>
              <a:ext uri="{FF2B5EF4-FFF2-40B4-BE49-F238E27FC236}">
                <a16:creationId xmlns:a16="http://schemas.microsoft.com/office/drawing/2014/main" id="{678A545A-29E8-46A0-A1CF-C3CF3AED982F}"/>
              </a:ext>
            </a:extLst>
          </p:cNvPr>
          <p:cNvSpPr/>
          <p:nvPr/>
        </p:nvSpPr>
        <p:spPr>
          <a:xfrm>
            <a:off x="254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Bullet">
            <a:extLst>
              <a:ext uri="{FF2B5EF4-FFF2-40B4-BE49-F238E27FC236}">
                <a16:creationId xmlns:a16="http://schemas.microsoft.com/office/drawing/2014/main" id="{27CD6298-28EB-4EA6-A5FA-5AE0995E9418}"/>
              </a:ext>
            </a:extLst>
          </p:cNvPr>
          <p:cNvSpPr/>
          <p:nvPr/>
        </p:nvSpPr>
        <p:spPr>
          <a:xfrm>
            <a:off x="355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Bullet">
            <a:extLst>
              <a:ext uri="{FF2B5EF4-FFF2-40B4-BE49-F238E27FC236}">
                <a16:creationId xmlns:a16="http://schemas.microsoft.com/office/drawing/2014/main" id="{5C8F97A1-6F28-406C-96BB-0D2232876C99}"/>
              </a:ext>
            </a:extLst>
          </p:cNvPr>
          <p:cNvSpPr/>
          <p:nvPr/>
        </p:nvSpPr>
        <p:spPr>
          <a:xfrm>
            <a:off x="457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Bullet">
            <a:extLst>
              <a:ext uri="{FF2B5EF4-FFF2-40B4-BE49-F238E27FC236}">
                <a16:creationId xmlns:a16="http://schemas.microsoft.com/office/drawing/2014/main" id="{55F8C79F-3E11-44F7-A98E-0DB8CC32E432}"/>
              </a:ext>
            </a:extLst>
          </p:cNvPr>
          <p:cNvSpPr/>
          <p:nvPr/>
        </p:nvSpPr>
        <p:spPr>
          <a:xfrm>
            <a:off x="558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ectionTitleBox">
            <a:extLst>
              <a:ext uri="{FF2B5EF4-FFF2-40B4-BE49-F238E27FC236}">
                <a16:creationId xmlns:a16="http://schemas.microsoft.com/office/drawing/2014/main" id="{593DBFA7-39F0-4044-9474-CDFEC4E5B936}"/>
              </a:ext>
            </a:extLst>
          </p:cNvPr>
          <p:cNvSpPr txBox="1"/>
          <p:nvPr/>
        </p:nvSpPr>
        <p:spPr>
          <a:xfrm>
            <a:off x="23431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 b="1">
                <a:solidFill>
                  <a:srgbClr val="FFFFFF"/>
                </a:solidFill>
                <a:latin typeface="Calibri Light" panose="020F0302020204030204" pitchFamily="34" charset="0"/>
              </a:rPr>
              <a:t>Did it happen before?</a:t>
            </a:r>
          </a:p>
        </p:txBody>
      </p:sp>
      <p:sp>
        <p:nvSpPr>
          <p:cNvPr id="61" name="Bullet">
            <a:extLst>
              <a:ext uri="{FF2B5EF4-FFF2-40B4-BE49-F238E27FC236}">
                <a16:creationId xmlns:a16="http://schemas.microsoft.com/office/drawing/2014/main" id="{0B15C9D2-D975-4F85-835C-4AEEE79A00FB}"/>
              </a:ext>
            </a:extLst>
          </p:cNvPr>
          <p:cNvSpPr/>
          <p:nvPr/>
        </p:nvSpPr>
        <p:spPr>
          <a:xfrm>
            <a:off x="243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Bullet">
            <a:extLst>
              <a:ext uri="{FF2B5EF4-FFF2-40B4-BE49-F238E27FC236}">
                <a16:creationId xmlns:a16="http://schemas.microsoft.com/office/drawing/2014/main" id="{28C4C052-6840-4A79-8800-9EA3811F7689}"/>
              </a:ext>
            </a:extLst>
          </p:cNvPr>
          <p:cNvSpPr/>
          <p:nvPr/>
        </p:nvSpPr>
        <p:spPr>
          <a:xfrm>
            <a:off x="254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Bullet">
            <a:extLst>
              <a:ext uri="{FF2B5EF4-FFF2-40B4-BE49-F238E27FC236}">
                <a16:creationId xmlns:a16="http://schemas.microsoft.com/office/drawing/2014/main" id="{9803B191-45CA-4EB2-A3D7-0C8B2D2D7B52}"/>
              </a:ext>
            </a:extLst>
          </p:cNvPr>
          <p:cNvSpPr/>
          <p:nvPr/>
        </p:nvSpPr>
        <p:spPr>
          <a:xfrm>
            <a:off x="264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Bullet">
            <a:extLst>
              <a:ext uri="{FF2B5EF4-FFF2-40B4-BE49-F238E27FC236}">
                <a16:creationId xmlns:a16="http://schemas.microsoft.com/office/drawing/2014/main" id="{70CD4219-1360-4F2E-BAA8-9C53E515696C}"/>
              </a:ext>
            </a:extLst>
          </p:cNvPr>
          <p:cNvSpPr/>
          <p:nvPr/>
        </p:nvSpPr>
        <p:spPr>
          <a:xfrm>
            <a:off x="2743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Bullet">
            <a:extLst>
              <a:ext uri="{FF2B5EF4-FFF2-40B4-BE49-F238E27FC236}">
                <a16:creationId xmlns:a16="http://schemas.microsoft.com/office/drawing/2014/main" id="{3A8B5895-2BC1-46B6-AF13-6B0FF512E7B6}"/>
              </a:ext>
            </a:extLst>
          </p:cNvPr>
          <p:cNvSpPr/>
          <p:nvPr/>
        </p:nvSpPr>
        <p:spPr>
          <a:xfrm>
            <a:off x="2844800" y="203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SectionTitleBox">
            <a:extLst>
              <a:ext uri="{FF2B5EF4-FFF2-40B4-BE49-F238E27FC236}">
                <a16:creationId xmlns:a16="http://schemas.microsoft.com/office/drawing/2014/main" id="{9C12A773-C807-4BE4-AD59-9CE7BBCF71B9}"/>
              </a:ext>
            </a:extLst>
          </p:cNvPr>
          <p:cNvSpPr txBox="1"/>
          <p:nvPr/>
        </p:nvSpPr>
        <p:spPr>
          <a:xfrm>
            <a:off x="47815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Risks</a:t>
            </a:r>
          </a:p>
        </p:txBody>
      </p:sp>
      <p:sp>
        <p:nvSpPr>
          <p:cNvPr id="67" name="Bullet">
            <a:extLst>
              <a:ext uri="{FF2B5EF4-FFF2-40B4-BE49-F238E27FC236}">
                <a16:creationId xmlns:a16="http://schemas.microsoft.com/office/drawing/2014/main" id="{82F41B72-8AB4-4823-B293-7F3DFAD77231}"/>
              </a:ext>
            </a:extLst>
          </p:cNvPr>
          <p:cNvSpPr/>
          <p:nvPr/>
        </p:nvSpPr>
        <p:spPr>
          <a:xfrm>
            <a:off x="487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Bullet">
            <a:extLst>
              <a:ext uri="{FF2B5EF4-FFF2-40B4-BE49-F238E27FC236}">
                <a16:creationId xmlns:a16="http://schemas.microsoft.com/office/drawing/2014/main" id="{C2E4A9A7-31FB-44B7-B05D-9D9C79D399E8}"/>
              </a:ext>
            </a:extLst>
          </p:cNvPr>
          <p:cNvSpPr/>
          <p:nvPr/>
        </p:nvSpPr>
        <p:spPr>
          <a:xfrm>
            <a:off x="497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SectionTitleBox">
            <a:extLst>
              <a:ext uri="{FF2B5EF4-FFF2-40B4-BE49-F238E27FC236}">
                <a16:creationId xmlns:a16="http://schemas.microsoft.com/office/drawing/2014/main" id="{68A9641D-461B-4836-A975-60977196680C}"/>
              </a:ext>
            </a:extLst>
          </p:cNvPr>
          <p:cNvSpPr txBox="1"/>
          <p:nvPr/>
        </p:nvSpPr>
        <p:spPr>
          <a:xfrm>
            <a:off x="72199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Risk mitigation</a:t>
            </a:r>
          </a:p>
        </p:txBody>
      </p:sp>
      <p:sp>
        <p:nvSpPr>
          <p:cNvPr id="70" name="Bullet">
            <a:extLst>
              <a:ext uri="{FF2B5EF4-FFF2-40B4-BE49-F238E27FC236}">
                <a16:creationId xmlns:a16="http://schemas.microsoft.com/office/drawing/2014/main" id="{A140B32F-F2D1-4367-A02B-EAC5E3828472}"/>
              </a:ext>
            </a:extLst>
          </p:cNvPr>
          <p:cNvSpPr/>
          <p:nvPr/>
        </p:nvSpPr>
        <p:spPr>
          <a:xfrm>
            <a:off x="731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Bullet">
            <a:extLst>
              <a:ext uri="{FF2B5EF4-FFF2-40B4-BE49-F238E27FC236}">
                <a16:creationId xmlns:a16="http://schemas.microsoft.com/office/drawing/2014/main" id="{5198348C-9EA8-40A0-A90F-F1488EA04A66}"/>
              </a:ext>
            </a:extLst>
          </p:cNvPr>
          <p:cNvSpPr/>
          <p:nvPr/>
        </p:nvSpPr>
        <p:spPr>
          <a:xfrm>
            <a:off x="74168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Bullet">
            <a:extLst>
              <a:ext uri="{FF2B5EF4-FFF2-40B4-BE49-F238E27FC236}">
                <a16:creationId xmlns:a16="http://schemas.microsoft.com/office/drawing/2014/main" id="{83886136-03AA-4C90-9612-ACB9B9A47829}"/>
              </a:ext>
            </a:extLst>
          </p:cNvPr>
          <p:cNvSpPr/>
          <p:nvPr/>
        </p:nvSpPr>
        <p:spPr>
          <a:xfrm>
            <a:off x="75184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Bullet">
            <a:extLst>
              <a:ext uri="{FF2B5EF4-FFF2-40B4-BE49-F238E27FC236}">
                <a16:creationId xmlns:a16="http://schemas.microsoft.com/office/drawing/2014/main" id="{8215C20F-B012-45FC-B85D-306ED9C4AA5D}"/>
              </a:ext>
            </a:extLst>
          </p:cNvPr>
          <p:cNvSpPr/>
          <p:nvPr/>
        </p:nvSpPr>
        <p:spPr>
          <a:xfrm>
            <a:off x="76200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Bullet">
            <a:extLst>
              <a:ext uri="{FF2B5EF4-FFF2-40B4-BE49-F238E27FC236}">
                <a16:creationId xmlns:a16="http://schemas.microsoft.com/office/drawing/2014/main" id="{7A45CCF6-1B73-4046-8A96-D1CCD4F7CC0F}"/>
              </a:ext>
            </a:extLst>
          </p:cNvPr>
          <p:cNvSpPr/>
          <p:nvPr/>
        </p:nvSpPr>
        <p:spPr>
          <a:xfrm>
            <a:off x="7721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SectionTitleBox">
            <a:extLst>
              <a:ext uri="{FF2B5EF4-FFF2-40B4-BE49-F238E27FC236}">
                <a16:creationId xmlns:a16="http://schemas.microsoft.com/office/drawing/2014/main" id="{097D16CE-5182-4428-A90D-1A62478B73EC}"/>
              </a:ext>
            </a:extLst>
          </p:cNvPr>
          <p:cNvSpPr txBox="1"/>
          <p:nvPr/>
        </p:nvSpPr>
        <p:spPr>
          <a:xfrm>
            <a:off x="9658350" y="-25400"/>
            <a:ext cx="2540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PT" sz="110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76" name="Bullet">
            <a:extLst>
              <a:ext uri="{FF2B5EF4-FFF2-40B4-BE49-F238E27FC236}">
                <a16:creationId xmlns:a16="http://schemas.microsoft.com/office/drawing/2014/main" id="{81D69925-41B7-4767-98F6-60A0576F2074}"/>
              </a:ext>
            </a:extLst>
          </p:cNvPr>
          <p:cNvSpPr/>
          <p:nvPr/>
        </p:nvSpPr>
        <p:spPr>
          <a:xfrm>
            <a:off x="97536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Bullet">
            <a:extLst>
              <a:ext uri="{FF2B5EF4-FFF2-40B4-BE49-F238E27FC236}">
                <a16:creationId xmlns:a16="http://schemas.microsoft.com/office/drawing/2014/main" id="{E1D2686A-9F50-4CFF-A6A5-AE2D084597BF}"/>
              </a:ext>
            </a:extLst>
          </p:cNvPr>
          <p:cNvSpPr/>
          <p:nvPr/>
        </p:nvSpPr>
        <p:spPr>
          <a:xfrm>
            <a:off x="9855200" y="20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05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1259</Words>
  <Application>Microsoft Office PowerPoint</Application>
  <PresentationFormat>Widescreen</PresentationFormat>
  <Paragraphs>398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Security is a Thing</vt:lpstr>
      <vt:lpstr>The speaker</vt:lpstr>
      <vt:lpstr>What’s in for today?</vt:lpstr>
      <vt:lpstr>Why is this important?</vt:lpstr>
      <vt:lpstr>Did it happen before?</vt:lpstr>
      <vt:lpstr>Did it happen before?</vt:lpstr>
      <vt:lpstr>Did it happen before?</vt:lpstr>
      <vt:lpstr>Did it happen before?</vt:lpstr>
      <vt:lpstr>Did it happen before?</vt:lpstr>
      <vt:lpstr>Risks: Security</vt:lpstr>
      <vt:lpstr>Risks: Privacy</vt:lpstr>
      <vt:lpstr>Mitigation: Physical risk</vt:lpstr>
      <vt:lpstr>Mitigation: Software risk</vt:lpstr>
      <vt:lpstr>Mitigation: Network risk</vt:lpstr>
      <vt:lpstr>Mitigation: Privacy risk</vt:lpstr>
      <vt:lpstr>Mitigation: Privacy risk and the GDPR</vt:lpstr>
      <vt:lpstr>Security and privacy first</vt:lpstr>
      <vt:lpstr>Nothing is unbreakable…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in IoT</dc:title>
  <dc:creator>Vasco Veloso</dc:creator>
  <cp:keywords>iot;security;privacy</cp:keywords>
  <cp:lastModifiedBy>Vasco Veloso</cp:lastModifiedBy>
  <cp:revision>42</cp:revision>
  <dcterms:created xsi:type="dcterms:W3CDTF">2017-09-13T18:42:42Z</dcterms:created>
  <dcterms:modified xsi:type="dcterms:W3CDTF">2018-09-23T10:57:36Z</dcterms:modified>
</cp:coreProperties>
</file>