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68" r:id="rId7"/>
    <p:sldId id="269" r:id="rId8"/>
    <p:sldId id="267" r:id="rId9"/>
    <p:sldId id="265" r:id="rId10"/>
    <p:sldId id="270" r:id="rId11"/>
    <p:sldId id="272" r:id="rId12"/>
    <p:sldId id="261" r:id="rId13"/>
    <p:sldId id="260" r:id="rId14"/>
    <p:sldId id="262" r:id="rId15"/>
    <p:sldId id="276" r:id="rId16"/>
    <p:sldId id="263" r:id="rId17"/>
    <p:sldId id="274" r:id="rId18"/>
    <p:sldId id="275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4203-2230-4A84-AF31-2F8A7817FD12}" type="datetimeFigureOut">
              <a:rPr lang="pt-PT" smtClean="0"/>
              <a:t>16/09/2018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A372C-9570-4664-88D2-0B9154C7C7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29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B5D8-AA94-413F-9EE1-7AD307BAF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E637B-7C62-4699-9319-59AD6DD7A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D336-214D-44CF-81E9-D22CFDB5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C297-FFA4-422B-A626-7A9ECF5E8839}" type="datetime1">
              <a:rPr lang="pt-PT" smtClean="0"/>
              <a:t>16/09/2018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E771-ECCD-4C64-B074-2FC50A21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A7A8-2E26-4CF3-9C11-CC063C51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568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30C7-9162-44A1-8B73-9D2B68CD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D6E66-A335-4941-9514-B1239133C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086F-2816-4105-8827-E2270BFB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973E-61AF-4372-9688-7274CFF52FF3}" type="datetime1">
              <a:rPr lang="pt-PT" smtClean="0"/>
              <a:t>16/09/2018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2ADED-1C1E-4389-ADEF-4B7DD803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C8D09-042A-453F-B1F0-3DA5251B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562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00CAE-55A6-41EA-93D2-ADD40A631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A8286-F0E2-405A-A154-5ECDD0C1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C67C-E638-4D94-A13B-0D4EB993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C2A9-7C07-4C30-A420-D4C15863C4B9}" type="datetime1">
              <a:rPr lang="pt-PT" smtClean="0"/>
              <a:t>16/09/2018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F838-D975-4595-84CF-583E06C5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7402-D3F1-445E-8C4E-3D5060E6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59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6913-C2F6-4623-8AAA-D57B57B9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EDE5-6C66-4FB4-A490-787ED8BD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FE7F-80B8-4B4D-931B-64EA7490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EA4-E783-4A39-A962-7959B4F36201}" type="datetime1">
              <a:rPr lang="pt-PT" smtClean="0"/>
              <a:t>16/09/2018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3D35-0339-4F27-BF0C-47E68B86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6721-E20C-4CF9-A426-A172CB30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8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585D-5B04-44E1-BF44-22951611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423C-EAC2-423E-A659-0A2A53663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3E6D-F57D-4CEF-8C21-4374CBFD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C86C-7AA2-4493-B1BD-D9D0583EE32F}" type="datetime1">
              <a:rPr lang="pt-PT" smtClean="0"/>
              <a:t>16/09/2018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39D9C-6937-40E7-81C8-FCAA969B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83A34-B948-42E9-A949-BD2A8F50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3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D3BB-C408-4EFD-8585-87333FAD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4509-E2DE-4294-8B1E-3FF97D8EF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8B8DD-0D1E-4BE8-ADAD-9BBD354F0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2F62F-4D00-4C6C-8121-AF365DE3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FDF-4163-4129-8723-55C85189D276}" type="datetime1">
              <a:rPr lang="pt-PT" smtClean="0"/>
              <a:t>16/09/2018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F36E5-2BC4-47CB-A26D-D6CABEC7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6B5DD-8F67-4592-8DC9-3730C047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440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E5A4-F46B-4100-8990-8723AF71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B3B59-C67E-4B20-AE89-FA0E73F2E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A7B86-6441-49F7-BAED-D17F47232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3DE3-4483-493E-9132-A724A2A31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E47F7-2AA3-4699-95F7-6C1E72BDA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A6660-7406-4C5A-80F0-17D3241D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7CA8-7861-4611-9193-A17793F15C9B}" type="datetime1">
              <a:rPr lang="pt-PT" smtClean="0"/>
              <a:t>16/09/2018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C008D-715B-432D-88F6-EE2AC0CD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BFF57-0296-4EB5-857B-4DC173B6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95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6B8F-6ED0-436D-A2CA-CF305CB0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7F28-63B3-4722-A5E6-178073B1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FF7A-568E-444F-84AF-1278FF11EA25}" type="datetime1">
              <a:rPr lang="pt-PT" smtClean="0"/>
              <a:t>16/09/2018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4A16F-33CE-45C0-A940-1DDB7DD6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973EA-3ABA-48B8-A78B-FAE953C6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695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9F354-A4F7-43CD-9081-A08F8873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B638-908E-410C-B6E6-C1EDF71121B8}" type="datetime1">
              <a:rPr lang="pt-PT" smtClean="0"/>
              <a:t>16/09/2018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6BDF5-96E6-4AD7-B8B7-9CDE8ACB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CA449-5D69-43C9-9776-8745CFEB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247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8975-DE75-4A4A-A02A-0C7ED833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8C82-79B7-4D24-A635-E2BDB9E5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CD732-4FEC-4E3B-9BC1-6ECB6CF07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F7C6-6EE1-449F-AD0F-565A034E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52E-2888-4ED7-9F41-6AD91B600685}" type="datetime1">
              <a:rPr lang="pt-PT" smtClean="0"/>
              <a:t>16/09/2018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875F5-A3D9-49A2-8C45-DF6CBB4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62968-D86C-499A-B6CF-6DE10D4E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99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CDBB-A8F6-4209-9257-C78BA12B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9EEA9-36FE-4BAA-BF4B-686F71B36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A9088-C311-40F9-96D0-5D36F0D9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0E078-FB4F-4508-903B-686409E7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D599-9604-4682-A604-B82E5C5F1316}" type="datetime1">
              <a:rPr lang="pt-PT" smtClean="0"/>
              <a:t>16/09/2018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60E1-F4C0-48DA-8CAF-9C5A1C32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8E2B5-AAFB-4B8C-B96A-7CFAD463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0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0304C-F7EA-4307-AFF0-3D665A21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53C81-6249-48BD-A5EC-350D8DFF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255E-422A-46AA-B73A-916869D16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C64D-4620-4D38-BDEF-43ED2D431370}" type="datetime1">
              <a:rPr lang="pt-PT" smtClean="0"/>
              <a:t>16/09/2018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4F2F-131E-4374-AAAE-F2AD3CE96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Privacy and Security in IoT - Pixels Camp 2017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B2D-5192-44FB-AC3A-8FCF25FFE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FEC1-A5E5-4B2D-852F-39C7163B3C5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954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7A8-CCA2-421E-9D02-CF4AE9E51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Security is a Thing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A0E7B-BBF2-42EA-906A-EE0F8914E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193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E7CE-4853-4384-9FF9-F626547F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Privacy 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4722-354F-44AE-A29B-AF6B428C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Identity disclosure</a:t>
            </a:r>
          </a:p>
          <a:p>
            <a:pPr lvl="1"/>
            <a:r>
              <a:rPr lang="pt-PT" dirty="0"/>
              <a:t>Pseudonym.</a:t>
            </a:r>
          </a:p>
          <a:p>
            <a:pPr lvl="1"/>
            <a:r>
              <a:rPr lang="pt-PT" dirty="0"/>
              <a:t>Connection anonymization.</a:t>
            </a:r>
          </a:p>
          <a:p>
            <a:pPr lvl="1"/>
            <a:endParaRPr lang="pt-PT" dirty="0"/>
          </a:p>
          <a:p>
            <a:r>
              <a:rPr lang="pt-PT" dirty="0"/>
              <a:t>Location disclosure</a:t>
            </a:r>
          </a:p>
          <a:p>
            <a:pPr lvl="1"/>
            <a:r>
              <a:rPr lang="pt-PT" dirty="0"/>
              <a:t>Pseudonym.</a:t>
            </a:r>
          </a:p>
          <a:p>
            <a:pPr lvl="1"/>
            <a:endParaRPr lang="pt-PT" dirty="0"/>
          </a:p>
          <a:p>
            <a:r>
              <a:rPr lang="pt-PT" dirty="0"/>
              <a:t>Data confidentiality</a:t>
            </a:r>
          </a:p>
          <a:p>
            <a:pPr lvl="1"/>
            <a:r>
              <a:rPr lang="pt-PT" dirty="0"/>
              <a:t>No direct access to personally identifiable data from devices.</a:t>
            </a:r>
          </a:p>
          <a:p>
            <a:pPr lvl="1"/>
            <a:r>
              <a:rPr lang="pt-PT" dirty="0"/>
              <a:t>Secure data center / cloud resources.</a:t>
            </a:r>
          </a:p>
          <a:p>
            <a:pPr lvl="1"/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31C09-CF49-424E-A80E-AE6361A2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75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820-134C-46BB-9099-4201360F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Security and privacy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21EF-FFE2-41E6-8B5F-35F2BB40B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Security and privacy are first-class requirements.</a:t>
            </a:r>
          </a:p>
          <a:p>
            <a:pPr lvl="1"/>
            <a:r>
              <a:rPr lang="pt-PT" dirty="0"/>
              <a:t>Design from the start with them in mind.</a:t>
            </a:r>
          </a:p>
          <a:p>
            <a:endParaRPr lang="pt-PT" dirty="0"/>
          </a:p>
          <a:p>
            <a:r>
              <a:rPr lang="pt-PT" dirty="0"/>
              <a:t>Define trust boundaries</a:t>
            </a:r>
          </a:p>
          <a:p>
            <a:pPr lvl="1"/>
            <a:r>
              <a:rPr lang="pt-PT" dirty="0"/>
              <a:t>Device/gateway, gateway/cloud, …</a:t>
            </a:r>
          </a:p>
          <a:p>
            <a:pPr lvl="1"/>
            <a:endParaRPr lang="pt-PT" dirty="0"/>
          </a:p>
          <a:p>
            <a:r>
              <a:rPr lang="pt-PT" dirty="0"/>
              <a:t>Imagine unlawful ways of interacting with the system</a:t>
            </a:r>
          </a:p>
          <a:p>
            <a:pPr lvl="1"/>
            <a:r>
              <a:rPr lang="pt-PT" dirty="0"/>
              <a:t>Threat modeling</a:t>
            </a:r>
          </a:p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E1FF1-41CC-4F60-8FEB-0B9FF021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845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A9FF-FFD8-4814-BF22-2583948C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Did it happen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B233-DAA3-44B7-BC3F-D119E9B6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18924" cy="4351338"/>
          </a:xfrm>
        </p:spPr>
        <p:txBody>
          <a:bodyPr/>
          <a:lstStyle/>
          <a:p>
            <a:pPr marL="0" indent="0">
              <a:buNone/>
            </a:pPr>
            <a:r>
              <a:rPr lang="pt-PT" sz="4000" b="1" dirty="0" err="1"/>
              <a:t>Belkin's</a:t>
            </a:r>
            <a:r>
              <a:rPr lang="pt-PT" sz="4000" b="1" dirty="0"/>
              <a:t> </a:t>
            </a:r>
            <a:r>
              <a:rPr lang="pt-PT" sz="4000" b="1" dirty="0" err="1"/>
              <a:t>Wemo</a:t>
            </a:r>
            <a:r>
              <a:rPr lang="pt-PT" sz="4000" b="1" dirty="0"/>
              <a:t> Insight </a:t>
            </a:r>
            <a:r>
              <a:rPr lang="pt-PT" sz="4000" b="1" dirty="0" err="1"/>
              <a:t>smartplugs</a:t>
            </a:r>
            <a:endParaRPr lang="pt-PT" sz="4000" b="1" dirty="0"/>
          </a:p>
          <a:p>
            <a:pPr marL="0" indent="0">
              <a:buNone/>
            </a:pPr>
            <a:r>
              <a:rPr lang="pt-PT" dirty="0"/>
              <a:t>(</a:t>
            </a:r>
            <a:r>
              <a:rPr lang="pt-PT" dirty="0" err="1"/>
              <a:t>August</a:t>
            </a:r>
            <a:r>
              <a:rPr lang="pt-PT" dirty="0"/>
              <a:t> 2018)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en-GB" dirty="0"/>
              <a:t>The flaw would potentially allow an attacker to not only manipulate the plug itself, but also allow hopping to other devices connected to the same Wi-Fi home network.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3FB20-D83C-4843-9801-FAC250F9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12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E8FF6-1A6C-40F4-96BD-7B6EE4908A85}"/>
              </a:ext>
            </a:extLst>
          </p:cNvPr>
          <p:cNvSpPr txBox="1"/>
          <p:nvPr/>
        </p:nvSpPr>
        <p:spPr>
          <a:xfrm>
            <a:off x="838200" y="5853798"/>
            <a:ext cx="100763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https://securingtomorrow.mcafee.com/mcafee-labs/insight-into-home-automation-reveals-vulnerability-in-simple-iot-product/</a:t>
            </a:r>
          </a:p>
        </p:txBody>
      </p:sp>
      <p:pic>
        <p:nvPicPr>
          <p:cNvPr id="3074" name="Picture 2" descr="Pull the plug">
            <a:extLst>
              <a:ext uri="{FF2B5EF4-FFF2-40B4-BE49-F238E27FC236}">
                <a16:creationId xmlns:a16="http://schemas.microsoft.com/office/drawing/2014/main" id="{84AFF655-F023-41C1-BAB6-7039C5DCB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7" r="10434"/>
          <a:stretch/>
        </p:blipFill>
        <p:spPr bwMode="auto">
          <a:xfrm>
            <a:off x="8157124" y="2033587"/>
            <a:ext cx="3196676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BFDDB-E9E2-4D3A-B233-C4666D22A1AE}"/>
              </a:ext>
            </a:extLst>
          </p:cNvPr>
          <p:cNvSpPr txBox="1"/>
          <p:nvPr/>
        </p:nvSpPr>
        <p:spPr>
          <a:xfrm>
            <a:off x="10457401" y="4826219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Register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189743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0B9E-5E1E-40AE-8B76-7DB9AFF9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Did it happen before?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4D526-3470-47A7-B3BD-1E8D6E96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5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4300" b="1" dirty="0" err="1"/>
              <a:t>Over</a:t>
            </a:r>
            <a:r>
              <a:rPr lang="pt-PT" sz="4300" b="1" dirty="0"/>
              <a:t> 500k routers </a:t>
            </a:r>
            <a:r>
              <a:rPr lang="pt-PT" sz="4300" b="1" dirty="0" err="1"/>
              <a:t>compromised</a:t>
            </a:r>
            <a:r>
              <a:rPr lang="pt-PT" sz="4300" b="1" dirty="0"/>
              <a:t> </a:t>
            </a:r>
            <a:r>
              <a:rPr lang="pt-PT" sz="4300" b="1" dirty="0" err="1"/>
              <a:t>worldwide</a:t>
            </a:r>
            <a:endParaRPr lang="pt-PT" sz="4300" b="1" dirty="0"/>
          </a:p>
          <a:p>
            <a:pPr marL="0" indent="0">
              <a:buNone/>
            </a:pPr>
            <a:r>
              <a:rPr lang="pt-PT" dirty="0"/>
              <a:t>(</a:t>
            </a:r>
            <a:r>
              <a:rPr lang="pt-PT" dirty="0" err="1"/>
              <a:t>June</a:t>
            </a:r>
            <a:r>
              <a:rPr lang="pt-PT" dirty="0"/>
              <a:t> 2018)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Attack</a:t>
            </a:r>
            <a:r>
              <a:rPr lang="pt-PT" dirty="0"/>
              <a:t> </a:t>
            </a:r>
            <a:r>
              <a:rPr lang="pt-PT" dirty="0" err="1"/>
              <a:t>vector</a:t>
            </a:r>
            <a:r>
              <a:rPr lang="pt-PT" dirty="0"/>
              <a:t> </a:t>
            </a:r>
            <a:r>
              <a:rPr lang="pt-PT" dirty="0" err="1"/>
              <a:t>unknown</a:t>
            </a:r>
            <a:r>
              <a:rPr lang="pt-PT" dirty="0"/>
              <a:t> as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June</a:t>
            </a:r>
            <a:r>
              <a:rPr lang="pt-PT" dirty="0"/>
              <a:t> 2018.</a:t>
            </a:r>
          </a:p>
          <a:p>
            <a:pPr marL="0" indent="0">
              <a:buNone/>
            </a:pPr>
            <a:r>
              <a:rPr lang="pt-PT" i="1" dirty="0" err="1"/>
              <a:t>VPNFilter</a:t>
            </a:r>
            <a:r>
              <a:rPr lang="pt-PT" dirty="0"/>
              <a:t> </a:t>
            </a:r>
            <a:r>
              <a:rPr lang="pt-PT" dirty="0" err="1"/>
              <a:t>malware</a:t>
            </a:r>
            <a:r>
              <a:rPr lang="pt-PT" dirty="0"/>
              <a:t> can </a:t>
            </a:r>
            <a:r>
              <a:rPr lang="pt-PT" dirty="0" err="1"/>
              <a:t>sniff</a:t>
            </a:r>
            <a:r>
              <a:rPr lang="pt-PT" dirty="0"/>
              <a:t> </a:t>
            </a:r>
            <a:r>
              <a:rPr lang="pt-PT" dirty="0" err="1"/>
              <a:t>traffic</a:t>
            </a:r>
            <a:r>
              <a:rPr lang="pt-PT" dirty="0"/>
              <a:t>, </a:t>
            </a:r>
            <a:r>
              <a:rPr lang="pt-PT" dirty="0" err="1"/>
              <a:t>turn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router </a:t>
            </a:r>
            <a:r>
              <a:rPr lang="pt-PT" dirty="0" err="1"/>
              <a:t>into</a:t>
            </a:r>
            <a:r>
              <a:rPr lang="pt-PT" dirty="0"/>
              <a:t> a </a:t>
            </a:r>
            <a:r>
              <a:rPr lang="pt-PT" dirty="0" err="1"/>
              <a:t>stepstone</a:t>
            </a:r>
            <a:r>
              <a:rPr lang="pt-PT" dirty="0"/>
              <a:t> for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master’s</a:t>
            </a:r>
            <a:r>
              <a:rPr lang="pt-PT" dirty="0"/>
              <a:t> </a:t>
            </a:r>
            <a:r>
              <a:rPr lang="pt-PT" dirty="0" err="1"/>
              <a:t>connections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brick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4E845-CA39-497A-BCB1-65E1B489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13</a:t>
            </a:fld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56CA3-2677-48EA-9094-47ECFB109A1F}"/>
              </a:ext>
            </a:extLst>
          </p:cNvPr>
          <p:cNvSpPr txBox="1"/>
          <p:nvPr/>
        </p:nvSpPr>
        <p:spPr>
          <a:xfrm>
            <a:off x="838200" y="5853798"/>
            <a:ext cx="106722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https://arstechnica.com/information-technology/2018/05/hackers-infect-500000-consumer-routers-all-over-the-world-with-malware/</a:t>
            </a:r>
          </a:p>
        </p:txBody>
      </p:sp>
      <p:pic>
        <p:nvPicPr>
          <p:cNvPr id="2050" name="Picture 2" descr="https://3.bp.blogspot.com/-1OGddXBBf1s/WwTyd0k3szI/AAAAAAAAAgs/82oB9Lftark-aUd7aYp5WnpNcfiAvxKjwCLcBGAs/s640/image2.jpg">
            <a:extLst>
              <a:ext uri="{FF2B5EF4-FFF2-40B4-BE49-F238E27FC236}">
                <a16:creationId xmlns:a16="http://schemas.microsoft.com/office/drawing/2014/main" id="{E9125B96-EE9E-45A8-B61B-031113424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918" y="1870075"/>
            <a:ext cx="4589564" cy="145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3A1E-0DF5-4ED2-961F-3AC56894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Did it happen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6385-0B0B-4241-826D-07BF961B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96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4000" b="1" dirty="0"/>
              <a:t>Jeep hacked remotely</a:t>
            </a:r>
          </a:p>
          <a:p>
            <a:pPr marL="0" indent="0">
              <a:buNone/>
            </a:pPr>
            <a:r>
              <a:rPr lang="pt-PT" dirty="0"/>
              <a:t>(July 2015)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Zero-day vulnerabilities that allowed remote control of a Jeep Cherokee were demonstrated to the press.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3697D-CD62-4C32-B646-D2364DD2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14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F712C-D1DD-40EA-AB46-86E9050A623A}"/>
              </a:ext>
            </a:extLst>
          </p:cNvPr>
          <p:cNvSpPr txBox="1"/>
          <p:nvPr/>
        </p:nvSpPr>
        <p:spPr>
          <a:xfrm>
            <a:off x="838200" y="6033185"/>
            <a:ext cx="56798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https://www.wired.com/2015/07/hackers-remotely-kill-jeep-highway/</a:t>
            </a:r>
          </a:p>
        </p:txBody>
      </p:sp>
      <p:pic>
        <p:nvPicPr>
          <p:cNvPr id="8" name="Picture 7" descr="A car parked in a grassy field&#10;&#10;Description generated with very high confidence">
            <a:extLst>
              <a:ext uri="{FF2B5EF4-FFF2-40B4-BE49-F238E27FC236}">
                <a16:creationId xmlns:a16="http://schemas.microsoft.com/office/drawing/2014/main" id="{7385D8A9-DD9B-4DC7-BB59-000DA0F48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-1104" r="13741" b="1104"/>
          <a:stretch/>
        </p:blipFill>
        <p:spPr>
          <a:xfrm>
            <a:off x="7891548" y="1825625"/>
            <a:ext cx="3562699" cy="3800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F47A6B-4D44-4B9F-AFDD-6307792C2D77}"/>
              </a:ext>
            </a:extLst>
          </p:cNvPr>
          <p:cNvSpPr txBox="1"/>
          <p:nvPr/>
        </p:nvSpPr>
        <p:spPr>
          <a:xfrm>
            <a:off x="9965422" y="5592544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Andy Greenberg / Wired</a:t>
            </a:r>
          </a:p>
        </p:txBody>
      </p:sp>
    </p:spTree>
    <p:extLst>
      <p:ext uri="{BB962C8B-B14F-4D97-AF65-F5344CB8AC3E}">
        <p14:creationId xmlns:p14="http://schemas.microsoft.com/office/powerpoint/2010/main" val="352343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04AF-3105-4E10-9E84-ADBC86A4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Did it happen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F243-32D2-4010-8F7E-C32B3D97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4000" b="1" dirty="0"/>
              <a:t>Remotely controlled car washes</a:t>
            </a:r>
          </a:p>
          <a:p>
            <a:pPr marL="0" indent="0">
              <a:buNone/>
            </a:pPr>
            <a:r>
              <a:rPr lang="pt-PT" dirty="0"/>
              <a:t>(July 2017)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Attackers can take control of the machine by leveraging plain text HTTP connections and default credentials.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Physical damage to property and humans becomes possible.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24153-A4B1-42B5-8B00-7BB9F6DF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15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6DEAB-8578-447E-AD49-7F6CC61213A3}"/>
              </a:ext>
            </a:extLst>
          </p:cNvPr>
          <p:cNvSpPr txBox="1"/>
          <p:nvPr/>
        </p:nvSpPr>
        <p:spPr>
          <a:xfrm>
            <a:off x="838200" y="6033185"/>
            <a:ext cx="10169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https://motherboard.vice.com/en_us/article/bjxe33/car-wash-hack-can-smash-vehicle-trap-passengers-douse-them-with-water</a:t>
            </a:r>
          </a:p>
        </p:txBody>
      </p:sp>
    </p:spTree>
    <p:extLst>
      <p:ext uri="{BB962C8B-B14F-4D97-AF65-F5344CB8AC3E}">
        <p14:creationId xmlns:p14="http://schemas.microsoft.com/office/powerpoint/2010/main" val="303397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04AF-3105-4E10-9E84-ADBC86A4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Thinking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F243-32D2-4010-8F7E-C32B3D97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PT" dirty="0"/>
              <a:t>Philips </a:t>
            </a:r>
            <a:r>
              <a:rPr lang="pt-PT" dirty="0" err="1"/>
              <a:t>Hue</a:t>
            </a:r>
            <a:r>
              <a:rPr lang="pt-PT" dirty="0"/>
              <a:t> </a:t>
            </a:r>
            <a:r>
              <a:rPr lang="pt-PT" dirty="0" err="1"/>
              <a:t>lamps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exploited</a:t>
            </a:r>
            <a:r>
              <a:rPr lang="pt-PT" dirty="0"/>
              <a:t> </a:t>
            </a:r>
            <a:r>
              <a:rPr lang="pt-PT" dirty="0" err="1"/>
              <a:t>remotely</a:t>
            </a:r>
            <a:r>
              <a:rPr lang="pt-PT" dirty="0"/>
              <a:t> to </a:t>
            </a:r>
            <a:r>
              <a:rPr lang="pt-PT" dirty="0" err="1"/>
              <a:t>plant</a:t>
            </a:r>
            <a:r>
              <a:rPr lang="pt-PT" dirty="0"/>
              <a:t> a </a:t>
            </a:r>
            <a:r>
              <a:rPr lang="pt-PT" dirty="0" err="1"/>
              <a:t>worm</a:t>
            </a:r>
            <a:r>
              <a:rPr lang="pt-PT" dirty="0"/>
              <a:t>.</a:t>
            </a:r>
          </a:p>
          <a:p>
            <a:endParaRPr lang="en-GB" dirty="0"/>
          </a:p>
          <a:p>
            <a:r>
              <a:rPr lang="en-GB" dirty="0"/>
              <a:t>An Internet of Things (IoT) botnet of high wattage devices may allow attacks on the power grid.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24153-A4B1-42B5-8B00-7BB9F6DF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16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A561B-92C8-4C47-816C-99866FEFBD5D}"/>
              </a:ext>
            </a:extLst>
          </p:cNvPr>
          <p:cNvSpPr txBox="1"/>
          <p:nvPr/>
        </p:nvSpPr>
        <p:spPr>
          <a:xfrm>
            <a:off x="5364275" y="3606240"/>
            <a:ext cx="59895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https://www.usenix.org/conference/usenixsecurity18/presentation/soltan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793D6-05C3-466B-9758-4C2C97D7D200}"/>
              </a:ext>
            </a:extLst>
          </p:cNvPr>
          <p:cNvSpPr txBox="1"/>
          <p:nvPr/>
        </p:nvSpPr>
        <p:spPr>
          <a:xfrm>
            <a:off x="4317065" y="2257830"/>
            <a:ext cx="70367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/>
              <a:t>https://blog.acolyer.org/2017/06/22/iot-goes-nuclear-creating-a-zigbee-chain-reaction/</a:t>
            </a:r>
          </a:p>
        </p:txBody>
      </p:sp>
    </p:spTree>
    <p:extLst>
      <p:ext uri="{BB962C8B-B14F-4D97-AF65-F5344CB8AC3E}">
        <p14:creationId xmlns:p14="http://schemas.microsoft.com/office/powerpoint/2010/main" val="157605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6796-0E34-4F23-B108-B431BB52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General Data Protection Regulation (EU)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7DA4-6FCC-4062-8FBE-5DB4DD79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Privacy by design and by default!</a:t>
            </a:r>
          </a:p>
          <a:p>
            <a:pPr lvl="1"/>
            <a:r>
              <a:rPr lang="pt-PT" dirty="0"/>
              <a:t>Minimize data collection.</a:t>
            </a:r>
          </a:p>
          <a:p>
            <a:pPr lvl="1"/>
            <a:r>
              <a:rPr lang="pt-PT" dirty="0"/>
              <a:t>Hide data.</a:t>
            </a:r>
          </a:p>
          <a:p>
            <a:pPr lvl="2"/>
            <a:r>
              <a:rPr lang="pt-PT" dirty="0"/>
              <a:t>Encrypt.</a:t>
            </a:r>
          </a:p>
          <a:p>
            <a:pPr lvl="2"/>
            <a:r>
              <a:rPr lang="pt-PT" dirty="0"/>
              <a:t>Anonymize.</a:t>
            </a:r>
          </a:p>
          <a:p>
            <a:pPr lvl="2"/>
            <a:r>
              <a:rPr lang="pt-PT" dirty="0"/>
              <a:t>Pseudonymize.</a:t>
            </a:r>
          </a:p>
          <a:p>
            <a:pPr lvl="1"/>
            <a:r>
              <a:rPr lang="pt-PT" dirty="0"/>
              <a:t>Control access to data.</a:t>
            </a:r>
          </a:p>
          <a:p>
            <a:pPr lvl="1"/>
            <a:endParaRPr lang="pt-PT" dirty="0"/>
          </a:p>
          <a:p>
            <a:r>
              <a:rPr lang="pt-PT" dirty="0"/>
              <a:t>Have a privacy policy.</a:t>
            </a:r>
          </a:p>
          <a:p>
            <a:r>
              <a:rPr lang="pt-PT" dirty="0"/>
              <a:t>Have means of determining the extent of privacy braches.</a:t>
            </a:r>
          </a:p>
          <a:p>
            <a:pPr lvl="1"/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28240-E6A9-4986-AFA8-F9644AD7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4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2418-F919-4B78-83DE-2B92C8F7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That’s all folks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D1E1-C97E-4961-B954-9C1C4958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Slides and reference papers available at</a:t>
            </a:r>
          </a:p>
          <a:p>
            <a:pPr marL="457200" lvl="1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https://github.com/vveloso/talks</a:t>
            </a:r>
          </a:p>
          <a:p>
            <a:pPr marL="457200" lvl="1" indent="0">
              <a:buNone/>
            </a:pPr>
            <a:endParaRPr lang="pt-PT" dirty="0"/>
          </a:p>
          <a:p>
            <a:pPr marL="0" indent="0" algn="r">
              <a:buNone/>
            </a:pPr>
            <a:endParaRPr lang="pt-PT" dirty="0"/>
          </a:p>
          <a:p>
            <a:pPr marL="0" indent="0" algn="r">
              <a:buNone/>
            </a:pP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1CD31-C740-4EAE-A296-10466768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18</a:t>
            </a:fld>
            <a:endParaRPr lang="pt-PT"/>
          </a:p>
        </p:txBody>
      </p:sp>
      <p:pic>
        <p:nvPicPr>
          <p:cNvPr id="4098" name="Picture 2" descr="Sandboxing Cycle">
            <a:extLst>
              <a:ext uri="{FF2B5EF4-FFF2-40B4-BE49-F238E27FC236}">
                <a16:creationId xmlns:a16="http://schemas.microsoft.com/office/drawing/2014/main" id="{FAB49432-1A9B-4BB9-9D33-DF6C3EC3D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92" y="566738"/>
            <a:ext cx="518160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D97AC5-D036-48E9-A55B-91B2E92D55D1}"/>
              </a:ext>
            </a:extLst>
          </p:cNvPr>
          <p:cNvSpPr txBox="1"/>
          <p:nvPr/>
        </p:nvSpPr>
        <p:spPr>
          <a:xfrm>
            <a:off x="9982200" y="6094740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https://xkcd.com/2044/</a:t>
            </a:r>
          </a:p>
        </p:txBody>
      </p:sp>
    </p:spTree>
    <p:extLst>
      <p:ext uri="{BB962C8B-B14F-4D97-AF65-F5344CB8AC3E}">
        <p14:creationId xmlns:p14="http://schemas.microsoft.com/office/powerpoint/2010/main" val="2779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9AC2-F67E-48FA-8A50-7A1C4413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The speaker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A680-D589-40B5-9989-61A044FD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Vasco Veloso</a:t>
            </a:r>
          </a:p>
          <a:p>
            <a:pPr marL="0" indent="0">
              <a:buNone/>
            </a:pPr>
            <a:r>
              <a:rPr lang="pt-PT" dirty="0"/>
              <a:t>vveloso@gmail.com</a:t>
            </a:r>
          </a:p>
          <a:p>
            <a:endParaRPr lang="pt-PT" dirty="0"/>
          </a:p>
          <a:p>
            <a:r>
              <a:rPr lang="pt-PT" dirty="0"/>
              <a:t>Worked from the kernel to the cloud.</a:t>
            </a:r>
          </a:p>
          <a:p>
            <a:r>
              <a:rPr lang="pt-PT" dirty="0"/>
              <a:t>Wrote a book on x86 assembly.</a:t>
            </a:r>
          </a:p>
          <a:p>
            <a:r>
              <a:rPr lang="pt-PT" dirty="0"/>
              <a:t>Built firmware for embedded systems.</a:t>
            </a:r>
          </a:p>
          <a:p>
            <a:r>
              <a:rPr lang="pt-PT" dirty="0"/>
              <a:t>Writing and designing software professionally since 1997.</a:t>
            </a:r>
          </a:p>
          <a:p>
            <a:r>
              <a:rPr lang="pt-PT" dirty="0" err="1"/>
              <a:t>Currently</a:t>
            </a:r>
            <a:r>
              <a:rPr lang="pt-PT" dirty="0"/>
              <a:t> </a:t>
            </a:r>
            <a:r>
              <a:rPr lang="pt-PT" dirty="0" err="1"/>
              <a:t>writing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designing</a:t>
            </a:r>
            <a:r>
              <a:rPr lang="pt-PT" dirty="0"/>
              <a:t> Java software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Nomads</a:t>
            </a:r>
            <a:r>
              <a:rPr lang="pt-PT" dirty="0"/>
              <a:t>.</a:t>
            </a:r>
          </a:p>
        </p:txBody>
      </p:sp>
      <p:pic>
        <p:nvPicPr>
          <p:cNvPr id="1030" name="Picture 6" descr="Speaker Image">
            <a:extLst>
              <a:ext uri="{FF2B5EF4-FFF2-40B4-BE49-F238E27FC236}">
                <a16:creationId xmlns:a16="http://schemas.microsoft.com/office/drawing/2014/main" id="{2409F2F0-16DE-49EA-B0E8-FA83D522F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t="5690" r="19188" b="4249"/>
          <a:stretch/>
        </p:blipFill>
        <p:spPr bwMode="auto">
          <a:xfrm>
            <a:off x="9329056" y="472373"/>
            <a:ext cx="2024744" cy="270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A95C8-BC2F-4C74-9B14-9EB52CCB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2</a:t>
            </a:fld>
            <a:endParaRPr lang="pt-PT"/>
          </a:p>
        </p:txBody>
      </p:sp>
      <p:pic>
        <p:nvPicPr>
          <p:cNvPr id="1026" name="Picture 2" descr="https://www.codenomads.nl/wp-content/uploads/Code-Nomads_liggend.png">
            <a:extLst>
              <a:ext uri="{FF2B5EF4-FFF2-40B4-BE49-F238E27FC236}">
                <a16:creationId xmlns:a16="http://schemas.microsoft.com/office/drawing/2014/main" id="{0C116521-F22E-4CE8-A1C2-B16D038A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30" y="3542857"/>
            <a:ext cx="4584370" cy="91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56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2CB3-42A7-4F8E-A481-5B108A2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Nothing is unbreakable…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E8E3-098D-47C2-BF39-098BBA85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 algn="r">
              <a:buNone/>
            </a:pPr>
            <a:r>
              <a:rPr lang="pt-PT" dirty="0"/>
              <a:t>… but we can make it more difficult to break!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25381-0F6F-45BE-A5AE-297E85FF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29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C8AA-38C5-453B-8E20-989DF427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3FF6-2ACF-4422-A1A8-038E18B5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Old concern</a:t>
            </a:r>
          </a:p>
          <a:p>
            <a:pPr lvl="1"/>
            <a:r>
              <a:rPr lang="pt-PT" dirty="0"/>
              <a:t>Regulation attempts date back to 2008 in the EU.</a:t>
            </a:r>
          </a:p>
          <a:p>
            <a:pPr lvl="1"/>
            <a:r>
              <a:rPr lang="pt-PT" dirty="0"/>
              <a:t>Remember all the talk around RFID?</a:t>
            </a:r>
          </a:p>
          <a:p>
            <a:pPr lvl="1"/>
            <a:endParaRPr lang="pt-PT" dirty="0"/>
          </a:p>
          <a:p>
            <a:r>
              <a:rPr lang="pt-PT" dirty="0"/>
              <a:t>20 billion connected “Things” in 2020 (Gartner)</a:t>
            </a:r>
          </a:p>
          <a:p>
            <a:pPr lvl="1"/>
            <a:r>
              <a:rPr lang="pt-PT" dirty="0"/>
              <a:t>20 billion new nodes ripe for attacking.</a:t>
            </a:r>
          </a:p>
          <a:p>
            <a:pPr lvl="1"/>
            <a:r>
              <a:rPr lang="pt-PT" dirty="0"/>
              <a:t>20 billion new nodes surveilling each and every one of us.</a:t>
            </a:r>
          </a:p>
          <a:p>
            <a:pPr lvl="1"/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B8982-BEB7-4F14-A8E6-50B80AB9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97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314D-6BB2-42A8-A2F8-FBBDDB2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Security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C689-D42F-4D02-99E2-2F25B606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Device supply chain</a:t>
            </a:r>
          </a:p>
          <a:p>
            <a:pPr lvl="1"/>
            <a:r>
              <a:rPr lang="pt-PT" dirty="0"/>
              <a:t>Devices may be resold pre-programmed with malware.</a:t>
            </a:r>
          </a:p>
          <a:p>
            <a:r>
              <a:rPr lang="pt-PT" dirty="0"/>
              <a:t>Firmware upgrade</a:t>
            </a:r>
          </a:p>
          <a:p>
            <a:pPr lvl="1"/>
            <a:r>
              <a:rPr lang="pt-PT" dirty="0"/>
              <a:t>OTA may be abused.</a:t>
            </a:r>
          </a:p>
          <a:p>
            <a:r>
              <a:rPr lang="pt-PT" dirty="0"/>
              <a:t>Applications and services</a:t>
            </a:r>
          </a:p>
          <a:p>
            <a:pPr lvl="1"/>
            <a:r>
              <a:rPr lang="pt-PT" dirty="0"/>
              <a:t>Exposed services and end-user applications may be compromised.</a:t>
            </a:r>
          </a:p>
          <a:p>
            <a:r>
              <a:rPr lang="pt-PT" dirty="0"/>
              <a:t>Working network</a:t>
            </a:r>
          </a:p>
          <a:p>
            <a:pPr lvl="1"/>
            <a:r>
              <a:rPr lang="pt-PT" dirty="0"/>
              <a:t>User networks are hostile by definition.</a:t>
            </a:r>
          </a:p>
          <a:p>
            <a:r>
              <a:rPr lang="pt-PT" dirty="0"/>
              <a:t>Cloud service impersonation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8A996-89B6-421D-ABA3-3642A998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710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D92F-858F-43C3-A049-F49FFE00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Physical 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0A1A-8471-4E21-A80D-87DCB347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Remove or limit access to debug and programming ports.</a:t>
            </a:r>
          </a:p>
          <a:p>
            <a:pPr lvl="1"/>
            <a:r>
              <a:rPr lang="pt-PT" dirty="0"/>
              <a:t>Some vendors provide authorization on debug ports.</a:t>
            </a:r>
          </a:p>
          <a:p>
            <a:endParaRPr lang="pt-PT" dirty="0"/>
          </a:p>
          <a:p>
            <a:r>
              <a:rPr lang="pt-PT" dirty="0"/>
              <a:t>Re-evaluate vendor designs.</a:t>
            </a:r>
          </a:p>
          <a:p>
            <a:pPr lvl="1"/>
            <a:r>
              <a:rPr lang="pt-PT" dirty="0"/>
              <a:t>Remove unnecessary connections and peripherals.</a:t>
            </a:r>
          </a:p>
          <a:p>
            <a:pPr lvl="1"/>
            <a:endParaRPr lang="pt-PT" dirty="0"/>
          </a:p>
          <a:p>
            <a:r>
              <a:rPr lang="pt-PT" dirty="0"/>
              <a:t>Study device flash memory protection mechanisms.</a:t>
            </a:r>
          </a:p>
          <a:p>
            <a:pPr lvl="1"/>
            <a:r>
              <a:rPr lang="pt-PT" dirty="0"/>
              <a:t>Memory/storage encryption and write control.</a:t>
            </a:r>
          </a:p>
          <a:p>
            <a:endParaRPr lang="pt-PT" dirty="0"/>
          </a:p>
          <a:p>
            <a:r>
              <a:rPr lang="pt-PT" dirty="0"/>
              <a:t>Use cryptographic hardware.</a:t>
            </a:r>
          </a:p>
          <a:p>
            <a:endParaRPr lang="pt-PT" dirty="0"/>
          </a:p>
          <a:p>
            <a:r>
              <a:rPr lang="pt-PT" dirty="0"/>
              <a:t>Detect tampering attempts.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B7FF4-1633-43A3-AB05-822B0CF1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326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D92F-858F-43C3-A049-F49FFE00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Software 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0A1A-8471-4E21-A80D-87DCB347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Use secure development practices for the platform and language.</a:t>
            </a:r>
          </a:p>
          <a:p>
            <a:endParaRPr lang="pt-PT" dirty="0"/>
          </a:p>
          <a:p>
            <a:r>
              <a:rPr lang="pt-PT" dirty="0"/>
              <a:t>Trim and re-evaluate third-party software and libraries.</a:t>
            </a:r>
          </a:p>
          <a:p>
            <a:pPr lvl="1"/>
            <a:r>
              <a:rPr lang="pt-PT" dirty="0"/>
              <a:t>Use sound and proven cryptographic implementations.</a:t>
            </a:r>
          </a:p>
          <a:p>
            <a:endParaRPr lang="pt-PT" dirty="0"/>
          </a:p>
          <a:p>
            <a:r>
              <a:rPr lang="pt-PT" dirty="0"/>
              <a:t>Secure the boot process.</a:t>
            </a:r>
          </a:p>
          <a:p>
            <a:endParaRPr lang="pt-PT" dirty="0"/>
          </a:p>
          <a:p>
            <a:r>
              <a:rPr lang="pt-PT" dirty="0"/>
              <a:t>Authenticate OTA update sources and targets.</a:t>
            </a:r>
          </a:p>
          <a:p>
            <a:pPr lvl="1"/>
            <a:r>
              <a:rPr lang="pt-PT" dirty="0"/>
              <a:t>Have distinct device signatures for software updates.</a:t>
            </a:r>
          </a:p>
          <a:p>
            <a:endParaRPr lang="pt-PT" dirty="0"/>
          </a:p>
          <a:p>
            <a:r>
              <a:rPr lang="pt-PT" dirty="0" err="1"/>
              <a:t>Pair</a:t>
            </a:r>
            <a:r>
              <a:rPr lang="pt-PT" dirty="0"/>
              <a:t> external devices, such as phones, </a:t>
            </a:r>
            <a:r>
              <a:rPr lang="pt-PT" dirty="0" err="1"/>
              <a:t>securely</a:t>
            </a:r>
            <a:r>
              <a:rPr lang="pt-PT" dirty="0"/>
              <a:t> (e.g. </a:t>
            </a:r>
            <a:r>
              <a:rPr lang="pt-PT"/>
              <a:t>secure NFC</a:t>
            </a:r>
            <a:r>
              <a:rPr lang="pt-PT" dirty="0"/>
              <a:t>/Bluetooth).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9A2DA-84F0-4506-8567-A70204B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077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78FF-8C60-4195-B15B-BE48B63F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Network 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05AA-654A-4941-8E42-D219CD4E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Different default credentials for all devices.</a:t>
            </a:r>
          </a:p>
          <a:p>
            <a:endParaRPr lang="pt-PT" dirty="0"/>
          </a:p>
          <a:p>
            <a:r>
              <a:rPr lang="pt-PT" dirty="0"/>
              <a:t>Security on the protocol level.</a:t>
            </a:r>
          </a:p>
          <a:p>
            <a:endParaRPr lang="pt-PT" dirty="0"/>
          </a:p>
          <a:p>
            <a:r>
              <a:rPr lang="pt-PT" dirty="0"/>
              <a:t>Peer authentication and authorization.</a:t>
            </a:r>
          </a:p>
          <a:p>
            <a:pPr lvl="1"/>
            <a:r>
              <a:rPr lang="pt-PT" dirty="0"/>
              <a:t>Secret sharing</a:t>
            </a:r>
          </a:p>
          <a:p>
            <a:pPr lvl="1"/>
            <a:r>
              <a:rPr lang="pt-PT" dirty="0"/>
              <a:t>Cryptographic one-way hashing</a:t>
            </a:r>
          </a:p>
          <a:p>
            <a:pPr lvl="1"/>
            <a:r>
              <a:rPr lang="pt-PT" dirty="0"/>
              <a:t>Zero knowledge proof</a:t>
            </a:r>
          </a:p>
          <a:p>
            <a:endParaRPr lang="pt-PT" dirty="0"/>
          </a:p>
          <a:p>
            <a:r>
              <a:rPr lang="pt-PT" dirty="0"/>
              <a:t>Nodes act only as clients towards the network.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D6FD2-1A9E-432B-9842-BF1A6E87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44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E7CE-4853-4384-9FF9-F626547F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Privacy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4722-354F-44AE-A29B-AF6B428C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Identity disclosure</a:t>
            </a:r>
          </a:p>
          <a:p>
            <a:pPr lvl="1"/>
            <a:r>
              <a:rPr lang="pt-PT" dirty="0"/>
              <a:t>Device may transmit personally identifiable data.</a:t>
            </a:r>
          </a:p>
          <a:p>
            <a:pPr lvl="1"/>
            <a:r>
              <a:rPr lang="pt-PT" dirty="0"/>
              <a:t>Device transmissions may be recognizable.</a:t>
            </a:r>
          </a:p>
          <a:p>
            <a:pPr lvl="1"/>
            <a:endParaRPr lang="pt-PT" dirty="0"/>
          </a:p>
          <a:p>
            <a:r>
              <a:rPr lang="pt-PT" dirty="0"/>
              <a:t>Location disclosure</a:t>
            </a:r>
          </a:p>
          <a:p>
            <a:pPr lvl="1"/>
            <a:r>
              <a:rPr lang="pt-PT" dirty="0"/>
              <a:t>Device may transmit its explicit location.</a:t>
            </a:r>
          </a:p>
          <a:p>
            <a:pPr lvl="1"/>
            <a:r>
              <a:rPr lang="pt-PT" dirty="0"/>
              <a:t>Device may be itself traceable through its communications.</a:t>
            </a:r>
          </a:p>
          <a:p>
            <a:pPr lvl="1"/>
            <a:endParaRPr lang="pt-PT" dirty="0"/>
          </a:p>
          <a:p>
            <a:r>
              <a:rPr lang="pt-PT" dirty="0"/>
              <a:t>Data confidentiality</a:t>
            </a:r>
          </a:p>
          <a:p>
            <a:pPr lvl="1"/>
            <a:r>
              <a:rPr lang="pt-PT" dirty="0"/>
              <a:t>Cloud services may contain records full of personally identifiable data.</a:t>
            </a:r>
          </a:p>
          <a:p>
            <a:pPr lvl="1"/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C77D2-3DFE-417F-9BC7-FB1E38A9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FEC1-A5E5-4B2D-852F-39C7163B3C5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16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812</Words>
  <Application>Microsoft Office PowerPoint</Application>
  <PresentationFormat>Widescreen</PresentationFormat>
  <Paragraphs>173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Security is a Thing</vt:lpstr>
      <vt:lpstr>The speaker</vt:lpstr>
      <vt:lpstr>Nothing is unbreakable…</vt:lpstr>
      <vt:lpstr>Why is this important?</vt:lpstr>
      <vt:lpstr>Security risks</vt:lpstr>
      <vt:lpstr>Physical risk mitigation</vt:lpstr>
      <vt:lpstr>Software risk mitigation</vt:lpstr>
      <vt:lpstr>Network risk mitigation</vt:lpstr>
      <vt:lpstr>Privacy risks</vt:lpstr>
      <vt:lpstr>Privacy risk mitigation</vt:lpstr>
      <vt:lpstr>Security and privacy first</vt:lpstr>
      <vt:lpstr>Did it happen before?</vt:lpstr>
      <vt:lpstr>Did it happen before?</vt:lpstr>
      <vt:lpstr>Did it happen before?</vt:lpstr>
      <vt:lpstr>Did it happen before?</vt:lpstr>
      <vt:lpstr>Thinking about it…</vt:lpstr>
      <vt:lpstr>General Data Protection Regulation (EU)</vt:lpstr>
      <vt:lpstr>That’s all folks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and Security in IoT</dc:title>
  <dc:creator>Vasco Veloso</dc:creator>
  <cp:keywords>iot;security;privacy</cp:keywords>
  <cp:lastModifiedBy>Vasco Veloso</cp:lastModifiedBy>
  <cp:revision>37</cp:revision>
  <dcterms:created xsi:type="dcterms:W3CDTF">2017-09-13T18:42:42Z</dcterms:created>
  <dcterms:modified xsi:type="dcterms:W3CDTF">2018-09-16T11:38:43Z</dcterms:modified>
</cp:coreProperties>
</file>