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66" r:id="rId5"/>
    <p:sldId id="258" r:id="rId6"/>
    <p:sldId id="267" r:id="rId7"/>
    <p:sldId id="261" r:id="rId8"/>
    <p:sldId id="259" r:id="rId9"/>
    <p:sldId id="260" r:id="rId10"/>
    <p:sldId id="265" r:id="rId11"/>
    <p:sldId id="268" r:id="rId12"/>
    <p:sldId id="262" r:id="rId13"/>
    <p:sldId id="270" r:id="rId14"/>
    <p:sldId id="271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363200" cy="14478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"/>
          <p:cNvCxnSpPr>
            <a:cxnSpLocks noChangeShapeType="1"/>
          </p:cNvCxnSpPr>
          <p:nvPr/>
        </p:nvCxnSpPr>
        <p:spPr bwMode="auto">
          <a:xfrm>
            <a:off x="1117600" y="2362200"/>
            <a:ext cx="10160000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dot"/>
            <a:round/>
            <a:headEnd/>
            <a:tailEnd/>
          </a:ln>
        </p:spPr>
      </p:cxnSp>
      <p:cxnSp>
        <p:nvCxnSpPr>
          <p:cNvPr id="5" name="Straight Connector 13"/>
          <p:cNvCxnSpPr>
            <a:cxnSpLocks noChangeShapeType="1"/>
          </p:cNvCxnSpPr>
          <p:nvPr/>
        </p:nvCxnSpPr>
        <p:spPr bwMode="auto">
          <a:xfrm>
            <a:off x="1117600" y="2363789"/>
            <a:ext cx="101600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38388"/>
            <a:ext cx="10363200" cy="1852613"/>
          </a:xfrm>
          <a:prstGeom prst="rect">
            <a:avLst/>
          </a:prstGeom>
        </p:spPr>
        <p:txBody>
          <a:bodyPr anchor="t"/>
          <a:lstStyle>
            <a:lvl1pPr algn="l">
              <a:defRPr sz="4000" b="0" i="0" cap="all">
                <a:solidFill>
                  <a:srgbClr val="606060"/>
                </a:solidFill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1676401"/>
            <a:ext cx="10363200" cy="6619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rgbClr val="1C6CB5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606060"/>
                </a:solidFill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10363200" cy="34290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>
              <a:buClrTx/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2pPr>
            <a:lvl3pPr>
              <a:buClrTx/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3pPr>
            <a:lvl4pPr>
              <a:buClrTx/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4pPr>
            <a:lvl5pPr>
              <a:defRPr b="0" i="1">
                <a:solidFill>
                  <a:srgbClr val="606060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606060"/>
                </a:solidFill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33600"/>
            <a:ext cx="5080000" cy="3505200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>
              <a:buClrTx/>
              <a:buFont typeface="Arial"/>
              <a:buChar char="•"/>
              <a:defRPr sz="2400" b="0" i="0">
                <a:solidFill>
                  <a:srgbClr val="606060"/>
                </a:solidFill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000" b="0" i="0">
                <a:solidFill>
                  <a:srgbClr val="606060"/>
                </a:solidFill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1800" b="0" i="0">
                <a:solidFill>
                  <a:srgbClr val="606060"/>
                </a:solidFill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800" b="0" i="1">
                <a:solidFill>
                  <a:srgbClr val="606060"/>
                </a:solidFill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0"/>
            <a:ext cx="5080000" cy="3505200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>
              <a:buClrTx/>
              <a:buFont typeface="Arial"/>
              <a:buChar char="•"/>
              <a:defRPr sz="2400" b="0" i="0">
                <a:solidFill>
                  <a:srgbClr val="808080"/>
                </a:solidFill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000" b="0" i="0">
                <a:solidFill>
                  <a:srgbClr val="808080"/>
                </a:solidFill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1800" b="0" i="0">
                <a:solidFill>
                  <a:srgbClr val="808080"/>
                </a:solidFill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800" b="0" i="1">
                <a:solidFill>
                  <a:srgbClr val="808080"/>
                </a:solidFill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1"/>
            <a:ext cx="10972800" cy="100647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808080"/>
                </a:solidFill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2"/>
            <a:ext cx="5386917" cy="4389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C6CB5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37626"/>
            <a:ext cx="5386917" cy="29718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>
              <a:buClr>
                <a:srgbClr val="ECD63F"/>
              </a:buClr>
              <a:buFont typeface="Arial"/>
              <a:buChar char="•"/>
              <a:defRPr sz="2000" b="0" i="0">
                <a:solidFill>
                  <a:srgbClr val="606060"/>
                </a:solidFill>
                <a:latin typeface="Trebuchet MS"/>
                <a:cs typeface="Trebuchet MS"/>
              </a:defRPr>
            </a:lvl2pPr>
            <a:lvl3pPr>
              <a:buClr>
                <a:srgbClr val="ECD63F"/>
              </a:buClr>
              <a:buFont typeface="Arial"/>
              <a:buChar char="•"/>
              <a:defRPr sz="1800" b="0" i="0">
                <a:solidFill>
                  <a:srgbClr val="606060"/>
                </a:solidFill>
                <a:latin typeface="Trebuchet MS"/>
                <a:cs typeface="Trebuchet MS"/>
              </a:defRPr>
            </a:lvl3pPr>
            <a:lvl4pPr>
              <a:buClr>
                <a:srgbClr val="ECD63F"/>
              </a:buClr>
              <a:buFont typeface="Arial"/>
              <a:buChar char="•"/>
              <a:defRPr sz="1600" b="0" i="0">
                <a:solidFill>
                  <a:srgbClr val="606060"/>
                </a:solidFill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600" b="0" i="1">
                <a:solidFill>
                  <a:srgbClr val="606060"/>
                </a:solidFill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057402"/>
            <a:ext cx="5389033" cy="4389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C6CB5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37626"/>
            <a:ext cx="5389033" cy="2971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06060"/>
                </a:solidFill>
              </a:defRPr>
            </a:lvl1pPr>
            <a:lvl2pPr>
              <a:buClr>
                <a:srgbClr val="ECD63F"/>
              </a:buClr>
              <a:buFont typeface="Arial"/>
              <a:buChar char="•"/>
              <a:defRPr sz="2000">
                <a:solidFill>
                  <a:srgbClr val="606060"/>
                </a:solidFill>
              </a:defRPr>
            </a:lvl2pPr>
            <a:lvl3pPr>
              <a:buClr>
                <a:srgbClr val="ECD63F"/>
              </a:buClr>
              <a:buFont typeface="Arial"/>
              <a:buChar char="•"/>
              <a:defRPr sz="1800">
                <a:solidFill>
                  <a:srgbClr val="606060"/>
                </a:solidFill>
              </a:defRPr>
            </a:lvl3pPr>
            <a:lvl4pPr>
              <a:buClr>
                <a:srgbClr val="ECD63F"/>
              </a:buClr>
              <a:buFont typeface="Arial"/>
              <a:buChar char="•"/>
              <a:defRPr sz="1600">
                <a:solidFill>
                  <a:srgbClr val="606060"/>
                </a:solidFill>
              </a:defRPr>
            </a:lvl4pPr>
            <a:lvl5pPr>
              <a:buClr>
                <a:srgbClr val="ECD63F"/>
              </a:buClr>
              <a:buFontTx/>
              <a:buNone/>
              <a:defRPr sz="1600" i="1">
                <a:solidFill>
                  <a:srgbClr val="606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43000"/>
            <a:ext cx="4011084" cy="1295400"/>
          </a:xfrm>
          <a:prstGeom prst="rect">
            <a:avLst/>
          </a:prstGeom>
          <a:solidFill>
            <a:srgbClr val="F49709"/>
          </a:solidFill>
        </p:spPr>
        <p:txBody>
          <a:bodyPr anchor="b"/>
          <a:lstStyle>
            <a:lvl1pPr algn="l">
              <a:defRPr sz="2000" b="0" i="0"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43000"/>
            <a:ext cx="6815667" cy="44958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06060"/>
                </a:solidFill>
                <a:latin typeface="Georgia"/>
                <a:cs typeface="Georgia"/>
              </a:defRPr>
            </a:lvl1pPr>
            <a:lvl2pPr>
              <a:buClrTx/>
              <a:buFont typeface="Arial"/>
              <a:buChar char="•"/>
              <a:defRPr sz="2800" b="0" i="0">
                <a:solidFill>
                  <a:srgbClr val="606060"/>
                </a:solidFill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400" b="0" i="0">
                <a:solidFill>
                  <a:srgbClr val="606060"/>
                </a:solidFill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2000" b="0" i="0">
                <a:solidFill>
                  <a:srgbClr val="606060"/>
                </a:solidFill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2000" b="0" i="1">
                <a:solidFill>
                  <a:srgbClr val="606060"/>
                </a:solidFill>
                <a:latin typeface="Trebuchet MS"/>
                <a:cs typeface="Trebuchet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590800"/>
            <a:ext cx="4011084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495800"/>
            <a:ext cx="7112000" cy="566738"/>
          </a:xfrm>
          <a:prstGeom prst="rect">
            <a:avLst/>
          </a:prstGeom>
        </p:spPr>
        <p:txBody>
          <a:bodyPr anchor="b"/>
          <a:lstStyle>
            <a:lvl1pPr algn="ctr">
              <a:defRPr sz="2000" b="0" i="0">
                <a:solidFill>
                  <a:srgbClr val="606060"/>
                </a:solidFill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295400"/>
            <a:ext cx="7112000" cy="3124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5062538"/>
            <a:ext cx="7112000" cy="804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y_seal_alt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ＭＳ Ｐゴシック" pitchFamily="122" charset="-128"/>
          <a:cs typeface="ＭＳ Ｐゴシック" pitchFamily="12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defRPr sz="2400">
          <a:solidFill>
            <a:schemeClr val="bg1"/>
          </a:solidFill>
          <a:latin typeface="+mn-lt"/>
          <a:ea typeface="ＭＳ Ｐゴシック" pitchFamily="122" charset="-128"/>
          <a:cs typeface="ＭＳ Ｐゴシック" pitchFamily="12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33"/>
        </a:buClr>
        <a:buSzPct val="80000"/>
        <a:buFont typeface="Times" charset="0"/>
        <a:buChar char="•"/>
        <a:defRPr sz="2400">
          <a:solidFill>
            <a:schemeClr val="bg1"/>
          </a:solidFill>
          <a:latin typeface="+mn-lt"/>
          <a:ea typeface="ＭＳ Ｐゴシック" pitchFamily="12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bg1"/>
          </a:solidFill>
          <a:latin typeface="+mn-lt"/>
          <a:ea typeface="ＭＳ Ｐゴシック" pitchFamily="12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95000"/>
        <a:buFont typeface="Times" charset="0"/>
        <a:buChar char="•"/>
        <a:defRPr sz="2000">
          <a:solidFill>
            <a:schemeClr val="bg1"/>
          </a:solidFill>
          <a:latin typeface="+mn-lt"/>
          <a:ea typeface="ＭＳ Ｐゴシック" pitchFamily="12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mitha\AppData\Local\Microsoft\Windows\Temporary Internet Files\Content.IE5\B0HKVQ4T\MC90038257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1" y="775998"/>
            <a:ext cx="5732395" cy="561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435" y="0"/>
            <a:ext cx="9800492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dirty="0" smtClean="0">
                <a:solidFill>
                  <a:schemeClr val="tx1"/>
                </a:solidFill>
              </a:rPr>
              <a:t>University Recommender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				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2615" y="417524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					</a:t>
            </a:r>
            <a:r>
              <a:rPr lang="en-US" dirty="0" err="1" smtClean="0">
                <a:solidFill>
                  <a:schemeClr val="tx1"/>
                </a:solidFill>
              </a:rPr>
              <a:t>Amitha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Narasimha</a:t>
            </a:r>
            <a:r>
              <a:rPr lang="en-US" dirty="0">
                <a:solidFill>
                  <a:schemeClr val="tx1"/>
                </a:solidFill>
              </a:rPr>
              <a:t> Murthy </a:t>
            </a:r>
            <a:r>
              <a:rPr lang="en-US" dirty="0" smtClean="0">
                <a:solidFill>
                  <a:schemeClr val="tx1"/>
                </a:solidFill>
              </a:rPr>
              <a:t>					          </a:t>
            </a:r>
            <a:r>
              <a:rPr lang="en-US" dirty="0" err="1" smtClean="0">
                <a:solidFill>
                  <a:schemeClr val="tx1"/>
                </a:solidFill>
              </a:rPr>
              <a:t>Neeti</a:t>
            </a:r>
            <a:r>
              <a:rPr lang="en-US" dirty="0" smtClean="0">
                <a:solidFill>
                  <a:schemeClr val="tx1"/>
                </a:solidFill>
              </a:rPr>
              <a:t> Narayan 							</a:t>
            </a:r>
            <a:r>
              <a:rPr lang="en-US" dirty="0" err="1" smtClean="0">
                <a:solidFill>
                  <a:schemeClr val="tx1"/>
                </a:solidFill>
              </a:rPr>
              <a:t>Vivekanandh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Rathinam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User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26" y="694465"/>
            <a:ext cx="7516274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86" y="791029"/>
            <a:ext cx="10363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714" y="2224314"/>
            <a:ext cx="10363200" cy="3429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Test sample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85136"/>
              </p:ext>
            </p:extLst>
          </p:nvPr>
        </p:nvGraphicFramePr>
        <p:xfrm>
          <a:off x="0" y="3078347"/>
          <a:ext cx="11982740" cy="1075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62"/>
                <a:gridCol w="1105883"/>
                <a:gridCol w="1103077"/>
                <a:gridCol w="1198274"/>
                <a:gridCol w="1198274"/>
                <a:gridCol w="1198274"/>
                <a:gridCol w="1198274"/>
                <a:gridCol w="1055194"/>
                <a:gridCol w="1108774"/>
                <a:gridCol w="1430854"/>
              </a:tblGrid>
              <a:tr h="709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SAT Verbal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SAT Math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Expenses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Financial Aid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Academic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Social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Quality of life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Academic Emphasis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79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California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8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064" y="673072"/>
            <a:ext cx="10515600" cy="1325563"/>
          </a:xfrm>
        </p:spPr>
        <p:txBody>
          <a:bodyPr/>
          <a:lstStyle/>
          <a:p>
            <a:r>
              <a:rPr lang="en-US" dirty="0" smtClean="0"/>
              <a:t>Result: k-means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494971"/>
            <a:ext cx="11909177" cy="503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7" y="864121"/>
            <a:ext cx="10515600" cy="1325563"/>
          </a:xfrm>
        </p:spPr>
        <p:txBody>
          <a:bodyPr/>
          <a:lstStyle/>
          <a:p>
            <a:r>
              <a:rPr lang="en-US" dirty="0" smtClean="0"/>
              <a:t>Result: DBSCAN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6" y="1524001"/>
            <a:ext cx="11904212" cy="4949370"/>
          </a:xfrm>
        </p:spPr>
      </p:pic>
    </p:spTree>
    <p:extLst>
      <p:ext uri="{BB962C8B-B14F-4D97-AF65-F5344CB8AC3E}">
        <p14:creationId xmlns:p14="http://schemas.microsoft.com/office/powerpoint/2010/main" val="9430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87" y="578265"/>
            <a:ext cx="10515600" cy="1325563"/>
          </a:xfrm>
        </p:spPr>
        <p:txBody>
          <a:bodyPr/>
          <a:lstStyle/>
          <a:p>
            <a:r>
              <a:rPr lang="en-US" dirty="0" smtClean="0"/>
              <a:t>Result: Weighted DBSCAN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1634836"/>
            <a:ext cx="11540837" cy="5061317"/>
          </a:xfrm>
        </p:spPr>
      </p:pic>
    </p:spTree>
    <p:extLst>
      <p:ext uri="{BB962C8B-B14F-4D97-AF65-F5344CB8AC3E}">
        <p14:creationId xmlns:p14="http://schemas.microsoft.com/office/powerpoint/2010/main" val="18036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Validation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1" y="2209800"/>
            <a:ext cx="10363200" cy="3429000"/>
          </a:xfrm>
        </p:spPr>
        <p:txBody>
          <a:bodyPr>
            <a:normAutofit fontScale="92500" lnSpcReduction="20000"/>
          </a:bodyPr>
          <a:lstStyle/>
          <a:p>
            <a:pPr marL="0">
              <a:spcBef>
                <a:spcPts val="1000"/>
              </a:spcBef>
              <a:buClrTx/>
              <a:buChar char="•"/>
            </a:pPr>
            <a:r>
              <a:rPr lang="en-US" dirty="0">
                <a:solidFill>
                  <a:schemeClr val="tx1"/>
                </a:solidFill>
              </a:rPr>
              <a:t>Ground truth unavailable</a:t>
            </a:r>
          </a:p>
          <a:p>
            <a:pPr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>
              <a:spcBef>
                <a:spcPts val="1000"/>
              </a:spcBef>
              <a:buClrTx/>
              <a:buChar char="•"/>
            </a:pPr>
            <a:r>
              <a:rPr lang="en-US" dirty="0">
                <a:solidFill>
                  <a:schemeClr val="tx1"/>
                </a:solidFill>
              </a:rPr>
              <a:t>Used only the data to measure cluster quality</a:t>
            </a:r>
          </a:p>
          <a:p>
            <a:pPr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>
              <a:spcBef>
                <a:spcPts val="1000"/>
              </a:spcBef>
              <a:buClrTx/>
              <a:buChar char="•"/>
            </a:pPr>
            <a:r>
              <a:rPr lang="en-US" dirty="0">
                <a:solidFill>
                  <a:schemeClr val="tx1"/>
                </a:solidFill>
              </a:rPr>
              <a:t>Consider a record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the dataset as the test sample; Check if the test </a:t>
            </a:r>
            <a:r>
              <a:rPr lang="en-US" dirty="0" smtClean="0">
                <a:solidFill>
                  <a:schemeClr val="tx1"/>
                </a:solidFill>
              </a:rPr>
              <a:t>sample falls </a:t>
            </a:r>
            <a:r>
              <a:rPr lang="en-US" dirty="0">
                <a:solidFill>
                  <a:schemeClr val="tx1"/>
                </a:solidFill>
              </a:rPr>
              <a:t>in the same cluster as record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lvl="1" indent="-342900"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Internal index - Silhouette Coefficient 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Calculate correlation between clustering results and distance matrix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4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integrate Label Ranking algorithm to rank the relevance of the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universities in the result to the given </a:t>
            </a:r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continuously learn from alumni/current student profiles and use it </a:t>
            </a:r>
            <a:r>
              <a:rPr lang="en-US" dirty="0" smtClean="0">
                <a:solidFill>
                  <a:schemeClr val="tx1"/>
                </a:solidFill>
              </a:rPr>
              <a:t>to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>
                <a:solidFill>
                  <a:schemeClr val="tx1"/>
                </a:solidFill>
              </a:rPr>
              <a:t>the information in the existing </a:t>
            </a:r>
            <a:r>
              <a:rPr lang="en-US" dirty="0" smtClean="0">
                <a:solidFill>
                  <a:schemeClr val="tx1"/>
                </a:solidFill>
              </a:rPr>
              <a:t>dataset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it as training data for Label ranking algorithm</a:t>
            </a:r>
          </a:p>
        </p:txBody>
      </p:sp>
    </p:spTree>
    <p:extLst>
      <p:ext uri="{BB962C8B-B14F-4D97-AF65-F5344CB8AC3E}">
        <p14:creationId xmlns:p14="http://schemas.microsoft.com/office/powerpoint/2010/main" val="40438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2168237"/>
            <a:ext cx="10363200" cy="3429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642 records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Each observation concerns one university with a given academic emphasis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Decision: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Clustering universities according to the user’s </a:t>
            </a:r>
            <a:r>
              <a:rPr lang="en-US" dirty="0" smtClean="0">
                <a:solidFill>
                  <a:schemeClr val="tx1"/>
                </a:solidFill>
              </a:rPr>
              <a:t>requirements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Goal: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Serve as a university guide for aspiring students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Students get a fair idea of the universities that match their requirements based on the test scores; this will help them save unnecessary application fee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The current application is for aspiring bachelor students. It can be extended to other levels of education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8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69818"/>
            <a:ext cx="10363200" cy="1143000"/>
          </a:xfrm>
        </p:spPr>
        <p:txBody>
          <a:bodyPr/>
          <a:lstStyle/>
          <a:p>
            <a:r>
              <a:rPr lang="en-US" dirty="0" smtClean="0"/>
              <a:t>Importance of the Application</a:t>
            </a:r>
            <a:endParaRPr lang="en-US" dirty="0"/>
          </a:p>
        </p:txBody>
      </p:sp>
      <p:pic>
        <p:nvPicPr>
          <p:cNvPr id="4098" name="Picture 2" descr="C:\Users\Amitha\AppData\Local\Microsoft\Windows\Temporary Internet Files\Content.IE5\B0HKVQ4T\MC900036334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47" y="1887922"/>
            <a:ext cx="1987906" cy="126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mitha\AppData\Local\Microsoft\Windows\Temporary Internet Files\Content.IE5\NPHLZ554\MM900284108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973" y="3942483"/>
            <a:ext cx="1629209" cy="2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mitha\AppData\Local\Microsoft\Windows\Temporary Internet Files\Content.IE5\D9DCEVBK\MC90023210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59" y="3422937"/>
            <a:ext cx="1286895" cy="283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2604654" y="3063151"/>
            <a:ext cx="2466110" cy="175866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I’ll join that university only if I get financial aid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 flipH="1">
            <a:off x="6414655" y="3422937"/>
            <a:ext cx="2549236" cy="17389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don’t care about aid as long as the university is good!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1544782"/>
            <a:ext cx="10363200" cy="34290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very student has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ifferent decision criteria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Available online forums - Word of mouth (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Edulix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56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3" y="983672"/>
            <a:ext cx="10363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Preprocessing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68237"/>
            <a:ext cx="10363200" cy="3429000"/>
          </a:xfrm>
        </p:spPr>
        <p:txBody>
          <a:bodyPr/>
          <a:lstStyle/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The original dataset (in .data format) was obtained from the UCI Machine Learning Repository (285 instances)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Missing values, duplicates and multi-valued attributes exist in the original dataset</a:t>
            </a: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The data file is converted to csv format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The information on missing data values have been calculated and duplicates removed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Normalization: Multi valued attribute is reduced to atomic attributes for each observation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63" y="886691"/>
            <a:ext cx="10363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Handling nominal 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54" y="2086739"/>
            <a:ext cx="10363200" cy="3429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- Each value in the nominal attribute is mapped to a single feature in the feature matrix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Used the 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ict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dirty="0" err="1" smtClean="0">
                <a:solidFill>
                  <a:schemeClr val="tx1"/>
                </a:solidFill>
              </a:rPr>
              <a:t>ectorizer</a:t>
            </a:r>
            <a:r>
              <a:rPr lang="en-US" dirty="0" smtClean="0">
                <a:solidFill>
                  <a:schemeClr val="tx1"/>
                </a:solidFill>
              </a:rPr>
              <a:t> implementation from the </a:t>
            </a:r>
            <a:r>
              <a:rPr lang="en-US" dirty="0" err="1" smtClean="0">
                <a:solidFill>
                  <a:schemeClr val="tx1"/>
                </a:solidFill>
              </a:rPr>
              <a:t>Scikit</a:t>
            </a:r>
            <a:r>
              <a:rPr lang="en-US" dirty="0" smtClean="0">
                <a:solidFill>
                  <a:schemeClr val="tx1"/>
                </a:solidFill>
              </a:rPr>
              <a:t>-learn package to transform nominal attributes to numerical attributes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83946"/>
              </p:ext>
            </p:extLst>
          </p:nvPr>
        </p:nvGraphicFramePr>
        <p:xfrm>
          <a:off x="598985" y="4281732"/>
          <a:ext cx="38911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681"/>
                <a:gridCol w="18424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Bangalore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83005"/>
              </p:ext>
            </p:extLst>
          </p:nvPr>
        </p:nvGraphicFramePr>
        <p:xfrm>
          <a:off x="5172499" y="4268083"/>
          <a:ext cx="685324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311"/>
                <a:gridCol w="1900761"/>
                <a:gridCol w="1410374"/>
                <a:gridCol w="1828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City = Chennai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City = Bangalore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City = Delhi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531057" y="4981433"/>
            <a:ext cx="586853" cy="19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65277" y="3816628"/>
            <a:ext cx="1002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Dataset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13259" y="3801239"/>
            <a:ext cx="1747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Feature matrix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24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UCI University dataset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5724" y="694019"/>
            <a:ext cx="4784155" cy="61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Attribute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University-name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Control (private or state)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SAT verbal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SAT math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Expenses (in thousands)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Percent financial aid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Academics (on a scale of 1 to 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Social (on a scale of 1 to 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Quality of life (on a scale of 1 to 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Academic emphasis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4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Clustering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K-means, DBSCAN and weighted DBSCAN</a:t>
            </a:r>
          </a:p>
          <a:p>
            <a:pPr marL="457200" lvl="1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Attribute Weight assignment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Assign weights to attributes to reflect user preferences 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about the relative importance of each attribute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UI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User test scores and other attribute preferences are taken as input; based on which the weights are assigned dynamically</a:t>
            </a:r>
          </a:p>
        </p:txBody>
      </p:sp>
      <p:pic>
        <p:nvPicPr>
          <p:cNvPr id="1028" name="Picture 4" descr="C:\Users\Amitha\AppData\Local\Microsoft\Windows\Temporary Internet Files\Content.IE5\NPHLZ554\MC9002153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222" y="2385794"/>
            <a:ext cx="2068717" cy="23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3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B_GraySeal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2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2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UB_GraySeal</Template>
  <TotalTime>2979</TotalTime>
  <Words>472</Words>
  <Application>Microsoft Office PowerPoint</Application>
  <PresentationFormat>Custom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UB_GraySeal</vt:lpstr>
      <vt:lpstr>          University Recommender      </vt:lpstr>
      <vt:lpstr>The Problem</vt:lpstr>
      <vt:lpstr>Importance of the Application</vt:lpstr>
      <vt:lpstr>PowerPoint Presentation</vt:lpstr>
      <vt:lpstr>Data Preprocessing </vt:lpstr>
      <vt:lpstr>Handling nominal attributes</vt:lpstr>
      <vt:lpstr>UCI University dataset</vt:lpstr>
      <vt:lpstr>Attribute Information</vt:lpstr>
      <vt:lpstr>Implementation</vt:lpstr>
      <vt:lpstr>User Interface</vt:lpstr>
      <vt:lpstr>Input</vt:lpstr>
      <vt:lpstr>Result: k-means</vt:lpstr>
      <vt:lpstr>Result: DBSCAN</vt:lpstr>
      <vt:lpstr>Result: Weighted DBSCAN</vt:lpstr>
      <vt:lpstr>Validation</vt:lpstr>
      <vt:lpstr>Future work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Recommender Data Mining Project 3</dc:title>
  <dc:creator>Neeti Narayan</dc:creator>
  <cp:lastModifiedBy>Amitha</cp:lastModifiedBy>
  <cp:revision>72</cp:revision>
  <dcterms:created xsi:type="dcterms:W3CDTF">2014-12-05T01:12:19Z</dcterms:created>
  <dcterms:modified xsi:type="dcterms:W3CDTF">2014-12-12T22:38:42Z</dcterms:modified>
</cp:coreProperties>
</file>