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8" r:id="rId10"/>
    <p:sldId id="267"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11/20/2021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11/20/2021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194C2E-05F5-4E52-9EE9-797CBF488BE5}"/>
              </a:ext>
            </a:extLst>
          </p:cNvPr>
          <p:cNvSpPr>
            <a:spLocks noGrp="1"/>
          </p:cNvSpPr>
          <p:nvPr>
            <p:ph type="ctrTitle"/>
          </p:nvPr>
        </p:nvSpPr>
        <p:spPr>
          <a:xfrm>
            <a:off x="2043113" y="431249"/>
            <a:ext cx="8580559" cy="1414911"/>
          </a:xfrm>
        </p:spPr>
        <p:txBody>
          <a:bodyPr>
            <a:noAutofit/>
          </a:bodyPr>
          <a:lstStyle/>
          <a:p>
            <a:r>
              <a:rPr lang="en-US" b="1" dirty="0"/>
              <a:t> </a:t>
            </a:r>
            <a:endParaRPr lang="en-IN" b="1" dirty="0"/>
          </a:p>
        </p:txBody>
      </p:sp>
      <p:sp>
        <p:nvSpPr>
          <p:cNvPr id="3" name="Subtitle 2">
            <a:extLst>
              <a:ext uri="{FF2B5EF4-FFF2-40B4-BE49-F238E27FC236}">
                <a16:creationId xmlns:a16="http://schemas.microsoft.com/office/drawing/2014/main" xmlns="" id="{E8D036ED-B91E-4E44-A6F7-2AACCB680D8B}"/>
              </a:ext>
            </a:extLst>
          </p:cNvPr>
          <p:cNvSpPr>
            <a:spLocks noGrp="1"/>
          </p:cNvSpPr>
          <p:nvPr>
            <p:ph type="subTitle" idx="1"/>
          </p:nvPr>
        </p:nvSpPr>
        <p:spPr>
          <a:xfrm>
            <a:off x="1283718" y="2935139"/>
            <a:ext cx="8762999" cy="1104900"/>
          </a:xfrm>
        </p:spPr>
        <p:txBody>
          <a:bodyPr>
            <a:normAutofit/>
          </a:bodyPr>
          <a:lstStyle/>
          <a:p>
            <a:r>
              <a:rPr lang="en-US" sz="6000" b="1" dirty="0">
                <a:latin typeface="Algerian" panose="04020705040A02060702" pitchFamily="82" charset="0"/>
              </a:rPr>
              <a:t>PREDICTION</a:t>
            </a:r>
            <a:r>
              <a:rPr lang="en-US" sz="6000" b="1" dirty="0"/>
              <a:t> </a:t>
            </a:r>
            <a:r>
              <a:rPr lang="en-US" sz="6000" b="1" dirty="0">
                <a:latin typeface="Algerian" panose="04020705040A02060702" pitchFamily="82" charset="0"/>
              </a:rPr>
              <a:t>OF LOAN</a:t>
            </a:r>
            <a:endParaRPr lang="en-IN" sz="6000" b="1" dirty="0">
              <a:latin typeface="Algerian" panose="04020705040A02060702" pitchFamily="82" charset="0"/>
            </a:endParaRPr>
          </a:p>
        </p:txBody>
      </p:sp>
      <p:sp>
        <p:nvSpPr>
          <p:cNvPr id="4" name="TextBox 3">
            <a:extLst>
              <a:ext uri="{FF2B5EF4-FFF2-40B4-BE49-F238E27FC236}">
                <a16:creationId xmlns:a16="http://schemas.microsoft.com/office/drawing/2014/main" xmlns="" id="{091F1E3F-06EA-418B-98D8-EC809B186717}"/>
              </a:ext>
            </a:extLst>
          </p:cNvPr>
          <p:cNvSpPr txBox="1"/>
          <p:nvPr/>
        </p:nvSpPr>
        <p:spPr>
          <a:xfrm>
            <a:off x="6686550" y="4407069"/>
            <a:ext cx="4857749" cy="1569660"/>
          </a:xfrm>
          <a:prstGeom prst="rect">
            <a:avLst/>
          </a:prstGeom>
          <a:noFill/>
        </p:spPr>
        <p:txBody>
          <a:bodyPr wrap="square" rtlCol="0">
            <a:spAutoFit/>
          </a:bodyPr>
          <a:lstStyle/>
          <a:p>
            <a:r>
              <a:rPr lang="en-US" sz="3200" b="1" dirty="0">
                <a:solidFill>
                  <a:schemeClr val="tx1">
                    <a:lumMod val="95000"/>
                    <a:lumOff val="5000"/>
                  </a:schemeClr>
                </a:solidFill>
              </a:rPr>
              <a:t>      T  VENKAT PRAVEEN</a:t>
            </a:r>
          </a:p>
          <a:p>
            <a:r>
              <a:rPr lang="en-US" sz="3200" b="1" dirty="0">
                <a:solidFill>
                  <a:schemeClr val="tx1">
                    <a:lumMod val="95000"/>
                    <a:lumOff val="5000"/>
                  </a:schemeClr>
                </a:solidFill>
              </a:rPr>
              <a:t>            CSE-18Q91A05N5</a:t>
            </a:r>
          </a:p>
          <a:p>
            <a:r>
              <a:rPr lang="en-US" sz="3200" b="1" dirty="0">
                <a:solidFill>
                  <a:schemeClr val="tx1">
                    <a:lumMod val="95000"/>
                    <a:lumOff val="5000"/>
                  </a:schemeClr>
                </a:solidFill>
              </a:rPr>
              <a:t>       </a:t>
            </a:r>
            <a:endParaRPr lang="en-IN" sz="3200" b="1" dirty="0"/>
          </a:p>
        </p:txBody>
      </p:sp>
      <p:sp>
        <p:nvSpPr>
          <p:cNvPr id="5" name="TextBox 4">
            <a:extLst>
              <a:ext uri="{FF2B5EF4-FFF2-40B4-BE49-F238E27FC236}">
                <a16:creationId xmlns:a16="http://schemas.microsoft.com/office/drawing/2014/main" xmlns="" id="{A3BF2F05-033A-4E18-9142-98BE6F5D2CBC}"/>
              </a:ext>
            </a:extLst>
          </p:cNvPr>
          <p:cNvSpPr txBox="1"/>
          <p:nvPr/>
        </p:nvSpPr>
        <p:spPr>
          <a:xfrm>
            <a:off x="3321661" y="431249"/>
            <a:ext cx="6023461" cy="1569660"/>
          </a:xfrm>
          <a:prstGeom prst="rect">
            <a:avLst/>
          </a:prstGeom>
          <a:noFill/>
        </p:spPr>
        <p:txBody>
          <a:bodyPr wrap="square" rtlCol="0">
            <a:spAutoFit/>
          </a:bodyPr>
          <a:lstStyle/>
          <a:p>
            <a:pPr algn="ctr"/>
            <a:r>
              <a:rPr lang="en-US" sz="4800" dirty="0">
                <a:latin typeface="Algerian" panose="04020705040A02060702" pitchFamily="82" charset="0"/>
              </a:rPr>
              <a:t>MACHINE LEARNING PROJECT ON</a:t>
            </a:r>
            <a:endParaRPr lang="en-IN" sz="4800" dirty="0">
              <a:latin typeface="Algerian" panose="04020705040A02060702" pitchFamily="82" charset="0"/>
            </a:endParaRPr>
          </a:p>
        </p:txBody>
      </p:sp>
    </p:spTree>
    <p:extLst>
      <p:ext uri="{BB962C8B-B14F-4D97-AF65-F5344CB8AC3E}">
        <p14:creationId xmlns:p14="http://schemas.microsoft.com/office/powerpoint/2010/main" xmlns="" val="116784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3AE466-4D2A-46D8-9CEA-73FCFAFC10A1}"/>
              </a:ext>
            </a:extLst>
          </p:cNvPr>
          <p:cNvSpPr>
            <a:spLocks noGrp="1"/>
          </p:cNvSpPr>
          <p:nvPr>
            <p:ph type="title"/>
          </p:nvPr>
        </p:nvSpPr>
        <p:spPr>
          <a:xfrm>
            <a:off x="-1333500" y="0"/>
            <a:ext cx="11944350" cy="1456267"/>
          </a:xfrm>
        </p:spPr>
        <p:txBody>
          <a:bodyPr/>
          <a:lstStyle/>
          <a:p>
            <a:r>
              <a:rPr lang="en-US" dirty="0"/>
              <a:t>                                       </a:t>
            </a:r>
            <a:r>
              <a:rPr lang="en-US" sz="5400" b="1" dirty="0"/>
              <a:t>ML MODELLING RESULTS  </a:t>
            </a:r>
            <a:endParaRPr lang="en-IN" sz="5400" b="1" dirty="0"/>
          </a:p>
        </p:txBody>
      </p:sp>
      <p:pic>
        <p:nvPicPr>
          <p:cNvPr id="3" name="Content Placeholder 4" descr="Screenshot 2021-08-23 at 6.42.38 PM">
            <a:extLst>
              <a:ext uri="{FF2B5EF4-FFF2-40B4-BE49-F238E27FC236}">
                <a16:creationId xmlns:a16="http://schemas.microsoft.com/office/drawing/2014/main" xmlns="" id="{0DB06ABD-4F3C-4359-BF44-75C526C6B2D9}"/>
              </a:ext>
            </a:extLst>
          </p:cNvPr>
          <p:cNvPicPr>
            <a:picLocks noChangeAspect="1"/>
          </p:cNvPicPr>
          <p:nvPr/>
        </p:nvPicPr>
        <p:blipFill>
          <a:blip r:embed="rId2"/>
          <a:stretch>
            <a:fillRect/>
          </a:stretch>
        </p:blipFill>
        <p:spPr>
          <a:xfrm>
            <a:off x="2719388" y="1780118"/>
            <a:ext cx="6753224" cy="4715932"/>
          </a:xfrm>
          <a:prstGeom prst="rect">
            <a:avLst/>
          </a:prstGeom>
        </p:spPr>
      </p:pic>
    </p:spTree>
    <p:extLst>
      <p:ext uri="{BB962C8B-B14F-4D97-AF65-F5344CB8AC3E}">
        <p14:creationId xmlns:p14="http://schemas.microsoft.com/office/powerpoint/2010/main" xmlns="" val="411118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40B727-8657-4276-8216-49C314962345}"/>
              </a:ext>
            </a:extLst>
          </p:cNvPr>
          <p:cNvSpPr>
            <a:spLocks noGrp="1"/>
          </p:cNvSpPr>
          <p:nvPr>
            <p:ph type="title"/>
          </p:nvPr>
        </p:nvSpPr>
        <p:spPr>
          <a:xfrm>
            <a:off x="3552826" y="428626"/>
            <a:ext cx="10131425" cy="952500"/>
          </a:xfrm>
        </p:spPr>
        <p:txBody>
          <a:bodyPr>
            <a:normAutofit/>
          </a:bodyPr>
          <a:lstStyle/>
          <a:p>
            <a:r>
              <a:rPr lang="en-US" sz="5400" b="1" dirty="0"/>
              <a:t>CONCLUSION</a:t>
            </a:r>
            <a:endParaRPr lang="en-IN" sz="5400" b="1" dirty="0"/>
          </a:p>
        </p:txBody>
      </p:sp>
      <p:sp>
        <p:nvSpPr>
          <p:cNvPr id="3" name="TextBox 2">
            <a:extLst>
              <a:ext uri="{FF2B5EF4-FFF2-40B4-BE49-F238E27FC236}">
                <a16:creationId xmlns:a16="http://schemas.microsoft.com/office/drawing/2014/main" xmlns="" id="{AE69FEE5-DC27-45BE-9C2E-A96A714C858D}"/>
              </a:ext>
            </a:extLst>
          </p:cNvPr>
          <p:cNvSpPr txBox="1"/>
          <p:nvPr/>
        </p:nvSpPr>
        <p:spPr>
          <a:xfrm>
            <a:off x="1304925" y="1590675"/>
            <a:ext cx="9991725" cy="4031873"/>
          </a:xfrm>
          <a:prstGeom prst="rect">
            <a:avLst/>
          </a:prstGeom>
          <a:noFill/>
        </p:spPr>
        <p:txBody>
          <a:bodyPr wrap="square" rtlCol="0">
            <a:spAutoFit/>
          </a:bodyPr>
          <a:lstStyle/>
          <a:p>
            <a:pPr marL="0" indent="0">
              <a:buNone/>
            </a:pPr>
            <a:r>
              <a:rPr lang="en-US" sz="3200" dirty="0"/>
              <a:t>So here, it can be concluded with confidence that the Logistic Regression model is extremely efficient and gives a better result when compared to other models. It works correctly and fulfills all requirements of bankers. </a:t>
            </a:r>
          </a:p>
          <a:p>
            <a:pPr marL="0" indent="0">
              <a:buNone/>
            </a:pPr>
            <a:r>
              <a:rPr lang="en-US" sz="3200" dirty="0"/>
              <a:t>                                  </a:t>
            </a:r>
          </a:p>
          <a:p>
            <a:pPr marL="0" indent="0">
              <a:buNone/>
            </a:pPr>
            <a:r>
              <a:rPr lang="en-US" sz="3200" dirty="0"/>
              <a:t>                                     This system properly and accurately calculate the result. It predicts  the loan is approved</a:t>
            </a:r>
          </a:p>
          <a:p>
            <a:pPr marL="0" indent="0">
              <a:buNone/>
            </a:pPr>
            <a:r>
              <a:rPr lang="en-US" sz="3200" dirty="0"/>
              <a:t>or rejected  to loan applicant or customer very </a:t>
            </a:r>
            <a:r>
              <a:rPr lang="en-IN" sz="3200" b="0" i="0" dirty="0">
                <a:effectLst/>
                <a:latin typeface="Google Sans"/>
              </a:rPr>
              <a:t>accurately.</a:t>
            </a:r>
            <a:endParaRPr lang="en-IN" dirty="0"/>
          </a:p>
        </p:txBody>
      </p:sp>
    </p:spTree>
    <p:extLst>
      <p:ext uri="{BB962C8B-B14F-4D97-AF65-F5344CB8AC3E}">
        <p14:creationId xmlns:p14="http://schemas.microsoft.com/office/powerpoint/2010/main" xmlns="" val="1733427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11A47B-8306-433B-A7B8-8E0E553440D1}"/>
              </a:ext>
            </a:extLst>
          </p:cNvPr>
          <p:cNvSpPr>
            <a:spLocks noGrp="1"/>
          </p:cNvSpPr>
          <p:nvPr>
            <p:ph type="title"/>
          </p:nvPr>
        </p:nvSpPr>
        <p:spPr>
          <a:xfrm>
            <a:off x="3609975" y="533400"/>
            <a:ext cx="7264401" cy="1057275"/>
          </a:xfrm>
        </p:spPr>
        <p:txBody>
          <a:bodyPr>
            <a:normAutofit/>
          </a:bodyPr>
          <a:lstStyle/>
          <a:p>
            <a:r>
              <a:rPr lang="en-US" sz="5400" b="1" dirty="0"/>
              <a:t>REFERENCES:</a:t>
            </a:r>
            <a:endParaRPr lang="en-IN" sz="5400" b="1" dirty="0"/>
          </a:p>
        </p:txBody>
      </p:sp>
      <p:sp>
        <p:nvSpPr>
          <p:cNvPr id="3" name="TextBox 2">
            <a:extLst>
              <a:ext uri="{FF2B5EF4-FFF2-40B4-BE49-F238E27FC236}">
                <a16:creationId xmlns:a16="http://schemas.microsoft.com/office/drawing/2014/main" xmlns="" id="{A418502C-6263-40F7-ACFD-7C78E5B31BFB}"/>
              </a:ext>
            </a:extLst>
          </p:cNvPr>
          <p:cNvSpPr txBox="1"/>
          <p:nvPr/>
        </p:nvSpPr>
        <p:spPr>
          <a:xfrm>
            <a:off x="1533525" y="2015728"/>
            <a:ext cx="9620250" cy="4308872"/>
          </a:xfrm>
          <a:prstGeom prst="rect">
            <a:avLst/>
          </a:prstGeom>
          <a:noFill/>
        </p:spPr>
        <p:txBody>
          <a:bodyPr wrap="square" rtlCol="0">
            <a:spAutoFit/>
          </a:bodyPr>
          <a:lstStyle/>
          <a:p>
            <a:pPr marL="285750" indent="-285750">
              <a:buFont typeface="Wingdings" panose="05000000000000000000" pitchFamily="2" charset="2"/>
              <a:buChar char="§"/>
            </a:pPr>
            <a:r>
              <a:rPr lang="en-US" sz="3200" dirty="0">
                <a:hlinkClick r:id="rId2">
                  <a:extLst>
                    <a:ext uri="{A12FA001-AC4F-418D-AE19-62706E023703}">
                      <ahyp:hlinkClr xmlns:ahyp="http://schemas.microsoft.com/office/drawing/2018/hyperlinkcolor" xmlns="" val="tx"/>
                    </a:ext>
                  </a:extLst>
                </a:hlinkClick>
              </a:rPr>
              <a:t>https://www.kaggle.com/</a:t>
            </a:r>
            <a:endParaRPr lang="en-US" sz="3200" dirty="0"/>
          </a:p>
          <a:p>
            <a:pPr marL="285750" indent="-285750">
              <a:buFont typeface="Wingdings" panose="05000000000000000000" pitchFamily="2" charset="2"/>
              <a:buChar char="§"/>
            </a:pPr>
            <a:endParaRPr lang="en-US" sz="3200" dirty="0"/>
          </a:p>
          <a:p>
            <a:pPr marL="285750" indent="-285750">
              <a:buFont typeface="Wingdings" panose="05000000000000000000" pitchFamily="2" charset="2"/>
              <a:buChar char="§"/>
            </a:pPr>
            <a:r>
              <a:rPr lang="en-US" sz="3200" dirty="0"/>
              <a:t>https://www.pythonanywhere.com/forums/</a:t>
            </a:r>
          </a:p>
          <a:p>
            <a:pPr marL="285750" indent="-285750">
              <a:buFont typeface="Wingdings" panose="05000000000000000000" pitchFamily="2" charset="2"/>
              <a:buChar char="§"/>
            </a:pPr>
            <a:endParaRPr lang="en-US" sz="3200" dirty="0"/>
          </a:p>
          <a:p>
            <a:pPr marL="285750" indent="-285750">
              <a:buFont typeface="Wingdings" panose="05000000000000000000" pitchFamily="2" charset="2"/>
              <a:buChar char="§"/>
            </a:pPr>
            <a:r>
              <a:rPr lang="en-US" sz="3200" dirty="0"/>
              <a:t>https://flask.palletsprojects.com/en/1.1.x/</a:t>
            </a:r>
          </a:p>
          <a:p>
            <a:pPr marL="285750" indent="-285750">
              <a:buFont typeface="Wingdings" panose="05000000000000000000" pitchFamily="2" charset="2"/>
              <a:buChar char="§"/>
            </a:pPr>
            <a:endParaRPr lang="en-US" sz="3200" dirty="0"/>
          </a:p>
          <a:p>
            <a:pPr marL="285750" indent="-285750">
              <a:buFont typeface="Wingdings" panose="05000000000000000000" pitchFamily="2" charset="2"/>
              <a:buChar char="§"/>
            </a:pPr>
            <a:r>
              <a:rPr lang="en-US" sz="3200" dirty="0"/>
              <a:t>https://help.pythonanywhere.com/pages/Flask/</a:t>
            </a:r>
          </a:p>
          <a:p>
            <a:pPr marL="285750" indent="-285750">
              <a:buFont typeface="Wingdings" panose="05000000000000000000" pitchFamily="2" charset="2"/>
              <a:buChar char="§"/>
            </a:pPr>
            <a:endParaRPr lang="en-US" sz="3200" dirty="0"/>
          </a:p>
          <a:p>
            <a:pPr marL="0" indent="0">
              <a:buNone/>
            </a:pPr>
            <a:endParaRPr lang="en-US" dirty="0"/>
          </a:p>
        </p:txBody>
      </p:sp>
    </p:spTree>
    <p:extLst>
      <p:ext uri="{BB962C8B-B14F-4D97-AF65-F5344CB8AC3E}">
        <p14:creationId xmlns:p14="http://schemas.microsoft.com/office/powerpoint/2010/main" xmlns="" val="2931828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1BBEA9-EA11-4C27-95E7-ACCE3837E668}"/>
              </a:ext>
            </a:extLst>
          </p:cNvPr>
          <p:cNvSpPr>
            <a:spLocks noGrp="1"/>
          </p:cNvSpPr>
          <p:nvPr>
            <p:ph type="title"/>
          </p:nvPr>
        </p:nvSpPr>
        <p:spPr>
          <a:xfrm>
            <a:off x="3585063" y="2381250"/>
            <a:ext cx="7845426" cy="1456267"/>
          </a:xfrm>
        </p:spPr>
        <p:txBody>
          <a:bodyPr>
            <a:normAutofit/>
          </a:bodyPr>
          <a:lstStyle/>
          <a:p>
            <a:r>
              <a:rPr lang="en-US" sz="5400" b="1" dirty="0">
                <a:latin typeface="Algerian" panose="04020705040A02060702" pitchFamily="82" charset="0"/>
              </a:rPr>
              <a:t>THANK</a:t>
            </a:r>
            <a:r>
              <a:rPr lang="en-US" sz="5400" b="1" dirty="0"/>
              <a:t> </a:t>
            </a:r>
            <a:r>
              <a:rPr lang="en-US" sz="5400" b="1" dirty="0">
                <a:latin typeface="Algerian" panose="04020705040A02060702" pitchFamily="82" charset="0"/>
              </a:rPr>
              <a:t>YOU</a:t>
            </a:r>
            <a:endParaRPr lang="en-IN" sz="5400" b="1" dirty="0">
              <a:latin typeface="Algerian" panose="04020705040A02060702" pitchFamily="82" charset="0"/>
            </a:endParaRPr>
          </a:p>
        </p:txBody>
      </p:sp>
      <p:sp>
        <p:nvSpPr>
          <p:cNvPr id="17" name="TextBox 16">
            <a:extLst>
              <a:ext uri="{FF2B5EF4-FFF2-40B4-BE49-F238E27FC236}">
                <a16:creationId xmlns:a16="http://schemas.microsoft.com/office/drawing/2014/main" xmlns="" id="{F418EE01-1461-41EA-8CAE-FAC235892819}"/>
              </a:ext>
            </a:extLst>
          </p:cNvPr>
          <p:cNvSpPr txBox="1"/>
          <p:nvPr/>
        </p:nvSpPr>
        <p:spPr>
          <a:xfrm flipH="1">
            <a:off x="9425353" y="4914900"/>
            <a:ext cx="2549769" cy="646331"/>
          </a:xfrm>
          <a:prstGeom prst="rect">
            <a:avLst/>
          </a:prstGeom>
          <a:noFill/>
        </p:spPr>
        <p:txBody>
          <a:bodyPr wrap="square" rtlCol="0">
            <a:spAutoFit/>
          </a:bodyPr>
          <a:lstStyle/>
          <a:p>
            <a:r>
              <a:rPr lang="en-US" dirty="0"/>
              <a:t>T VENKAT PRAVEEN</a:t>
            </a:r>
          </a:p>
          <a:p>
            <a:r>
              <a:rPr lang="en-US" dirty="0"/>
              <a:t>CSE-18Q91A05N5</a:t>
            </a:r>
            <a:endParaRPr lang="en-IN" dirty="0"/>
          </a:p>
        </p:txBody>
      </p:sp>
    </p:spTree>
    <p:extLst>
      <p:ext uri="{BB962C8B-B14F-4D97-AF65-F5344CB8AC3E}">
        <p14:creationId xmlns:p14="http://schemas.microsoft.com/office/powerpoint/2010/main" xmlns="" val="1204715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881BD95-8D2B-400A-AE6E-F8BFA6588FCE}"/>
              </a:ext>
            </a:extLst>
          </p:cNvPr>
          <p:cNvSpPr txBox="1"/>
          <p:nvPr/>
        </p:nvSpPr>
        <p:spPr>
          <a:xfrm>
            <a:off x="2581275" y="276224"/>
            <a:ext cx="7162800" cy="5847755"/>
          </a:xfrm>
          <a:prstGeom prst="rect">
            <a:avLst/>
          </a:prstGeom>
          <a:noFill/>
        </p:spPr>
        <p:txBody>
          <a:bodyPr wrap="square" rtlCol="0">
            <a:spAutoFit/>
          </a:bodyPr>
          <a:lstStyle/>
          <a:p>
            <a:r>
              <a:rPr lang="en-US" sz="3600" b="1" dirty="0"/>
              <a:t>                  </a:t>
            </a:r>
            <a:r>
              <a:rPr lang="en-US" sz="5400" b="1" dirty="0"/>
              <a:t>CONTENT </a:t>
            </a:r>
          </a:p>
          <a:p>
            <a:endParaRPr lang="en-US" sz="4000" b="1" dirty="0"/>
          </a:p>
          <a:p>
            <a:pPr marL="285750" indent="-285750">
              <a:buFont typeface="Wingdings" panose="05000000000000000000" pitchFamily="2" charset="2"/>
              <a:buChar char="ü"/>
            </a:pPr>
            <a:r>
              <a:rPr lang="en-IN" sz="4000" b="1" dirty="0"/>
              <a:t>INTRODUCTION</a:t>
            </a:r>
          </a:p>
          <a:p>
            <a:pPr marL="285750" indent="-285750">
              <a:buFont typeface="Wingdings" panose="05000000000000000000" pitchFamily="2" charset="2"/>
              <a:buChar char="ü"/>
            </a:pPr>
            <a:r>
              <a:rPr lang="en-IN" sz="4000" b="1" dirty="0"/>
              <a:t>PROBLEM STATEMENT</a:t>
            </a:r>
          </a:p>
          <a:p>
            <a:pPr marL="285750" indent="-285750">
              <a:buFont typeface="Wingdings" panose="05000000000000000000" pitchFamily="2" charset="2"/>
              <a:buChar char="ü"/>
            </a:pPr>
            <a:r>
              <a:rPr lang="en-IN" sz="4000" b="1" dirty="0"/>
              <a:t>IMPLEMENTATION</a:t>
            </a:r>
          </a:p>
          <a:p>
            <a:pPr marL="285750" indent="-285750">
              <a:buFont typeface="Wingdings" panose="05000000000000000000" pitchFamily="2" charset="2"/>
              <a:buChar char="ü"/>
            </a:pPr>
            <a:r>
              <a:rPr lang="en-IN" sz="4000" b="1" dirty="0"/>
              <a:t>ARCHITECTURAL DIAGRAMS</a:t>
            </a:r>
          </a:p>
          <a:p>
            <a:pPr marL="285750" indent="-285750">
              <a:buFont typeface="Wingdings" panose="05000000000000000000" pitchFamily="2" charset="2"/>
              <a:buChar char="ü"/>
            </a:pPr>
            <a:r>
              <a:rPr lang="en-IN" sz="4000" b="1" dirty="0"/>
              <a:t>UML DIAGRAMS</a:t>
            </a:r>
          </a:p>
          <a:p>
            <a:pPr marL="285750" indent="-285750">
              <a:buFont typeface="Wingdings" panose="05000000000000000000" pitchFamily="2" charset="2"/>
              <a:buChar char="ü"/>
            </a:pPr>
            <a:r>
              <a:rPr lang="en-IN" sz="4000" b="1" dirty="0"/>
              <a:t>COMPARISION </a:t>
            </a:r>
          </a:p>
          <a:p>
            <a:pPr marL="285750" indent="-285750">
              <a:buFont typeface="Wingdings" panose="05000000000000000000" pitchFamily="2" charset="2"/>
              <a:buChar char="ü"/>
            </a:pPr>
            <a:r>
              <a:rPr lang="en-IN" sz="4000" b="1" dirty="0"/>
              <a:t>CONCLUSION</a:t>
            </a:r>
            <a:endParaRPr lang="en-IN" sz="4000" dirty="0"/>
          </a:p>
        </p:txBody>
      </p:sp>
    </p:spTree>
    <p:extLst>
      <p:ext uri="{BB962C8B-B14F-4D97-AF65-F5344CB8AC3E}">
        <p14:creationId xmlns:p14="http://schemas.microsoft.com/office/powerpoint/2010/main" xmlns="" val="569061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A3C2BC-B1AF-4139-A807-BE2AB024AC70}"/>
              </a:ext>
            </a:extLst>
          </p:cNvPr>
          <p:cNvSpPr>
            <a:spLocks noGrp="1"/>
          </p:cNvSpPr>
          <p:nvPr>
            <p:ph type="title"/>
          </p:nvPr>
        </p:nvSpPr>
        <p:spPr>
          <a:xfrm>
            <a:off x="3267075" y="609601"/>
            <a:ext cx="7550151" cy="1104900"/>
          </a:xfrm>
        </p:spPr>
        <p:txBody>
          <a:bodyPr>
            <a:normAutofit/>
          </a:bodyPr>
          <a:lstStyle/>
          <a:p>
            <a:r>
              <a:rPr lang="en-US" sz="5400" b="1" dirty="0"/>
              <a:t>INTRODUCTION</a:t>
            </a:r>
            <a:endParaRPr lang="en-IN" sz="5400" b="1" dirty="0"/>
          </a:p>
        </p:txBody>
      </p:sp>
      <p:sp>
        <p:nvSpPr>
          <p:cNvPr id="3" name="TextBox 2">
            <a:extLst>
              <a:ext uri="{FF2B5EF4-FFF2-40B4-BE49-F238E27FC236}">
                <a16:creationId xmlns:a16="http://schemas.microsoft.com/office/drawing/2014/main" xmlns="" id="{A43E793C-BEF8-4186-BC8D-E472DE8507E5}"/>
              </a:ext>
            </a:extLst>
          </p:cNvPr>
          <p:cNvSpPr txBox="1"/>
          <p:nvPr/>
        </p:nvSpPr>
        <p:spPr>
          <a:xfrm>
            <a:off x="847726" y="2085975"/>
            <a:ext cx="10601324" cy="3816429"/>
          </a:xfrm>
          <a:prstGeom prst="rect">
            <a:avLst/>
          </a:prstGeom>
          <a:noFill/>
        </p:spPr>
        <p:txBody>
          <a:bodyPr wrap="square" rtlCol="0">
            <a:spAutoFit/>
          </a:bodyPr>
          <a:lstStyle/>
          <a:p>
            <a:r>
              <a:rPr lang="en-US" sz="3200" dirty="0"/>
              <a:t>A  web app that deploys a machine learning model which predicts if the loan can be approved based on certain attributes and previous financial history. The data given by the users will be available in the admin portal which can be used for further analysis and betterment of model. The data can also be used by the banks(if integrated) to extend their loan campaigns. This is build using flask.</a:t>
            </a:r>
          </a:p>
          <a:p>
            <a:endParaRPr lang="en-IN" dirty="0"/>
          </a:p>
        </p:txBody>
      </p:sp>
    </p:spTree>
    <p:extLst>
      <p:ext uri="{BB962C8B-B14F-4D97-AF65-F5344CB8AC3E}">
        <p14:creationId xmlns:p14="http://schemas.microsoft.com/office/powerpoint/2010/main" xmlns="" val="2663785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92278A-4B6E-4EC9-BD86-44887FCF6637}"/>
              </a:ext>
            </a:extLst>
          </p:cNvPr>
          <p:cNvSpPr>
            <a:spLocks noGrp="1"/>
          </p:cNvSpPr>
          <p:nvPr>
            <p:ph type="title"/>
          </p:nvPr>
        </p:nvSpPr>
        <p:spPr>
          <a:xfrm>
            <a:off x="2409825" y="609601"/>
            <a:ext cx="8407401" cy="1200150"/>
          </a:xfrm>
        </p:spPr>
        <p:txBody>
          <a:bodyPr>
            <a:normAutofit/>
          </a:bodyPr>
          <a:lstStyle/>
          <a:p>
            <a:r>
              <a:rPr lang="en-US" sz="5400" b="1" dirty="0"/>
              <a:t>PROBLEM STATEMENT</a:t>
            </a:r>
            <a:endParaRPr lang="en-IN" sz="5400" b="1" dirty="0"/>
          </a:p>
        </p:txBody>
      </p:sp>
      <p:sp>
        <p:nvSpPr>
          <p:cNvPr id="4" name="TextBox 3">
            <a:extLst>
              <a:ext uri="{FF2B5EF4-FFF2-40B4-BE49-F238E27FC236}">
                <a16:creationId xmlns:a16="http://schemas.microsoft.com/office/drawing/2014/main" xmlns="" id="{66A40642-16D5-49C2-B502-30511BCD7114}"/>
              </a:ext>
            </a:extLst>
          </p:cNvPr>
          <p:cNvSpPr txBox="1"/>
          <p:nvPr/>
        </p:nvSpPr>
        <p:spPr>
          <a:xfrm>
            <a:off x="619125" y="2190751"/>
            <a:ext cx="10953750" cy="3323987"/>
          </a:xfrm>
          <a:prstGeom prst="rect">
            <a:avLst/>
          </a:prstGeom>
          <a:noFill/>
        </p:spPr>
        <p:txBody>
          <a:bodyPr wrap="square" rtlCol="0">
            <a:spAutoFit/>
          </a:bodyPr>
          <a:lstStyle/>
          <a:p>
            <a:r>
              <a:rPr lang="en-US" sz="3200" dirty="0"/>
              <a:t>As we can see that the usual process for loan eligibility process is too long like the customers first apply for the loan and then the bank will check for the customer eligibility   for  loan   or not. However, the usual process takes a lots of time. Hence, we want to automate the loan eligibility based on customer information, which makes work faster.</a:t>
            </a:r>
          </a:p>
          <a:p>
            <a:endParaRPr lang="en-IN" dirty="0"/>
          </a:p>
        </p:txBody>
      </p:sp>
    </p:spTree>
    <p:extLst>
      <p:ext uri="{BB962C8B-B14F-4D97-AF65-F5344CB8AC3E}">
        <p14:creationId xmlns:p14="http://schemas.microsoft.com/office/powerpoint/2010/main" xmlns="" val="3267229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FBA62C-C176-44F5-B8DD-D55C04A91876}"/>
              </a:ext>
            </a:extLst>
          </p:cNvPr>
          <p:cNvSpPr>
            <a:spLocks noGrp="1"/>
          </p:cNvSpPr>
          <p:nvPr>
            <p:ph type="title"/>
          </p:nvPr>
        </p:nvSpPr>
        <p:spPr>
          <a:xfrm>
            <a:off x="2927349" y="314326"/>
            <a:ext cx="8235951" cy="1257300"/>
          </a:xfrm>
        </p:spPr>
        <p:txBody>
          <a:bodyPr>
            <a:normAutofit/>
          </a:bodyPr>
          <a:lstStyle/>
          <a:p>
            <a:r>
              <a:rPr lang="en-US" sz="5400" b="1" dirty="0"/>
              <a:t>IMPLEMENTATION</a:t>
            </a:r>
            <a:endParaRPr lang="en-IN" sz="5400" b="1" dirty="0"/>
          </a:p>
        </p:txBody>
      </p:sp>
      <p:sp>
        <p:nvSpPr>
          <p:cNvPr id="4" name="TextBox 3">
            <a:extLst>
              <a:ext uri="{FF2B5EF4-FFF2-40B4-BE49-F238E27FC236}">
                <a16:creationId xmlns:a16="http://schemas.microsoft.com/office/drawing/2014/main" xmlns="" id="{4C0CD6FD-144A-48DC-B342-D31D2084EBF7}"/>
              </a:ext>
            </a:extLst>
          </p:cNvPr>
          <p:cNvSpPr txBox="1"/>
          <p:nvPr/>
        </p:nvSpPr>
        <p:spPr>
          <a:xfrm>
            <a:off x="819150" y="1742360"/>
            <a:ext cx="10420350" cy="4308872"/>
          </a:xfrm>
          <a:prstGeom prst="rect">
            <a:avLst/>
          </a:prstGeom>
          <a:noFill/>
        </p:spPr>
        <p:txBody>
          <a:bodyPr wrap="square" rtlCol="0">
            <a:spAutoFit/>
          </a:bodyPr>
          <a:lstStyle/>
          <a:p>
            <a:pPr marL="0" indent="0">
              <a:buNone/>
            </a:pPr>
            <a:r>
              <a:rPr lang="en-US" sz="3200" dirty="0"/>
              <a:t>Collection of data.</a:t>
            </a:r>
          </a:p>
          <a:p>
            <a:pPr marL="285750" indent="-285750">
              <a:buFont typeface="Arial" panose="020B0604020202020204" pitchFamily="34" charset="0"/>
              <a:buChar char="•"/>
            </a:pPr>
            <a:r>
              <a:rPr lang="en-US" sz="3200" dirty="0"/>
              <a:t>Preprocessing and cleaning of data.</a:t>
            </a:r>
          </a:p>
          <a:p>
            <a:pPr marL="285750" indent="-285750">
              <a:buFont typeface="Arial" panose="020B0604020202020204" pitchFamily="34" charset="0"/>
              <a:buChar char="•"/>
            </a:pPr>
            <a:r>
              <a:rPr lang="en-US" sz="3200" dirty="0"/>
              <a:t>Modelling with various algorithm to obtain the most suitable algorithm for this current case.</a:t>
            </a:r>
          </a:p>
          <a:p>
            <a:pPr marL="285750" indent="-285750">
              <a:buFont typeface="Arial" panose="020B0604020202020204" pitchFamily="34" charset="0"/>
              <a:buChar char="•"/>
            </a:pPr>
            <a:r>
              <a:rPr lang="en-US" sz="3200" dirty="0"/>
              <a:t>Backend</a:t>
            </a:r>
          </a:p>
          <a:p>
            <a:pPr marL="285750" indent="-285750">
              <a:buFont typeface="Arial" panose="020B0604020202020204" pitchFamily="34" charset="0"/>
              <a:buChar char="•"/>
            </a:pPr>
            <a:r>
              <a:rPr lang="en-US" sz="3200" dirty="0"/>
              <a:t>Developing easy to use UI and integrating with the backend.</a:t>
            </a:r>
          </a:p>
          <a:p>
            <a:pPr marL="285750" indent="-285750">
              <a:buFont typeface="Arial" panose="020B0604020202020204" pitchFamily="34" charset="0"/>
              <a:buChar char="•"/>
            </a:pPr>
            <a:r>
              <a:rPr lang="en-US" sz="3200" dirty="0"/>
              <a:t>Having the data collected from users accessible in admin portal which can be used to improve the model.</a:t>
            </a:r>
          </a:p>
          <a:p>
            <a:endParaRPr lang="en-IN" dirty="0"/>
          </a:p>
        </p:txBody>
      </p:sp>
    </p:spTree>
    <p:extLst>
      <p:ext uri="{BB962C8B-B14F-4D97-AF65-F5344CB8AC3E}">
        <p14:creationId xmlns:p14="http://schemas.microsoft.com/office/powerpoint/2010/main" xmlns="" val="4088690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39B72C-572E-4880-8587-648DC5A90439}"/>
              </a:ext>
            </a:extLst>
          </p:cNvPr>
          <p:cNvSpPr>
            <a:spLocks noGrp="1"/>
          </p:cNvSpPr>
          <p:nvPr>
            <p:ph type="title"/>
          </p:nvPr>
        </p:nvSpPr>
        <p:spPr>
          <a:xfrm>
            <a:off x="3543300" y="228601"/>
            <a:ext cx="6835776" cy="876300"/>
          </a:xfrm>
        </p:spPr>
        <p:txBody>
          <a:bodyPr>
            <a:normAutofit fontScale="90000"/>
          </a:bodyPr>
          <a:lstStyle/>
          <a:p>
            <a:r>
              <a:rPr lang="en-US" sz="5400" b="1" dirty="0"/>
              <a:t>E.R DIAGRAM</a:t>
            </a:r>
            <a:endParaRPr lang="en-IN" sz="5400" b="1" dirty="0"/>
          </a:p>
        </p:txBody>
      </p:sp>
      <p:pic>
        <p:nvPicPr>
          <p:cNvPr id="3" name="Content Placeholder 3" descr="Screenshot 2021-08-22 at 5.13.39 PM">
            <a:extLst>
              <a:ext uri="{FF2B5EF4-FFF2-40B4-BE49-F238E27FC236}">
                <a16:creationId xmlns:a16="http://schemas.microsoft.com/office/drawing/2014/main" xmlns="" id="{653FAB5D-7BB6-4280-978F-FC193C358E27}"/>
              </a:ext>
            </a:extLst>
          </p:cNvPr>
          <p:cNvPicPr>
            <a:picLocks noChangeAspect="1"/>
          </p:cNvPicPr>
          <p:nvPr/>
        </p:nvPicPr>
        <p:blipFill>
          <a:blip r:embed="rId2"/>
          <a:stretch>
            <a:fillRect/>
          </a:stretch>
        </p:blipFill>
        <p:spPr>
          <a:xfrm>
            <a:off x="1828800" y="1219200"/>
            <a:ext cx="8788401" cy="5276850"/>
          </a:xfrm>
          <a:prstGeom prst="rect">
            <a:avLst/>
          </a:prstGeom>
        </p:spPr>
      </p:pic>
    </p:spTree>
    <p:extLst>
      <p:ext uri="{BB962C8B-B14F-4D97-AF65-F5344CB8AC3E}">
        <p14:creationId xmlns:p14="http://schemas.microsoft.com/office/powerpoint/2010/main" xmlns="" val="1334171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840376-2D52-4408-A0B4-F681C9D8B7DB}"/>
              </a:ext>
            </a:extLst>
          </p:cNvPr>
          <p:cNvSpPr>
            <a:spLocks noGrp="1"/>
          </p:cNvSpPr>
          <p:nvPr>
            <p:ph type="title"/>
          </p:nvPr>
        </p:nvSpPr>
        <p:spPr>
          <a:xfrm>
            <a:off x="2314575" y="400050"/>
            <a:ext cx="10064751" cy="847726"/>
          </a:xfrm>
        </p:spPr>
        <p:txBody>
          <a:bodyPr>
            <a:normAutofit fontScale="90000"/>
          </a:bodyPr>
          <a:lstStyle/>
          <a:p>
            <a:r>
              <a:rPr lang="en-US" sz="5400" b="1" dirty="0"/>
              <a:t>ARCHITECTURE DESIGN</a:t>
            </a:r>
            <a:endParaRPr lang="en-IN" sz="5400" b="1" dirty="0"/>
          </a:p>
        </p:txBody>
      </p:sp>
      <p:pic>
        <p:nvPicPr>
          <p:cNvPr id="3" name="Content Placeholder 3" descr="Screenshot 2021-08-22 at 5.22.17 PM">
            <a:extLst>
              <a:ext uri="{FF2B5EF4-FFF2-40B4-BE49-F238E27FC236}">
                <a16:creationId xmlns:a16="http://schemas.microsoft.com/office/drawing/2014/main" xmlns="" id="{920E2762-72B8-4054-A6CF-C377CBA43657}"/>
              </a:ext>
            </a:extLst>
          </p:cNvPr>
          <p:cNvPicPr>
            <a:picLocks noChangeAspect="1"/>
          </p:cNvPicPr>
          <p:nvPr/>
        </p:nvPicPr>
        <p:blipFill>
          <a:blip r:embed="rId2"/>
          <a:stretch>
            <a:fillRect/>
          </a:stretch>
        </p:blipFill>
        <p:spPr>
          <a:xfrm>
            <a:off x="1971675" y="1466850"/>
            <a:ext cx="8514080" cy="5095875"/>
          </a:xfrm>
          <a:prstGeom prst="rect">
            <a:avLst/>
          </a:prstGeom>
        </p:spPr>
      </p:pic>
    </p:spTree>
    <p:extLst>
      <p:ext uri="{BB962C8B-B14F-4D97-AF65-F5344CB8AC3E}">
        <p14:creationId xmlns:p14="http://schemas.microsoft.com/office/powerpoint/2010/main" xmlns="" val="3305519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D1DA9F-2C7D-443B-BE56-0742FC705010}"/>
              </a:ext>
            </a:extLst>
          </p:cNvPr>
          <p:cNvSpPr>
            <a:spLocks noGrp="1"/>
          </p:cNvSpPr>
          <p:nvPr>
            <p:ph type="title"/>
          </p:nvPr>
        </p:nvSpPr>
        <p:spPr>
          <a:xfrm>
            <a:off x="1543050" y="609600"/>
            <a:ext cx="10055226" cy="1019175"/>
          </a:xfrm>
        </p:spPr>
        <p:txBody>
          <a:bodyPr>
            <a:normAutofit/>
          </a:bodyPr>
          <a:lstStyle/>
          <a:p>
            <a:r>
              <a:rPr lang="en-US" sz="5400" b="1" dirty="0"/>
              <a:t>PIPE AND FILTER ARCHITECTURE</a:t>
            </a:r>
            <a:endParaRPr lang="en-IN" sz="5400" b="1" dirty="0"/>
          </a:p>
        </p:txBody>
      </p:sp>
      <p:pic>
        <p:nvPicPr>
          <p:cNvPr id="3" name="Content Placeholder 3" descr="Screenshot 2021-08-22 at 6.08.47 PM">
            <a:extLst>
              <a:ext uri="{FF2B5EF4-FFF2-40B4-BE49-F238E27FC236}">
                <a16:creationId xmlns:a16="http://schemas.microsoft.com/office/drawing/2014/main" xmlns="" id="{A39CEC66-C3C9-48A4-A2E3-36FA5A765670}"/>
              </a:ext>
            </a:extLst>
          </p:cNvPr>
          <p:cNvPicPr>
            <a:picLocks noChangeAspect="1"/>
          </p:cNvPicPr>
          <p:nvPr/>
        </p:nvPicPr>
        <p:blipFill>
          <a:blip r:embed="rId2"/>
          <a:stretch>
            <a:fillRect/>
          </a:stretch>
        </p:blipFill>
        <p:spPr>
          <a:xfrm>
            <a:off x="838200" y="2571749"/>
            <a:ext cx="10515600" cy="3533775"/>
          </a:xfrm>
          <a:prstGeom prst="rect">
            <a:avLst/>
          </a:prstGeom>
        </p:spPr>
      </p:pic>
    </p:spTree>
    <p:extLst>
      <p:ext uri="{BB962C8B-B14F-4D97-AF65-F5344CB8AC3E}">
        <p14:creationId xmlns:p14="http://schemas.microsoft.com/office/powerpoint/2010/main" xmlns="" val="1017403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049365-78E5-4F5A-93B9-2F02236FEFD6}"/>
              </a:ext>
            </a:extLst>
          </p:cNvPr>
          <p:cNvSpPr>
            <a:spLocks noGrp="1"/>
          </p:cNvSpPr>
          <p:nvPr>
            <p:ph type="title"/>
          </p:nvPr>
        </p:nvSpPr>
        <p:spPr>
          <a:xfrm>
            <a:off x="3552826" y="704851"/>
            <a:ext cx="10131425" cy="962024"/>
          </a:xfrm>
        </p:spPr>
        <p:txBody>
          <a:bodyPr>
            <a:normAutofit/>
          </a:bodyPr>
          <a:lstStyle/>
          <a:p>
            <a:r>
              <a:rPr lang="en-US" sz="5400" b="1" dirty="0"/>
              <a:t>COMPARISION</a:t>
            </a:r>
            <a:endParaRPr lang="en-IN" sz="5400" b="1" dirty="0"/>
          </a:p>
        </p:txBody>
      </p:sp>
      <p:graphicFrame>
        <p:nvGraphicFramePr>
          <p:cNvPr id="3" name="Content Placeholder 4">
            <a:extLst>
              <a:ext uri="{FF2B5EF4-FFF2-40B4-BE49-F238E27FC236}">
                <a16:creationId xmlns:a16="http://schemas.microsoft.com/office/drawing/2014/main" xmlns="" id="{476F0C89-5413-4005-96A2-369282FFDDD4}"/>
              </a:ext>
            </a:extLst>
          </p:cNvPr>
          <p:cNvGraphicFramePr>
            <a:graphicFrameLocks/>
          </p:cNvGraphicFramePr>
          <p:nvPr>
            <p:custDataLst>
              <p:tags r:id="rId1"/>
            </p:custDataLst>
            <p:extLst>
              <p:ext uri="{D42A27DB-BD31-4B8C-83A1-F6EECF244321}">
                <p14:modId xmlns:p14="http://schemas.microsoft.com/office/powerpoint/2010/main" xmlns="" val="1526139724"/>
              </p:ext>
            </p:extLst>
          </p:nvPr>
        </p:nvGraphicFramePr>
        <p:xfrm>
          <a:off x="838200" y="2533651"/>
          <a:ext cx="10515600" cy="2752725"/>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xmlns="" val="20000"/>
                    </a:ext>
                  </a:extLst>
                </a:gridCol>
                <a:gridCol w="3505200">
                  <a:extLst>
                    <a:ext uri="{9D8B030D-6E8A-4147-A177-3AD203B41FA5}">
                      <a16:colId xmlns:a16="http://schemas.microsoft.com/office/drawing/2014/main" xmlns="" val="20001"/>
                    </a:ext>
                  </a:extLst>
                </a:gridCol>
                <a:gridCol w="3505200">
                  <a:extLst>
                    <a:ext uri="{9D8B030D-6E8A-4147-A177-3AD203B41FA5}">
                      <a16:colId xmlns:a16="http://schemas.microsoft.com/office/drawing/2014/main" xmlns="" val="20002"/>
                    </a:ext>
                  </a:extLst>
                </a:gridCol>
              </a:tblGrid>
              <a:tr h="550545">
                <a:tc>
                  <a:txBody>
                    <a:bodyPr/>
                    <a:lstStyle/>
                    <a:p>
                      <a:pPr>
                        <a:buNone/>
                      </a:pPr>
                      <a:endParaRPr lang="en-US"/>
                    </a:p>
                  </a:txBody>
                  <a:tcPr/>
                </a:tc>
                <a:tc>
                  <a:txBody>
                    <a:bodyPr/>
                    <a:lstStyle/>
                    <a:p>
                      <a:pPr>
                        <a:buNone/>
                      </a:pPr>
                      <a:r>
                        <a:rPr lang="en-US"/>
                        <a:t>EXISTING SYSTEM</a:t>
                      </a:r>
                    </a:p>
                  </a:txBody>
                  <a:tcPr/>
                </a:tc>
                <a:tc>
                  <a:txBody>
                    <a:bodyPr/>
                    <a:lstStyle/>
                    <a:p>
                      <a:pPr>
                        <a:buNone/>
                      </a:pPr>
                      <a:r>
                        <a:rPr lang="en-US"/>
                        <a:t>PROPOSED SYSTEM</a:t>
                      </a:r>
                    </a:p>
                  </a:txBody>
                  <a:tcPr/>
                </a:tc>
                <a:extLst>
                  <a:ext uri="{0D108BD9-81ED-4DB2-BD59-A6C34878D82A}">
                    <a16:rowId xmlns:a16="http://schemas.microsoft.com/office/drawing/2014/main" xmlns="" val="10000"/>
                  </a:ext>
                </a:extLst>
              </a:tr>
              <a:tr h="550545">
                <a:tc>
                  <a:txBody>
                    <a:bodyPr/>
                    <a:lstStyle/>
                    <a:p>
                      <a:pPr>
                        <a:buNone/>
                      </a:pPr>
                      <a:r>
                        <a:rPr lang="en-US"/>
                        <a:t>WEBSITE</a:t>
                      </a:r>
                    </a:p>
                  </a:txBody>
                  <a:tcPr/>
                </a:tc>
                <a:tc>
                  <a:txBody>
                    <a:bodyPr/>
                    <a:lstStyle/>
                    <a:p>
                      <a:pPr>
                        <a:buNone/>
                      </a:pPr>
                      <a:r>
                        <a:rPr lang="en-US"/>
                        <a:t>NO</a:t>
                      </a:r>
                    </a:p>
                  </a:txBody>
                  <a:tcPr/>
                </a:tc>
                <a:tc>
                  <a:txBody>
                    <a:bodyPr/>
                    <a:lstStyle/>
                    <a:p>
                      <a:pPr>
                        <a:buNone/>
                      </a:pPr>
                      <a:r>
                        <a:rPr lang="en-US"/>
                        <a:t>YES</a:t>
                      </a:r>
                    </a:p>
                  </a:txBody>
                  <a:tcPr/>
                </a:tc>
                <a:extLst>
                  <a:ext uri="{0D108BD9-81ED-4DB2-BD59-A6C34878D82A}">
                    <a16:rowId xmlns:a16="http://schemas.microsoft.com/office/drawing/2014/main" xmlns="" val="10001"/>
                  </a:ext>
                </a:extLst>
              </a:tr>
              <a:tr h="550545">
                <a:tc>
                  <a:txBody>
                    <a:bodyPr/>
                    <a:lstStyle/>
                    <a:p>
                      <a:pPr>
                        <a:buNone/>
                      </a:pPr>
                      <a:r>
                        <a:rPr lang="en-US"/>
                        <a:t>AUTHENTICATION</a:t>
                      </a:r>
                    </a:p>
                  </a:txBody>
                  <a:tcPr/>
                </a:tc>
                <a:tc>
                  <a:txBody>
                    <a:bodyPr/>
                    <a:lstStyle/>
                    <a:p>
                      <a:pPr>
                        <a:buNone/>
                      </a:pPr>
                      <a:r>
                        <a:rPr lang="en-US"/>
                        <a:t>NO</a:t>
                      </a:r>
                    </a:p>
                  </a:txBody>
                  <a:tcPr/>
                </a:tc>
                <a:tc>
                  <a:txBody>
                    <a:bodyPr/>
                    <a:lstStyle/>
                    <a:p>
                      <a:pPr>
                        <a:buNone/>
                      </a:pPr>
                      <a:r>
                        <a:rPr lang="en-US"/>
                        <a:t>YES</a:t>
                      </a:r>
                    </a:p>
                  </a:txBody>
                  <a:tcPr/>
                </a:tc>
                <a:extLst>
                  <a:ext uri="{0D108BD9-81ED-4DB2-BD59-A6C34878D82A}">
                    <a16:rowId xmlns:a16="http://schemas.microsoft.com/office/drawing/2014/main" xmlns="" val="10002"/>
                  </a:ext>
                </a:extLst>
              </a:tr>
              <a:tr h="550545">
                <a:tc>
                  <a:txBody>
                    <a:bodyPr/>
                    <a:lstStyle/>
                    <a:p>
                      <a:pPr>
                        <a:buNone/>
                      </a:pPr>
                      <a:r>
                        <a:rPr lang="en-US"/>
                        <a:t>DATABASE</a:t>
                      </a:r>
                    </a:p>
                  </a:txBody>
                  <a:tcPr/>
                </a:tc>
                <a:tc>
                  <a:txBody>
                    <a:bodyPr/>
                    <a:lstStyle/>
                    <a:p>
                      <a:pPr>
                        <a:buNone/>
                      </a:pPr>
                      <a:r>
                        <a:rPr lang="en-US"/>
                        <a:t>NO</a:t>
                      </a:r>
                    </a:p>
                  </a:txBody>
                  <a:tcPr/>
                </a:tc>
                <a:tc>
                  <a:txBody>
                    <a:bodyPr/>
                    <a:lstStyle/>
                    <a:p>
                      <a:pPr>
                        <a:buNone/>
                      </a:pPr>
                      <a:r>
                        <a:rPr lang="en-US"/>
                        <a:t>YES</a:t>
                      </a:r>
                    </a:p>
                  </a:txBody>
                  <a:tcPr/>
                </a:tc>
                <a:extLst>
                  <a:ext uri="{0D108BD9-81ED-4DB2-BD59-A6C34878D82A}">
                    <a16:rowId xmlns:a16="http://schemas.microsoft.com/office/drawing/2014/main" xmlns="" val="10003"/>
                  </a:ext>
                </a:extLst>
              </a:tr>
              <a:tr h="550545">
                <a:tc>
                  <a:txBody>
                    <a:bodyPr/>
                    <a:lstStyle/>
                    <a:p>
                      <a:pPr>
                        <a:buNone/>
                      </a:pPr>
                      <a:r>
                        <a:rPr lang="en-US"/>
                        <a:t>CLOUD SERVICE</a:t>
                      </a:r>
                    </a:p>
                  </a:txBody>
                  <a:tcPr/>
                </a:tc>
                <a:tc>
                  <a:txBody>
                    <a:bodyPr/>
                    <a:lstStyle/>
                    <a:p>
                      <a:pPr>
                        <a:buNone/>
                      </a:pPr>
                      <a:r>
                        <a:rPr lang="en-US"/>
                        <a:t>NO</a:t>
                      </a:r>
                    </a:p>
                  </a:txBody>
                  <a:tcPr/>
                </a:tc>
                <a:tc>
                  <a:txBody>
                    <a:bodyPr/>
                    <a:lstStyle/>
                    <a:p>
                      <a:pPr>
                        <a:buNone/>
                      </a:pPr>
                      <a:r>
                        <a:rPr lang="en-US" dirty="0"/>
                        <a:t>YES</a:t>
                      </a:r>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xmlns="" val="26173828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97b13ca9-5aa6-4f11-92a5-cad1072d846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67</TotalTime>
  <Words>349</Words>
  <Application>Microsoft Office PowerPoint</Application>
  <PresentationFormat>Custom</PresentationFormat>
  <Paragraphs>61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Celestial</vt:lpstr>
      <vt:lpstr> </vt:lpstr>
      <vt:lpstr>Slide 2</vt:lpstr>
      <vt:lpstr>INTRODUCTION</vt:lpstr>
      <vt:lpstr>PROBLEM STATEMENT</vt:lpstr>
      <vt:lpstr>IMPLEMENTATION</vt:lpstr>
      <vt:lpstr>E.R DIAGRAM</vt:lpstr>
      <vt:lpstr>ARCHITECTURE DESIGN</vt:lpstr>
      <vt:lpstr>PIPE AND FILTER ARCHITECTURE</vt:lpstr>
      <vt:lpstr>COMPARISION</vt:lpstr>
      <vt:lpstr>                                       ML MODELLING RESULTS  </vt:lpstr>
      <vt:lpstr>CONCLUSION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project review-1</dc:title>
  <dc:creator>KIRAN SHIVA</dc:creator>
  <cp:lastModifiedBy>DELL</cp:lastModifiedBy>
  <cp:revision>11</cp:revision>
  <dcterms:created xsi:type="dcterms:W3CDTF">2021-08-29T06:17:14Z</dcterms:created>
  <dcterms:modified xsi:type="dcterms:W3CDTF">2021-11-21T01:42:16Z</dcterms:modified>
</cp:coreProperties>
</file>