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65" r:id="rId5"/>
    <p:sldId id="259" r:id="rId6"/>
    <p:sldId id="260" r:id="rId7"/>
    <p:sldId id="261" r:id="rId8"/>
    <p:sldId id="262" r:id="rId9"/>
    <p:sldId id="263" r:id="rId10"/>
    <p:sldId id="264" r:id="rId11"/>
  </p:sldIdLst>
  <p:sldSz cx="9144000" cy="5143500" type="screen16x9"/>
  <p:notesSz cx="6858000" cy="9144000"/>
  <p:embeddedFontLst>
    <p:embeddedFont>
      <p:font typeface="Merriweather" panose="020B060402020202020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4A9650-B8A5-40DA-8CE3-3BA8045946F3}">
  <a:tblStyle styleId="{3E4A9650-B8A5-40DA-8CE3-3BA8045946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79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be3d41115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be3d41115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be3d4111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be3d4111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be3d4111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be3d4111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be3d4111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be3d4111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3909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be3d4111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be3d4111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be3d4111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be3d4111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be3d41115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be3d4111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be3d41115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be3d41115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be3d4111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be3d4111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ML/AI Strategy for TeknoVe</a:t>
            </a:r>
            <a:endParaRPr dirty="0"/>
          </a:p>
        </p:txBody>
      </p:sp>
      <p:sp>
        <p:nvSpPr>
          <p:cNvPr id="65" name="Google Shape;65;p13"/>
          <p:cNvSpPr txBox="1">
            <a:spLocks noGrp="1"/>
          </p:cNvSpPr>
          <p:nvPr>
            <p:ph type="subTitle" idx="1"/>
          </p:nvPr>
        </p:nvSpPr>
        <p:spPr>
          <a:xfrm>
            <a:off x="311700" y="1878550"/>
            <a:ext cx="69249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Delivering an ML/AI Strategy, AI for Business Leaders, Udacity</a:t>
            </a:r>
            <a:endParaRPr dirty="0"/>
          </a:p>
          <a:p>
            <a:pPr marL="0" lvl="0" indent="0" algn="l" rtl="0">
              <a:spcBef>
                <a:spcPts val="0"/>
              </a:spcBef>
              <a:spcAft>
                <a:spcPts val="0"/>
              </a:spcAft>
              <a:buNone/>
            </a:pPr>
            <a:r>
              <a:rPr lang="en" dirty="0"/>
              <a:t>Venkat Venkatachalam, Sep-2021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Feedback Thus Far</a:t>
            </a:r>
            <a:endParaRPr dirty="0"/>
          </a:p>
        </p:txBody>
      </p:sp>
      <p:sp>
        <p:nvSpPr>
          <p:cNvPr id="145" name="Google Shape;145;p21"/>
          <p:cNvSpPr txBox="1"/>
          <p:nvPr/>
        </p:nvSpPr>
        <p:spPr>
          <a:xfrm>
            <a:off x="311725" y="1434400"/>
            <a:ext cx="34335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Illustrative Verbatim Quotes</a:t>
            </a:r>
            <a:endParaRPr dirty="0">
              <a:latin typeface="Roboto"/>
              <a:ea typeface="Roboto"/>
              <a:cs typeface="Roboto"/>
              <a:sym typeface="Roboto"/>
            </a:endParaRPr>
          </a:p>
        </p:txBody>
      </p:sp>
      <p:sp>
        <p:nvSpPr>
          <p:cNvPr id="146" name="Google Shape;146;p21"/>
          <p:cNvSpPr txBox="1"/>
          <p:nvPr/>
        </p:nvSpPr>
        <p:spPr>
          <a:xfrm>
            <a:off x="592725" y="1830987"/>
            <a:ext cx="3433500" cy="12783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a:t>
            </a:r>
            <a:r>
              <a:rPr lang="en" sz="1000" dirty="0">
                <a:solidFill>
                  <a:schemeClr val="dk1"/>
                </a:solidFill>
                <a:latin typeface="Roboto"/>
                <a:ea typeface="Roboto"/>
                <a:cs typeface="Roboto"/>
                <a:sym typeface="Roboto"/>
              </a:rPr>
              <a:t>Production Schedule Optimizer will transform the way Technove manufactures EV”</a:t>
            </a:r>
          </a:p>
          <a:p>
            <a:pPr marL="0" lvl="0" indent="0" algn="l" rtl="0">
              <a:spcBef>
                <a:spcPts val="0"/>
              </a:spcBef>
              <a:spcAft>
                <a:spcPts val="0"/>
              </a:spcAft>
              <a:buNone/>
            </a:pPr>
            <a:endParaRPr lang="en" sz="1000" dirty="0">
              <a:solidFill>
                <a:schemeClr val="dk1"/>
              </a:solidFill>
              <a:latin typeface="Roboto"/>
              <a:ea typeface="Roboto"/>
              <a:cs typeface="Roboto"/>
              <a:sym typeface="Roboto"/>
            </a:endParaRPr>
          </a:p>
          <a:p>
            <a:pPr marL="0" lvl="0" indent="0" algn="l" rtl="0">
              <a:spcBef>
                <a:spcPts val="0"/>
              </a:spcBef>
              <a:spcAft>
                <a:spcPts val="0"/>
              </a:spcAft>
              <a:buNone/>
            </a:pPr>
            <a:r>
              <a:rPr lang="en" sz="1000" dirty="0">
                <a:solidFill>
                  <a:schemeClr val="dk1"/>
                </a:solidFill>
                <a:latin typeface="Roboto"/>
                <a:ea typeface="Roboto"/>
                <a:cs typeface="Roboto"/>
                <a:sym typeface="Roboto"/>
              </a:rPr>
              <a:t>“Production Schedule Optimizer will fundamentally change how plant production schedules are managed and controlled</a:t>
            </a:r>
            <a:r>
              <a:rPr lang="en" sz="1200" dirty="0">
                <a:solidFill>
                  <a:schemeClr val="dk1"/>
                </a:solidFill>
                <a:latin typeface="Roboto"/>
                <a:ea typeface="Roboto"/>
                <a:cs typeface="Roboto"/>
                <a:sym typeface="Roboto"/>
              </a:rPr>
              <a:t>”</a:t>
            </a:r>
          </a:p>
          <a:p>
            <a:pPr marL="0" lvl="0" indent="0" algn="l" rtl="0">
              <a:spcBef>
                <a:spcPts val="0"/>
              </a:spcBef>
              <a:spcAft>
                <a:spcPts val="0"/>
              </a:spcAft>
              <a:buNone/>
            </a:pPr>
            <a:endParaRPr lang="en-IN" sz="1200" dirty="0">
              <a:latin typeface="Roboto"/>
              <a:ea typeface="Roboto"/>
              <a:cs typeface="Roboto"/>
              <a:sym typeface="Roboto"/>
            </a:endParaRPr>
          </a:p>
        </p:txBody>
      </p:sp>
      <p:sp>
        <p:nvSpPr>
          <p:cNvPr id="147" name="Google Shape;147;p21"/>
          <p:cNvSpPr txBox="1"/>
          <p:nvPr/>
        </p:nvSpPr>
        <p:spPr>
          <a:xfrm>
            <a:off x="592725" y="3181350"/>
            <a:ext cx="3433500" cy="19621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a:t>
            </a:r>
            <a:r>
              <a:rPr lang="en" sz="1000" dirty="0">
                <a:solidFill>
                  <a:schemeClr val="dk1"/>
                </a:solidFill>
                <a:latin typeface="Roboto"/>
                <a:ea typeface="Roboto"/>
                <a:cs typeface="Roboto"/>
                <a:sym typeface="Roboto"/>
              </a:rPr>
              <a:t>Buyer Propensity Analyzer will fundamentally change the way TechnoVe looks at marketing”</a:t>
            </a:r>
          </a:p>
          <a:p>
            <a:pPr marL="0" lvl="0" indent="0" algn="l" rtl="0">
              <a:spcBef>
                <a:spcPts val="0"/>
              </a:spcBef>
              <a:spcAft>
                <a:spcPts val="0"/>
              </a:spcAft>
              <a:buNone/>
            </a:pPr>
            <a:endParaRPr lang="en" sz="1000" dirty="0">
              <a:solidFill>
                <a:schemeClr val="dk1"/>
              </a:solidFill>
              <a:latin typeface="Roboto"/>
              <a:ea typeface="Roboto"/>
              <a:cs typeface="Roboto"/>
              <a:sym typeface="Roboto"/>
            </a:endParaRPr>
          </a:p>
          <a:p>
            <a:pPr marL="0" lvl="0" indent="0" algn="l" rtl="0">
              <a:spcBef>
                <a:spcPts val="0"/>
              </a:spcBef>
              <a:spcAft>
                <a:spcPts val="0"/>
              </a:spcAft>
              <a:buNone/>
            </a:pPr>
            <a:r>
              <a:rPr lang="en" sz="1000" dirty="0">
                <a:solidFill>
                  <a:schemeClr val="dk1"/>
                </a:solidFill>
                <a:latin typeface="Roboto"/>
                <a:ea typeface="Roboto"/>
                <a:cs typeface="Roboto"/>
                <a:sym typeface="Roboto"/>
              </a:rPr>
              <a:t>“Buyer Propensity Analyzer will use a data driven predictive approach to help TehcnoVe indetify new store locations as opposed to concentrating only on urban clusters” </a:t>
            </a:r>
          </a:p>
          <a:p>
            <a:pPr marL="0" lvl="0" indent="0" algn="l" rtl="0">
              <a:spcBef>
                <a:spcPts val="0"/>
              </a:spcBef>
              <a:spcAft>
                <a:spcPts val="0"/>
              </a:spcAft>
              <a:buNone/>
            </a:pPr>
            <a:endParaRPr lang="en" sz="1000" dirty="0">
              <a:solidFill>
                <a:schemeClr val="dk1"/>
              </a:solidFill>
              <a:latin typeface="Roboto"/>
              <a:ea typeface="Roboto"/>
              <a:cs typeface="Roboto"/>
              <a:sym typeface="Roboto"/>
            </a:endParaRPr>
          </a:p>
          <a:p>
            <a:pPr marL="0" lvl="0" indent="0" algn="l" rtl="0">
              <a:spcBef>
                <a:spcPts val="0"/>
              </a:spcBef>
              <a:spcAft>
                <a:spcPts val="0"/>
              </a:spcAft>
              <a:buNone/>
            </a:pPr>
            <a:r>
              <a:rPr lang="en-IN" sz="1000" dirty="0">
                <a:solidFill>
                  <a:schemeClr val="dk1"/>
                </a:solidFill>
                <a:latin typeface="Roboto"/>
                <a:ea typeface="Roboto"/>
                <a:cs typeface="Roboto"/>
                <a:sym typeface="Roboto"/>
              </a:rPr>
              <a:t>“Buyer Propensity Model </a:t>
            </a:r>
            <a:r>
              <a:rPr lang="en" sz="1000" dirty="0">
                <a:solidFill>
                  <a:schemeClr val="dk1"/>
                </a:solidFill>
                <a:latin typeface="Roboto"/>
                <a:ea typeface="Roboto"/>
                <a:cs typeface="Roboto"/>
                <a:sym typeface="Roboto"/>
              </a:rPr>
              <a:t>will help TechnoVe acquire a targeted and precise marketing strategy</a:t>
            </a:r>
            <a:r>
              <a:rPr lang="en" sz="1200" dirty="0">
                <a:solidFill>
                  <a:schemeClr val="dk1"/>
                </a:solidFill>
                <a:latin typeface="Roboto"/>
                <a:ea typeface="Roboto"/>
                <a:cs typeface="Roboto"/>
                <a:sym typeface="Roboto"/>
              </a:rPr>
              <a:t>”</a:t>
            </a:r>
          </a:p>
          <a:p>
            <a:pPr marL="0" lvl="0" indent="0" algn="l" rtl="0">
              <a:spcBef>
                <a:spcPts val="0"/>
              </a:spcBef>
              <a:spcAft>
                <a:spcPts val="0"/>
              </a:spcAft>
              <a:buNone/>
            </a:pPr>
            <a:endParaRPr sz="1200" dirty="0">
              <a:latin typeface="Roboto"/>
              <a:ea typeface="Roboto"/>
              <a:cs typeface="Roboto"/>
              <a:sym typeface="Roboto"/>
            </a:endParaRPr>
          </a:p>
        </p:txBody>
      </p:sp>
      <p:cxnSp>
        <p:nvCxnSpPr>
          <p:cNvPr id="148" name="Google Shape;148;p21"/>
          <p:cNvCxnSpPr/>
          <p:nvPr/>
        </p:nvCxnSpPr>
        <p:spPr>
          <a:xfrm>
            <a:off x="4559575" y="1542725"/>
            <a:ext cx="24900" cy="3329400"/>
          </a:xfrm>
          <a:prstGeom prst="straightConnector1">
            <a:avLst/>
          </a:prstGeom>
          <a:noFill/>
          <a:ln w="9525" cap="flat" cmpd="sng">
            <a:solidFill>
              <a:schemeClr val="dk2"/>
            </a:solidFill>
            <a:prstDash val="solid"/>
            <a:round/>
            <a:headEnd type="none" w="med" len="med"/>
            <a:tailEnd type="none" w="med" len="med"/>
          </a:ln>
        </p:spPr>
      </p:cxnSp>
      <p:sp>
        <p:nvSpPr>
          <p:cNvPr id="149" name="Google Shape;149;p21"/>
          <p:cNvSpPr txBox="1"/>
          <p:nvPr/>
        </p:nvSpPr>
        <p:spPr>
          <a:xfrm>
            <a:off x="4648425" y="1480375"/>
            <a:ext cx="34335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Proposed Next Steps</a:t>
            </a:r>
            <a:endParaRPr b="1" dirty="0">
              <a:latin typeface="Roboto"/>
              <a:ea typeface="Roboto"/>
              <a:cs typeface="Roboto"/>
              <a:sym typeface="Roboto"/>
            </a:endParaRPr>
          </a:p>
          <a:p>
            <a:pPr marL="0" lvl="0" indent="0" algn="l" rtl="0">
              <a:spcBef>
                <a:spcPts val="0"/>
              </a:spcBef>
              <a:spcAft>
                <a:spcPts val="0"/>
              </a:spcAft>
              <a:buNone/>
            </a:pPr>
            <a:endParaRPr sz="1200" b="1"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IN" sz="1000" dirty="0">
                <a:latin typeface="Roboto"/>
                <a:ea typeface="Roboto"/>
                <a:cs typeface="Roboto"/>
                <a:sym typeface="Roboto"/>
              </a:rPr>
              <a:t>Implement Buyer Propensity Model</a:t>
            </a:r>
            <a:endParaRPr sz="10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sz="1000" dirty="0">
                <a:latin typeface="Roboto"/>
                <a:ea typeface="Roboto"/>
                <a:cs typeface="Roboto"/>
                <a:sym typeface="Roboto"/>
              </a:rPr>
              <a:t>I</a:t>
            </a:r>
            <a:r>
              <a:rPr lang="en-IN" sz="1000" dirty="0">
                <a:latin typeface="Roboto"/>
                <a:ea typeface="Roboto"/>
                <a:cs typeface="Roboto"/>
                <a:sym typeface="Roboto"/>
              </a:rPr>
              <a:t>m</a:t>
            </a:r>
            <a:r>
              <a:rPr lang="en" sz="1000" dirty="0">
                <a:latin typeface="Roboto"/>
                <a:ea typeface="Roboto"/>
                <a:cs typeface="Roboto"/>
                <a:sym typeface="Roboto"/>
              </a:rPr>
              <a:t>plement Production Schedule Optimizer</a:t>
            </a:r>
            <a:endParaRPr sz="10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sz="1000" dirty="0">
                <a:latin typeface="Roboto"/>
                <a:ea typeface="Roboto"/>
                <a:cs typeface="Roboto"/>
                <a:sym typeface="Roboto"/>
              </a:rPr>
              <a:t>Identify new store locations</a:t>
            </a:r>
          </a:p>
          <a:p>
            <a:pPr marL="457200" lvl="0" indent="-317500" algn="l" rtl="0">
              <a:spcBef>
                <a:spcPts val="0"/>
              </a:spcBef>
              <a:spcAft>
                <a:spcPts val="0"/>
              </a:spcAft>
              <a:buSzPts val="1400"/>
              <a:buFont typeface="Roboto"/>
              <a:buChar char="-"/>
            </a:pPr>
            <a:r>
              <a:rPr lang="en" sz="1000" dirty="0">
                <a:latin typeface="Roboto"/>
                <a:ea typeface="Roboto"/>
                <a:cs typeface="Roboto"/>
                <a:sym typeface="Roboto"/>
              </a:rPr>
              <a:t>Predict Market demand</a:t>
            </a:r>
          </a:p>
          <a:p>
            <a:pPr marL="457200" lvl="0" indent="-317500" algn="l" rtl="0">
              <a:spcBef>
                <a:spcPts val="0"/>
              </a:spcBef>
              <a:spcAft>
                <a:spcPts val="0"/>
              </a:spcAft>
              <a:buSzPts val="1400"/>
              <a:buFont typeface="Roboto"/>
              <a:buChar char="-"/>
            </a:pPr>
            <a:r>
              <a:rPr lang="en" sz="1000" dirty="0">
                <a:latin typeface="Roboto"/>
                <a:ea typeface="Roboto"/>
                <a:cs typeface="Roboto"/>
                <a:sym typeface="Roboto"/>
              </a:rPr>
              <a:t>Minimize switching and inventory costs</a:t>
            </a:r>
          </a:p>
          <a:p>
            <a:pPr marL="457200" lvl="0" indent="-317500" algn="l" rtl="0">
              <a:spcBef>
                <a:spcPts val="0"/>
              </a:spcBef>
              <a:spcAft>
                <a:spcPts val="0"/>
              </a:spcAft>
              <a:buSzPts val="1400"/>
              <a:buFont typeface="Roboto"/>
              <a:buChar char="-"/>
            </a:pPr>
            <a:endParaRPr sz="1200" dirty="0">
              <a:latin typeface="Roboto"/>
              <a:ea typeface="Roboto"/>
              <a:cs typeface="Roboto"/>
              <a:sym typeface="Roboto"/>
            </a:endParaRPr>
          </a:p>
        </p:txBody>
      </p:sp>
      <p:sp>
        <p:nvSpPr>
          <p:cNvPr id="150" name="Google Shape;150;p21"/>
          <p:cNvSpPr txBox="1"/>
          <p:nvPr/>
        </p:nvSpPr>
        <p:spPr>
          <a:xfrm>
            <a:off x="4648425" y="2890625"/>
            <a:ext cx="34335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Proposed Timeline</a:t>
            </a:r>
            <a:endParaRPr b="1" dirty="0">
              <a:latin typeface="Roboto"/>
              <a:ea typeface="Roboto"/>
              <a:cs typeface="Roboto"/>
              <a:sym typeface="Roboto"/>
            </a:endParaRPr>
          </a:p>
          <a:p>
            <a:pPr marL="0" lvl="0" indent="0" algn="l" rtl="0">
              <a:spcBef>
                <a:spcPts val="0"/>
              </a:spcBef>
              <a:spcAft>
                <a:spcPts val="0"/>
              </a:spcAft>
              <a:buNone/>
            </a:pPr>
            <a:endParaRPr sz="1000" b="1" dirty="0">
              <a:latin typeface="Roboto"/>
              <a:ea typeface="Roboto"/>
              <a:cs typeface="Roboto"/>
              <a:sym typeface="Roboto"/>
            </a:endParaRPr>
          </a:p>
          <a:p>
            <a:pPr marL="457200" lvl="0" indent="0" algn="l" rtl="0">
              <a:spcBef>
                <a:spcPts val="0"/>
              </a:spcBef>
              <a:spcAft>
                <a:spcPts val="0"/>
              </a:spcAft>
              <a:buNone/>
            </a:pPr>
            <a:endParaRPr dirty="0">
              <a:latin typeface="Roboto"/>
              <a:ea typeface="Roboto"/>
              <a:cs typeface="Roboto"/>
              <a:sym typeface="Roboto"/>
            </a:endParaRPr>
          </a:p>
        </p:txBody>
      </p:sp>
      <p:sp>
        <p:nvSpPr>
          <p:cNvPr id="151" name="Google Shape;151;p21"/>
          <p:cNvSpPr txBox="1"/>
          <p:nvPr/>
        </p:nvSpPr>
        <p:spPr>
          <a:xfrm>
            <a:off x="4508275" y="3141100"/>
            <a:ext cx="3383700" cy="396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200" b="1" u="sng" dirty="0">
                <a:latin typeface="Roboto"/>
                <a:ea typeface="Roboto"/>
                <a:cs typeface="Roboto"/>
                <a:sym typeface="Roboto"/>
              </a:rPr>
              <a:t>Month 1</a:t>
            </a:r>
            <a:endParaRPr sz="1200" b="1" u="sng"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IN" sz="1000" dirty="0">
                <a:latin typeface="Roboto"/>
                <a:ea typeface="Roboto"/>
                <a:cs typeface="Roboto"/>
                <a:sym typeface="Roboto"/>
              </a:rPr>
              <a:t>Implement Buyer Propensity Model for new locations</a:t>
            </a:r>
            <a:endParaRPr sz="1000"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 sz="1000" dirty="0">
                <a:latin typeface="Roboto"/>
                <a:ea typeface="Roboto"/>
                <a:cs typeface="Roboto"/>
                <a:sym typeface="Roboto"/>
              </a:rPr>
              <a:t>Back Testing to improve 5% accuracy</a:t>
            </a:r>
            <a:endParaRPr sz="1000" dirty="0">
              <a:latin typeface="Roboto"/>
              <a:ea typeface="Roboto"/>
              <a:cs typeface="Roboto"/>
              <a:sym typeface="Roboto"/>
            </a:endParaRPr>
          </a:p>
        </p:txBody>
      </p:sp>
      <p:sp>
        <p:nvSpPr>
          <p:cNvPr id="152" name="Google Shape;152;p21"/>
          <p:cNvSpPr txBox="1"/>
          <p:nvPr/>
        </p:nvSpPr>
        <p:spPr>
          <a:xfrm>
            <a:off x="5643625" y="3815675"/>
            <a:ext cx="2728850" cy="396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200" b="1" u="sng" dirty="0">
                <a:latin typeface="Roboto"/>
                <a:ea typeface="Roboto"/>
                <a:cs typeface="Roboto"/>
                <a:sym typeface="Roboto"/>
              </a:rPr>
              <a:t>Month 2</a:t>
            </a:r>
            <a:endParaRPr sz="1200" b="1" u="sng"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IN" sz="1000" dirty="0">
                <a:latin typeface="Roboto"/>
                <a:ea typeface="Roboto"/>
                <a:cs typeface="Roboto"/>
                <a:sym typeface="Roboto"/>
              </a:rPr>
              <a:t>Predict Demand for new locations</a:t>
            </a:r>
          </a:p>
          <a:p>
            <a:pPr marL="457200" lvl="0" indent="-304800" algn="l" rtl="0">
              <a:spcBef>
                <a:spcPts val="0"/>
              </a:spcBef>
              <a:spcAft>
                <a:spcPts val="0"/>
              </a:spcAft>
              <a:buSzPts val="1200"/>
              <a:buFont typeface="Roboto"/>
              <a:buChar char="-"/>
            </a:pPr>
            <a:r>
              <a:rPr lang="en-IN" sz="1000" dirty="0">
                <a:latin typeface="Roboto"/>
                <a:ea typeface="Roboto"/>
                <a:cs typeface="Roboto"/>
                <a:sym typeface="Roboto"/>
              </a:rPr>
              <a:t>Implement Production Schedule Optimizer.</a:t>
            </a:r>
            <a:endParaRPr sz="1000" dirty="0">
              <a:latin typeface="Roboto"/>
              <a:ea typeface="Roboto"/>
              <a:cs typeface="Roboto"/>
              <a:sym typeface="Roboto"/>
            </a:endParaRPr>
          </a:p>
        </p:txBody>
      </p:sp>
      <p:sp>
        <p:nvSpPr>
          <p:cNvPr id="153" name="Google Shape;153;p21"/>
          <p:cNvSpPr txBox="1"/>
          <p:nvPr/>
        </p:nvSpPr>
        <p:spPr>
          <a:xfrm>
            <a:off x="6845475" y="4392675"/>
            <a:ext cx="1793400" cy="396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200" b="1" u="sng" dirty="0">
                <a:latin typeface="Roboto"/>
                <a:ea typeface="Roboto"/>
                <a:cs typeface="Roboto"/>
                <a:sym typeface="Roboto"/>
              </a:rPr>
              <a:t>Month 3</a:t>
            </a:r>
            <a:endParaRPr sz="1200" b="1" u="sng" dirty="0">
              <a:latin typeface="Roboto"/>
              <a:ea typeface="Roboto"/>
              <a:cs typeface="Roboto"/>
              <a:sym typeface="Roboto"/>
            </a:endParaRPr>
          </a:p>
          <a:p>
            <a:pPr marL="457200" lvl="0" indent="-304800" algn="l" rtl="0">
              <a:spcBef>
                <a:spcPts val="0"/>
              </a:spcBef>
              <a:spcAft>
                <a:spcPts val="0"/>
              </a:spcAft>
              <a:buSzPts val="1200"/>
              <a:buFont typeface="Roboto"/>
              <a:buChar char="-"/>
            </a:pPr>
            <a:r>
              <a:rPr lang="en-IN" sz="1000" dirty="0">
                <a:latin typeface="Roboto"/>
                <a:ea typeface="Roboto"/>
                <a:cs typeface="Roboto"/>
                <a:sym typeface="Roboto"/>
              </a:rPr>
              <a:t>Optimize Teknove production schedule for EV models</a:t>
            </a:r>
            <a:endParaRPr sz="1000" dirty="0">
              <a:latin typeface="Roboto"/>
              <a:ea typeface="Roboto"/>
              <a:cs typeface="Roboto"/>
              <a:sym typeface="Roboto"/>
            </a:endParaRPr>
          </a:p>
          <a:p>
            <a:pPr marL="914400" lvl="0" indent="0" algn="l" rtl="0">
              <a:spcBef>
                <a:spcPts val="0"/>
              </a:spcBef>
              <a:spcAft>
                <a:spcPts val="0"/>
              </a:spcAft>
              <a:buNone/>
            </a:pPr>
            <a:endParaRPr sz="1200"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Executive Summary</a:t>
            </a:r>
            <a:endParaRPr dirty="0"/>
          </a:p>
        </p:txBody>
      </p:sp>
      <p:sp>
        <p:nvSpPr>
          <p:cNvPr id="71" name="Google Shape;71;p14"/>
          <p:cNvSpPr txBox="1"/>
          <p:nvPr/>
        </p:nvSpPr>
        <p:spPr>
          <a:xfrm>
            <a:off x="285125" y="1455650"/>
            <a:ext cx="7301700" cy="11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Purpose of Project</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sz="1200" dirty="0">
                <a:latin typeface="+mn-lt"/>
                <a:ea typeface="Roboto"/>
                <a:cs typeface="Roboto"/>
                <a:sym typeface="Roboto"/>
              </a:rPr>
              <a:t>The project study has been conducted as a part of course </a:t>
            </a:r>
            <a:r>
              <a:rPr lang="en" sz="1200" dirty="0">
                <a:latin typeface="+mn-lt"/>
              </a:rPr>
              <a:t>AI for Business Leaders. The project is about delivering a AI/ML strategy for TeknoVe, a Irish-headquartered manufacturer of electric vechicles with global operations. The project is very critical for TeknoVe to deliver a data driven strategy to solve some of its critical business problems</a:t>
            </a:r>
            <a:r>
              <a:rPr lang="en" dirty="0"/>
              <a:t>.</a:t>
            </a:r>
            <a:endParaRPr dirty="0">
              <a:latin typeface="Roboto"/>
              <a:ea typeface="Roboto"/>
              <a:cs typeface="Roboto"/>
              <a:sym typeface="Roboto"/>
            </a:endParaRPr>
          </a:p>
        </p:txBody>
      </p:sp>
      <p:sp>
        <p:nvSpPr>
          <p:cNvPr id="72" name="Google Shape;72;p14"/>
          <p:cNvSpPr txBox="1"/>
          <p:nvPr/>
        </p:nvSpPr>
        <p:spPr>
          <a:xfrm>
            <a:off x="311725" y="2655603"/>
            <a:ext cx="8454900" cy="10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Methodology</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Analysis conducted </a:t>
            </a:r>
            <a:r>
              <a:rPr lang="en">
                <a:latin typeface="Roboto"/>
                <a:ea typeface="Roboto"/>
                <a:cs typeface="Roboto"/>
                <a:sym typeface="Roboto"/>
              </a:rPr>
              <a:t>over 4 </a:t>
            </a:r>
            <a:r>
              <a:rPr lang="en" dirty="0">
                <a:latin typeface="Roboto"/>
                <a:ea typeface="Roboto"/>
                <a:cs typeface="Roboto"/>
                <a:sym typeface="Roboto"/>
              </a:rPr>
              <a:t>weeks </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Over ten(10) potential use cases underwent thorough assessment for feasibility and impact</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Incorporated both technical knowledge and user feedback</a:t>
            </a:r>
            <a:endParaRPr dirty="0">
              <a:latin typeface="Roboto"/>
              <a:ea typeface="Roboto"/>
              <a:cs typeface="Roboto"/>
              <a:sym typeface="Roboto"/>
            </a:endParaRPr>
          </a:p>
        </p:txBody>
      </p:sp>
      <p:sp>
        <p:nvSpPr>
          <p:cNvPr id="73" name="Google Shape;73;p14"/>
          <p:cNvSpPr txBox="1"/>
          <p:nvPr/>
        </p:nvSpPr>
        <p:spPr>
          <a:xfrm>
            <a:off x="285125" y="3851188"/>
            <a:ext cx="8454900" cy="10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Path Forward</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Two (2) use cases identified for implementation</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Needs and requirements to be successful</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Next steps</a:t>
            </a:r>
            <a:endParaRPr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began with five use case ideas </a:t>
            </a:r>
            <a:endParaRPr dirty="0"/>
          </a:p>
        </p:txBody>
      </p:sp>
      <p:sp>
        <p:nvSpPr>
          <p:cNvPr id="79" name="Google Shape;79;p15"/>
          <p:cNvSpPr txBox="1"/>
          <p:nvPr/>
        </p:nvSpPr>
        <p:spPr>
          <a:xfrm>
            <a:off x="285125" y="1379449"/>
            <a:ext cx="8547200" cy="10873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200" b="1" dirty="0">
                <a:latin typeface="+mn-lt"/>
                <a:ea typeface="Roboto"/>
                <a:cs typeface="Roboto"/>
                <a:sym typeface="Roboto"/>
              </a:rPr>
              <a:t>UC1: </a:t>
            </a:r>
            <a:r>
              <a:rPr lang="en-IN" sz="1200" b="1" i="0" u="none" strike="noStrike" dirty="0">
                <a:solidFill>
                  <a:srgbClr val="000000"/>
                </a:solidFill>
                <a:effectLst/>
                <a:latin typeface="+mn-lt"/>
              </a:rPr>
              <a:t>Computer Vision Quality Control</a:t>
            </a:r>
            <a:r>
              <a:rPr lang="en-IN" sz="1800" b="1" i="0" u="none" strike="noStrike" dirty="0">
                <a:solidFill>
                  <a:srgbClr val="000000"/>
                </a:solidFill>
                <a:effectLst/>
                <a:latin typeface="Arial" panose="020B0604020202020204" pitchFamily="34" charset="0"/>
              </a:rPr>
              <a:t> </a:t>
            </a:r>
            <a:endParaRPr sz="1800" b="1" dirty="0">
              <a:latin typeface="Roboto"/>
              <a:ea typeface="Roboto"/>
              <a:cs typeface="Roboto"/>
              <a:sym typeface="Roboto"/>
            </a:endParaRPr>
          </a:p>
          <a:p>
            <a:pPr marL="0" lvl="0" indent="0" algn="l" rtl="0">
              <a:spcBef>
                <a:spcPts val="0"/>
              </a:spcBef>
              <a:spcAft>
                <a:spcPts val="0"/>
              </a:spcAft>
              <a:buNone/>
            </a:pPr>
            <a:r>
              <a:rPr lang="en" sz="1200" dirty="0">
                <a:latin typeface="Roboto"/>
                <a:ea typeface="Roboto"/>
                <a:cs typeface="Roboto"/>
                <a:sym typeface="Roboto"/>
              </a:rPr>
              <a:t>Description: TeknoVe’s scale of production givens rise to flaws inevitable which are fixed via a manual inspection process. TeknoVe’s board, based on recent success with using Computer Vision (CV) in crop monitoring and in semiconductor manufacturing, has pressed for the company to implement CV as a part of the quality control process.</a:t>
            </a:r>
            <a:endParaRPr sz="1200" dirty="0">
              <a:latin typeface="Roboto"/>
              <a:ea typeface="Roboto"/>
              <a:cs typeface="Roboto"/>
              <a:sym typeface="Roboto"/>
            </a:endParaRPr>
          </a:p>
        </p:txBody>
      </p:sp>
      <p:sp>
        <p:nvSpPr>
          <p:cNvPr id="80" name="Google Shape;80;p15"/>
          <p:cNvSpPr txBox="1"/>
          <p:nvPr/>
        </p:nvSpPr>
        <p:spPr>
          <a:xfrm>
            <a:off x="311725" y="2466752"/>
            <a:ext cx="8520600" cy="85526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200" b="1" dirty="0">
                <a:latin typeface="+mn-lt"/>
                <a:ea typeface="Roboto"/>
                <a:cs typeface="Roboto"/>
                <a:sym typeface="Roboto"/>
              </a:rPr>
              <a:t>UC2: </a:t>
            </a:r>
            <a:r>
              <a:rPr lang="en-IN" sz="1200" b="1" i="0" u="none" strike="noStrike" dirty="0">
                <a:solidFill>
                  <a:srgbClr val="000000"/>
                </a:solidFill>
                <a:effectLst/>
                <a:latin typeface="+mn-lt"/>
              </a:rPr>
              <a:t>AI-Enabled Predictive Maintenance</a:t>
            </a:r>
            <a:r>
              <a:rPr lang="en-IN" sz="1200" dirty="0">
                <a:latin typeface="+mn-lt"/>
              </a:rPr>
              <a:t> </a:t>
            </a:r>
            <a:endParaRPr sz="1200" b="1" dirty="0">
              <a:latin typeface="+mn-lt"/>
              <a:ea typeface="Roboto"/>
              <a:cs typeface="Roboto"/>
              <a:sym typeface="Roboto"/>
            </a:endParaRPr>
          </a:p>
          <a:p>
            <a:pPr marL="0" lvl="0" indent="0" algn="l" rtl="0">
              <a:spcBef>
                <a:spcPts val="0"/>
              </a:spcBef>
              <a:spcAft>
                <a:spcPts val="0"/>
              </a:spcAft>
              <a:buNone/>
            </a:pPr>
            <a:r>
              <a:rPr lang="en" sz="1200" dirty="0">
                <a:latin typeface="Roboto"/>
                <a:ea typeface="Roboto"/>
                <a:cs typeface="Roboto"/>
                <a:sym typeface="Roboto"/>
              </a:rPr>
              <a:t>Description: TeknoVe being a futiristic tech company believes that the “check engine light” should never go on for the customers. Engine failures must be predicted in advance along with its likely causes and customer should be alerted ahead of time. This will help improve customer sastisfaction and reduce roadside service program costs.</a:t>
            </a:r>
            <a:endParaRPr sz="1200" dirty="0">
              <a:latin typeface="Roboto"/>
              <a:ea typeface="Roboto"/>
              <a:cs typeface="Roboto"/>
              <a:sym typeface="Roboto"/>
            </a:endParaRPr>
          </a:p>
        </p:txBody>
      </p:sp>
      <p:sp>
        <p:nvSpPr>
          <p:cNvPr id="81" name="Google Shape;81;p15"/>
          <p:cNvSpPr txBox="1"/>
          <p:nvPr/>
        </p:nvSpPr>
        <p:spPr>
          <a:xfrm>
            <a:off x="285125" y="3455369"/>
            <a:ext cx="8547150" cy="13205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200" b="1" dirty="0">
                <a:latin typeface="Roboto"/>
                <a:ea typeface="Roboto"/>
                <a:cs typeface="Roboto"/>
                <a:sym typeface="Roboto"/>
              </a:rPr>
              <a:t>UC3: Production Schedule Optimizer </a:t>
            </a:r>
            <a:endParaRPr sz="1200" b="1" dirty="0">
              <a:latin typeface="Roboto"/>
              <a:ea typeface="Roboto"/>
              <a:cs typeface="Roboto"/>
              <a:sym typeface="Roboto"/>
            </a:endParaRPr>
          </a:p>
          <a:p>
            <a:pPr marL="0" lvl="0" indent="0" algn="l" rtl="0">
              <a:spcBef>
                <a:spcPts val="0"/>
              </a:spcBef>
              <a:spcAft>
                <a:spcPts val="0"/>
              </a:spcAft>
              <a:buNone/>
            </a:pPr>
            <a:r>
              <a:rPr lang="en" sz="1200" dirty="0">
                <a:latin typeface="Roboto"/>
                <a:ea typeface="Roboto"/>
                <a:cs typeface="Roboto"/>
                <a:sym typeface="Roboto"/>
              </a:rPr>
              <a:t>Description: TeknoVe manufactures several different type of E</a:t>
            </a:r>
            <a:r>
              <a:rPr lang="en-IN" sz="1200" dirty="0">
                <a:latin typeface="Roboto"/>
                <a:ea typeface="Roboto"/>
                <a:cs typeface="Roboto"/>
                <a:sym typeface="Roboto"/>
              </a:rPr>
              <a:t>V</a:t>
            </a:r>
            <a:r>
              <a:rPr lang="en" sz="1200" dirty="0">
                <a:latin typeface="Roboto"/>
                <a:ea typeface="Roboto"/>
                <a:cs typeface="Roboto"/>
                <a:sym typeface="Roboto"/>
              </a:rPr>
              <a:t>s and batteries in each of its facilities. It takes considerable amount of time, effort and cost to reconfigure a factory and produce a different EV model and further the company does not want to produce more of a model than what the market demands. TeknoVe is looking to leverage past production data and demand predictions to develop a optimization model. </a:t>
            </a:r>
            <a:endParaRPr sz="1200"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began with five use case ideas </a:t>
            </a:r>
            <a:endParaRPr dirty="0"/>
          </a:p>
        </p:txBody>
      </p:sp>
      <p:sp>
        <p:nvSpPr>
          <p:cNvPr id="8" name="Google Shape;82;p15">
            <a:extLst>
              <a:ext uri="{FF2B5EF4-FFF2-40B4-BE49-F238E27FC236}">
                <a16:creationId xmlns:a16="http://schemas.microsoft.com/office/drawing/2014/main" id="{9E27A294-AF98-4A29-9064-D70A539755A2}"/>
              </a:ext>
            </a:extLst>
          </p:cNvPr>
          <p:cNvSpPr txBox="1"/>
          <p:nvPr/>
        </p:nvSpPr>
        <p:spPr>
          <a:xfrm>
            <a:off x="311725" y="1406669"/>
            <a:ext cx="8520600" cy="8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Roboto"/>
                <a:ea typeface="Roboto"/>
                <a:cs typeface="Roboto"/>
                <a:sym typeface="Roboto"/>
              </a:rPr>
              <a:t>UC4: Supplier Risk Predictive Intelligence</a:t>
            </a:r>
            <a:endParaRPr sz="1200" b="1" dirty="0">
              <a:latin typeface="Roboto"/>
              <a:ea typeface="Roboto"/>
              <a:cs typeface="Roboto"/>
              <a:sym typeface="Roboto"/>
            </a:endParaRPr>
          </a:p>
          <a:p>
            <a:pPr marL="0" lvl="0" indent="0" algn="l" rtl="0">
              <a:spcBef>
                <a:spcPts val="0"/>
              </a:spcBef>
              <a:spcAft>
                <a:spcPts val="0"/>
              </a:spcAft>
              <a:buNone/>
            </a:pPr>
            <a:r>
              <a:rPr lang="en" sz="1200" dirty="0">
                <a:latin typeface="Roboto"/>
                <a:ea typeface="Roboto"/>
                <a:cs typeface="Roboto"/>
                <a:sym typeface="Roboto"/>
              </a:rPr>
              <a:t>Description: TeknoVe’s supplier network is constatnly changing to acocmodate for company’s pace of innovation, its global presence and geo political risks associated with maintaing a cost effective supply-chain. TeknoV’s procurement team is tasked with identifying geo political risks and react in real time to ensure minimal supply side risks and delays. </a:t>
            </a:r>
            <a:endParaRPr sz="1200" dirty="0">
              <a:latin typeface="Roboto"/>
              <a:ea typeface="Roboto"/>
              <a:cs typeface="Roboto"/>
              <a:sym typeface="Roboto"/>
            </a:endParaRPr>
          </a:p>
        </p:txBody>
      </p:sp>
      <p:sp>
        <p:nvSpPr>
          <p:cNvPr id="9" name="Google Shape;83;p15">
            <a:extLst>
              <a:ext uri="{FF2B5EF4-FFF2-40B4-BE49-F238E27FC236}">
                <a16:creationId xmlns:a16="http://schemas.microsoft.com/office/drawing/2014/main" id="{C8E08C49-C064-4BCF-93F7-E93EF728D8F8}"/>
              </a:ext>
            </a:extLst>
          </p:cNvPr>
          <p:cNvSpPr txBox="1"/>
          <p:nvPr/>
        </p:nvSpPr>
        <p:spPr>
          <a:xfrm>
            <a:off x="311726" y="2565313"/>
            <a:ext cx="8520599" cy="10446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Roboto"/>
                <a:ea typeface="Roboto"/>
                <a:cs typeface="Roboto"/>
                <a:sym typeface="Roboto"/>
              </a:rPr>
              <a:t>UC5: </a:t>
            </a:r>
            <a:r>
              <a:rPr lang="en-IN" sz="1200" b="1" dirty="0">
                <a:latin typeface="Roboto"/>
                <a:ea typeface="Roboto"/>
                <a:cs typeface="Roboto"/>
                <a:sym typeface="Roboto"/>
              </a:rPr>
              <a:t>Buyer</a:t>
            </a:r>
            <a:r>
              <a:rPr lang="en" sz="1200" b="1" dirty="0">
                <a:latin typeface="Roboto"/>
                <a:ea typeface="Roboto"/>
                <a:cs typeface="Roboto"/>
                <a:sym typeface="Roboto"/>
              </a:rPr>
              <a:t> Propensity Analyzer</a:t>
            </a:r>
            <a:endParaRPr sz="1200" b="1" dirty="0">
              <a:latin typeface="Roboto"/>
              <a:ea typeface="Roboto"/>
              <a:cs typeface="Roboto"/>
              <a:sym typeface="Roboto"/>
            </a:endParaRPr>
          </a:p>
          <a:p>
            <a:pPr marL="0" lvl="0" indent="0" algn="l" rtl="0">
              <a:spcBef>
                <a:spcPts val="0"/>
              </a:spcBef>
              <a:spcAft>
                <a:spcPts val="0"/>
              </a:spcAft>
              <a:buNone/>
            </a:pPr>
            <a:r>
              <a:rPr lang="en" sz="1200" dirty="0">
                <a:latin typeface="Roboto"/>
                <a:ea typeface="Roboto"/>
                <a:cs typeface="Roboto"/>
                <a:sym typeface="Roboto"/>
              </a:rPr>
              <a:t>Description: TeknoVe owns and operates its own dealerships located in modern, urban areas with concentrated populations. With significant data around sales history, TeknoVe is looking at putting up new dealership stores in areas based on data driven exploration of demographic data and sales figures from existing locations to predict demand for he newer areas. </a:t>
            </a:r>
            <a:endParaRPr sz="1200" dirty="0">
              <a:latin typeface="Roboto"/>
              <a:ea typeface="Roboto"/>
              <a:cs typeface="Roboto"/>
              <a:sym typeface="Roboto"/>
            </a:endParaRPr>
          </a:p>
        </p:txBody>
      </p:sp>
    </p:spTree>
    <p:extLst>
      <p:ext uri="{BB962C8B-B14F-4D97-AF65-F5344CB8AC3E}">
        <p14:creationId xmlns:p14="http://schemas.microsoft.com/office/powerpoint/2010/main" val="268653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assessed feasibility vs. impact for all cases</a:t>
            </a:r>
            <a:endParaRPr dirty="0"/>
          </a:p>
        </p:txBody>
      </p:sp>
      <p:cxnSp>
        <p:nvCxnSpPr>
          <p:cNvPr id="89" name="Google Shape;89;p16"/>
          <p:cNvCxnSpPr/>
          <p:nvPr/>
        </p:nvCxnSpPr>
        <p:spPr>
          <a:xfrm>
            <a:off x="3427088" y="1395650"/>
            <a:ext cx="21900" cy="3191700"/>
          </a:xfrm>
          <a:prstGeom prst="straightConnector1">
            <a:avLst/>
          </a:prstGeom>
          <a:noFill/>
          <a:ln w="9525" cap="flat" cmpd="sng">
            <a:solidFill>
              <a:srgbClr val="666666"/>
            </a:solidFill>
            <a:prstDash val="dash"/>
            <a:round/>
            <a:headEnd type="none" w="med" len="med"/>
            <a:tailEnd type="none" w="med" len="med"/>
          </a:ln>
        </p:spPr>
      </p:cxnSp>
      <p:cxnSp>
        <p:nvCxnSpPr>
          <p:cNvPr id="90" name="Google Shape;90;p16"/>
          <p:cNvCxnSpPr/>
          <p:nvPr/>
        </p:nvCxnSpPr>
        <p:spPr>
          <a:xfrm rot="10800000" flipH="1">
            <a:off x="932525" y="3018950"/>
            <a:ext cx="4833600" cy="9300"/>
          </a:xfrm>
          <a:prstGeom prst="straightConnector1">
            <a:avLst/>
          </a:prstGeom>
          <a:noFill/>
          <a:ln w="9525" cap="flat" cmpd="sng">
            <a:solidFill>
              <a:srgbClr val="666666"/>
            </a:solidFill>
            <a:prstDash val="dash"/>
            <a:round/>
            <a:headEnd type="none" w="med" len="med"/>
            <a:tailEnd type="none" w="med" len="med"/>
          </a:ln>
        </p:spPr>
      </p:cxnSp>
      <p:sp>
        <p:nvSpPr>
          <p:cNvPr id="91" name="Google Shape;91;p16"/>
          <p:cNvSpPr txBox="1"/>
          <p:nvPr/>
        </p:nvSpPr>
        <p:spPr>
          <a:xfrm>
            <a:off x="6329250" y="1778099"/>
            <a:ext cx="2920200" cy="24795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Key criteria assessed</a:t>
            </a:r>
            <a:endParaRPr sz="1800" b="1" dirty="0">
              <a:latin typeface="Roboto"/>
              <a:ea typeface="Roboto"/>
              <a:cs typeface="Roboto"/>
              <a:sym typeface="Roboto"/>
            </a:endParaRPr>
          </a:p>
          <a:p>
            <a:pPr marL="0" lvl="0" indent="0" algn="l" rtl="0">
              <a:spcBef>
                <a:spcPts val="0"/>
              </a:spcBef>
              <a:spcAft>
                <a:spcPts val="0"/>
              </a:spcAft>
              <a:buNone/>
            </a:pPr>
            <a:endParaRPr sz="1000" b="1"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Revenue/Sales</a:t>
            </a:r>
            <a:br>
              <a:rPr lang="en" sz="1800" dirty="0">
                <a:latin typeface="Roboto"/>
                <a:ea typeface="Roboto"/>
                <a:cs typeface="Roboto"/>
                <a:sym typeface="Roboto"/>
              </a:rPr>
            </a:br>
            <a:endParaRPr sz="10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Costs</a:t>
            </a:r>
          </a:p>
          <a:p>
            <a:pPr marL="457200" lvl="0" indent="-317500" algn="l" rtl="0">
              <a:spcBef>
                <a:spcPts val="0"/>
              </a:spcBef>
              <a:spcAft>
                <a:spcPts val="0"/>
              </a:spcAft>
              <a:buSzPts val="1400"/>
              <a:buFont typeface="Roboto"/>
              <a:buChar char="-"/>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Technology</a:t>
            </a:r>
          </a:p>
          <a:p>
            <a:pPr marL="457200" lvl="0" indent="-317500" algn="l" rtl="0">
              <a:spcBef>
                <a:spcPts val="0"/>
              </a:spcBef>
              <a:spcAft>
                <a:spcPts val="0"/>
              </a:spcAft>
              <a:buSzPts val="1400"/>
              <a:buFont typeface="Roboto"/>
              <a:buChar char="-"/>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Paradigm shift</a:t>
            </a:r>
          </a:p>
          <a:p>
            <a:pPr marL="457200" lvl="0" indent="-317500" algn="l" rtl="0">
              <a:spcBef>
                <a:spcPts val="0"/>
              </a:spcBef>
              <a:spcAft>
                <a:spcPts val="0"/>
              </a:spcAft>
              <a:buSzPts val="1400"/>
              <a:buFont typeface="Roboto"/>
              <a:buChar char="-"/>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Global Footprint</a:t>
            </a:r>
            <a:endParaRPr dirty="0">
              <a:latin typeface="Roboto"/>
              <a:ea typeface="Roboto"/>
              <a:cs typeface="Roboto"/>
              <a:sym typeface="Roboto"/>
            </a:endParaRPr>
          </a:p>
        </p:txBody>
      </p:sp>
      <p:sp>
        <p:nvSpPr>
          <p:cNvPr id="92" name="Google Shape;92;p16"/>
          <p:cNvSpPr/>
          <p:nvPr/>
        </p:nvSpPr>
        <p:spPr>
          <a:xfrm>
            <a:off x="2467075" y="2359000"/>
            <a:ext cx="345000" cy="338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dirty="0">
              <a:solidFill>
                <a:srgbClr val="FFFFFF"/>
              </a:solidFill>
            </a:endParaRPr>
          </a:p>
        </p:txBody>
      </p:sp>
      <p:sp>
        <p:nvSpPr>
          <p:cNvPr id="93" name="Google Shape;93;p16"/>
          <p:cNvSpPr/>
          <p:nvPr/>
        </p:nvSpPr>
        <p:spPr>
          <a:xfrm>
            <a:off x="2950125" y="3229850"/>
            <a:ext cx="345000" cy="338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2</a:t>
            </a:r>
            <a:endParaRPr sz="900" dirty="0">
              <a:solidFill>
                <a:srgbClr val="FFFFFF"/>
              </a:solidFill>
            </a:endParaRPr>
          </a:p>
        </p:txBody>
      </p:sp>
      <p:sp>
        <p:nvSpPr>
          <p:cNvPr id="94" name="Google Shape;94;p16"/>
          <p:cNvSpPr/>
          <p:nvPr/>
        </p:nvSpPr>
        <p:spPr>
          <a:xfrm>
            <a:off x="3997325" y="1749400"/>
            <a:ext cx="345000" cy="338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3</a:t>
            </a:r>
            <a:endParaRPr sz="900" dirty="0">
              <a:solidFill>
                <a:srgbClr val="FFFFFF"/>
              </a:solidFill>
            </a:endParaRPr>
          </a:p>
        </p:txBody>
      </p:sp>
      <p:sp>
        <p:nvSpPr>
          <p:cNvPr id="95" name="Google Shape;95;p16"/>
          <p:cNvSpPr/>
          <p:nvPr/>
        </p:nvSpPr>
        <p:spPr>
          <a:xfrm>
            <a:off x="3531213" y="2566000"/>
            <a:ext cx="345000" cy="338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5</a:t>
            </a:r>
            <a:endParaRPr sz="900" dirty="0">
              <a:solidFill>
                <a:srgbClr val="FFFFFF"/>
              </a:solidFill>
            </a:endParaRPr>
          </a:p>
        </p:txBody>
      </p:sp>
      <p:sp>
        <p:nvSpPr>
          <p:cNvPr id="96" name="Google Shape;96;p16"/>
          <p:cNvSpPr/>
          <p:nvPr/>
        </p:nvSpPr>
        <p:spPr>
          <a:xfrm>
            <a:off x="4262425" y="2114075"/>
            <a:ext cx="345000" cy="338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4</a:t>
            </a:r>
            <a:endParaRPr sz="900" dirty="0">
              <a:solidFill>
                <a:srgbClr val="FFFFFF"/>
              </a:solidFill>
            </a:endParaRPr>
          </a:p>
        </p:txBody>
      </p:sp>
      <p:cxnSp>
        <p:nvCxnSpPr>
          <p:cNvPr id="97" name="Google Shape;97;p16"/>
          <p:cNvCxnSpPr/>
          <p:nvPr/>
        </p:nvCxnSpPr>
        <p:spPr>
          <a:xfrm>
            <a:off x="865700" y="1395650"/>
            <a:ext cx="18900" cy="3274800"/>
          </a:xfrm>
          <a:prstGeom prst="straightConnector1">
            <a:avLst/>
          </a:prstGeom>
          <a:noFill/>
          <a:ln w="9525" cap="flat" cmpd="sng">
            <a:solidFill>
              <a:srgbClr val="0B5394"/>
            </a:solidFill>
            <a:prstDash val="solid"/>
            <a:round/>
            <a:headEnd type="none" w="med" len="med"/>
            <a:tailEnd type="none" w="med" len="med"/>
          </a:ln>
        </p:spPr>
      </p:cxnSp>
      <p:cxnSp>
        <p:nvCxnSpPr>
          <p:cNvPr id="98" name="Google Shape;98;p16"/>
          <p:cNvCxnSpPr/>
          <p:nvPr/>
        </p:nvCxnSpPr>
        <p:spPr>
          <a:xfrm rot="10800000">
            <a:off x="899775" y="4655575"/>
            <a:ext cx="4912800" cy="17400"/>
          </a:xfrm>
          <a:prstGeom prst="straightConnector1">
            <a:avLst/>
          </a:prstGeom>
          <a:noFill/>
          <a:ln w="9525" cap="flat" cmpd="sng">
            <a:solidFill>
              <a:srgbClr val="0B5394"/>
            </a:solidFill>
            <a:prstDash val="solid"/>
            <a:round/>
            <a:headEnd type="none" w="med" len="med"/>
            <a:tailEnd type="none" w="med" len="med"/>
          </a:ln>
        </p:spPr>
      </p:cxnSp>
      <p:sp>
        <p:nvSpPr>
          <p:cNvPr id="99" name="Google Shape;99;p16"/>
          <p:cNvSpPr txBox="1"/>
          <p:nvPr/>
        </p:nvSpPr>
        <p:spPr>
          <a:xfrm>
            <a:off x="171775" y="28280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dirty="0">
              <a:latin typeface="Roboto"/>
              <a:ea typeface="Roboto"/>
              <a:cs typeface="Roboto"/>
              <a:sym typeface="Roboto"/>
            </a:endParaRPr>
          </a:p>
        </p:txBody>
      </p:sp>
      <p:sp>
        <p:nvSpPr>
          <p:cNvPr id="100" name="Google Shape;100;p16"/>
          <p:cNvSpPr txBox="1"/>
          <p:nvPr/>
        </p:nvSpPr>
        <p:spPr>
          <a:xfrm>
            <a:off x="1121300" y="4655575"/>
            <a:ext cx="46335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dirty="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311700" y="2052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Transforming our business using ML/AI with these top two use cases</a:t>
            </a:r>
            <a:endParaRPr dirty="0"/>
          </a:p>
        </p:txBody>
      </p:sp>
      <p:cxnSp>
        <p:nvCxnSpPr>
          <p:cNvPr id="106" name="Google Shape;106;p17"/>
          <p:cNvCxnSpPr/>
          <p:nvPr/>
        </p:nvCxnSpPr>
        <p:spPr>
          <a:xfrm flipH="1">
            <a:off x="3935300" y="1511100"/>
            <a:ext cx="22800" cy="21213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p17"/>
          <p:cNvSpPr txBox="1"/>
          <p:nvPr/>
        </p:nvSpPr>
        <p:spPr>
          <a:xfrm>
            <a:off x="807724" y="1608050"/>
            <a:ext cx="3080113" cy="24305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Roboto"/>
                <a:ea typeface="Roboto"/>
                <a:cs typeface="Roboto"/>
                <a:sym typeface="Roboto"/>
              </a:rPr>
              <a:t>UC3: Production Schedule Optimizer </a:t>
            </a:r>
          </a:p>
          <a:p>
            <a:pPr marL="0" lvl="0" indent="0" algn="l" rtl="0">
              <a:spcBef>
                <a:spcPts val="0"/>
              </a:spcBef>
              <a:spcAft>
                <a:spcPts val="0"/>
              </a:spcAft>
              <a:buNone/>
            </a:pPr>
            <a:r>
              <a:rPr lang="en-US" sz="1200" dirty="0">
                <a:latin typeface="Roboto"/>
                <a:ea typeface="Roboto"/>
                <a:cs typeface="Roboto"/>
                <a:sym typeface="Roboto"/>
              </a:rPr>
              <a:t>Description: TeknoVe manufactures several different type of EVs and batteries in each of its facilities. It takes considerable amount of time, effort and cost to reconfigure a factory and produce a different EV model and further the company does not want to produce more of a model than what the market demands. TeknoVe is looking to leverage past production data and demand predictions to develop a optimization model. </a:t>
            </a:r>
          </a:p>
          <a:p>
            <a:pPr marL="0" lvl="0" indent="0" algn="l" rtl="0">
              <a:spcBef>
                <a:spcPts val="0"/>
              </a:spcBef>
              <a:spcAft>
                <a:spcPts val="0"/>
              </a:spcAft>
              <a:buNone/>
            </a:pPr>
            <a:endParaRPr dirty="0">
              <a:latin typeface="Roboto"/>
              <a:ea typeface="Roboto"/>
              <a:cs typeface="Roboto"/>
              <a:sym typeface="Roboto"/>
            </a:endParaRPr>
          </a:p>
        </p:txBody>
      </p:sp>
      <p:sp>
        <p:nvSpPr>
          <p:cNvPr id="108" name="Google Shape;108;p17"/>
          <p:cNvSpPr txBox="1"/>
          <p:nvPr/>
        </p:nvSpPr>
        <p:spPr>
          <a:xfrm>
            <a:off x="4731901" y="1608049"/>
            <a:ext cx="2945250" cy="2430549"/>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Roboto"/>
                <a:ea typeface="Roboto"/>
                <a:cs typeface="Roboto"/>
                <a:sym typeface="Roboto"/>
              </a:rPr>
              <a:t>UC5: Buyer Propensity Analyzer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Roboto"/>
                <a:ea typeface="Roboto"/>
                <a:cs typeface="Roboto"/>
                <a:sym typeface="Roboto"/>
              </a:rPr>
              <a:t>Description: TeknoVe owns and operates its own dealerships located in modern, urban areas with concentrated populations. With significant data around sales history, TeknoVe is looking at putting up new dealership stores in areas based on data driven exploration of demographic data and sales figures from existing locations to predict demand for he newer areas. </a:t>
            </a:r>
          </a:p>
          <a:p>
            <a:pPr marL="0" lvl="0" indent="0" algn="l" rtl="0">
              <a:spcBef>
                <a:spcPts val="0"/>
              </a:spcBef>
              <a:spcAft>
                <a:spcPts val="0"/>
              </a:spcAft>
              <a:buNone/>
            </a:pPr>
            <a:endParaRPr dirty="0">
              <a:latin typeface="Roboto"/>
              <a:ea typeface="Roboto"/>
              <a:cs typeface="Roboto"/>
              <a:sym typeface="Roboto"/>
            </a:endParaRPr>
          </a:p>
        </p:txBody>
      </p:sp>
      <p:sp>
        <p:nvSpPr>
          <p:cNvPr id="109" name="Google Shape;109;p17"/>
          <p:cNvSpPr txBox="1"/>
          <p:nvPr/>
        </p:nvSpPr>
        <p:spPr>
          <a:xfrm>
            <a:off x="1188300" y="4133850"/>
            <a:ext cx="7190700" cy="8189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a:latin typeface="Roboto"/>
                <a:ea typeface="Roboto"/>
                <a:cs typeface="Roboto"/>
                <a:sym typeface="Roboto"/>
              </a:rPr>
              <a:t>By executing on these two projects I believe we can drive marketshare for our business by increasing sales and revene and become a top Electric Vehicle manufacturer in the business.</a:t>
            </a:r>
            <a:endParaRPr sz="1600" i="1" dirty="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UC3: </a:t>
            </a:r>
            <a:r>
              <a:rPr lang="en-IN" sz="2400" dirty="0"/>
              <a:t>Production</a:t>
            </a:r>
            <a:r>
              <a:rPr lang="en" sz="2400" dirty="0"/>
              <a:t> Schedule Optimizer - Deep Dive</a:t>
            </a:r>
            <a:endParaRPr sz="2400" dirty="0"/>
          </a:p>
        </p:txBody>
      </p:sp>
      <p:cxnSp>
        <p:nvCxnSpPr>
          <p:cNvPr id="116" name="Google Shape;116;p18"/>
          <p:cNvCxnSpPr/>
          <p:nvPr/>
        </p:nvCxnSpPr>
        <p:spPr>
          <a:xfrm>
            <a:off x="3426600" y="1527050"/>
            <a:ext cx="24900" cy="3329400"/>
          </a:xfrm>
          <a:prstGeom prst="straightConnector1">
            <a:avLst/>
          </a:prstGeom>
          <a:noFill/>
          <a:ln w="9525" cap="flat" cmpd="sng">
            <a:solidFill>
              <a:schemeClr val="dk2"/>
            </a:solidFill>
            <a:prstDash val="solid"/>
            <a:round/>
            <a:headEnd type="none" w="med" len="med"/>
            <a:tailEnd type="none" w="med" len="med"/>
          </a:ln>
        </p:spPr>
      </p:cxnSp>
      <p:sp>
        <p:nvSpPr>
          <p:cNvPr id="117" name="Google Shape;117;p18"/>
          <p:cNvSpPr txBox="1"/>
          <p:nvPr/>
        </p:nvSpPr>
        <p:spPr>
          <a:xfrm>
            <a:off x="3426600" y="1373387"/>
            <a:ext cx="3433500" cy="307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Architecture</a:t>
            </a:r>
            <a:endParaRPr dirty="0">
              <a:latin typeface="Roboto"/>
              <a:ea typeface="Roboto"/>
              <a:cs typeface="Roboto"/>
              <a:sym typeface="Roboto"/>
            </a:endParaRPr>
          </a:p>
        </p:txBody>
      </p:sp>
      <p:sp>
        <p:nvSpPr>
          <p:cNvPr id="118" name="Google Shape;118;p18"/>
          <p:cNvSpPr txBox="1"/>
          <p:nvPr/>
        </p:nvSpPr>
        <p:spPr>
          <a:xfrm>
            <a:off x="79200" y="1376175"/>
            <a:ext cx="3433500" cy="3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Process Today</a:t>
            </a:r>
            <a:endParaRPr b="1"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IN" sz="1100" dirty="0">
                <a:latin typeface="Roboto"/>
                <a:ea typeface="Roboto"/>
                <a:cs typeface="Roboto"/>
                <a:sym typeface="Roboto"/>
              </a:rPr>
              <a:t>EV models produced based on stock</a:t>
            </a:r>
            <a:endParaRPr sz="11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IN" sz="1100" dirty="0">
                <a:latin typeface="Roboto"/>
                <a:ea typeface="Roboto"/>
                <a:cs typeface="Roboto"/>
                <a:sym typeface="Roboto"/>
              </a:rPr>
              <a:t>If demand is different or supply chain issues occur, different model is produced.</a:t>
            </a:r>
            <a:endParaRPr sz="11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IN" sz="1100" dirty="0">
                <a:latin typeface="Roboto"/>
                <a:ea typeface="Roboto"/>
                <a:cs typeface="Roboto"/>
                <a:sym typeface="Roboto"/>
              </a:rPr>
              <a:t>Factory is reconfigured as per requirements</a:t>
            </a:r>
          </a:p>
          <a:p>
            <a:pPr marL="457200" lvl="0" indent="-317500" algn="l" rtl="0">
              <a:spcBef>
                <a:spcPts val="0"/>
              </a:spcBef>
              <a:spcAft>
                <a:spcPts val="0"/>
              </a:spcAft>
              <a:buSzPts val="1400"/>
              <a:buFont typeface="Roboto"/>
              <a:buChar char="-"/>
            </a:pPr>
            <a:r>
              <a:rPr lang="en" sz="1100" dirty="0">
                <a:latin typeface="Roboto"/>
                <a:ea typeface="Roboto"/>
                <a:cs typeface="Roboto"/>
                <a:sym typeface="Roboto"/>
              </a:rPr>
              <a:t>Inventory is shipped to different locations based on demand.</a:t>
            </a:r>
            <a:endParaRPr sz="1100" dirty="0">
              <a:latin typeface="Roboto"/>
              <a:ea typeface="Roboto"/>
              <a:cs typeface="Roboto"/>
              <a:sym typeface="Roboto"/>
            </a:endParaRPr>
          </a:p>
        </p:txBody>
      </p:sp>
      <p:sp>
        <p:nvSpPr>
          <p:cNvPr id="119" name="Google Shape;119;p18"/>
          <p:cNvSpPr txBox="1"/>
          <p:nvPr/>
        </p:nvSpPr>
        <p:spPr>
          <a:xfrm>
            <a:off x="79200" y="2781299"/>
            <a:ext cx="3433500" cy="3858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Process Tomorrow</a:t>
            </a:r>
            <a:endParaRPr b="1"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IN" sz="1100" dirty="0">
                <a:latin typeface="Roboto"/>
                <a:ea typeface="Roboto"/>
                <a:cs typeface="Roboto"/>
                <a:sym typeface="Roboto"/>
              </a:rPr>
              <a:t>Market demand estimated using demand prediction model</a:t>
            </a:r>
            <a:endParaRPr sz="11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IN" sz="1100" dirty="0">
                <a:latin typeface="Roboto"/>
                <a:ea typeface="Roboto"/>
                <a:cs typeface="Roboto"/>
                <a:sym typeface="Roboto"/>
              </a:rPr>
              <a:t>Production optimizer uses Inventory, demand and operational costs to optimize production schedule and reduce costs</a:t>
            </a:r>
            <a:endParaRPr sz="11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IN" sz="1100" dirty="0">
                <a:latin typeface="Roboto"/>
                <a:ea typeface="Roboto"/>
                <a:cs typeface="Roboto"/>
                <a:sym typeface="Roboto"/>
              </a:rPr>
              <a:t>Minimum inventory is held at locations</a:t>
            </a:r>
            <a:endParaRPr sz="11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sz="1100" dirty="0">
                <a:latin typeface="Roboto"/>
                <a:ea typeface="Roboto"/>
                <a:cs typeface="Roboto"/>
                <a:sym typeface="Roboto"/>
              </a:rPr>
              <a:t>Preffered EV model production increased      at desired locations</a:t>
            </a:r>
            <a:endParaRPr sz="1100" dirty="0">
              <a:latin typeface="Roboto"/>
              <a:ea typeface="Roboto"/>
              <a:cs typeface="Roboto"/>
              <a:sym typeface="Roboto"/>
            </a:endParaRPr>
          </a:p>
        </p:txBody>
      </p:sp>
      <p:sp>
        <p:nvSpPr>
          <p:cNvPr id="120" name="Google Shape;120;p18"/>
          <p:cNvSpPr txBox="1"/>
          <p:nvPr/>
        </p:nvSpPr>
        <p:spPr>
          <a:xfrm>
            <a:off x="374475" y="4440025"/>
            <a:ext cx="30078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dirty="0">
                <a:latin typeface="Roboto"/>
                <a:ea typeface="Roboto"/>
                <a:cs typeface="Roboto"/>
                <a:sym typeface="Roboto"/>
              </a:rPr>
              <a:t>The impact of UC3 will be transformational thanks to AI/ML</a:t>
            </a:r>
            <a:endParaRPr i="1" dirty="0">
              <a:latin typeface="Roboto"/>
              <a:ea typeface="Roboto"/>
              <a:cs typeface="Roboto"/>
              <a:sym typeface="Roboto"/>
            </a:endParaRPr>
          </a:p>
        </p:txBody>
      </p:sp>
      <p:pic>
        <p:nvPicPr>
          <p:cNvPr id="3" name="Picture 2">
            <a:extLst>
              <a:ext uri="{FF2B5EF4-FFF2-40B4-BE49-F238E27FC236}">
                <a16:creationId xmlns:a16="http://schemas.microsoft.com/office/drawing/2014/main" id="{92755447-96D4-42B4-948C-F04DA4A87DDC}"/>
              </a:ext>
            </a:extLst>
          </p:cNvPr>
          <p:cNvPicPr>
            <a:picLocks noChangeAspect="1"/>
          </p:cNvPicPr>
          <p:nvPr/>
        </p:nvPicPr>
        <p:blipFill>
          <a:blip r:embed="rId3"/>
          <a:stretch>
            <a:fillRect/>
          </a:stretch>
        </p:blipFill>
        <p:spPr>
          <a:xfrm>
            <a:off x="3557025" y="1696975"/>
            <a:ext cx="5439320" cy="32194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UC5: </a:t>
            </a:r>
            <a:r>
              <a:rPr lang="en-IN" sz="2400" dirty="0"/>
              <a:t>Buyer</a:t>
            </a:r>
            <a:r>
              <a:rPr lang="en" sz="2400" dirty="0"/>
              <a:t> Propensity Analyzer - Deep Dive</a:t>
            </a:r>
            <a:endParaRPr sz="2400" dirty="0"/>
          </a:p>
        </p:txBody>
      </p:sp>
      <p:cxnSp>
        <p:nvCxnSpPr>
          <p:cNvPr id="127" name="Google Shape;127;p19"/>
          <p:cNvCxnSpPr/>
          <p:nvPr/>
        </p:nvCxnSpPr>
        <p:spPr>
          <a:xfrm>
            <a:off x="3426600" y="1527050"/>
            <a:ext cx="24900" cy="3329400"/>
          </a:xfrm>
          <a:prstGeom prst="straightConnector1">
            <a:avLst/>
          </a:prstGeom>
          <a:noFill/>
          <a:ln w="9525" cap="flat" cmpd="sng">
            <a:solidFill>
              <a:schemeClr val="dk2"/>
            </a:solidFill>
            <a:prstDash val="solid"/>
            <a:round/>
            <a:headEnd type="none" w="med" len="med"/>
            <a:tailEnd type="none" w="med" len="med"/>
          </a:ln>
        </p:spPr>
      </p:cxnSp>
      <p:sp>
        <p:nvSpPr>
          <p:cNvPr id="128" name="Google Shape;128;p19"/>
          <p:cNvSpPr txBox="1"/>
          <p:nvPr/>
        </p:nvSpPr>
        <p:spPr>
          <a:xfrm>
            <a:off x="3495825" y="1298500"/>
            <a:ext cx="3433500" cy="3127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Architecture</a:t>
            </a:r>
            <a:endParaRPr dirty="0">
              <a:latin typeface="Roboto"/>
              <a:ea typeface="Roboto"/>
              <a:cs typeface="Roboto"/>
              <a:sym typeface="Roboto"/>
            </a:endParaRPr>
          </a:p>
        </p:txBody>
      </p:sp>
      <p:sp>
        <p:nvSpPr>
          <p:cNvPr id="9" name="Google Shape;118;p18">
            <a:extLst>
              <a:ext uri="{FF2B5EF4-FFF2-40B4-BE49-F238E27FC236}">
                <a16:creationId xmlns:a16="http://schemas.microsoft.com/office/drawing/2014/main" id="{C9FF8E41-C4B5-4B5A-8563-C8DE7A51EC48}"/>
              </a:ext>
            </a:extLst>
          </p:cNvPr>
          <p:cNvSpPr txBox="1"/>
          <p:nvPr/>
        </p:nvSpPr>
        <p:spPr>
          <a:xfrm>
            <a:off x="79200" y="1290450"/>
            <a:ext cx="3433500" cy="3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Process Today</a:t>
            </a:r>
            <a:endParaRPr b="1"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IN" sz="1100" dirty="0">
                <a:latin typeface="Roboto"/>
                <a:ea typeface="Roboto"/>
                <a:cs typeface="Roboto"/>
                <a:sym typeface="Roboto"/>
              </a:rPr>
              <a:t>Dealerships are in modern urban locations.</a:t>
            </a:r>
            <a:endParaRPr sz="11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IN" sz="1100" dirty="0">
                <a:latin typeface="Roboto"/>
                <a:ea typeface="Roboto"/>
                <a:cs typeface="Roboto"/>
                <a:sym typeface="Roboto"/>
              </a:rPr>
              <a:t>Flagship stores in dense residential areas. Offers personal buying experience.</a:t>
            </a:r>
            <a:endParaRPr sz="11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IN" sz="1100" dirty="0">
                <a:latin typeface="Roboto"/>
                <a:ea typeface="Roboto"/>
                <a:cs typeface="Roboto"/>
                <a:sym typeface="Roboto"/>
              </a:rPr>
              <a:t>Uses Buyer Propensity model to predict sales, achieves 5% improvement by back testing.</a:t>
            </a:r>
          </a:p>
          <a:p>
            <a:pPr marL="457200" lvl="0" indent="-317500" algn="l" rtl="0">
              <a:spcBef>
                <a:spcPts val="0"/>
              </a:spcBef>
              <a:spcAft>
                <a:spcPts val="0"/>
              </a:spcAft>
              <a:buSzPts val="1400"/>
              <a:buFont typeface="Roboto"/>
              <a:buChar char="-"/>
            </a:pPr>
            <a:r>
              <a:rPr lang="en" sz="1100" dirty="0">
                <a:latin typeface="Roboto"/>
                <a:ea typeface="Roboto"/>
                <a:cs typeface="Roboto"/>
                <a:sym typeface="Roboto"/>
              </a:rPr>
              <a:t>Finshed E</a:t>
            </a:r>
            <a:r>
              <a:rPr lang="en-IN" sz="1100" dirty="0">
                <a:latin typeface="Roboto"/>
                <a:ea typeface="Roboto"/>
                <a:cs typeface="Roboto"/>
                <a:sym typeface="Roboto"/>
              </a:rPr>
              <a:t>V</a:t>
            </a:r>
            <a:r>
              <a:rPr lang="en" sz="1100" dirty="0">
                <a:latin typeface="Roboto"/>
                <a:ea typeface="Roboto"/>
                <a:cs typeface="Roboto"/>
                <a:sym typeface="Roboto"/>
              </a:rPr>
              <a:t>s stocked according to demand estimates.  </a:t>
            </a:r>
          </a:p>
          <a:p>
            <a:pPr marL="457200" lvl="0" indent="-317500" algn="l" rtl="0">
              <a:spcBef>
                <a:spcPts val="0"/>
              </a:spcBef>
              <a:spcAft>
                <a:spcPts val="0"/>
              </a:spcAft>
              <a:buSzPts val="1400"/>
              <a:buFont typeface="Roboto"/>
              <a:buChar char="-"/>
            </a:pPr>
            <a:endParaRPr sz="1100" dirty="0">
              <a:latin typeface="Roboto"/>
              <a:ea typeface="Roboto"/>
              <a:cs typeface="Roboto"/>
              <a:sym typeface="Roboto"/>
            </a:endParaRPr>
          </a:p>
        </p:txBody>
      </p:sp>
      <p:sp>
        <p:nvSpPr>
          <p:cNvPr id="10" name="Google Shape;119;p18">
            <a:extLst>
              <a:ext uri="{FF2B5EF4-FFF2-40B4-BE49-F238E27FC236}">
                <a16:creationId xmlns:a16="http://schemas.microsoft.com/office/drawing/2014/main" id="{81F60853-BD0C-4DBD-9DC2-DEA2B0C808F1}"/>
              </a:ext>
            </a:extLst>
          </p:cNvPr>
          <p:cNvSpPr txBox="1"/>
          <p:nvPr/>
        </p:nvSpPr>
        <p:spPr>
          <a:xfrm>
            <a:off x="79200" y="2828924"/>
            <a:ext cx="3433500" cy="3858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Process Tomorrow</a:t>
            </a:r>
            <a:endParaRPr b="1"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IN" sz="1100" dirty="0">
                <a:latin typeface="Roboto"/>
                <a:ea typeface="Roboto"/>
                <a:cs typeface="Roboto"/>
                <a:sym typeface="Roboto"/>
              </a:rPr>
              <a:t>Customers in new locations segmented using Clustering techniques.</a:t>
            </a:r>
            <a:endParaRPr sz="11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IN" sz="1100" dirty="0">
                <a:latin typeface="Roboto"/>
                <a:ea typeface="Roboto"/>
                <a:cs typeface="Roboto"/>
                <a:sym typeface="Roboto"/>
              </a:rPr>
              <a:t>Customer interactions and customer demographics are fed into Propensity model.</a:t>
            </a:r>
            <a:endParaRPr sz="11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IN" sz="1100" dirty="0">
                <a:latin typeface="Roboto"/>
                <a:ea typeface="Roboto"/>
                <a:cs typeface="Roboto"/>
                <a:sym typeface="Roboto"/>
              </a:rPr>
              <a:t>Propensity model will predict the likelihood of a customer buying an EV.</a:t>
            </a:r>
            <a:endParaRPr sz="11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IN" sz="1100" dirty="0">
                <a:latin typeface="Roboto"/>
                <a:ea typeface="Roboto"/>
                <a:cs typeface="Roboto"/>
                <a:sym typeface="Roboto"/>
              </a:rPr>
              <a:t>Demand</a:t>
            </a:r>
            <a:r>
              <a:rPr lang="en" sz="1100" dirty="0">
                <a:latin typeface="Roboto"/>
                <a:ea typeface="Roboto"/>
                <a:cs typeface="Roboto"/>
                <a:sym typeface="Roboto"/>
              </a:rPr>
              <a:t> estimates are refined by applying back testing to determine need for new locations.</a:t>
            </a:r>
          </a:p>
          <a:p>
            <a:pPr marL="457200" lvl="0" indent="-317500" algn="l" rtl="0">
              <a:spcBef>
                <a:spcPts val="0"/>
              </a:spcBef>
              <a:spcAft>
                <a:spcPts val="0"/>
              </a:spcAft>
              <a:buSzPts val="1400"/>
              <a:buFont typeface="Roboto"/>
              <a:buChar char="-"/>
            </a:pPr>
            <a:endParaRPr sz="1100" dirty="0">
              <a:latin typeface="Roboto"/>
              <a:ea typeface="Roboto"/>
              <a:cs typeface="Roboto"/>
              <a:sym typeface="Roboto"/>
            </a:endParaRPr>
          </a:p>
        </p:txBody>
      </p:sp>
      <p:sp>
        <p:nvSpPr>
          <p:cNvPr id="11" name="Google Shape;120;p18">
            <a:extLst>
              <a:ext uri="{FF2B5EF4-FFF2-40B4-BE49-F238E27FC236}">
                <a16:creationId xmlns:a16="http://schemas.microsoft.com/office/drawing/2014/main" id="{966FAE41-6D85-479D-A335-5C211082D91C}"/>
              </a:ext>
            </a:extLst>
          </p:cNvPr>
          <p:cNvSpPr txBox="1"/>
          <p:nvPr/>
        </p:nvSpPr>
        <p:spPr>
          <a:xfrm>
            <a:off x="374475" y="4621000"/>
            <a:ext cx="30078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i="1" dirty="0">
                <a:latin typeface="Roboto"/>
                <a:ea typeface="Roboto"/>
                <a:cs typeface="Roboto"/>
                <a:sym typeface="Roboto"/>
              </a:rPr>
              <a:t>The impact of UC5 will mae TeknoVe a market leader thanks to AI/ML</a:t>
            </a:r>
            <a:endParaRPr sz="1200" i="1" dirty="0">
              <a:latin typeface="Roboto"/>
              <a:ea typeface="Roboto"/>
              <a:cs typeface="Roboto"/>
              <a:sym typeface="Roboto"/>
            </a:endParaRPr>
          </a:p>
        </p:txBody>
      </p:sp>
      <p:pic>
        <p:nvPicPr>
          <p:cNvPr id="3" name="Picture 2">
            <a:extLst>
              <a:ext uri="{FF2B5EF4-FFF2-40B4-BE49-F238E27FC236}">
                <a16:creationId xmlns:a16="http://schemas.microsoft.com/office/drawing/2014/main" id="{8306436E-F15E-4B6A-8CB8-2872A107853B}"/>
              </a:ext>
            </a:extLst>
          </p:cNvPr>
          <p:cNvPicPr>
            <a:picLocks noChangeAspect="1"/>
          </p:cNvPicPr>
          <p:nvPr/>
        </p:nvPicPr>
        <p:blipFill>
          <a:blip r:embed="rId3"/>
          <a:stretch>
            <a:fillRect/>
          </a:stretch>
        </p:blipFill>
        <p:spPr>
          <a:xfrm>
            <a:off x="3557025" y="1657050"/>
            <a:ext cx="5480576" cy="3329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Risks/Mitigations</a:t>
            </a:r>
            <a:endParaRPr dirty="0"/>
          </a:p>
        </p:txBody>
      </p:sp>
      <p:graphicFrame>
        <p:nvGraphicFramePr>
          <p:cNvPr id="137" name="Google Shape;137;p20"/>
          <p:cNvGraphicFramePr/>
          <p:nvPr>
            <p:extLst>
              <p:ext uri="{D42A27DB-BD31-4B8C-83A1-F6EECF244321}">
                <p14:modId xmlns:p14="http://schemas.microsoft.com/office/powerpoint/2010/main" val="1763234079"/>
              </p:ext>
            </p:extLst>
          </p:nvPr>
        </p:nvGraphicFramePr>
        <p:xfrm>
          <a:off x="484225" y="1446550"/>
          <a:ext cx="8348100" cy="3937350"/>
        </p:xfrm>
        <a:graphic>
          <a:graphicData uri="http://schemas.openxmlformats.org/drawingml/2006/table">
            <a:tbl>
              <a:tblPr>
                <a:noFill/>
                <a:tableStyleId>{3E4A9650-B8A5-40DA-8CE3-3BA8045946F3}</a:tableStyleId>
              </a:tblPr>
              <a:tblGrid>
                <a:gridCol w="2280975">
                  <a:extLst>
                    <a:ext uri="{9D8B030D-6E8A-4147-A177-3AD203B41FA5}">
                      <a16:colId xmlns:a16="http://schemas.microsoft.com/office/drawing/2014/main" val="20000"/>
                    </a:ext>
                  </a:extLst>
                </a:gridCol>
                <a:gridCol w="3284425">
                  <a:extLst>
                    <a:ext uri="{9D8B030D-6E8A-4147-A177-3AD203B41FA5}">
                      <a16:colId xmlns:a16="http://schemas.microsoft.com/office/drawing/2014/main" val="20001"/>
                    </a:ext>
                  </a:extLst>
                </a:gridCol>
                <a:gridCol w="2782700">
                  <a:extLst>
                    <a:ext uri="{9D8B030D-6E8A-4147-A177-3AD203B41FA5}">
                      <a16:colId xmlns:a16="http://schemas.microsoft.com/office/drawing/2014/main" val="20002"/>
                    </a:ext>
                  </a:extLst>
                </a:gridCol>
              </a:tblGrid>
              <a:tr h="395925">
                <a:tc>
                  <a:txBody>
                    <a:bodyPr/>
                    <a:lstStyle/>
                    <a:p>
                      <a:pPr marL="0" lvl="0" indent="0" algn="l" rtl="0">
                        <a:spcBef>
                          <a:spcPts val="0"/>
                        </a:spcBef>
                        <a:spcAft>
                          <a:spcPts val="0"/>
                        </a:spcAft>
                        <a:buNone/>
                      </a:pPr>
                      <a:endParaRPr sz="1000" dirty="0"/>
                    </a:p>
                  </a:txBody>
                  <a:tcPr marL="91425" marR="91425" marT="91425" marB="91425">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l" rtl="0">
                        <a:spcBef>
                          <a:spcPts val="0"/>
                        </a:spcBef>
                        <a:spcAft>
                          <a:spcPts val="0"/>
                        </a:spcAft>
                        <a:buNone/>
                      </a:pPr>
                      <a:r>
                        <a:rPr lang="en" sz="1000" b="1" dirty="0"/>
                        <a:t>UC3: </a:t>
                      </a:r>
                      <a:r>
                        <a:rPr lang="en-IN" sz="1000" b="1" dirty="0"/>
                        <a:t>Production</a:t>
                      </a:r>
                      <a:r>
                        <a:rPr lang="en" sz="1000" b="1" dirty="0"/>
                        <a:t> Schedule Optimizer</a:t>
                      </a:r>
                      <a:endParaRPr sz="1000" b="1" dirty="0"/>
                    </a:p>
                  </a:txBody>
                  <a:tcPr marL="91425" marR="91425" marT="91425" marB="91425">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l" rtl="0">
                        <a:spcBef>
                          <a:spcPts val="0"/>
                        </a:spcBef>
                        <a:spcAft>
                          <a:spcPts val="0"/>
                        </a:spcAft>
                        <a:buNone/>
                      </a:pPr>
                      <a:r>
                        <a:rPr lang="en" sz="1000" b="1" dirty="0"/>
                        <a:t>UC5: Buyer propensity Analyzer</a:t>
                      </a:r>
                      <a:endParaRPr sz="1000" b="1" dirty="0"/>
                    </a:p>
                  </a:txBody>
                  <a:tcPr marL="91425" marR="91425" marT="91425" marB="91425">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extLst>
                  <a:ext uri="{0D108BD9-81ED-4DB2-BD59-A6C34878D82A}">
                    <a16:rowId xmlns:a16="http://schemas.microsoft.com/office/drawing/2014/main" val="10000"/>
                  </a:ext>
                </a:extLst>
              </a:tr>
              <a:tr h="1042125">
                <a:tc>
                  <a:txBody>
                    <a:bodyPr/>
                    <a:lstStyle/>
                    <a:p>
                      <a:pPr marL="0" lvl="0" indent="0" algn="l" rtl="0">
                        <a:spcBef>
                          <a:spcPts val="0"/>
                        </a:spcBef>
                        <a:spcAft>
                          <a:spcPts val="0"/>
                        </a:spcAft>
                        <a:buNone/>
                      </a:pPr>
                      <a:r>
                        <a:rPr lang="en" sz="1000" b="1" dirty="0"/>
                        <a:t>Accuracy</a:t>
                      </a:r>
                      <a:br>
                        <a:rPr lang="en" sz="1000" b="1" dirty="0"/>
                      </a:br>
                      <a:r>
                        <a:rPr lang="en" sz="1000" b="0" i="1" dirty="0"/>
                        <a:t>a. </a:t>
                      </a:r>
                      <a:r>
                        <a:rPr lang="en-IN" sz="1000" b="0" i="1" dirty="0"/>
                        <a:t>Production plan numbers</a:t>
                      </a:r>
                      <a:endParaRPr lang="en" sz="1000" b="0" i="1" dirty="0"/>
                    </a:p>
                    <a:p>
                      <a:pPr marL="0" lvl="0" indent="0" algn="l" rtl="0">
                        <a:spcBef>
                          <a:spcPts val="0"/>
                        </a:spcBef>
                        <a:spcAft>
                          <a:spcPts val="0"/>
                        </a:spcAft>
                        <a:buNone/>
                      </a:pPr>
                      <a:r>
                        <a:rPr lang="en-IN" sz="1000" b="0" i="1" dirty="0"/>
                        <a:t>b. Demand Estimates</a:t>
                      </a:r>
                      <a:endParaRPr sz="1000" b="0" i="1" dirty="0"/>
                    </a:p>
                  </a:txBody>
                  <a:tcPr marL="91425" marR="91425" marT="91425" marB="91425">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l" rtl="0">
                        <a:spcBef>
                          <a:spcPts val="0"/>
                        </a:spcBef>
                        <a:spcAft>
                          <a:spcPts val="0"/>
                        </a:spcAft>
                        <a:buNone/>
                      </a:pPr>
                      <a:r>
                        <a:rPr lang="en" sz="1000" b="0" dirty="0"/>
                        <a:t>Concerns: </a:t>
                      </a:r>
                      <a:r>
                        <a:rPr lang="en-IN" sz="1000" b="0" dirty="0"/>
                        <a:t>Sales forecasts have been inaccurate and can lead to excessive numbers and cost overruns</a:t>
                      </a:r>
                      <a:r>
                        <a:rPr lang="en" sz="1000" b="0" dirty="0"/>
                        <a:t>. </a:t>
                      </a:r>
                    </a:p>
                    <a:p>
                      <a:pPr marL="0" lvl="0" indent="0" algn="l" rtl="0">
                        <a:spcBef>
                          <a:spcPts val="0"/>
                        </a:spcBef>
                        <a:spcAft>
                          <a:spcPts val="0"/>
                        </a:spcAft>
                        <a:buNone/>
                      </a:pPr>
                      <a:r>
                        <a:rPr lang="en" sz="1000" b="0" dirty="0"/>
                        <a:t>Plan: Track and monitor sales forecasts fed into the Optimization model for accuracy.</a:t>
                      </a:r>
                      <a:endParaRPr sz="1000" b="0" dirty="0"/>
                    </a:p>
                  </a:txBody>
                  <a:tcPr marL="91425" marR="91425" marT="91425" marB="91425">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l" rtl="0">
                        <a:spcBef>
                          <a:spcPts val="0"/>
                        </a:spcBef>
                        <a:spcAft>
                          <a:spcPts val="0"/>
                        </a:spcAft>
                        <a:buNone/>
                      </a:pPr>
                      <a:r>
                        <a:rPr lang="en" sz="1000" dirty="0"/>
                        <a:t>Concerns: Demand estimates went for a toss when demographics changed.</a:t>
                      </a:r>
                      <a:endParaRPr sz="1000" dirty="0"/>
                    </a:p>
                    <a:p>
                      <a:pPr marL="0" lvl="0" indent="0" algn="l" rtl="0">
                        <a:spcBef>
                          <a:spcPts val="0"/>
                        </a:spcBef>
                        <a:spcAft>
                          <a:spcPts val="0"/>
                        </a:spcAft>
                        <a:buNone/>
                      </a:pPr>
                      <a:r>
                        <a:rPr lang="en" sz="1000" dirty="0"/>
                        <a:t>Plan: Ensure that demographics are tracked and updated in the model when new locations are added.</a:t>
                      </a:r>
                      <a:endParaRPr sz="1000" dirty="0"/>
                    </a:p>
                  </a:txBody>
                  <a:tcPr marL="91425" marR="91425" marT="91425" marB="91425">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extLst>
                  <a:ext uri="{0D108BD9-81ED-4DB2-BD59-A6C34878D82A}">
                    <a16:rowId xmlns:a16="http://schemas.microsoft.com/office/drawing/2014/main" val="10001"/>
                  </a:ext>
                </a:extLst>
              </a:tr>
              <a:tr h="1042125">
                <a:tc>
                  <a:txBody>
                    <a:bodyPr/>
                    <a:lstStyle/>
                    <a:p>
                      <a:pPr marL="0" lvl="0" indent="0" algn="l" rtl="0">
                        <a:spcBef>
                          <a:spcPts val="0"/>
                        </a:spcBef>
                        <a:spcAft>
                          <a:spcPts val="0"/>
                        </a:spcAft>
                        <a:buNone/>
                      </a:pPr>
                      <a:r>
                        <a:rPr lang="en" sz="1000" b="1" dirty="0"/>
                        <a:t>Underfitting/Overfitting</a:t>
                      </a:r>
                      <a:br>
                        <a:rPr lang="en" sz="1000" b="1" dirty="0"/>
                      </a:br>
                      <a:r>
                        <a:rPr lang="en" sz="1000" b="1" dirty="0"/>
                        <a:t>a. </a:t>
                      </a:r>
                      <a:r>
                        <a:rPr lang="en-IN" sz="1000" i="1" dirty="0"/>
                        <a:t>Underfitting </a:t>
                      </a:r>
                      <a:r>
                        <a:rPr lang="en" sz="1000" i="1" dirty="0"/>
                        <a:t>due to Market demographic bias.</a:t>
                      </a:r>
                    </a:p>
                    <a:p>
                      <a:pPr marL="0" lvl="0" indent="0" algn="l" rtl="0">
                        <a:spcBef>
                          <a:spcPts val="0"/>
                        </a:spcBef>
                        <a:spcAft>
                          <a:spcPts val="0"/>
                        </a:spcAft>
                        <a:buNone/>
                      </a:pPr>
                      <a:r>
                        <a:rPr lang="en" sz="1000" i="1" dirty="0"/>
                        <a:t>b. </a:t>
                      </a:r>
                      <a:endParaRPr sz="1000" i="1" dirty="0"/>
                    </a:p>
                  </a:txBody>
                  <a:tcPr marL="91425" marR="91425" marT="91425" marB="91425">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l" rtl="0">
                        <a:spcBef>
                          <a:spcPts val="0"/>
                        </a:spcBef>
                        <a:spcAft>
                          <a:spcPts val="0"/>
                        </a:spcAft>
                        <a:buNone/>
                      </a:pPr>
                      <a:r>
                        <a:rPr lang="en" sz="1000" dirty="0"/>
                        <a:t>Concerns: As new locations are added, change in demogrpahics will cause data drift.</a:t>
                      </a:r>
                      <a:endParaRPr sz="1000" dirty="0"/>
                    </a:p>
                    <a:p>
                      <a:pPr marL="0" lvl="0" indent="0" algn="l" rtl="0">
                        <a:spcBef>
                          <a:spcPts val="0"/>
                        </a:spcBef>
                        <a:spcAft>
                          <a:spcPts val="0"/>
                        </a:spcAft>
                        <a:buNone/>
                      </a:pPr>
                      <a:r>
                        <a:rPr lang="en" sz="1000" dirty="0"/>
                        <a:t>Plan: </a:t>
                      </a:r>
                      <a:r>
                        <a:rPr lang="en-IN" sz="1000" dirty="0"/>
                        <a:t>C-Suite must consider developing the Buyer Propensity model to mitigate the risk.</a:t>
                      </a:r>
                      <a:endParaRPr sz="1000" dirty="0"/>
                    </a:p>
                    <a:p>
                      <a:pPr marL="0" lvl="0" indent="0" algn="l" rtl="0">
                        <a:spcBef>
                          <a:spcPts val="0"/>
                        </a:spcBef>
                        <a:spcAft>
                          <a:spcPts val="0"/>
                        </a:spcAft>
                        <a:buNone/>
                      </a:pPr>
                      <a:endParaRPr sz="1000" dirty="0"/>
                    </a:p>
                  </a:txBody>
                  <a:tcPr marL="91425" marR="91425" marT="91425" marB="91425">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l" rtl="0">
                        <a:spcBef>
                          <a:spcPts val="0"/>
                        </a:spcBef>
                        <a:spcAft>
                          <a:spcPts val="0"/>
                        </a:spcAft>
                        <a:buNone/>
                      </a:pPr>
                      <a:r>
                        <a:rPr lang="en-US" sz="1000" dirty="0"/>
                        <a:t>Concerns: As new locations are added, change in demographics will cause a bias and data drift.</a:t>
                      </a:r>
                    </a:p>
                    <a:p>
                      <a:pPr marL="0" lvl="0" indent="0" algn="l" rtl="0">
                        <a:spcBef>
                          <a:spcPts val="0"/>
                        </a:spcBef>
                        <a:spcAft>
                          <a:spcPts val="0"/>
                        </a:spcAft>
                        <a:buNone/>
                      </a:pPr>
                      <a:r>
                        <a:rPr lang="en-US" sz="1000" dirty="0"/>
                        <a:t>Plan: Track, monitor and update demographics of new locations in the model.</a:t>
                      </a:r>
                    </a:p>
                    <a:p>
                      <a:pPr marL="0" lvl="0" indent="0" algn="l" rtl="0">
                        <a:spcBef>
                          <a:spcPts val="0"/>
                        </a:spcBef>
                        <a:spcAft>
                          <a:spcPts val="0"/>
                        </a:spcAft>
                        <a:buNone/>
                      </a:pPr>
                      <a:endParaRPr sz="1000" dirty="0"/>
                    </a:p>
                  </a:txBody>
                  <a:tcPr marL="91425" marR="91425" marT="91425" marB="91425">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extLst>
                  <a:ext uri="{0D108BD9-81ED-4DB2-BD59-A6C34878D82A}">
                    <a16:rowId xmlns:a16="http://schemas.microsoft.com/office/drawing/2014/main" val="10002"/>
                  </a:ext>
                </a:extLst>
              </a:tr>
              <a:tr h="1042125">
                <a:tc>
                  <a:txBody>
                    <a:bodyPr/>
                    <a:lstStyle/>
                    <a:p>
                      <a:pPr marL="0" lvl="0" indent="0" algn="l" rtl="0">
                        <a:spcBef>
                          <a:spcPts val="0"/>
                        </a:spcBef>
                        <a:spcAft>
                          <a:spcPts val="0"/>
                        </a:spcAft>
                        <a:buNone/>
                      </a:pPr>
                      <a:r>
                        <a:rPr lang="en" sz="1000" b="1" dirty="0"/>
                        <a:t>Ethical Concerns</a:t>
                      </a:r>
                      <a:br>
                        <a:rPr lang="en" sz="1000" b="1" dirty="0"/>
                      </a:br>
                      <a:r>
                        <a:rPr lang="en" sz="1000" i="1" dirty="0"/>
                        <a:t>a. Unfair Bias or</a:t>
                      </a:r>
                    </a:p>
                    <a:p>
                      <a:pPr marL="0" lvl="0" indent="0" algn="l" rtl="0">
                        <a:spcBef>
                          <a:spcPts val="0"/>
                        </a:spcBef>
                        <a:spcAft>
                          <a:spcPts val="0"/>
                        </a:spcAft>
                        <a:buNone/>
                      </a:pPr>
                      <a:r>
                        <a:rPr lang="en" sz="1000" i="1" dirty="0"/>
                        <a:t>b. Discrimnation </a:t>
                      </a:r>
                      <a:endParaRPr sz="1000" i="1" dirty="0"/>
                    </a:p>
                  </a:txBody>
                  <a:tcPr marL="91425" marR="91425" marT="91425" marB="91425">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l" rtl="0">
                        <a:spcBef>
                          <a:spcPts val="0"/>
                        </a:spcBef>
                        <a:spcAft>
                          <a:spcPts val="0"/>
                        </a:spcAft>
                        <a:buNone/>
                      </a:pPr>
                      <a:r>
                        <a:rPr lang="en" sz="1000" dirty="0"/>
                        <a:t>Concerns: No reasons for bias.</a:t>
                      </a:r>
                      <a:endParaRPr sz="1000" dirty="0"/>
                    </a:p>
                    <a:p>
                      <a:pPr marL="0" lvl="0" indent="0" algn="l" rtl="0">
                        <a:spcBef>
                          <a:spcPts val="0"/>
                        </a:spcBef>
                        <a:spcAft>
                          <a:spcPts val="0"/>
                        </a:spcAft>
                        <a:buNone/>
                      </a:pPr>
                      <a:r>
                        <a:rPr lang="en" sz="1000" dirty="0"/>
                        <a:t>Plan: None.</a:t>
                      </a:r>
                      <a:endParaRPr sz="1000" dirty="0"/>
                    </a:p>
                    <a:p>
                      <a:pPr marL="0" lvl="0" indent="0" algn="l" rtl="0">
                        <a:spcBef>
                          <a:spcPts val="0"/>
                        </a:spcBef>
                        <a:spcAft>
                          <a:spcPts val="0"/>
                        </a:spcAft>
                        <a:buNone/>
                      </a:pPr>
                      <a:endParaRPr sz="1000" dirty="0"/>
                    </a:p>
                  </a:txBody>
                  <a:tcPr marL="91425" marR="91425" marT="91425" marB="91425">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000" dirty="0"/>
                        <a:t>Concerns: </a:t>
                      </a:r>
                      <a:r>
                        <a:rPr lang="en-IN" sz="1000" dirty="0">
                          <a:latin typeface="Roboto"/>
                          <a:ea typeface="Roboto"/>
                          <a:cs typeface="Roboto"/>
                          <a:sym typeface="Roboto"/>
                        </a:rPr>
                        <a:t>The model can lead to age discrimination related bias and will project new store locations only in places with millennial crowd.</a:t>
                      </a:r>
                    </a:p>
                    <a:p>
                      <a:pPr marL="0" lvl="0" indent="0" algn="l" rtl="0">
                        <a:spcBef>
                          <a:spcPts val="0"/>
                        </a:spcBef>
                        <a:spcAft>
                          <a:spcPts val="0"/>
                        </a:spcAft>
                        <a:buNone/>
                      </a:pPr>
                      <a:r>
                        <a:rPr lang="en" sz="1000" dirty="0"/>
                        <a:t>Plan:</a:t>
                      </a:r>
                      <a:r>
                        <a:rPr lang="en-IN" sz="1000" dirty="0">
                          <a:latin typeface="Roboto"/>
                          <a:ea typeface="Roboto"/>
                          <a:cs typeface="Roboto"/>
                          <a:sym typeface="Roboto"/>
                        </a:rPr>
                        <a:t>Technove must closely monitor model performance and balance ethical considerations. </a:t>
                      </a:r>
                      <a:endParaRPr sz="1000" dirty="0"/>
                    </a:p>
                    <a:p>
                      <a:pPr marL="0" lvl="0" indent="0" algn="l" rtl="0">
                        <a:spcBef>
                          <a:spcPts val="0"/>
                        </a:spcBef>
                        <a:spcAft>
                          <a:spcPts val="0"/>
                        </a:spcAft>
                        <a:buNone/>
                      </a:pPr>
                      <a:endParaRPr sz="1000" dirty="0"/>
                    </a:p>
                  </a:txBody>
                  <a:tcPr marL="91425" marR="91425" marT="91425" marB="91425">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1307</Words>
  <Application>Microsoft Office PowerPoint</Application>
  <PresentationFormat>On-screen Show (16:9)</PresentationFormat>
  <Paragraphs>123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Merriweather</vt:lpstr>
      <vt:lpstr>Arial</vt:lpstr>
      <vt:lpstr>Roboto</vt:lpstr>
      <vt:lpstr>Paradigm</vt:lpstr>
      <vt:lpstr>ML/AI Strategy for TeknoVe</vt:lpstr>
      <vt:lpstr>Executive Summary</vt:lpstr>
      <vt:lpstr>I began with five use case ideas </vt:lpstr>
      <vt:lpstr>I began with five use case ideas </vt:lpstr>
      <vt:lpstr>I assessed feasibility vs. impact for all cases</vt:lpstr>
      <vt:lpstr>Transforming our business using ML/AI with these top two use cases</vt:lpstr>
      <vt:lpstr>UC3: Production Schedule Optimizer - Deep Dive</vt:lpstr>
      <vt:lpstr>UC5: Buyer Propensity Analyzer - Deep Dive</vt:lpstr>
      <vt:lpstr>Risks/Mitigations</vt:lpstr>
      <vt:lpstr>Feedback Thus Far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ML/AI Strategy for TeknoVe</dc:title>
  <cp:lastModifiedBy>Venkat Venkatachalam</cp:lastModifiedBy>
  <cp:revision>35</cp:revision>
  <dcterms:modified xsi:type="dcterms:W3CDTF">2021-09-05T13:11:05Z</dcterms:modified>
</cp:coreProperties>
</file>