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EFB"/>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oleObject" Target="file:///F:\Training\UDACITY\AI%20For%20Business%20Leaders\Capstone%20Project\Final%20Project%20Submission\Final%20Deliverable\6A%20-%20Outreach%20Survey%20Template%20(Respons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raining\UDACITY\AI%20For%20Business%20Leaders\Capstone%20Project\Final%20Project%20Submission\Final%20Deliverable\6A%20-%20Outreach%20Survey%20Template%20(Respons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raining\UDACITY\AI%20For%20Business%20Leaders\Capstone%20Project\Final%20Project%20Submission\Final%20Deliverable\6A%20-%20Outreach%20Survey%20Template%20(Respons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Training\UDACITY\AI%20For%20Business%20Leaders\Capstone%20Project\Final%20Project%20Submission\Final%20Deliverable\6A%20-%20Outreach%20Survey%20Template%20(Response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t>If the solution proposed in Use Case worked, to what extent do you believe it would improve the day-to-day experiences of people in your business?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'Form Responses 1'!$E$1</c:f>
              <c:strCache>
                <c:ptCount val="1"/>
                <c:pt idx="0">
                  <c:v>If the solution proposed in Use Case worked, to what extent do you believe it would improve the day-to-day experiences of people in your business? </c:v>
                </c:pt>
              </c:strCache>
            </c:strRef>
          </c:tx>
          <c:spPr>
            <a:solidFill>
              <a:schemeClr val="accent1"/>
            </a:solidFill>
            <a:ln>
              <a:noFill/>
            </a:ln>
            <a:effectLst/>
          </c:spPr>
          <c:invertIfNegative val="0"/>
          <c:cat>
            <c:strRef>
              <c:f>'Form Responses 1'!$B$2:$B$5</c:f>
              <c:strCache>
                <c:ptCount val="4"/>
                <c:pt idx="0">
                  <c:v>Production Manager, Facility </c:v>
                </c:pt>
                <c:pt idx="1">
                  <c:v>Supply Chain Manager</c:v>
                </c:pt>
                <c:pt idx="2">
                  <c:v>VP, Supply Chain</c:v>
                </c:pt>
                <c:pt idx="3">
                  <c:v>CEO</c:v>
                </c:pt>
              </c:strCache>
            </c:strRef>
          </c:cat>
          <c:val>
            <c:numRef>
              <c:f>'Form Responses 1'!$E$2:$E$5</c:f>
              <c:numCache>
                <c:formatCode>General</c:formatCode>
                <c:ptCount val="4"/>
                <c:pt idx="0">
                  <c:v>4</c:v>
                </c:pt>
                <c:pt idx="1">
                  <c:v>4</c:v>
                </c:pt>
                <c:pt idx="2">
                  <c:v>5</c:v>
                </c:pt>
                <c:pt idx="3">
                  <c:v>4</c:v>
                </c:pt>
              </c:numCache>
            </c:numRef>
          </c:val>
          <c:extLst>
            <c:ext xmlns:c16="http://schemas.microsoft.com/office/drawing/2014/chart" uri="{C3380CC4-5D6E-409C-BE32-E72D297353CC}">
              <c16:uniqueId val="{00000000-0612-48C9-BBA1-16FF0DF88EEB}"/>
            </c:ext>
          </c:extLst>
        </c:ser>
        <c:dLbls>
          <c:showLegendKey val="0"/>
          <c:showVal val="0"/>
          <c:showCatName val="0"/>
          <c:showSerName val="0"/>
          <c:showPercent val="0"/>
          <c:showBubbleSize val="0"/>
        </c:dLbls>
        <c:gapWidth val="219"/>
        <c:overlap val="-27"/>
        <c:axId val="690466048"/>
        <c:axId val="690466880"/>
      </c:barChart>
      <c:catAx>
        <c:axId val="69046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466880"/>
        <c:crosses val="autoZero"/>
        <c:auto val="1"/>
        <c:lblAlgn val="ctr"/>
        <c:lblOffset val="100"/>
        <c:noMultiLvlLbl val="0"/>
      </c:catAx>
      <c:valAx>
        <c:axId val="690466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466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t>If the solution proposed in Use Case worked, to what extent do you believe it would create business value (e.g., increase revenue or reduce costs) for people in your business?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'Form Responses 1'!$F$1</c:f>
              <c:strCache>
                <c:ptCount val="1"/>
                <c:pt idx="0">
                  <c:v>If the solution proposed in Use Case worked, to what extent do you believe it would create business value (e.g., increase revenue or reduce costs) for people in your business?</c:v>
                </c:pt>
              </c:strCache>
            </c:strRef>
          </c:tx>
          <c:spPr>
            <a:solidFill>
              <a:schemeClr val="accent1"/>
            </a:solidFill>
            <a:ln>
              <a:noFill/>
            </a:ln>
            <a:effectLst/>
          </c:spPr>
          <c:invertIfNegative val="0"/>
          <c:cat>
            <c:strRef>
              <c:f>'Form Responses 1'!$B$2:$B$5</c:f>
              <c:strCache>
                <c:ptCount val="4"/>
                <c:pt idx="0">
                  <c:v>Production Manager, Facility </c:v>
                </c:pt>
                <c:pt idx="1">
                  <c:v>Supply Chain Manager</c:v>
                </c:pt>
                <c:pt idx="2">
                  <c:v>VP, Supply Chain</c:v>
                </c:pt>
                <c:pt idx="3">
                  <c:v>CEO</c:v>
                </c:pt>
              </c:strCache>
            </c:strRef>
          </c:cat>
          <c:val>
            <c:numRef>
              <c:f>'Form Responses 1'!$F$2:$F$5</c:f>
              <c:numCache>
                <c:formatCode>General</c:formatCode>
                <c:ptCount val="4"/>
                <c:pt idx="0">
                  <c:v>5</c:v>
                </c:pt>
                <c:pt idx="1">
                  <c:v>4</c:v>
                </c:pt>
                <c:pt idx="2">
                  <c:v>5</c:v>
                </c:pt>
                <c:pt idx="3">
                  <c:v>5</c:v>
                </c:pt>
              </c:numCache>
            </c:numRef>
          </c:val>
          <c:extLst>
            <c:ext xmlns:c16="http://schemas.microsoft.com/office/drawing/2014/chart" uri="{C3380CC4-5D6E-409C-BE32-E72D297353CC}">
              <c16:uniqueId val="{00000000-996E-493E-AAFD-7EBE02EB720C}"/>
            </c:ext>
          </c:extLst>
        </c:ser>
        <c:dLbls>
          <c:showLegendKey val="0"/>
          <c:showVal val="0"/>
          <c:showCatName val="0"/>
          <c:showSerName val="0"/>
          <c:showPercent val="0"/>
          <c:showBubbleSize val="0"/>
        </c:dLbls>
        <c:gapWidth val="219"/>
        <c:overlap val="-27"/>
        <c:axId val="904344816"/>
        <c:axId val="904345232"/>
      </c:barChart>
      <c:catAx>
        <c:axId val="90434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345232"/>
        <c:crosses val="autoZero"/>
        <c:auto val="1"/>
        <c:lblAlgn val="ctr"/>
        <c:lblOffset val="100"/>
        <c:noMultiLvlLbl val="0"/>
      </c:catAx>
      <c:valAx>
        <c:axId val="904345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34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a:t>If the solution proposed in Use Case worked, to what extent do you believe it would improve the day-to-day experiences of people in your business?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'Form Responses 1'!$E$1</c:f>
              <c:strCache>
                <c:ptCount val="1"/>
                <c:pt idx="0">
                  <c:v>If the solution proposed in Use Case worked, to what extent do you believe it would improve the day-to-day experiences of people in your business? </c:v>
                </c:pt>
              </c:strCache>
            </c:strRef>
          </c:tx>
          <c:spPr>
            <a:solidFill>
              <a:schemeClr val="accent1"/>
            </a:solidFill>
            <a:ln>
              <a:noFill/>
            </a:ln>
            <a:effectLst/>
          </c:spPr>
          <c:invertIfNegative val="0"/>
          <c:cat>
            <c:strRef>
              <c:f>'Form Responses 1'!$B$7:$B$10</c:f>
              <c:strCache>
                <c:ptCount val="4"/>
                <c:pt idx="0">
                  <c:v>Sales Manager</c:v>
                </c:pt>
                <c:pt idx="1">
                  <c:v>Marketing Manager</c:v>
                </c:pt>
                <c:pt idx="2">
                  <c:v>CTO</c:v>
                </c:pt>
                <c:pt idx="3">
                  <c:v>CEO</c:v>
                </c:pt>
              </c:strCache>
            </c:strRef>
          </c:cat>
          <c:val>
            <c:numRef>
              <c:f>'Form Responses 1'!$E$7:$E$10</c:f>
              <c:numCache>
                <c:formatCode>General</c:formatCode>
                <c:ptCount val="4"/>
                <c:pt idx="0">
                  <c:v>3</c:v>
                </c:pt>
                <c:pt idx="1">
                  <c:v>4</c:v>
                </c:pt>
                <c:pt idx="2">
                  <c:v>5</c:v>
                </c:pt>
                <c:pt idx="3">
                  <c:v>4</c:v>
                </c:pt>
              </c:numCache>
            </c:numRef>
          </c:val>
          <c:extLst>
            <c:ext xmlns:c16="http://schemas.microsoft.com/office/drawing/2014/chart" uri="{C3380CC4-5D6E-409C-BE32-E72D297353CC}">
              <c16:uniqueId val="{00000000-FD3D-4B36-8002-168FE5FD1699}"/>
            </c:ext>
          </c:extLst>
        </c:ser>
        <c:dLbls>
          <c:showLegendKey val="0"/>
          <c:showVal val="0"/>
          <c:showCatName val="0"/>
          <c:showSerName val="0"/>
          <c:showPercent val="0"/>
          <c:showBubbleSize val="0"/>
        </c:dLbls>
        <c:gapWidth val="219"/>
        <c:overlap val="-27"/>
        <c:axId val="938972544"/>
        <c:axId val="938972960"/>
      </c:barChart>
      <c:catAx>
        <c:axId val="93897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972960"/>
        <c:crosses val="autoZero"/>
        <c:auto val="1"/>
        <c:lblAlgn val="ctr"/>
        <c:lblOffset val="100"/>
        <c:noMultiLvlLbl val="0"/>
      </c:catAx>
      <c:valAx>
        <c:axId val="93897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8972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000"/>
              <a:t>If the solution proposed in Use Case worked, to what extent do you believe it would create business value (e.g., increase revenue or reduce costs) for people in your business?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'Form Responses 1'!$F$1</c:f>
              <c:strCache>
                <c:ptCount val="1"/>
                <c:pt idx="0">
                  <c:v>If the solution proposed in Use Case worked, to what extent do you believe it would create business value (e.g., increase revenue or reduce costs) for people in your business?</c:v>
                </c:pt>
              </c:strCache>
            </c:strRef>
          </c:tx>
          <c:spPr>
            <a:solidFill>
              <a:schemeClr val="accent1"/>
            </a:solidFill>
            <a:ln>
              <a:noFill/>
            </a:ln>
            <a:effectLst/>
          </c:spPr>
          <c:invertIfNegative val="0"/>
          <c:cat>
            <c:strRef>
              <c:f>'Form Responses 1'!$B$7:$B$10</c:f>
              <c:strCache>
                <c:ptCount val="4"/>
                <c:pt idx="0">
                  <c:v>Sales Manager</c:v>
                </c:pt>
                <c:pt idx="1">
                  <c:v>Marketing Manager</c:v>
                </c:pt>
                <c:pt idx="2">
                  <c:v>CTO</c:v>
                </c:pt>
                <c:pt idx="3">
                  <c:v>CEO</c:v>
                </c:pt>
              </c:strCache>
            </c:strRef>
          </c:cat>
          <c:val>
            <c:numRef>
              <c:f>'Form Responses 1'!$F$7:$F$10</c:f>
              <c:numCache>
                <c:formatCode>General</c:formatCode>
                <c:ptCount val="4"/>
                <c:pt idx="0">
                  <c:v>3</c:v>
                </c:pt>
                <c:pt idx="1">
                  <c:v>3</c:v>
                </c:pt>
                <c:pt idx="2">
                  <c:v>5</c:v>
                </c:pt>
                <c:pt idx="3">
                  <c:v>3</c:v>
                </c:pt>
              </c:numCache>
            </c:numRef>
          </c:val>
          <c:extLst>
            <c:ext xmlns:c16="http://schemas.microsoft.com/office/drawing/2014/chart" uri="{C3380CC4-5D6E-409C-BE32-E72D297353CC}">
              <c16:uniqueId val="{00000000-20E3-4795-91AF-2564D96EBFBD}"/>
            </c:ext>
          </c:extLst>
        </c:ser>
        <c:dLbls>
          <c:showLegendKey val="0"/>
          <c:showVal val="0"/>
          <c:showCatName val="0"/>
          <c:showSerName val="0"/>
          <c:showPercent val="0"/>
          <c:showBubbleSize val="0"/>
        </c:dLbls>
        <c:gapWidth val="219"/>
        <c:overlap val="-27"/>
        <c:axId val="946699904"/>
        <c:axId val="946700736"/>
      </c:barChart>
      <c:catAx>
        <c:axId val="946699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6700736"/>
        <c:crosses val="autoZero"/>
        <c:auto val="1"/>
        <c:lblAlgn val="ctr"/>
        <c:lblOffset val="100"/>
        <c:noMultiLvlLbl val="0"/>
      </c:catAx>
      <c:valAx>
        <c:axId val="946700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6699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e62257860_0_1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8033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0.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5.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22.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dirty="0"/>
          </a:p>
        </p:txBody>
      </p:sp>
      <p:sp>
        <p:nvSpPr>
          <p:cNvPr id="141" name="Google Shape;141;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dirty="0">
              <a:solidFill>
                <a:srgbClr val="424242"/>
              </a:solidFill>
              <a:latin typeface="Open Sans"/>
              <a:ea typeface="Open Sans"/>
              <a:cs typeface="Open Sans"/>
              <a:sym typeface="Open Sans"/>
            </a:endParaRPr>
          </a:p>
        </p:txBody>
      </p:sp>
      <p:sp>
        <p:nvSpPr>
          <p:cNvPr id="142" name="Google Shape;142;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dirty="0">
              <a:solidFill>
                <a:srgbClr val="424242"/>
              </a:solidFill>
              <a:latin typeface="Open Sans"/>
              <a:ea typeface="Open Sans"/>
              <a:cs typeface="Open Sans"/>
              <a:sym typeface="Open Sans"/>
            </a:endParaRPr>
          </a:p>
        </p:txBody>
      </p:sp>
      <p:sp>
        <p:nvSpPr>
          <p:cNvPr id="143" name="Google Shape;143;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dirty="0">
              <a:solidFill>
                <a:srgbClr val="424242"/>
              </a:solidFill>
              <a:latin typeface="Open Sans"/>
              <a:ea typeface="Open Sans"/>
              <a:cs typeface="Open Sans"/>
              <a:sym typeface="Open Sans"/>
            </a:endParaRPr>
          </a:p>
        </p:txBody>
      </p:sp>
      <p:sp>
        <p:nvSpPr>
          <p:cNvPr id="144" name="Google Shape;144;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dirty="0">
              <a:solidFill>
                <a:srgbClr val="424242"/>
              </a:solidFill>
              <a:latin typeface="Open Sans"/>
              <a:ea typeface="Open Sans"/>
              <a:cs typeface="Open Sans"/>
              <a:sym typeface="Open Sans"/>
            </a:endParaRPr>
          </a:p>
        </p:txBody>
      </p:sp>
      <p:sp>
        <p:nvSpPr>
          <p:cNvPr id="145" name="Google Shape;145;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dirty="0">
              <a:solidFill>
                <a:srgbClr val="424242"/>
              </a:solidFill>
              <a:latin typeface="Open Sans"/>
              <a:ea typeface="Open Sans"/>
              <a:cs typeface="Open Sans"/>
              <a:sym typeface="Open Sans"/>
            </a:endParaRPr>
          </a:p>
        </p:txBody>
      </p:sp>
      <p:pic>
        <p:nvPicPr>
          <p:cNvPr id="146" name="Google Shape;146;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3" name="Google Shape;163;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4" name="Google Shape;164;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5" name="Google Shape;165;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6" name="Google Shape;166;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7" name="Google Shape;167;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dirty="0">
              <a:solidFill>
                <a:srgbClr val="424242"/>
              </a:solidFill>
              <a:latin typeface="Open Sans"/>
              <a:ea typeface="Open Sans"/>
              <a:cs typeface="Open Sans"/>
              <a:sym typeface="Open Sans"/>
            </a:endParaRPr>
          </a:p>
        </p:txBody>
      </p:sp>
      <p:sp>
        <p:nvSpPr>
          <p:cNvPr id="168" name="Google Shape;168;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User/Physical Layer</a:t>
            </a:r>
            <a:endParaRPr sz="1000" i="1" dirty="0">
              <a:solidFill>
                <a:srgbClr val="424242"/>
              </a:solidFill>
              <a:latin typeface="Open Sans"/>
              <a:ea typeface="Open Sans"/>
              <a:cs typeface="Open Sans"/>
              <a:sym typeface="Open Sans"/>
            </a:endParaRPr>
          </a:p>
        </p:txBody>
      </p:sp>
      <p:sp>
        <p:nvSpPr>
          <p:cNvPr id="169" name="Google Shape;169;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dirty="0">
              <a:solidFill>
                <a:srgbClr val="424242"/>
              </a:solidFill>
              <a:latin typeface="Open Sans"/>
              <a:ea typeface="Open Sans"/>
              <a:cs typeface="Open Sans"/>
              <a:sym typeface="Open Sans"/>
            </a:endParaRPr>
          </a:p>
        </p:txBody>
      </p:sp>
      <p:sp>
        <p:nvSpPr>
          <p:cNvPr id="170" name="Google Shape;170;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1" name="Google Shape;171;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2"/>
          <p:cNvSpPr txBox="1"/>
          <p:nvPr/>
        </p:nvSpPr>
        <p:spPr>
          <a:xfrm>
            <a:off x="5286375" y="0"/>
            <a:ext cx="3857625"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1/3 - &lt;</a:t>
            </a:r>
            <a:r>
              <a:rPr lang="en-IN" sz="1200" b="1" dirty="0">
                <a:solidFill>
                  <a:schemeClr val="dk1"/>
                </a:solidFill>
                <a:latin typeface="Open Sans"/>
                <a:ea typeface="Open Sans"/>
                <a:cs typeface="Open Sans"/>
                <a:sym typeface="Open Sans"/>
              </a:rPr>
              <a:t>Production</a:t>
            </a:r>
            <a:r>
              <a:rPr lang="en" sz="1200" b="1" dirty="0">
                <a:solidFill>
                  <a:schemeClr val="dk1"/>
                </a:solidFill>
                <a:latin typeface="Open Sans"/>
                <a:ea typeface="Open Sans"/>
                <a:cs typeface="Open Sans"/>
                <a:sym typeface="Open Sans"/>
              </a:rPr>
              <a:t> Schedule Optimizer&gt;</a:t>
            </a:r>
            <a:endParaRPr sz="1200" b="1" dirty="0">
              <a:solidFill>
                <a:schemeClr val="dk1"/>
              </a:solidFill>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87646E50-5ADE-4B83-BE63-ECD3505ED557}"/>
              </a:ext>
            </a:extLst>
          </p:cNvPr>
          <p:cNvSpPr/>
          <p:nvPr/>
        </p:nvSpPr>
        <p:spPr>
          <a:xfrm>
            <a:off x="4514604" y="3678863"/>
            <a:ext cx="676074" cy="1035666"/>
          </a:xfrm>
          <a:prstGeom prst="roundRect">
            <a:avLst/>
          </a:prstGeom>
          <a:ln>
            <a:solidFill>
              <a:schemeClr val="bg2"/>
            </a:solidFill>
            <a:prstDash val="dash"/>
          </a:ln>
        </p:spPr>
        <p:style>
          <a:lnRef idx="2">
            <a:schemeClr val="accent6"/>
          </a:lnRef>
          <a:fillRef idx="1">
            <a:schemeClr val="lt1"/>
          </a:fillRef>
          <a:effectRef idx="0">
            <a:schemeClr val="accent6"/>
          </a:effectRef>
          <a:fontRef idx="minor">
            <a:schemeClr val="dk1"/>
          </a:fontRef>
        </p:style>
        <p:txBody>
          <a:bodyPr numCol="1" rtlCol="0" anchor="ctr"/>
          <a:lstStyle/>
          <a:p>
            <a:pPr algn="ctr"/>
            <a:endParaRPr lang="en-IN" sz="1200" dirty="0">
              <a:ln>
                <a:solidFill>
                  <a:schemeClr val="bg2"/>
                </a:solidFill>
              </a:ln>
              <a:latin typeface="Times New Roman" panose="02020603050405020304" pitchFamily="18" charset="0"/>
              <a:cs typeface="Times New Roman" panose="02020603050405020304" pitchFamily="18" charset="0"/>
            </a:endParaRPr>
          </a:p>
          <a:p>
            <a:pPr algn="ctr"/>
            <a:r>
              <a:rPr lang="en-IN" sz="1200" dirty="0">
                <a:ln>
                  <a:solidFill>
                    <a:schemeClr val="bg2"/>
                  </a:solidFill>
                </a:ln>
                <a:latin typeface="Times New Roman" panose="02020603050405020304" pitchFamily="18" charset="0"/>
                <a:cs typeface="Times New Roman" panose="02020603050405020304" pitchFamily="18" charset="0"/>
              </a:rPr>
              <a:t>Transportation Costs</a:t>
            </a:r>
          </a:p>
          <a:p>
            <a:pPr algn="ctr"/>
            <a:endParaRPr lang="en-IN" sz="1200" dirty="0">
              <a:ln>
                <a:solidFill>
                  <a:schemeClr val="bg2"/>
                </a:solidFill>
              </a:ln>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F747D88-742E-4626-A30E-FCE10B9D4E0C}"/>
              </a:ext>
            </a:extLst>
          </p:cNvPr>
          <p:cNvSpPr/>
          <p:nvPr/>
        </p:nvSpPr>
        <p:spPr>
          <a:xfrm>
            <a:off x="3187205" y="3678863"/>
            <a:ext cx="676075" cy="1035667"/>
          </a:xfrm>
          <a:prstGeom prst="roundRect">
            <a:avLst/>
          </a:prstGeom>
          <a:ln>
            <a:solidFill>
              <a:schemeClr val="bg2"/>
            </a:solidFill>
            <a:prstDash val="dash"/>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IN" sz="1200" dirty="0">
                <a:ln>
                  <a:solidFill>
                    <a:schemeClr val="bg2"/>
                  </a:solidFill>
                </a:ln>
                <a:latin typeface="Times New Roman" panose="02020603050405020304" pitchFamily="18" charset="0"/>
                <a:cs typeface="Times New Roman" panose="02020603050405020304" pitchFamily="18" charset="0"/>
              </a:rPr>
              <a:t>Production Costs</a:t>
            </a:r>
          </a:p>
        </p:txBody>
      </p:sp>
      <p:sp>
        <p:nvSpPr>
          <p:cNvPr id="6" name="Rectangle: Rounded Corners 5">
            <a:extLst>
              <a:ext uri="{FF2B5EF4-FFF2-40B4-BE49-F238E27FC236}">
                <a16:creationId xmlns:a16="http://schemas.microsoft.com/office/drawing/2014/main" id="{ED5BBE89-437F-47A6-832D-4325B54219BB}"/>
              </a:ext>
            </a:extLst>
          </p:cNvPr>
          <p:cNvSpPr/>
          <p:nvPr/>
        </p:nvSpPr>
        <p:spPr>
          <a:xfrm>
            <a:off x="3869471" y="3678862"/>
            <a:ext cx="676074" cy="1035667"/>
          </a:xfrm>
          <a:prstGeom prst="roundRect">
            <a:avLst>
              <a:gd name="adj" fmla="val 23913"/>
            </a:avLst>
          </a:prstGeom>
          <a:ln>
            <a:solidFill>
              <a:schemeClr val="bg2"/>
            </a:solidFill>
            <a:prstDash val="dash"/>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IN" sz="1200" dirty="0">
                <a:ln>
                  <a:solidFill>
                    <a:schemeClr val="bg2"/>
                  </a:solidFill>
                </a:ln>
                <a:latin typeface="Times New Roman" panose="02020603050405020304" pitchFamily="18" charset="0"/>
                <a:cs typeface="Times New Roman" panose="02020603050405020304" pitchFamily="18" charset="0"/>
              </a:rPr>
              <a:t>Switching Costs</a:t>
            </a:r>
          </a:p>
        </p:txBody>
      </p:sp>
      <p:pic>
        <p:nvPicPr>
          <p:cNvPr id="8" name="Google Shape;148;p21">
            <a:extLst>
              <a:ext uri="{FF2B5EF4-FFF2-40B4-BE49-F238E27FC236}">
                <a16:creationId xmlns:a16="http://schemas.microsoft.com/office/drawing/2014/main" id="{B465CAD1-A218-4694-AE4B-B0EBCE4495A0}"/>
              </a:ext>
            </a:extLst>
          </p:cNvPr>
          <p:cNvPicPr preferRelativeResize="0"/>
          <p:nvPr/>
        </p:nvPicPr>
        <p:blipFill>
          <a:blip r:embed="rId4">
            <a:alphaModFix/>
          </a:blip>
          <a:stretch>
            <a:fillRect/>
          </a:stretch>
        </p:blipFill>
        <p:spPr>
          <a:xfrm>
            <a:off x="4915013" y="1952489"/>
            <a:ext cx="1114745" cy="552268"/>
          </a:xfrm>
          <a:prstGeom prst="rect">
            <a:avLst/>
          </a:prstGeom>
          <a:noFill/>
          <a:ln w="9525" cap="flat" cmpd="sng">
            <a:solidFill>
              <a:schemeClr val="dk2"/>
            </a:solidFill>
            <a:prstDash val="solid"/>
            <a:round/>
            <a:headEnd type="none" w="sm" len="sm"/>
            <a:tailEnd type="none" w="sm" len="sm"/>
          </a:ln>
        </p:spPr>
      </p:pic>
      <p:sp>
        <p:nvSpPr>
          <p:cNvPr id="12" name="Rectangle: Rounded Corners 11">
            <a:extLst>
              <a:ext uri="{FF2B5EF4-FFF2-40B4-BE49-F238E27FC236}">
                <a16:creationId xmlns:a16="http://schemas.microsoft.com/office/drawing/2014/main" id="{2D1249C8-8D34-4BD0-85C8-390D8B6DB725}"/>
              </a:ext>
            </a:extLst>
          </p:cNvPr>
          <p:cNvSpPr/>
          <p:nvPr/>
        </p:nvSpPr>
        <p:spPr>
          <a:xfrm>
            <a:off x="226824" y="4547207"/>
            <a:ext cx="985286" cy="407567"/>
          </a:xfrm>
          <a:prstGeom prst="roundRect">
            <a:avLst/>
          </a:prstGeom>
          <a:ln>
            <a:solidFill>
              <a:schemeClr val="bg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n>
                  <a:solidFill>
                    <a:schemeClr val="bg2"/>
                  </a:solidFill>
                </a:ln>
                <a:latin typeface="Arial" panose="020B0604020202020204" pitchFamily="34" charset="0"/>
                <a:cs typeface="Arial" panose="020B0604020202020204" pitchFamily="34" charset="0"/>
              </a:rPr>
              <a:t>Demand Estimates</a:t>
            </a:r>
          </a:p>
        </p:txBody>
      </p:sp>
      <p:pic>
        <p:nvPicPr>
          <p:cNvPr id="13" name="Google Shape;163;p21">
            <a:extLst>
              <a:ext uri="{FF2B5EF4-FFF2-40B4-BE49-F238E27FC236}">
                <a16:creationId xmlns:a16="http://schemas.microsoft.com/office/drawing/2014/main" id="{1DDE9BB0-D243-4E0F-9A3F-A95C2F4A2FFF}"/>
              </a:ext>
            </a:extLst>
          </p:cNvPr>
          <p:cNvPicPr preferRelativeResize="0"/>
          <p:nvPr/>
        </p:nvPicPr>
        <p:blipFill>
          <a:blip r:embed="rId5">
            <a:alphaModFix/>
          </a:blip>
          <a:stretch>
            <a:fillRect/>
          </a:stretch>
        </p:blipFill>
        <p:spPr>
          <a:xfrm>
            <a:off x="459624" y="4115766"/>
            <a:ext cx="428625" cy="290608"/>
          </a:xfrm>
          <a:prstGeom prst="rect">
            <a:avLst/>
          </a:prstGeom>
          <a:noFill/>
          <a:ln>
            <a:noFill/>
          </a:ln>
        </p:spPr>
      </p:pic>
      <p:pic>
        <p:nvPicPr>
          <p:cNvPr id="14" name="Google Shape;163;p21">
            <a:extLst>
              <a:ext uri="{FF2B5EF4-FFF2-40B4-BE49-F238E27FC236}">
                <a16:creationId xmlns:a16="http://schemas.microsoft.com/office/drawing/2014/main" id="{ADF87666-C25E-42D7-BCF4-205450334024}"/>
              </a:ext>
            </a:extLst>
          </p:cNvPr>
          <p:cNvPicPr preferRelativeResize="0"/>
          <p:nvPr/>
        </p:nvPicPr>
        <p:blipFill>
          <a:blip r:embed="rId5">
            <a:alphaModFix/>
          </a:blip>
          <a:stretch>
            <a:fillRect/>
          </a:stretch>
        </p:blipFill>
        <p:spPr>
          <a:xfrm>
            <a:off x="3302389" y="3168502"/>
            <a:ext cx="428625" cy="407567"/>
          </a:xfrm>
          <a:prstGeom prst="rect">
            <a:avLst/>
          </a:prstGeom>
          <a:noFill/>
          <a:ln>
            <a:noFill/>
          </a:ln>
        </p:spPr>
      </p:pic>
      <p:pic>
        <p:nvPicPr>
          <p:cNvPr id="15" name="Google Shape;163;p21">
            <a:extLst>
              <a:ext uri="{FF2B5EF4-FFF2-40B4-BE49-F238E27FC236}">
                <a16:creationId xmlns:a16="http://schemas.microsoft.com/office/drawing/2014/main" id="{E935C8D0-77F3-4B17-8178-A2CDFE6ACA39}"/>
              </a:ext>
            </a:extLst>
          </p:cNvPr>
          <p:cNvPicPr preferRelativeResize="0"/>
          <p:nvPr/>
        </p:nvPicPr>
        <p:blipFill>
          <a:blip r:embed="rId5">
            <a:alphaModFix/>
          </a:blip>
          <a:stretch>
            <a:fillRect/>
          </a:stretch>
        </p:blipFill>
        <p:spPr>
          <a:xfrm>
            <a:off x="3986434" y="3179135"/>
            <a:ext cx="428625" cy="407567"/>
          </a:xfrm>
          <a:prstGeom prst="rect">
            <a:avLst/>
          </a:prstGeom>
          <a:noFill/>
          <a:ln>
            <a:noFill/>
          </a:ln>
        </p:spPr>
      </p:pic>
      <p:pic>
        <p:nvPicPr>
          <p:cNvPr id="16" name="Google Shape;163;p21">
            <a:extLst>
              <a:ext uri="{FF2B5EF4-FFF2-40B4-BE49-F238E27FC236}">
                <a16:creationId xmlns:a16="http://schemas.microsoft.com/office/drawing/2014/main" id="{DB5DE4A6-7729-4F94-8796-B15145FC9615}"/>
              </a:ext>
            </a:extLst>
          </p:cNvPr>
          <p:cNvPicPr preferRelativeResize="0"/>
          <p:nvPr/>
        </p:nvPicPr>
        <p:blipFill>
          <a:blip r:embed="rId5">
            <a:alphaModFix/>
          </a:blip>
          <a:stretch>
            <a:fillRect/>
          </a:stretch>
        </p:blipFill>
        <p:spPr>
          <a:xfrm>
            <a:off x="4653961" y="3179135"/>
            <a:ext cx="428625" cy="407567"/>
          </a:xfrm>
          <a:prstGeom prst="rect">
            <a:avLst/>
          </a:prstGeom>
          <a:noFill/>
          <a:ln>
            <a:noFill/>
          </a:ln>
        </p:spPr>
      </p:pic>
      <p:pic>
        <p:nvPicPr>
          <p:cNvPr id="21" name="Google Shape;160;p21">
            <a:extLst>
              <a:ext uri="{FF2B5EF4-FFF2-40B4-BE49-F238E27FC236}">
                <a16:creationId xmlns:a16="http://schemas.microsoft.com/office/drawing/2014/main" id="{ECFE75B5-C66B-4B2B-8187-E0AE3C240BD4}"/>
              </a:ext>
            </a:extLst>
          </p:cNvPr>
          <p:cNvPicPr preferRelativeResize="0"/>
          <p:nvPr/>
        </p:nvPicPr>
        <p:blipFill>
          <a:blip r:embed="rId6">
            <a:alphaModFix/>
          </a:blip>
          <a:stretch>
            <a:fillRect/>
          </a:stretch>
        </p:blipFill>
        <p:spPr>
          <a:xfrm>
            <a:off x="176043" y="1956117"/>
            <a:ext cx="1417320" cy="548640"/>
          </a:xfrm>
          <a:prstGeom prst="rect">
            <a:avLst/>
          </a:prstGeom>
          <a:noFill/>
          <a:ln w="9525" cap="flat" cmpd="sng">
            <a:solidFill>
              <a:schemeClr val="dk2"/>
            </a:solidFill>
            <a:prstDash val="solid"/>
            <a:round/>
            <a:headEnd type="none" w="sm" len="sm"/>
            <a:tailEnd type="none" w="sm" len="sm"/>
          </a:ln>
        </p:spPr>
      </p:pic>
      <p:pic>
        <p:nvPicPr>
          <p:cNvPr id="23" name="Google Shape;164;p21">
            <a:extLst>
              <a:ext uri="{FF2B5EF4-FFF2-40B4-BE49-F238E27FC236}">
                <a16:creationId xmlns:a16="http://schemas.microsoft.com/office/drawing/2014/main" id="{5064ECC5-F2F0-41A2-8A60-0F2B4C238E60}"/>
              </a:ext>
            </a:extLst>
          </p:cNvPr>
          <p:cNvPicPr preferRelativeResize="0"/>
          <p:nvPr/>
        </p:nvPicPr>
        <p:blipFill>
          <a:blip r:embed="rId7">
            <a:alphaModFix/>
          </a:blip>
          <a:stretch>
            <a:fillRect/>
          </a:stretch>
        </p:blipFill>
        <p:spPr>
          <a:xfrm>
            <a:off x="1643582" y="2100787"/>
            <a:ext cx="240755" cy="259301"/>
          </a:xfrm>
          <a:prstGeom prst="rect">
            <a:avLst/>
          </a:prstGeom>
          <a:noFill/>
          <a:ln>
            <a:noFill/>
          </a:ln>
        </p:spPr>
      </p:pic>
      <p:sp>
        <p:nvSpPr>
          <p:cNvPr id="24" name="Rectangle: Rounded Corners 23">
            <a:extLst>
              <a:ext uri="{FF2B5EF4-FFF2-40B4-BE49-F238E27FC236}">
                <a16:creationId xmlns:a16="http://schemas.microsoft.com/office/drawing/2014/main" id="{F5C9CE2E-AC1F-43BD-8379-9C823342ECA7}"/>
              </a:ext>
            </a:extLst>
          </p:cNvPr>
          <p:cNvSpPr/>
          <p:nvPr/>
        </p:nvSpPr>
        <p:spPr>
          <a:xfrm>
            <a:off x="226824" y="3607980"/>
            <a:ext cx="1261734" cy="426250"/>
          </a:xfrm>
          <a:prstGeom prst="roundRect">
            <a:avLst/>
          </a:prstGeom>
          <a:ln>
            <a:solidFill>
              <a:schemeClr val="bg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n>
                  <a:solidFill>
                    <a:schemeClr val="bg2"/>
                  </a:solidFill>
                </a:ln>
                <a:latin typeface="Arial" panose="020B0604020202020204" pitchFamily="34" charset="0"/>
                <a:cs typeface="Arial" panose="020B0604020202020204" pitchFamily="34" charset="0"/>
              </a:rPr>
              <a:t>EV’s required at each Location</a:t>
            </a:r>
          </a:p>
        </p:txBody>
      </p:sp>
      <p:pic>
        <p:nvPicPr>
          <p:cNvPr id="25" name="Google Shape;163;p21">
            <a:extLst>
              <a:ext uri="{FF2B5EF4-FFF2-40B4-BE49-F238E27FC236}">
                <a16:creationId xmlns:a16="http://schemas.microsoft.com/office/drawing/2014/main" id="{5BB94150-5F12-4B89-BF9E-7B85A14B8E14}"/>
              </a:ext>
            </a:extLst>
          </p:cNvPr>
          <p:cNvPicPr preferRelativeResize="0"/>
          <p:nvPr/>
        </p:nvPicPr>
        <p:blipFill>
          <a:blip r:embed="rId5">
            <a:alphaModFix/>
          </a:blip>
          <a:stretch>
            <a:fillRect/>
          </a:stretch>
        </p:blipFill>
        <p:spPr>
          <a:xfrm>
            <a:off x="459624" y="3193304"/>
            <a:ext cx="428625" cy="290608"/>
          </a:xfrm>
          <a:prstGeom prst="rect">
            <a:avLst/>
          </a:prstGeom>
          <a:noFill/>
          <a:ln>
            <a:noFill/>
          </a:ln>
        </p:spPr>
      </p:pic>
      <p:sp>
        <p:nvSpPr>
          <p:cNvPr id="2" name="TextBox 1">
            <a:extLst>
              <a:ext uri="{FF2B5EF4-FFF2-40B4-BE49-F238E27FC236}">
                <a16:creationId xmlns:a16="http://schemas.microsoft.com/office/drawing/2014/main" id="{5B1853A3-C7C5-4523-B3D9-EED636D72F0E}"/>
              </a:ext>
            </a:extLst>
          </p:cNvPr>
          <p:cNvSpPr txBox="1"/>
          <p:nvPr/>
        </p:nvSpPr>
        <p:spPr>
          <a:xfrm>
            <a:off x="1935123" y="1509815"/>
            <a:ext cx="914400" cy="442674"/>
          </a:xfrm>
          <a:prstGeom prst="flowChartAlternateProcess">
            <a:avLst/>
          </a:prstGeom>
          <a:solidFill>
            <a:srgbClr val="FFCCCC"/>
          </a:solidFill>
          <a:ln>
            <a:solidFill>
              <a:schemeClr val="tx1"/>
            </a:solidFill>
            <a:prstDash val="dash"/>
          </a:ln>
        </p:spPr>
        <p:txBody>
          <a:bodyPr wrap="square" rtlCol="0">
            <a:spAutoFit/>
          </a:bodyPr>
          <a:lstStyle/>
          <a:p>
            <a:r>
              <a:rPr lang="en-IN" sz="1000" dirty="0"/>
              <a:t>Materials Required</a:t>
            </a:r>
            <a:endParaRPr lang="en-IN" dirty="0"/>
          </a:p>
        </p:txBody>
      </p:sp>
      <p:sp>
        <p:nvSpPr>
          <p:cNvPr id="26" name="TextBox 25">
            <a:extLst>
              <a:ext uri="{FF2B5EF4-FFF2-40B4-BE49-F238E27FC236}">
                <a16:creationId xmlns:a16="http://schemas.microsoft.com/office/drawing/2014/main" id="{569A1E85-0AE5-40AB-B18A-391F2E9FDBE6}"/>
              </a:ext>
            </a:extLst>
          </p:cNvPr>
          <p:cNvSpPr txBox="1"/>
          <p:nvPr/>
        </p:nvSpPr>
        <p:spPr>
          <a:xfrm>
            <a:off x="1934556" y="2100787"/>
            <a:ext cx="914400" cy="442674"/>
          </a:xfrm>
          <a:prstGeom prst="flowChartAlternateProcess">
            <a:avLst/>
          </a:prstGeom>
          <a:solidFill>
            <a:srgbClr val="FFCCCC"/>
          </a:solidFill>
          <a:ln>
            <a:solidFill>
              <a:schemeClr val="tx1"/>
            </a:solidFill>
            <a:prstDash val="dash"/>
          </a:ln>
        </p:spPr>
        <p:txBody>
          <a:bodyPr wrap="square" rtlCol="0">
            <a:spAutoFit/>
          </a:bodyPr>
          <a:lstStyle/>
          <a:p>
            <a:r>
              <a:rPr lang="en-IN" sz="1000" dirty="0"/>
              <a:t>Resources Required</a:t>
            </a:r>
          </a:p>
        </p:txBody>
      </p:sp>
      <p:sp>
        <p:nvSpPr>
          <p:cNvPr id="27" name="TextBox 26">
            <a:extLst>
              <a:ext uri="{FF2B5EF4-FFF2-40B4-BE49-F238E27FC236}">
                <a16:creationId xmlns:a16="http://schemas.microsoft.com/office/drawing/2014/main" id="{CA5FDB2D-98CB-4DBD-B35C-203C159AF75F}"/>
              </a:ext>
            </a:extLst>
          </p:cNvPr>
          <p:cNvSpPr txBox="1"/>
          <p:nvPr/>
        </p:nvSpPr>
        <p:spPr>
          <a:xfrm>
            <a:off x="1935123" y="2689754"/>
            <a:ext cx="914400" cy="442674"/>
          </a:xfrm>
          <a:prstGeom prst="flowChartAlternateProcess">
            <a:avLst/>
          </a:prstGeom>
          <a:solidFill>
            <a:srgbClr val="FFCCCC"/>
          </a:solidFill>
          <a:ln>
            <a:solidFill>
              <a:schemeClr val="tx1"/>
            </a:solidFill>
            <a:prstDash val="dash"/>
          </a:ln>
        </p:spPr>
        <p:txBody>
          <a:bodyPr wrap="square" rtlCol="0">
            <a:spAutoFit/>
          </a:bodyPr>
          <a:lstStyle/>
          <a:p>
            <a:r>
              <a:rPr lang="en-IN" sz="1000" dirty="0"/>
              <a:t>Time Required</a:t>
            </a:r>
          </a:p>
        </p:txBody>
      </p:sp>
      <p:pic>
        <p:nvPicPr>
          <p:cNvPr id="29" name="Google Shape;164;p21">
            <a:extLst>
              <a:ext uri="{FF2B5EF4-FFF2-40B4-BE49-F238E27FC236}">
                <a16:creationId xmlns:a16="http://schemas.microsoft.com/office/drawing/2014/main" id="{7BBE3819-32D9-4194-9543-3FC673E6FE47}"/>
              </a:ext>
            </a:extLst>
          </p:cNvPr>
          <p:cNvPicPr preferRelativeResize="0"/>
          <p:nvPr/>
        </p:nvPicPr>
        <p:blipFill>
          <a:blip r:embed="rId7">
            <a:alphaModFix/>
          </a:blip>
          <a:stretch>
            <a:fillRect/>
          </a:stretch>
        </p:blipFill>
        <p:spPr>
          <a:xfrm>
            <a:off x="2974966" y="2094187"/>
            <a:ext cx="240755" cy="259301"/>
          </a:xfrm>
          <a:prstGeom prst="rect">
            <a:avLst/>
          </a:prstGeom>
          <a:noFill/>
          <a:ln>
            <a:noFill/>
          </a:ln>
        </p:spPr>
      </p:pic>
      <p:sp>
        <p:nvSpPr>
          <p:cNvPr id="30" name="TextBox 29">
            <a:extLst>
              <a:ext uri="{FF2B5EF4-FFF2-40B4-BE49-F238E27FC236}">
                <a16:creationId xmlns:a16="http://schemas.microsoft.com/office/drawing/2014/main" id="{5E772802-B499-4C72-811F-9F9B35FBA1FB}"/>
              </a:ext>
            </a:extLst>
          </p:cNvPr>
          <p:cNvSpPr txBox="1"/>
          <p:nvPr/>
        </p:nvSpPr>
        <p:spPr>
          <a:xfrm>
            <a:off x="6651675" y="1646022"/>
            <a:ext cx="1041768" cy="612934"/>
          </a:xfrm>
          <a:prstGeom prst="flowChartAlternateProcess">
            <a:avLst/>
          </a:prstGeom>
          <a:solidFill>
            <a:srgbClr val="B3CEFB"/>
          </a:solidFill>
          <a:ln>
            <a:solidFill>
              <a:schemeClr val="tx1"/>
            </a:solidFill>
            <a:prstDash val="dash"/>
          </a:ln>
        </p:spPr>
        <p:txBody>
          <a:bodyPr wrap="square" rtlCol="0">
            <a:spAutoFit/>
          </a:bodyPr>
          <a:lstStyle/>
          <a:p>
            <a:r>
              <a:rPr lang="en-IN" sz="1000" dirty="0"/>
              <a:t>Raw Material Stock at each  location</a:t>
            </a:r>
          </a:p>
        </p:txBody>
      </p:sp>
      <p:sp>
        <p:nvSpPr>
          <p:cNvPr id="31" name="TextBox 30">
            <a:extLst>
              <a:ext uri="{FF2B5EF4-FFF2-40B4-BE49-F238E27FC236}">
                <a16:creationId xmlns:a16="http://schemas.microsoft.com/office/drawing/2014/main" id="{783AB343-9035-4704-B11B-2AD8EADC06EF}"/>
              </a:ext>
            </a:extLst>
          </p:cNvPr>
          <p:cNvSpPr txBox="1"/>
          <p:nvPr/>
        </p:nvSpPr>
        <p:spPr>
          <a:xfrm>
            <a:off x="6665850" y="2383222"/>
            <a:ext cx="1041768" cy="612934"/>
          </a:xfrm>
          <a:prstGeom prst="flowChartAlternateProcess">
            <a:avLst/>
          </a:prstGeom>
          <a:solidFill>
            <a:srgbClr val="B3CEFB"/>
          </a:solidFill>
          <a:ln>
            <a:solidFill>
              <a:schemeClr val="tx1"/>
            </a:solidFill>
            <a:prstDash val="dash"/>
          </a:ln>
        </p:spPr>
        <p:txBody>
          <a:bodyPr wrap="square" rtlCol="0">
            <a:spAutoFit/>
          </a:bodyPr>
          <a:lstStyle/>
          <a:p>
            <a:r>
              <a:rPr lang="en-IN" sz="1000" dirty="0"/>
              <a:t>Finished Inventory at each location</a:t>
            </a:r>
          </a:p>
        </p:txBody>
      </p:sp>
      <p:pic>
        <p:nvPicPr>
          <p:cNvPr id="32" name="Google Shape;164;p21">
            <a:extLst>
              <a:ext uri="{FF2B5EF4-FFF2-40B4-BE49-F238E27FC236}">
                <a16:creationId xmlns:a16="http://schemas.microsoft.com/office/drawing/2014/main" id="{FC77D42A-94F0-4E05-95F9-81DE030F7B96}"/>
              </a:ext>
            </a:extLst>
          </p:cNvPr>
          <p:cNvPicPr preferRelativeResize="0"/>
          <p:nvPr/>
        </p:nvPicPr>
        <p:blipFill>
          <a:blip r:embed="rId7">
            <a:alphaModFix/>
          </a:blip>
          <a:stretch>
            <a:fillRect/>
          </a:stretch>
        </p:blipFill>
        <p:spPr>
          <a:xfrm>
            <a:off x="4558169" y="2111419"/>
            <a:ext cx="240755" cy="259301"/>
          </a:xfrm>
          <a:prstGeom prst="rect">
            <a:avLst/>
          </a:prstGeom>
          <a:noFill/>
          <a:ln>
            <a:noFill/>
          </a:ln>
        </p:spPr>
      </p:pic>
      <p:pic>
        <p:nvPicPr>
          <p:cNvPr id="33" name="Google Shape;166;p21">
            <a:extLst>
              <a:ext uri="{FF2B5EF4-FFF2-40B4-BE49-F238E27FC236}">
                <a16:creationId xmlns:a16="http://schemas.microsoft.com/office/drawing/2014/main" id="{0B6A3F59-E895-4253-8DAE-734E84A21890}"/>
              </a:ext>
            </a:extLst>
          </p:cNvPr>
          <p:cNvPicPr preferRelativeResize="0"/>
          <p:nvPr/>
        </p:nvPicPr>
        <p:blipFill>
          <a:blip r:embed="rId8">
            <a:alphaModFix/>
          </a:blip>
          <a:stretch>
            <a:fillRect/>
          </a:stretch>
        </p:blipFill>
        <p:spPr>
          <a:xfrm>
            <a:off x="6972421" y="1244009"/>
            <a:ext cx="428625" cy="269322"/>
          </a:xfrm>
          <a:prstGeom prst="rect">
            <a:avLst/>
          </a:prstGeom>
          <a:noFill/>
          <a:ln>
            <a:noFill/>
          </a:ln>
        </p:spPr>
      </p:pic>
      <p:sp>
        <p:nvSpPr>
          <p:cNvPr id="34" name="TextBox 33">
            <a:extLst>
              <a:ext uri="{FF2B5EF4-FFF2-40B4-BE49-F238E27FC236}">
                <a16:creationId xmlns:a16="http://schemas.microsoft.com/office/drawing/2014/main" id="{513C2CDC-8CBC-4DE4-86B2-CAE5C7E13A7E}"/>
              </a:ext>
            </a:extLst>
          </p:cNvPr>
          <p:cNvSpPr txBox="1"/>
          <p:nvPr/>
        </p:nvSpPr>
        <p:spPr>
          <a:xfrm>
            <a:off x="6719013" y="671378"/>
            <a:ext cx="1041768" cy="442674"/>
          </a:xfrm>
          <a:prstGeom prst="flowChartAlternateProcess">
            <a:avLst/>
          </a:prstGeom>
          <a:noFill/>
          <a:ln>
            <a:solidFill>
              <a:schemeClr val="tx1"/>
            </a:solidFill>
            <a:prstDash val="dash"/>
          </a:ln>
        </p:spPr>
        <p:txBody>
          <a:bodyPr wrap="square" rtlCol="0">
            <a:spAutoFit/>
          </a:bodyPr>
          <a:lstStyle/>
          <a:p>
            <a:r>
              <a:rPr lang="en-IN" sz="1000" dirty="0"/>
              <a:t>Production Schedule</a:t>
            </a:r>
          </a:p>
        </p:txBody>
      </p:sp>
      <p:pic>
        <p:nvPicPr>
          <p:cNvPr id="35" name="Google Shape;166;p21">
            <a:extLst>
              <a:ext uri="{FF2B5EF4-FFF2-40B4-BE49-F238E27FC236}">
                <a16:creationId xmlns:a16="http://schemas.microsoft.com/office/drawing/2014/main" id="{FCAEBF59-7A2D-426C-B95B-4516F6EAEBA3}"/>
              </a:ext>
            </a:extLst>
          </p:cNvPr>
          <p:cNvPicPr preferRelativeResize="0"/>
          <p:nvPr/>
        </p:nvPicPr>
        <p:blipFill>
          <a:blip r:embed="rId8">
            <a:alphaModFix/>
          </a:blip>
          <a:stretch>
            <a:fillRect/>
          </a:stretch>
        </p:blipFill>
        <p:spPr>
          <a:xfrm rot="16200000">
            <a:off x="5420945" y="692586"/>
            <a:ext cx="428625" cy="340245"/>
          </a:xfrm>
          <a:prstGeom prst="rect">
            <a:avLst/>
          </a:prstGeom>
          <a:noFill/>
          <a:ln>
            <a:noFill/>
          </a:ln>
        </p:spPr>
      </p:pic>
      <p:sp>
        <p:nvSpPr>
          <p:cNvPr id="36" name="TextBox 35">
            <a:extLst>
              <a:ext uri="{FF2B5EF4-FFF2-40B4-BE49-F238E27FC236}">
                <a16:creationId xmlns:a16="http://schemas.microsoft.com/office/drawing/2014/main" id="{E0F2FAEF-F3FA-4113-969B-222720C3ED9A}"/>
              </a:ext>
            </a:extLst>
          </p:cNvPr>
          <p:cNvSpPr txBox="1"/>
          <p:nvPr/>
        </p:nvSpPr>
        <p:spPr>
          <a:xfrm>
            <a:off x="1643581" y="804327"/>
            <a:ext cx="2771477" cy="272415"/>
          </a:xfrm>
          <a:prstGeom prst="flowChartAlternateProcess">
            <a:avLst/>
          </a:prstGeom>
          <a:noFill/>
          <a:ln>
            <a:solidFill>
              <a:schemeClr val="tx1"/>
            </a:solidFill>
            <a:prstDash val="dash"/>
          </a:ln>
        </p:spPr>
        <p:txBody>
          <a:bodyPr wrap="square" rtlCol="0">
            <a:spAutoFit/>
          </a:bodyPr>
          <a:lstStyle/>
          <a:p>
            <a:r>
              <a:rPr lang="en-IN" sz="1000" dirty="0"/>
              <a:t>Optimized Production Schedule at each plant</a:t>
            </a:r>
          </a:p>
        </p:txBody>
      </p:sp>
      <p:sp>
        <p:nvSpPr>
          <p:cNvPr id="7" name="TextBox 6">
            <a:extLst>
              <a:ext uri="{FF2B5EF4-FFF2-40B4-BE49-F238E27FC236}">
                <a16:creationId xmlns:a16="http://schemas.microsoft.com/office/drawing/2014/main" id="{C47F954F-8098-4085-95E1-8800ADC56F1E}"/>
              </a:ext>
            </a:extLst>
          </p:cNvPr>
          <p:cNvSpPr txBox="1"/>
          <p:nvPr/>
        </p:nvSpPr>
        <p:spPr>
          <a:xfrm>
            <a:off x="6719012" y="384900"/>
            <a:ext cx="1266039" cy="246221"/>
          </a:xfrm>
          <a:prstGeom prst="rect">
            <a:avLst/>
          </a:prstGeom>
          <a:noFill/>
        </p:spPr>
        <p:txBody>
          <a:bodyPr wrap="square" rtlCol="0">
            <a:spAutoFit/>
          </a:bodyPr>
          <a:lstStyle/>
          <a:p>
            <a:r>
              <a:rPr lang="en-IN" sz="1000" dirty="0"/>
              <a:t>Plant personnel</a:t>
            </a:r>
          </a:p>
        </p:txBody>
      </p:sp>
      <p:sp>
        <p:nvSpPr>
          <p:cNvPr id="37" name="TextBox 36">
            <a:extLst>
              <a:ext uri="{FF2B5EF4-FFF2-40B4-BE49-F238E27FC236}">
                <a16:creationId xmlns:a16="http://schemas.microsoft.com/office/drawing/2014/main" id="{EDF92C4C-71D4-45B0-9B51-13393F5DEAE3}"/>
              </a:ext>
            </a:extLst>
          </p:cNvPr>
          <p:cNvSpPr txBox="1"/>
          <p:nvPr/>
        </p:nvSpPr>
        <p:spPr>
          <a:xfrm>
            <a:off x="1584252" y="410680"/>
            <a:ext cx="2986966" cy="400110"/>
          </a:xfrm>
          <a:prstGeom prst="rect">
            <a:avLst/>
          </a:prstGeom>
          <a:noFill/>
        </p:spPr>
        <p:txBody>
          <a:bodyPr wrap="square" rtlCol="0">
            <a:spAutoFit/>
          </a:bodyPr>
          <a:lstStyle/>
          <a:p>
            <a:r>
              <a:rPr lang="en-IN" sz="1000" dirty="0"/>
              <a:t>Plant Managers will be better able to plan schedule, staffing and ordering materials</a:t>
            </a:r>
          </a:p>
        </p:txBody>
      </p:sp>
      <p:sp>
        <p:nvSpPr>
          <p:cNvPr id="39" name="TextBox 38">
            <a:extLst>
              <a:ext uri="{FF2B5EF4-FFF2-40B4-BE49-F238E27FC236}">
                <a16:creationId xmlns:a16="http://schemas.microsoft.com/office/drawing/2014/main" id="{F87B7FBC-0B4C-4446-9EAD-BEED39633A26}"/>
              </a:ext>
            </a:extLst>
          </p:cNvPr>
          <p:cNvSpPr txBox="1"/>
          <p:nvPr/>
        </p:nvSpPr>
        <p:spPr>
          <a:xfrm>
            <a:off x="1363780" y="4714529"/>
            <a:ext cx="3168500" cy="430887"/>
          </a:xfrm>
          <a:prstGeom prst="rect">
            <a:avLst/>
          </a:prstGeom>
          <a:solidFill>
            <a:schemeClr val="bg1">
              <a:lumMod val="75000"/>
            </a:schemeClr>
          </a:solidFill>
          <a:ln>
            <a:solidFill>
              <a:schemeClr val="tx1"/>
            </a:solidFill>
            <a:prstDash val="lgDash"/>
          </a:ln>
        </p:spPr>
        <p:txBody>
          <a:bodyPr wrap="square" rtlCol="0">
            <a:spAutoFit/>
          </a:bodyPr>
          <a:lstStyle/>
          <a:p>
            <a:r>
              <a:rPr lang="en-IN" sz="1100" dirty="0"/>
              <a:t>Sales team provides demand estimates by location</a:t>
            </a:r>
          </a:p>
        </p:txBody>
      </p:sp>
      <p:sp>
        <p:nvSpPr>
          <p:cNvPr id="40" name="TextBox 39">
            <a:extLst>
              <a:ext uri="{FF2B5EF4-FFF2-40B4-BE49-F238E27FC236}">
                <a16:creationId xmlns:a16="http://schemas.microsoft.com/office/drawing/2014/main" id="{250F1195-6AA9-4C35-BC11-D42EFB8A6E68}"/>
              </a:ext>
            </a:extLst>
          </p:cNvPr>
          <p:cNvSpPr txBox="1"/>
          <p:nvPr/>
        </p:nvSpPr>
        <p:spPr>
          <a:xfrm>
            <a:off x="1520456" y="74428"/>
            <a:ext cx="2346289" cy="246221"/>
          </a:xfrm>
          <a:prstGeom prst="rect">
            <a:avLst/>
          </a:prstGeom>
          <a:solidFill>
            <a:schemeClr val="bg1">
              <a:lumMod val="75000"/>
            </a:schemeClr>
          </a:solidFill>
          <a:ln>
            <a:solidFill>
              <a:schemeClr val="tx1"/>
            </a:solidFill>
            <a:prstDash val="lgDash"/>
          </a:ln>
        </p:spPr>
        <p:txBody>
          <a:bodyPr wrap="square" rtlCol="0">
            <a:spAutoFit/>
          </a:bodyPr>
          <a:lstStyle/>
          <a:p>
            <a:pPr algn="ctr"/>
            <a:r>
              <a:rPr lang="en-IN" sz="1000" dirty="0"/>
              <a:t>Production Team</a:t>
            </a:r>
          </a:p>
        </p:txBody>
      </p:sp>
      <p:pic>
        <p:nvPicPr>
          <p:cNvPr id="41" name="Google Shape;149;p21">
            <a:extLst>
              <a:ext uri="{FF2B5EF4-FFF2-40B4-BE49-F238E27FC236}">
                <a16:creationId xmlns:a16="http://schemas.microsoft.com/office/drawing/2014/main" id="{5858576C-116E-4F48-94C4-45D8E17BB43B}"/>
              </a:ext>
            </a:extLst>
          </p:cNvPr>
          <p:cNvPicPr preferRelativeResize="0"/>
          <p:nvPr/>
        </p:nvPicPr>
        <p:blipFill>
          <a:blip r:embed="rId9">
            <a:alphaModFix/>
          </a:blip>
          <a:stretch>
            <a:fillRect/>
          </a:stretch>
        </p:blipFill>
        <p:spPr>
          <a:xfrm>
            <a:off x="3303758" y="1984635"/>
            <a:ext cx="1153832" cy="548640"/>
          </a:xfrm>
          <a:prstGeom prst="rect">
            <a:avLst/>
          </a:prstGeom>
          <a:noFill/>
          <a:ln w="9525" cap="flat" cmpd="sng">
            <a:solidFill>
              <a:schemeClr val="dk2"/>
            </a:solidFill>
            <a:prstDash val="solid"/>
            <a:round/>
            <a:headEnd type="none" w="sm" len="sm"/>
            <a:tailEnd type="none" w="sm" len="sm"/>
          </a:ln>
        </p:spPr>
      </p:pic>
      <p:pic>
        <p:nvPicPr>
          <p:cNvPr id="42" name="Google Shape;164;p21">
            <a:extLst>
              <a:ext uri="{FF2B5EF4-FFF2-40B4-BE49-F238E27FC236}">
                <a16:creationId xmlns:a16="http://schemas.microsoft.com/office/drawing/2014/main" id="{0D4A04C6-F862-4C5F-A1DD-8B286FF3D7BA}"/>
              </a:ext>
            </a:extLst>
          </p:cNvPr>
          <p:cNvPicPr preferRelativeResize="0"/>
          <p:nvPr/>
        </p:nvPicPr>
        <p:blipFill>
          <a:blip r:embed="rId7">
            <a:alphaModFix/>
          </a:blip>
          <a:stretch>
            <a:fillRect/>
          </a:stretch>
        </p:blipFill>
        <p:spPr>
          <a:xfrm>
            <a:off x="6204741" y="2103490"/>
            <a:ext cx="240755" cy="259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4688958" y="0"/>
            <a:ext cx="4455042"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&lt;Supplier Risk Predictive Intelligence&gt;</a:t>
            </a:r>
            <a:endParaRPr sz="1200" b="1" dirty="0">
              <a:solidFill>
                <a:schemeClr val="dk1"/>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46D54512-D49B-471C-A859-8365F14CDA06}"/>
              </a:ext>
            </a:extLst>
          </p:cNvPr>
          <p:cNvSpPr txBox="1"/>
          <p:nvPr/>
        </p:nvSpPr>
        <p:spPr>
          <a:xfrm>
            <a:off x="392834" y="3706316"/>
            <a:ext cx="1287109" cy="44267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Global Related Supply News</a:t>
            </a:r>
          </a:p>
        </p:txBody>
      </p:sp>
      <p:sp>
        <p:nvSpPr>
          <p:cNvPr id="4" name="TextBox 3">
            <a:extLst>
              <a:ext uri="{FF2B5EF4-FFF2-40B4-BE49-F238E27FC236}">
                <a16:creationId xmlns:a16="http://schemas.microsoft.com/office/drawing/2014/main" id="{F6565EDD-60A6-4D47-8CDA-A579E76D107B}"/>
              </a:ext>
            </a:extLst>
          </p:cNvPr>
          <p:cNvSpPr txBox="1"/>
          <p:nvPr/>
        </p:nvSpPr>
        <p:spPr>
          <a:xfrm>
            <a:off x="392833" y="4227310"/>
            <a:ext cx="1287109" cy="61293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5 yrs. News Articles</a:t>
            </a:r>
          </a:p>
          <a:p>
            <a:endParaRPr lang="en-IN" sz="1000" dirty="0"/>
          </a:p>
        </p:txBody>
      </p:sp>
      <p:sp>
        <p:nvSpPr>
          <p:cNvPr id="5" name="TextBox 4">
            <a:extLst>
              <a:ext uri="{FF2B5EF4-FFF2-40B4-BE49-F238E27FC236}">
                <a16:creationId xmlns:a16="http://schemas.microsoft.com/office/drawing/2014/main" id="{3A4972B6-DF8B-4793-91B1-8CEDC66A30FA}"/>
              </a:ext>
            </a:extLst>
          </p:cNvPr>
          <p:cNvSpPr txBox="1"/>
          <p:nvPr/>
        </p:nvSpPr>
        <p:spPr>
          <a:xfrm>
            <a:off x="98662" y="4719958"/>
            <a:ext cx="1847096"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     Tagged and Classified</a:t>
            </a:r>
          </a:p>
        </p:txBody>
      </p:sp>
      <p:pic>
        <p:nvPicPr>
          <p:cNvPr id="6" name="Google Shape;163;p21">
            <a:extLst>
              <a:ext uri="{FF2B5EF4-FFF2-40B4-BE49-F238E27FC236}">
                <a16:creationId xmlns:a16="http://schemas.microsoft.com/office/drawing/2014/main" id="{30B7E1E3-4E6E-48C9-9F07-A0AF0F22E32D}"/>
              </a:ext>
            </a:extLst>
          </p:cNvPr>
          <p:cNvPicPr preferRelativeResize="0"/>
          <p:nvPr/>
        </p:nvPicPr>
        <p:blipFill>
          <a:blip r:embed="rId4">
            <a:alphaModFix/>
          </a:blip>
          <a:stretch>
            <a:fillRect/>
          </a:stretch>
        </p:blipFill>
        <p:spPr>
          <a:xfrm>
            <a:off x="821134" y="3331525"/>
            <a:ext cx="428625" cy="290608"/>
          </a:xfrm>
          <a:prstGeom prst="rect">
            <a:avLst/>
          </a:prstGeom>
          <a:noFill/>
          <a:ln>
            <a:noFill/>
          </a:ln>
        </p:spPr>
      </p:pic>
      <p:sp>
        <p:nvSpPr>
          <p:cNvPr id="8" name="TextBox 7">
            <a:extLst>
              <a:ext uri="{FF2B5EF4-FFF2-40B4-BE49-F238E27FC236}">
                <a16:creationId xmlns:a16="http://schemas.microsoft.com/office/drawing/2014/main" id="{A435F9A9-69E3-4D9A-B668-5E99B14F19D7}"/>
              </a:ext>
            </a:extLst>
          </p:cNvPr>
          <p:cNvSpPr txBox="1"/>
          <p:nvPr/>
        </p:nvSpPr>
        <p:spPr>
          <a:xfrm>
            <a:off x="500458" y="420350"/>
            <a:ext cx="1179484" cy="44267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Daily News Articles</a:t>
            </a:r>
          </a:p>
        </p:txBody>
      </p:sp>
      <p:sp>
        <p:nvSpPr>
          <p:cNvPr id="11" name="TextBox 10">
            <a:extLst>
              <a:ext uri="{FF2B5EF4-FFF2-40B4-BE49-F238E27FC236}">
                <a16:creationId xmlns:a16="http://schemas.microsoft.com/office/drawing/2014/main" id="{48D211D8-CB26-4B9D-8FA7-9A92B49EBDD6}"/>
              </a:ext>
            </a:extLst>
          </p:cNvPr>
          <p:cNvSpPr txBox="1"/>
          <p:nvPr/>
        </p:nvSpPr>
        <p:spPr>
          <a:xfrm>
            <a:off x="1998922" y="1494711"/>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Event1</a:t>
            </a:r>
          </a:p>
        </p:txBody>
      </p:sp>
      <p:sp>
        <p:nvSpPr>
          <p:cNvPr id="12" name="TextBox 11">
            <a:extLst>
              <a:ext uri="{FF2B5EF4-FFF2-40B4-BE49-F238E27FC236}">
                <a16:creationId xmlns:a16="http://schemas.microsoft.com/office/drawing/2014/main" id="{5B62D7AE-1E32-4E7B-A66A-56A6E810112C}"/>
              </a:ext>
            </a:extLst>
          </p:cNvPr>
          <p:cNvSpPr txBox="1"/>
          <p:nvPr/>
        </p:nvSpPr>
        <p:spPr>
          <a:xfrm>
            <a:off x="2002466" y="1881029"/>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Event 2</a:t>
            </a:r>
          </a:p>
        </p:txBody>
      </p:sp>
      <p:sp>
        <p:nvSpPr>
          <p:cNvPr id="13" name="TextBox 12">
            <a:extLst>
              <a:ext uri="{FF2B5EF4-FFF2-40B4-BE49-F238E27FC236}">
                <a16:creationId xmlns:a16="http://schemas.microsoft.com/office/drawing/2014/main" id="{7054AD40-82C4-476D-8AEE-D347A04C1E3A}"/>
              </a:ext>
            </a:extLst>
          </p:cNvPr>
          <p:cNvSpPr txBox="1"/>
          <p:nvPr/>
        </p:nvSpPr>
        <p:spPr>
          <a:xfrm>
            <a:off x="2006004" y="2309879"/>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Event 3</a:t>
            </a:r>
          </a:p>
        </p:txBody>
      </p:sp>
      <p:sp>
        <p:nvSpPr>
          <p:cNvPr id="14" name="TextBox 13">
            <a:extLst>
              <a:ext uri="{FF2B5EF4-FFF2-40B4-BE49-F238E27FC236}">
                <a16:creationId xmlns:a16="http://schemas.microsoft.com/office/drawing/2014/main" id="{67FBEF5A-66C2-4871-B995-DA93402CDB3D}"/>
              </a:ext>
            </a:extLst>
          </p:cNvPr>
          <p:cNvSpPr txBox="1"/>
          <p:nvPr/>
        </p:nvSpPr>
        <p:spPr>
          <a:xfrm>
            <a:off x="2020187" y="2728092"/>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Event 4</a:t>
            </a:r>
          </a:p>
        </p:txBody>
      </p:sp>
      <p:pic>
        <p:nvPicPr>
          <p:cNvPr id="15" name="Google Shape;152;p21">
            <a:extLst>
              <a:ext uri="{FF2B5EF4-FFF2-40B4-BE49-F238E27FC236}">
                <a16:creationId xmlns:a16="http://schemas.microsoft.com/office/drawing/2014/main" id="{C22AF42B-46D9-401E-83DA-EC14EC7FD7CA}"/>
              </a:ext>
            </a:extLst>
          </p:cNvPr>
          <p:cNvPicPr preferRelativeResize="0"/>
          <p:nvPr/>
        </p:nvPicPr>
        <p:blipFill>
          <a:blip r:embed="rId5">
            <a:alphaModFix/>
          </a:blip>
          <a:stretch>
            <a:fillRect/>
          </a:stretch>
        </p:blipFill>
        <p:spPr>
          <a:xfrm>
            <a:off x="313550" y="2407806"/>
            <a:ext cx="1417320" cy="548640"/>
          </a:xfrm>
          <a:prstGeom prst="rect">
            <a:avLst/>
          </a:prstGeom>
          <a:noFill/>
          <a:ln w="9525" cap="flat" cmpd="sng">
            <a:solidFill>
              <a:schemeClr val="dk2"/>
            </a:solidFill>
            <a:prstDash val="solid"/>
            <a:round/>
            <a:headEnd type="none" w="sm" len="sm"/>
            <a:tailEnd type="none" w="sm" len="sm"/>
          </a:ln>
        </p:spPr>
      </p:pic>
      <p:pic>
        <p:nvPicPr>
          <p:cNvPr id="16" name="Google Shape;160;p21">
            <a:extLst>
              <a:ext uri="{FF2B5EF4-FFF2-40B4-BE49-F238E27FC236}">
                <a16:creationId xmlns:a16="http://schemas.microsoft.com/office/drawing/2014/main" id="{69A065A5-436F-41C4-AC93-80613F312CD4}"/>
              </a:ext>
            </a:extLst>
          </p:cNvPr>
          <p:cNvPicPr preferRelativeResize="0"/>
          <p:nvPr/>
        </p:nvPicPr>
        <p:blipFill>
          <a:blip r:embed="rId6">
            <a:alphaModFix/>
          </a:blip>
          <a:stretch>
            <a:fillRect/>
          </a:stretch>
        </p:blipFill>
        <p:spPr>
          <a:xfrm>
            <a:off x="3341211" y="1959882"/>
            <a:ext cx="1089793" cy="441350"/>
          </a:xfrm>
          <a:prstGeom prst="rect">
            <a:avLst/>
          </a:prstGeom>
          <a:noFill/>
          <a:ln w="9525" cap="flat" cmpd="sng">
            <a:solidFill>
              <a:schemeClr val="dk2"/>
            </a:solidFill>
            <a:prstDash val="solid"/>
            <a:round/>
            <a:headEnd type="none" w="sm" len="sm"/>
            <a:tailEnd type="none" w="sm" len="sm"/>
          </a:ln>
        </p:spPr>
      </p:pic>
      <p:pic>
        <p:nvPicPr>
          <p:cNvPr id="17" name="Google Shape;154;p21">
            <a:extLst>
              <a:ext uri="{FF2B5EF4-FFF2-40B4-BE49-F238E27FC236}">
                <a16:creationId xmlns:a16="http://schemas.microsoft.com/office/drawing/2014/main" id="{CDCF17CB-E9BB-4473-9DC8-BEE08D2DDEBE}"/>
              </a:ext>
            </a:extLst>
          </p:cNvPr>
          <p:cNvPicPr preferRelativeResize="0"/>
          <p:nvPr/>
        </p:nvPicPr>
        <p:blipFill>
          <a:blip r:embed="rId7">
            <a:alphaModFix/>
          </a:blip>
          <a:stretch>
            <a:fillRect/>
          </a:stretch>
        </p:blipFill>
        <p:spPr>
          <a:xfrm>
            <a:off x="4716063" y="1386316"/>
            <a:ext cx="1089793" cy="489203"/>
          </a:xfrm>
          <a:prstGeom prst="rect">
            <a:avLst/>
          </a:prstGeom>
          <a:noFill/>
          <a:ln w="9525" cap="flat" cmpd="sng">
            <a:solidFill>
              <a:schemeClr val="dk2"/>
            </a:solidFill>
            <a:prstDash val="solid"/>
            <a:round/>
            <a:headEnd type="none" w="sm" len="sm"/>
            <a:tailEnd type="none" w="sm" len="sm"/>
          </a:ln>
        </p:spPr>
      </p:pic>
      <p:pic>
        <p:nvPicPr>
          <p:cNvPr id="18" name="Google Shape;165;p21">
            <a:extLst>
              <a:ext uri="{FF2B5EF4-FFF2-40B4-BE49-F238E27FC236}">
                <a16:creationId xmlns:a16="http://schemas.microsoft.com/office/drawing/2014/main" id="{07125F89-F1F8-4280-8255-89362D454AC0}"/>
              </a:ext>
            </a:extLst>
          </p:cNvPr>
          <p:cNvPicPr preferRelativeResize="0"/>
          <p:nvPr/>
        </p:nvPicPr>
        <p:blipFill>
          <a:blip r:embed="rId8">
            <a:alphaModFix/>
          </a:blip>
          <a:stretch>
            <a:fillRect/>
          </a:stretch>
        </p:blipFill>
        <p:spPr>
          <a:xfrm>
            <a:off x="875887" y="973071"/>
            <a:ext cx="428625" cy="334731"/>
          </a:xfrm>
          <a:prstGeom prst="rect">
            <a:avLst/>
          </a:prstGeom>
          <a:noFill/>
          <a:ln>
            <a:noFill/>
          </a:ln>
        </p:spPr>
      </p:pic>
      <p:pic>
        <p:nvPicPr>
          <p:cNvPr id="19" name="Google Shape;164;p21">
            <a:extLst>
              <a:ext uri="{FF2B5EF4-FFF2-40B4-BE49-F238E27FC236}">
                <a16:creationId xmlns:a16="http://schemas.microsoft.com/office/drawing/2014/main" id="{0BD4A698-1E15-4A5C-8FAC-F4271C4363BB}"/>
              </a:ext>
            </a:extLst>
          </p:cNvPr>
          <p:cNvPicPr preferRelativeResize="0"/>
          <p:nvPr/>
        </p:nvPicPr>
        <p:blipFill>
          <a:blip r:embed="rId9">
            <a:alphaModFix/>
          </a:blip>
          <a:stretch>
            <a:fillRect/>
          </a:stretch>
        </p:blipFill>
        <p:spPr>
          <a:xfrm rot="20148739">
            <a:off x="1741142" y="2066840"/>
            <a:ext cx="257780" cy="342900"/>
          </a:xfrm>
          <a:prstGeom prst="rect">
            <a:avLst/>
          </a:prstGeom>
          <a:noFill/>
          <a:ln>
            <a:noFill/>
          </a:ln>
        </p:spPr>
      </p:pic>
      <p:pic>
        <p:nvPicPr>
          <p:cNvPr id="20" name="Google Shape;164;p21">
            <a:extLst>
              <a:ext uri="{FF2B5EF4-FFF2-40B4-BE49-F238E27FC236}">
                <a16:creationId xmlns:a16="http://schemas.microsoft.com/office/drawing/2014/main" id="{32F4B89C-5C9D-4832-99BF-B2249C8BF218}"/>
              </a:ext>
            </a:extLst>
          </p:cNvPr>
          <p:cNvPicPr preferRelativeResize="0"/>
          <p:nvPr/>
        </p:nvPicPr>
        <p:blipFill>
          <a:blip r:embed="rId9">
            <a:alphaModFix/>
          </a:blip>
          <a:stretch>
            <a:fillRect/>
          </a:stretch>
        </p:blipFill>
        <p:spPr>
          <a:xfrm rot="1937953">
            <a:off x="2836386" y="1669118"/>
            <a:ext cx="436974" cy="188536"/>
          </a:xfrm>
          <a:prstGeom prst="rect">
            <a:avLst/>
          </a:prstGeom>
          <a:noFill/>
          <a:ln>
            <a:noFill/>
          </a:ln>
        </p:spPr>
      </p:pic>
      <p:pic>
        <p:nvPicPr>
          <p:cNvPr id="21" name="Google Shape;164;p21">
            <a:extLst>
              <a:ext uri="{FF2B5EF4-FFF2-40B4-BE49-F238E27FC236}">
                <a16:creationId xmlns:a16="http://schemas.microsoft.com/office/drawing/2014/main" id="{B9B23C36-9210-4DB9-8327-DB918E040EE0}"/>
              </a:ext>
            </a:extLst>
          </p:cNvPr>
          <p:cNvPicPr preferRelativeResize="0"/>
          <p:nvPr/>
        </p:nvPicPr>
        <p:blipFill>
          <a:blip r:embed="rId9">
            <a:alphaModFix/>
          </a:blip>
          <a:stretch>
            <a:fillRect/>
          </a:stretch>
        </p:blipFill>
        <p:spPr>
          <a:xfrm rot="239349">
            <a:off x="2846202" y="2010192"/>
            <a:ext cx="466530" cy="154568"/>
          </a:xfrm>
          <a:prstGeom prst="rect">
            <a:avLst/>
          </a:prstGeom>
          <a:noFill/>
          <a:ln>
            <a:noFill/>
          </a:ln>
        </p:spPr>
      </p:pic>
      <p:pic>
        <p:nvPicPr>
          <p:cNvPr id="22" name="Google Shape;164;p21">
            <a:extLst>
              <a:ext uri="{FF2B5EF4-FFF2-40B4-BE49-F238E27FC236}">
                <a16:creationId xmlns:a16="http://schemas.microsoft.com/office/drawing/2014/main" id="{9BA9DD60-57BD-4834-9305-92922434107A}"/>
              </a:ext>
            </a:extLst>
          </p:cNvPr>
          <p:cNvPicPr preferRelativeResize="0"/>
          <p:nvPr/>
        </p:nvPicPr>
        <p:blipFill>
          <a:blip r:embed="rId9">
            <a:alphaModFix/>
          </a:blip>
          <a:stretch>
            <a:fillRect/>
          </a:stretch>
        </p:blipFill>
        <p:spPr>
          <a:xfrm rot="20415715">
            <a:off x="2805416" y="2293630"/>
            <a:ext cx="519553" cy="177902"/>
          </a:xfrm>
          <a:prstGeom prst="rect">
            <a:avLst/>
          </a:prstGeom>
          <a:noFill/>
          <a:ln>
            <a:noFill/>
          </a:ln>
        </p:spPr>
      </p:pic>
      <p:pic>
        <p:nvPicPr>
          <p:cNvPr id="23" name="Google Shape;164;p21">
            <a:extLst>
              <a:ext uri="{FF2B5EF4-FFF2-40B4-BE49-F238E27FC236}">
                <a16:creationId xmlns:a16="http://schemas.microsoft.com/office/drawing/2014/main" id="{D26518D7-E1B8-471B-A614-4F1DA9F49F15}"/>
              </a:ext>
            </a:extLst>
          </p:cNvPr>
          <p:cNvPicPr preferRelativeResize="0"/>
          <p:nvPr/>
        </p:nvPicPr>
        <p:blipFill>
          <a:blip r:embed="rId9">
            <a:alphaModFix/>
          </a:blip>
          <a:stretch>
            <a:fillRect/>
          </a:stretch>
        </p:blipFill>
        <p:spPr>
          <a:xfrm rot="19000822">
            <a:off x="2788266" y="2616235"/>
            <a:ext cx="519553" cy="177902"/>
          </a:xfrm>
          <a:prstGeom prst="rect">
            <a:avLst/>
          </a:prstGeom>
          <a:noFill/>
          <a:ln>
            <a:noFill/>
          </a:ln>
        </p:spPr>
      </p:pic>
      <p:pic>
        <p:nvPicPr>
          <p:cNvPr id="24" name="Google Shape;164;p21">
            <a:extLst>
              <a:ext uri="{FF2B5EF4-FFF2-40B4-BE49-F238E27FC236}">
                <a16:creationId xmlns:a16="http://schemas.microsoft.com/office/drawing/2014/main" id="{6F6D0D2D-AFAD-4EE2-BF6F-02650E353EE1}"/>
              </a:ext>
            </a:extLst>
          </p:cNvPr>
          <p:cNvPicPr preferRelativeResize="0"/>
          <p:nvPr/>
        </p:nvPicPr>
        <p:blipFill>
          <a:blip r:embed="rId9">
            <a:alphaModFix/>
          </a:blip>
          <a:stretch>
            <a:fillRect/>
          </a:stretch>
        </p:blipFill>
        <p:spPr>
          <a:xfrm rot="19606778">
            <a:off x="4335360" y="1717034"/>
            <a:ext cx="436974" cy="188536"/>
          </a:xfrm>
          <a:prstGeom prst="rect">
            <a:avLst/>
          </a:prstGeom>
          <a:noFill/>
          <a:ln>
            <a:noFill/>
          </a:ln>
        </p:spPr>
      </p:pic>
      <p:sp>
        <p:nvSpPr>
          <p:cNvPr id="2" name="TextBox 1">
            <a:extLst>
              <a:ext uri="{FF2B5EF4-FFF2-40B4-BE49-F238E27FC236}">
                <a16:creationId xmlns:a16="http://schemas.microsoft.com/office/drawing/2014/main" id="{8C117671-2128-46FC-A790-3E67D7BE5DB4}"/>
              </a:ext>
            </a:extLst>
          </p:cNvPr>
          <p:cNvSpPr txBox="1"/>
          <p:nvPr/>
        </p:nvSpPr>
        <p:spPr>
          <a:xfrm>
            <a:off x="5805856" y="1410880"/>
            <a:ext cx="714538" cy="400110"/>
          </a:xfrm>
          <a:prstGeom prst="rect">
            <a:avLst/>
          </a:prstGeom>
          <a:solidFill>
            <a:srgbClr val="B3CEFB"/>
          </a:solidFill>
          <a:ln>
            <a:solidFill>
              <a:srgbClr val="0070C0"/>
            </a:solidFill>
            <a:prstDash val="lgDash"/>
          </a:ln>
        </p:spPr>
        <p:txBody>
          <a:bodyPr wrap="square" rtlCol="0">
            <a:spAutoFit/>
          </a:bodyPr>
          <a:lstStyle/>
          <a:p>
            <a:r>
              <a:rPr lang="en-IN" sz="1000" dirty="0"/>
              <a:t>Risk Score</a:t>
            </a:r>
          </a:p>
        </p:txBody>
      </p:sp>
      <p:pic>
        <p:nvPicPr>
          <p:cNvPr id="25" name="Google Shape;160;p21">
            <a:extLst>
              <a:ext uri="{FF2B5EF4-FFF2-40B4-BE49-F238E27FC236}">
                <a16:creationId xmlns:a16="http://schemas.microsoft.com/office/drawing/2014/main" id="{430F4FBF-FCE6-494C-A92D-606341930EE4}"/>
              </a:ext>
            </a:extLst>
          </p:cNvPr>
          <p:cNvPicPr preferRelativeResize="0"/>
          <p:nvPr/>
        </p:nvPicPr>
        <p:blipFill>
          <a:blip r:embed="rId6">
            <a:alphaModFix/>
          </a:blip>
          <a:stretch>
            <a:fillRect/>
          </a:stretch>
        </p:blipFill>
        <p:spPr>
          <a:xfrm>
            <a:off x="6823439" y="1365445"/>
            <a:ext cx="1089793" cy="441350"/>
          </a:xfrm>
          <a:prstGeom prst="rect">
            <a:avLst/>
          </a:prstGeom>
          <a:noFill/>
          <a:ln w="9525" cap="flat" cmpd="sng">
            <a:solidFill>
              <a:schemeClr val="dk2"/>
            </a:solidFill>
            <a:prstDash val="solid"/>
            <a:round/>
            <a:headEnd type="none" w="sm" len="sm"/>
            <a:tailEnd type="none" w="sm" len="sm"/>
          </a:ln>
        </p:spPr>
      </p:pic>
      <p:pic>
        <p:nvPicPr>
          <p:cNvPr id="26" name="Google Shape;164;p21">
            <a:extLst>
              <a:ext uri="{FF2B5EF4-FFF2-40B4-BE49-F238E27FC236}">
                <a16:creationId xmlns:a16="http://schemas.microsoft.com/office/drawing/2014/main" id="{D31B38E6-3F19-4523-B7F5-F772D31AF04F}"/>
              </a:ext>
            </a:extLst>
          </p:cNvPr>
          <p:cNvPicPr preferRelativeResize="0"/>
          <p:nvPr/>
        </p:nvPicPr>
        <p:blipFill>
          <a:blip r:embed="rId9">
            <a:alphaModFix/>
          </a:blip>
          <a:stretch>
            <a:fillRect/>
          </a:stretch>
        </p:blipFill>
        <p:spPr>
          <a:xfrm>
            <a:off x="6548533" y="1509892"/>
            <a:ext cx="211490" cy="152456"/>
          </a:xfrm>
          <a:prstGeom prst="rect">
            <a:avLst/>
          </a:prstGeom>
          <a:noFill/>
          <a:ln>
            <a:noFill/>
          </a:ln>
        </p:spPr>
      </p:pic>
      <p:pic>
        <p:nvPicPr>
          <p:cNvPr id="27" name="Google Shape;166;p21">
            <a:extLst>
              <a:ext uri="{FF2B5EF4-FFF2-40B4-BE49-F238E27FC236}">
                <a16:creationId xmlns:a16="http://schemas.microsoft.com/office/drawing/2014/main" id="{237B5681-3BD0-4068-A9FF-3D1DD0876BA3}"/>
              </a:ext>
            </a:extLst>
          </p:cNvPr>
          <p:cNvPicPr preferRelativeResize="0"/>
          <p:nvPr/>
        </p:nvPicPr>
        <p:blipFill>
          <a:blip r:embed="rId10">
            <a:alphaModFix/>
          </a:blip>
          <a:stretch>
            <a:fillRect/>
          </a:stretch>
        </p:blipFill>
        <p:spPr>
          <a:xfrm>
            <a:off x="7154022" y="922902"/>
            <a:ext cx="428625" cy="384900"/>
          </a:xfrm>
          <a:prstGeom prst="rect">
            <a:avLst/>
          </a:prstGeom>
          <a:noFill/>
          <a:ln>
            <a:noFill/>
          </a:ln>
        </p:spPr>
      </p:pic>
      <p:sp>
        <p:nvSpPr>
          <p:cNvPr id="9" name="TextBox 8">
            <a:extLst>
              <a:ext uri="{FF2B5EF4-FFF2-40B4-BE49-F238E27FC236}">
                <a16:creationId xmlns:a16="http://schemas.microsoft.com/office/drawing/2014/main" id="{3D45AA20-8EBA-42B0-A58E-EE4CFD2DAB30}"/>
              </a:ext>
            </a:extLst>
          </p:cNvPr>
          <p:cNvSpPr txBox="1"/>
          <p:nvPr/>
        </p:nvSpPr>
        <p:spPr>
          <a:xfrm>
            <a:off x="4540105" y="441615"/>
            <a:ext cx="3168500" cy="400110"/>
          </a:xfrm>
          <a:prstGeom prst="rect">
            <a:avLst/>
          </a:prstGeom>
          <a:noFill/>
        </p:spPr>
        <p:txBody>
          <a:bodyPr wrap="square" rtlCol="0">
            <a:spAutoFit/>
          </a:bodyPr>
          <a:lstStyle/>
          <a:p>
            <a:r>
              <a:rPr lang="en-IN" sz="1000" i="1" dirty="0"/>
              <a:t>Risk scores compared with tolerance levels and risk assessment performed to reroute supplies</a:t>
            </a:r>
          </a:p>
        </p:txBody>
      </p:sp>
      <p:cxnSp>
        <p:nvCxnSpPr>
          <p:cNvPr id="35" name="Connector: Curved 34">
            <a:extLst>
              <a:ext uri="{FF2B5EF4-FFF2-40B4-BE49-F238E27FC236}">
                <a16:creationId xmlns:a16="http://schemas.microsoft.com/office/drawing/2014/main" id="{4A31327E-A3EB-4762-9F46-6879FAD8EF21}"/>
              </a:ext>
            </a:extLst>
          </p:cNvPr>
          <p:cNvCxnSpPr/>
          <p:nvPr/>
        </p:nvCxnSpPr>
        <p:spPr>
          <a:xfrm rot="10800000" flipV="1">
            <a:off x="2190307" y="2066840"/>
            <a:ext cx="3880884" cy="2082150"/>
          </a:xfrm>
          <a:prstGeom prst="curvedConnector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43EBE6F-15D8-4C1C-8B85-27B4D450AE29}"/>
              </a:ext>
            </a:extLst>
          </p:cNvPr>
          <p:cNvSpPr txBox="1"/>
          <p:nvPr/>
        </p:nvSpPr>
        <p:spPr>
          <a:xfrm>
            <a:off x="2967609" y="3936336"/>
            <a:ext cx="2838248" cy="553998"/>
          </a:xfrm>
          <a:prstGeom prst="rect">
            <a:avLst/>
          </a:prstGeom>
          <a:noFill/>
        </p:spPr>
        <p:txBody>
          <a:bodyPr wrap="square" rtlCol="0">
            <a:spAutoFit/>
          </a:bodyPr>
          <a:lstStyle/>
          <a:p>
            <a:r>
              <a:rPr lang="en-IN" sz="1000" dirty="0"/>
              <a:t>Newly tagged articles fed back to the history to verify accuracy and ground truth by “human in the loop”</a:t>
            </a:r>
          </a:p>
        </p:txBody>
      </p:sp>
      <p:sp>
        <p:nvSpPr>
          <p:cNvPr id="37" name="TextBox 36">
            <a:extLst>
              <a:ext uri="{FF2B5EF4-FFF2-40B4-BE49-F238E27FC236}">
                <a16:creationId xmlns:a16="http://schemas.microsoft.com/office/drawing/2014/main" id="{A239A6CE-47DB-430A-945D-9B5B0AAED343}"/>
              </a:ext>
            </a:extLst>
          </p:cNvPr>
          <p:cNvSpPr txBox="1"/>
          <p:nvPr/>
        </p:nvSpPr>
        <p:spPr>
          <a:xfrm>
            <a:off x="1520456" y="74428"/>
            <a:ext cx="2346289" cy="246221"/>
          </a:xfrm>
          <a:prstGeom prst="rect">
            <a:avLst/>
          </a:prstGeom>
          <a:solidFill>
            <a:schemeClr val="bg1">
              <a:lumMod val="75000"/>
            </a:schemeClr>
          </a:solidFill>
          <a:ln>
            <a:solidFill>
              <a:schemeClr val="tx1"/>
            </a:solidFill>
            <a:prstDash val="lgDash"/>
          </a:ln>
        </p:spPr>
        <p:txBody>
          <a:bodyPr wrap="square" rtlCol="0">
            <a:spAutoFit/>
          </a:bodyPr>
          <a:lstStyle/>
          <a:p>
            <a:pPr algn="ctr"/>
            <a:r>
              <a:rPr lang="en-IN" sz="1000" dirty="0"/>
              <a:t>Procurement Team</a:t>
            </a:r>
          </a:p>
        </p:txBody>
      </p:sp>
      <p:sp>
        <p:nvSpPr>
          <p:cNvPr id="39" name="TextBox 38">
            <a:extLst>
              <a:ext uri="{FF2B5EF4-FFF2-40B4-BE49-F238E27FC236}">
                <a16:creationId xmlns:a16="http://schemas.microsoft.com/office/drawing/2014/main" id="{C20A27F7-8AF0-44C6-923F-7FD74D1746B1}"/>
              </a:ext>
            </a:extLst>
          </p:cNvPr>
          <p:cNvSpPr txBox="1"/>
          <p:nvPr/>
        </p:nvSpPr>
        <p:spPr>
          <a:xfrm>
            <a:off x="2190306" y="4709008"/>
            <a:ext cx="2597967" cy="400110"/>
          </a:xfrm>
          <a:prstGeom prst="rect">
            <a:avLst/>
          </a:prstGeom>
          <a:solidFill>
            <a:schemeClr val="bg1">
              <a:lumMod val="75000"/>
            </a:schemeClr>
          </a:solidFill>
          <a:ln>
            <a:solidFill>
              <a:schemeClr val="tx1"/>
            </a:solidFill>
            <a:prstDash val="lgDash"/>
          </a:ln>
        </p:spPr>
        <p:txBody>
          <a:bodyPr wrap="square" rtlCol="0">
            <a:spAutoFit/>
          </a:bodyPr>
          <a:lstStyle/>
          <a:p>
            <a:r>
              <a:rPr lang="en-IN" sz="1000" dirty="0"/>
              <a:t>Innovation team sourced 10000 articles from last 5 years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465135" y="0"/>
            <a:ext cx="3678865"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3/3 - &lt;Buyer Propensity Analyzer&gt;</a:t>
            </a:r>
            <a:endParaRPr sz="1200" b="1" dirty="0">
              <a:solidFill>
                <a:schemeClr val="dk1"/>
              </a:solidFill>
              <a:latin typeface="Open Sans"/>
              <a:ea typeface="Open Sans"/>
              <a:cs typeface="Open Sans"/>
              <a:sym typeface="Open Sans"/>
            </a:endParaRPr>
          </a:p>
        </p:txBody>
      </p:sp>
      <p:sp>
        <p:nvSpPr>
          <p:cNvPr id="3" name="TextBox 2">
            <a:extLst>
              <a:ext uri="{FF2B5EF4-FFF2-40B4-BE49-F238E27FC236}">
                <a16:creationId xmlns:a16="http://schemas.microsoft.com/office/drawing/2014/main" id="{9314C777-1F57-4F3D-83DC-C8E06CAFDD40}"/>
              </a:ext>
            </a:extLst>
          </p:cNvPr>
          <p:cNvSpPr txBox="1"/>
          <p:nvPr/>
        </p:nvSpPr>
        <p:spPr>
          <a:xfrm>
            <a:off x="382201" y="3755930"/>
            <a:ext cx="1287109" cy="61293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Customer Demographics of new locations</a:t>
            </a:r>
          </a:p>
        </p:txBody>
      </p:sp>
      <p:sp>
        <p:nvSpPr>
          <p:cNvPr id="4" name="TextBox 3">
            <a:extLst>
              <a:ext uri="{FF2B5EF4-FFF2-40B4-BE49-F238E27FC236}">
                <a16:creationId xmlns:a16="http://schemas.microsoft.com/office/drawing/2014/main" id="{F8CB49FF-04B2-4403-9DDD-071988DC8D21}"/>
              </a:ext>
            </a:extLst>
          </p:cNvPr>
          <p:cNvSpPr txBox="1"/>
          <p:nvPr/>
        </p:nvSpPr>
        <p:spPr>
          <a:xfrm>
            <a:off x="1869273" y="3755930"/>
            <a:ext cx="1287109" cy="44267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Customer Sales History</a:t>
            </a:r>
          </a:p>
        </p:txBody>
      </p:sp>
      <p:pic>
        <p:nvPicPr>
          <p:cNvPr id="5" name="Google Shape;163;p21">
            <a:extLst>
              <a:ext uri="{FF2B5EF4-FFF2-40B4-BE49-F238E27FC236}">
                <a16:creationId xmlns:a16="http://schemas.microsoft.com/office/drawing/2014/main" id="{D182FA04-9F52-4AD1-889F-B670250EA411}"/>
              </a:ext>
            </a:extLst>
          </p:cNvPr>
          <p:cNvPicPr preferRelativeResize="0"/>
          <p:nvPr/>
        </p:nvPicPr>
        <p:blipFill>
          <a:blip r:embed="rId4">
            <a:alphaModFix/>
          </a:blip>
          <a:stretch>
            <a:fillRect/>
          </a:stretch>
        </p:blipFill>
        <p:spPr>
          <a:xfrm>
            <a:off x="840258" y="3409497"/>
            <a:ext cx="428625" cy="290608"/>
          </a:xfrm>
          <a:prstGeom prst="rect">
            <a:avLst/>
          </a:prstGeom>
          <a:noFill/>
          <a:ln>
            <a:noFill/>
          </a:ln>
        </p:spPr>
      </p:pic>
      <p:pic>
        <p:nvPicPr>
          <p:cNvPr id="6" name="Google Shape;151;p21">
            <a:extLst>
              <a:ext uri="{FF2B5EF4-FFF2-40B4-BE49-F238E27FC236}">
                <a16:creationId xmlns:a16="http://schemas.microsoft.com/office/drawing/2014/main" id="{C3149679-8D1F-4B01-92DF-0DDCD6B7DD10}"/>
              </a:ext>
            </a:extLst>
          </p:cNvPr>
          <p:cNvPicPr preferRelativeResize="0"/>
          <p:nvPr/>
        </p:nvPicPr>
        <p:blipFill>
          <a:blip r:embed="rId5">
            <a:alphaModFix/>
          </a:blip>
          <a:stretch>
            <a:fillRect/>
          </a:stretch>
        </p:blipFill>
        <p:spPr>
          <a:xfrm>
            <a:off x="218753" y="2698702"/>
            <a:ext cx="1417320" cy="548640"/>
          </a:xfrm>
          <a:prstGeom prst="rect">
            <a:avLst/>
          </a:prstGeom>
          <a:noFill/>
          <a:ln w="9525" cap="flat" cmpd="sng">
            <a:solidFill>
              <a:schemeClr val="dk2"/>
            </a:solidFill>
            <a:prstDash val="solid"/>
            <a:round/>
            <a:headEnd type="none" w="sm" len="sm"/>
            <a:tailEnd type="none" w="sm" len="sm"/>
          </a:ln>
        </p:spPr>
      </p:pic>
      <p:sp>
        <p:nvSpPr>
          <p:cNvPr id="2" name="TextBox 1">
            <a:extLst>
              <a:ext uri="{FF2B5EF4-FFF2-40B4-BE49-F238E27FC236}">
                <a16:creationId xmlns:a16="http://schemas.microsoft.com/office/drawing/2014/main" id="{D21FC391-BF28-44D9-BE90-B06DD940742E}"/>
              </a:ext>
            </a:extLst>
          </p:cNvPr>
          <p:cNvSpPr txBox="1"/>
          <p:nvPr/>
        </p:nvSpPr>
        <p:spPr>
          <a:xfrm>
            <a:off x="208120" y="2009552"/>
            <a:ext cx="1417320" cy="707886"/>
          </a:xfrm>
          <a:prstGeom prst="rect">
            <a:avLst/>
          </a:prstGeom>
          <a:noFill/>
        </p:spPr>
        <p:txBody>
          <a:bodyPr wrap="square" rtlCol="0">
            <a:spAutoFit/>
          </a:bodyPr>
          <a:lstStyle/>
          <a:p>
            <a:r>
              <a:rPr lang="en-IN" sz="1000" i="1" dirty="0"/>
              <a:t>Customers in new locations are segmented using clustering techniques</a:t>
            </a:r>
          </a:p>
        </p:txBody>
      </p:sp>
      <p:sp>
        <p:nvSpPr>
          <p:cNvPr id="8" name="TextBox 7">
            <a:extLst>
              <a:ext uri="{FF2B5EF4-FFF2-40B4-BE49-F238E27FC236}">
                <a16:creationId xmlns:a16="http://schemas.microsoft.com/office/drawing/2014/main" id="{6D57FFB0-7EAF-4FAA-BCF0-07B843F77222}"/>
              </a:ext>
            </a:extLst>
          </p:cNvPr>
          <p:cNvSpPr txBox="1"/>
          <p:nvPr/>
        </p:nvSpPr>
        <p:spPr>
          <a:xfrm>
            <a:off x="1672854" y="1753038"/>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Class 1</a:t>
            </a:r>
          </a:p>
        </p:txBody>
      </p:sp>
      <p:sp>
        <p:nvSpPr>
          <p:cNvPr id="9" name="TextBox 8">
            <a:extLst>
              <a:ext uri="{FF2B5EF4-FFF2-40B4-BE49-F238E27FC236}">
                <a16:creationId xmlns:a16="http://schemas.microsoft.com/office/drawing/2014/main" id="{36CD03D2-707B-4528-BADE-5BD77F056034}"/>
              </a:ext>
            </a:extLst>
          </p:cNvPr>
          <p:cNvSpPr txBox="1"/>
          <p:nvPr/>
        </p:nvSpPr>
        <p:spPr>
          <a:xfrm>
            <a:off x="1676398" y="2022406"/>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Class 2</a:t>
            </a:r>
          </a:p>
        </p:txBody>
      </p:sp>
      <p:sp>
        <p:nvSpPr>
          <p:cNvPr id="10" name="TextBox 9">
            <a:extLst>
              <a:ext uri="{FF2B5EF4-FFF2-40B4-BE49-F238E27FC236}">
                <a16:creationId xmlns:a16="http://schemas.microsoft.com/office/drawing/2014/main" id="{1294EB8D-6F0D-4A9A-A043-8A6CB71A46CC}"/>
              </a:ext>
            </a:extLst>
          </p:cNvPr>
          <p:cNvSpPr txBox="1"/>
          <p:nvPr/>
        </p:nvSpPr>
        <p:spPr>
          <a:xfrm>
            <a:off x="1679936" y="2291766"/>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Class 3</a:t>
            </a:r>
          </a:p>
        </p:txBody>
      </p:sp>
      <p:sp>
        <p:nvSpPr>
          <p:cNvPr id="11" name="TextBox 10">
            <a:extLst>
              <a:ext uri="{FF2B5EF4-FFF2-40B4-BE49-F238E27FC236}">
                <a16:creationId xmlns:a16="http://schemas.microsoft.com/office/drawing/2014/main" id="{7844B12A-2CD4-4520-819D-9701BAEE7FDE}"/>
              </a:ext>
            </a:extLst>
          </p:cNvPr>
          <p:cNvSpPr txBox="1"/>
          <p:nvPr/>
        </p:nvSpPr>
        <p:spPr>
          <a:xfrm>
            <a:off x="1694119" y="2571750"/>
            <a:ext cx="818709" cy="272415"/>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Class 4</a:t>
            </a:r>
          </a:p>
        </p:txBody>
      </p:sp>
      <p:pic>
        <p:nvPicPr>
          <p:cNvPr id="12" name="Google Shape;146;p21">
            <a:extLst>
              <a:ext uri="{FF2B5EF4-FFF2-40B4-BE49-F238E27FC236}">
                <a16:creationId xmlns:a16="http://schemas.microsoft.com/office/drawing/2014/main" id="{020709C6-E78E-4E69-9D7B-A73C089D6A2A}"/>
              </a:ext>
            </a:extLst>
          </p:cNvPr>
          <p:cNvPicPr preferRelativeResize="0"/>
          <p:nvPr/>
        </p:nvPicPr>
        <p:blipFill>
          <a:blip r:embed="rId6">
            <a:alphaModFix/>
          </a:blip>
          <a:stretch>
            <a:fillRect/>
          </a:stretch>
        </p:blipFill>
        <p:spPr>
          <a:xfrm>
            <a:off x="2858321" y="1862771"/>
            <a:ext cx="1417320" cy="548640"/>
          </a:xfrm>
          <a:prstGeom prst="rect">
            <a:avLst/>
          </a:prstGeom>
          <a:noFill/>
          <a:ln w="9525" cap="flat" cmpd="sng">
            <a:solidFill>
              <a:schemeClr val="dk2"/>
            </a:solidFill>
            <a:prstDash val="solid"/>
            <a:round/>
            <a:headEnd type="none" w="sm" len="sm"/>
            <a:tailEnd type="none" w="sm" len="sm"/>
          </a:ln>
        </p:spPr>
      </p:pic>
      <p:sp>
        <p:nvSpPr>
          <p:cNvPr id="13" name="TextBox 12">
            <a:extLst>
              <a:ext uri="{FF2B5EF4-FFF2-40B4-BE49-F238E27FC236}">
                <a16:creationId xmlns:a16="http://schemas.microsoft.com/office/drawing/2014/main" id="{15E932C3-67E2-4B19-9740-97FF8A3816D2}"/>
              </a:ext>
            </a:extLst>
          </p:cNvPr>
          <p:cNvSpPr txBox="1"/>
          <p:nvPr/>
        </p:nvSpPr>
        <p:spPr>
          <a:xfrm>
            <a:off x="3104624" y="2456761"/>
            <a:ext cx="1417320" cy="400110"/>
          </a:xfrm>
          <a:prstGeom prst="rect">
            <a:avLst/>
          </a:prstGeom>
          <a:noFill/>
        </p:spPr>
        <p:txBody>
          <a:bodyPr wrap="square" rtlCol="0">
            <a:spAutoFit/>
          </a:bodyPr>
          <a:lstStyle/>
          <a:p>
            <a:r>
              <a:rPr lang="en-IN" sz="1000" i="1" dirty="0"/>
              <a:t>Buyer Propensity Model</a:t>
            </a:r>
          </a:p>
        </p:txBody>
      </p:sp>
      <p:pic>
        <p:nvPicPr>
          <p:cNvPr id="14" name="Google Shape;160;p21">
            <a:extLst>
              <a:ext uri="{FF2B5EF4-FFF2-40B4-BE49-F238E27FC236}">
                <a16:creationId xmlns:a16="http://schemas.microsoft.com/office/drawing/2014/main" id="{00B3F1F5-D6DE-46EF-A7FC-953D0362ACEB}"/>
              </a:ext>
            </a:extLst>
          </p:cNvPr>
          <p:cNvPicPr preferRelativeResize="0"/>
          <p:nvPr/>
        </p:nvPicPr>
        <p:blipFill>
          <a:blip r:embed="rId7">
            <a:alphaModFix/>
          </a:blip>
          <a:stretch>
            <a:fillRect/>
          </a:stretch>
        </p:blipFill>
        <p:spPr>
          <a:xfrm>
            <a:off x="5291835" y="1884037"/>
            <a:ext cx="1417320" cy="548640"/>
          </a:xfrm>
          <a:prstGeom prst="rect">
            <a:avLst/>
          </a:prstGeom>
          <a:noFill/>
          <a:ln w="9525" cap="flat" cmpd="sng">
            <a:solidFill>
              <a:schemeClr val="dk2"/>
            </a:solidFill>
            <a:prstDash val="solid"/>
            <a:round/>
            <a:headEnd type="none" w="sm" len="sm"/>
            <a:tailEnd type="none" w="sm" len="sm"/>
          </a:ln>
        </p:spPr>
      </p:pic>
      <p:pic>
        <p:nvPicPr>
          <p:cNvPr id="15" name="Google Shape;164;p21">
            <a:extLst>
              <a:ext uri="{FF2B5EF4-FFF2-40B4-BE49-F238E27FC236}">
                <a16:creationId xmlns:a16="http://schemas.microsoft.com/office/drawing/2014/main" id="{7682FAE4-4835-4CCC-B1FC-3877D7AAE632}"/>
              </a:ext>
            </a:extLst>
          </p:cNvPr>
          <p:cNvPicPr preferRelativeResize="0"/>
          <p:nvPr/>
        </p:nvPicPr>
        <p:blipFill>
          <a:blip r:embed="rId8">
            <a:alphaModFix/>
          </a:blip>
          <a:stretch>
            <a:fillRect/>
          </a:stretch>
        </p:blipFill>
        <p:spPr>
          <a:xfrm>
            <a:off x="2596546" y="2008173"/>
            <a:ext cx="183352" cy="342900"/>
          </a:xfrm>
          <a:prstGeom prst="rect">
            <a:avLst/>
          </a:prstGeom>
          <a:noFill/>
          <a:ln>
            <a:noFill/>
          </a:ln>
        </p:spPr>
      </p:pic>
      <p:pic>
        <p:nvPicPr>
          <p:cNvPr id="16" name="Google Shape;164;p21">
            <a:extLst>
              <a:ext uri="{FF2B5EF4-FFF2-40B4-BE49-F238E27FC236}">
                <a16:creationId xmlns:a16="http://schemas.microsoft.com/office/drawing/2014/main" id="{5EE627CB-DA5C-4514-93A7-0B639C0E01A2}"/>
              </a:ext>
            </a:extLst>
          </p:cNvPr>
          <p:cNvPicPr preferRelativeResize="0"/>
          <p:nvPr/>
        </p:nvPicPr>
        <p:blipFill>
          <a:blip r:embed="rId8">
            <a:alphaModFix/>
          </a:blip>
          <a:stretch>
            <a:fillRect/>
          </a:stretch>
        </p:blipFill>
        <p:spPr>
          <a:xfrm>
            <a:off x="5080282" y="2015554"/>
            <a:ext cx="183352" cy="342900"/>
          </a:xfrm>
          <a:prstGeom prst="rect">
            <a:avLst/>
          </a:prstGeom>
          <a:noFill/>
          <a:ln>
            <a:noFill/>
          </a:ln>
        </p:spPr>
      </p:pic>
      <p:sp>
        <p:nvSpPr>
          <p:cNvPr id="17" name="TextBox 16">
            <a:extLst>
              <a:ext uri="{FF2B5EF4-FFF2-40B4-BE49-F238E27FC236}">
                <a16:creationId xmlns:a16="http://schemas.microsoft.com/office/drawing/2014/main" id="{B4AEE652-38E1-42C1-AB8B-C81E22F7AD8E}"/>
              </a:ext>
            </a:extLst>
          </p:cNvPr>
          <p:cNvSpPr txBox="1"/>
          <p:nvPr/>
        </p:nvSpPr>
        <p:spPr>
          <a:xfrm>
            <a:off x="4300844" y="1883871"/>
            <a:ext cx="714538" cy="553998"/>
          </a:xfrm>
          <a:prstGeom prst="rect">
            <a:avLst/>
          </a:prstGeom>
          <a:solidFill>
            <a:srgbClr val="B3CEFB"/>
          </a:solidFill>
          <a:ln>
            <a:solidFill>
              <a:srgbClr val="0070C0"/>
            </a:solidFill>
            <a:prstDash val="lgDash"/>
          </a:ln>
        </p:spPr>
        <p:txBody>
          <a:bodyPr wrap="square" rtlCol="0">
            <a:spAutoFit/>
          </a:bodyPr>
          <a:lstStyle/>
          <a:p>
            <a:r>
              <a:rPr lang="en-IN" sz="1000" dirty="0"/>
              <a:t>Buyer Propensity Score</a:t>
            </a:r>
          </a:p>
        </p:txBody>
      </p:sp>
      <p:sp>
        <p:nvSpPr>
          <p:cNvPr id="18" name="TextBox 17">
            <a:extLst>
              <a:ext uri="{FF2B5EF4-FFF2-40B4-BE49-F238E27FC236}">
                <a16:creationId xmlns:a16="http://schemas.microsoft.com/office/drawing/2014/main" id="{435049BA-063A-475D-B1D0-34B7704B596B}"/>
              </a:ext>
            </a:extLst>
          </p:cNvPr>
          <p:cNvSpPr txBox="1"/>
          <p:nvPr/>
        </p:nvSpPr>
        <p:spPr>
          <a:xfrm>
            <a:off x="1888473" y="4393889"/>
            <a:ext cx="1287109" cy="61293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pPr algn="ctr"/>
            <a:r>
              <a:rPr lang="en-IN" sz="1000" dirty="0"/>
              <a:t>Customer Demographics History</a:t>
            </a:r>
          </a:p>
        </p:txBody>
      </p:sp>
      <p:sp>
        <p:nvSpPr>
          <p:cNvPr id="26" name="TextBox 25">
            <a:extLst>
              <a:ext uri="{FF2B5EF4-FFF2-40B4-BE49-F238E27FC236}">
                <a16:creationId xmlns:a16="http://schemas.microsoft.com/office/drawing/2014/main" id="{0D6A201E-B2BC-4153-9540-38E2DFA337D9}"/>
              </a:ext>
            </a:extLst>
          </p:cNvPr>
          <p:cNvSpPr txBox="1"/>
          <p:nvPr/>
        </p:nvSpPr>
        <p:spPr>
          <a:xfrm>
            <a:off x="3499596" y="3564009"/>
            <a:ext cx="1417320" cy="553998"/>
          </a:xfrm>
          <a:prstGeom prst="rect">
            <a:avLst/>
          </a:prstGeom>
          <a:noFill/>
        </p:spPr>
        <p:txBody>
          <a:bodyPr wrap="square" rtlCol="0">
            <a:spAutoFit/>
          </a:bodyPr>
          <a:lstStyle/>
          <a:p>
            <a:r>
              <a:rPr lang="en-IN" sz="1000" i="1" dirty="0"/>
              <a:t>Back testing to improve demand estimates by 5%</a:t>
            </a:r>
          </a:p>
        </p:txBody>
      </p:sp>
      <p:pic>
        <p:nvPicPr>
          <p:cNvPr id="27" name="Google Shape;163;p21">
            <a:extLst>
              <a:ext uri="{FF2B5EF4-FFF2-40B4-BE49-F238E27FC236}">
                <a16:creationId xmlns:a16="http://schemas.microsoft.com/office/drawing/2014/main" id="{4223AA3A-6189-40B4-B168-219D92B2F135}"/>
              </a:ext>
            </a:extLst>
          </p:cNvPr>
          <p:cNvPicPr preferRelativeResize="0"/>
          <p:nvPr/>
        </p:nvPicPr>
        <p:blipFill>
          <a:blip r:embed="rId4">
            <a:alphaModFix/>
          </a:blip>
          <a:stretch>
            <a:fillRect/>
          </a:stretch>
        </p:blipFill>
        <p:spPr>
          <a:xfrm>
            <a:off x="2239745" y="3409497"/>
            <a:ext cx="428625" cy="290608"/>
          </a:xfrm>
          <a:prstGeom prst="rect">
            <a:avLst/>
          </a:prstGeom>
          <a:noFill/>
          <a:ln>
            <a:noFill/>
          </a:ln>
        </p:spPr>
      </p:pic>
      <p:sp>
        <p:nvSpPr>
          <p:cNvPr id="29" name="TextBox 28">
            <a:extLst>
              <a:ext uri="{FF2B5EF4-FFF2-40B4-BE49-F238E27FC236}">
                <a16:creationId xmlns:a16="http://schemas.microsoft.com/office/drawing/2014/main" id="{0FDC64C0-4874-4F6D-90C4-57F0FE7E1C01}"/>
              </a:ext>
            </a:extLst>
          </p:cNvPr>
          <p:cNvSpPr txBox="1"/>
          <p:nvPr/>
        </p:nvSpPr>
        <p:spPr>
          <a:xfrm>
            <a:off x="6718163" y="1753038"/>
            <a:ext cx="937278" cy="442674"/>
          </a:xfrm>
          <a:prstGeom prst="flowChartAlternateProcess">
            <a:avLst/>
          </a:prstGeom>
          <a:solidFill>
            <a:schemeClr val="accent3">
              <a:lumMod val="40000"/>
              <a:lumOff val="60000"/>
            </a:schemeClr>
          </a:solidFill>
          <a:ln>
            <a:solidFill>
              <a:schemeClr val="tx1"/>
            </a:solidFill>
            <a:prstDash val="dash"/>
          </a:ln>
        </p:spPr>
        <p:txBody>
          <a:bodyPr wrap="square" rtlCol="0">
            <a:spAutoFit/>
          </a:bodyPr>
          <a:lstStyle/>
          <a:p>
            <a:r>
              <a:rPr lang="en-IN" sz="1000" dirty="0"/>
              <a:t>Propensity to Buy</a:t>
            </a:r>
          </a:p>
        </p:txBody>
      </p:sp>
      <p:pic>
        <p:nvPicPr>
          <p:cNvPr id="30" name="Google Shape;166;p21">
            <a:extLst>
              <a:ext uri="{FF2B5EF4-FFF2-40B4-BE49-F238E27FC236}">
                <a16:creationId xmlns:a16="http://schemas.microsoft.com/office/drawing/2014/main" id="{42F1178B-FFFD-4C48-AF2A-69D7B9278386}"/>
              </a:ext>
            </a:extLst>
          </p:cNvPr>
          <p:cNvPicPr preferRelativeResize="0"/>
          <p:nvPr/>
        </p:nvPicPr>
        <p:blipFill>
          <a:blip r:embed="rId9">
            <a:alphaModFix/>
          </a:blip>
          <a:stretch>
            <a:fillRect/>
          </a:stretch>
        </p:blipFill>
        <p:spPr>
          <a:xfrm>
            <a:off x="6972489" y="1089230"/>
            <a:ext cx="428625" cy="196757"/>
          </a:xfrm>
          <a:prstGeom prst="rect">
            <a:avLst/>
          </a:prstGeom>
          <a:noFill/>
          <a:ln>
            <a:noFill/>
          </a:ln>
        </p:spPr>
      </p:pic>
      <p:sp>
        <p:nvSpPr>
          <p:cNvPr id="32" name="TextBox 31">
            <a:extLst>
              <a:ext uri="{FF2B5EF4-FFF2-40B4-BE49-F238E27FC236}">
                <a16:creationId xmlns:a16="http://schemas.microsoft.com/office/drawing/2014/main" id="{20EA81F9-20EC-4E72-8ACD-C0DBB667BA4A}"/>
              </a:ext>
            </a:extLst>
          </p:cNvPr>
          <p:cNvSpPr txBox="1"/>
          <p:nvPr/>
        </p:nvSpPr>
        <p:spPr>
          <a:xfrm>
            <a:off x="2989229" y="463861"/>
            <a:ext cx="3607626" cy="553998"/>
          </a:xfrm>
          <a:prstGeom prst="rect">
            <a:avLst/>
          </a:prstGeom>
          <a:noFill/>
        </p:spPr>
        <p:txBody>
          <a:bodyPr wrap="square" rtlCol="0">
            <a:spAutoFit/>
          </a:bodyPr>
          <a:lstStyle/>
          <a:p>
            <a:r>
              <a:rPr lang="en-IN" sz="1000" i="1" dirty="0"/>
              <a:t>Buyer propensity times footfalls will help in estimating market demand. Technove will be able to determine need for new location.</a:t>
            </a:r>
          </a:p>
        </p:txBody>
      </p:sp>
      <p:cxnSp>
        <p:nvCxnSpPr>
          <p:cNvPr id="43" name="Connector: Curved 42">
            <a:extLst>
              <a:ext uri="{FF2B5EF4-FFF2-40B4-BE49-F238E27FC236}">
                <a16:creationId xmlns:a16="http://schemas.microsoft.com/office/drawing/2014/main" id="{F74F9EDC-B68E-42FF-AA70-8F4F78A94F87}"/>
              </a:ext>
            </a:extLst>
          </p:cNvPr>
          <p:cNvCxnSpPr>
            <a:stCxn id="12" idx="2"/>
            <a:endCxn id="4" idx="3"/>
          </p:cNvCxnSpPr>
          <p:nvPr/>
        </p:nvCxnSpPr>
        <p:spPr>
          <a:xfrm rot="5400000">
            <a:off x="2578754" y="2989040"/>
            <a:ext cx="1565856" cy="4105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89AFD11-A2B8-4074-93A8-957566579CA1}"/>
              </a:ext>
            </a:extLst>
          </p:cNvPr>
          <p:cNvSpPr txBox="1"/>
          <p:nvPr/>
        </p:nvSpPr>
        <p:spPr>
          <a:xfrm>
            <a:off x="6602819" y="460066"/>
            <a:ext cx="829882" cy="400110"/>
          </a:xfrm>
          <a:prstGeom prst="rect">
            <a:avLst/>
          </a:prstGeom>
          <a:solidFill>
            <a:srgbClr val="B3CEFB"/>
          </a:solidFill>
          <a:ln>
            <a:solidFill>
              <a:srgbClr val="0070C0"/>
            </a:solidFill>
            <a:prstDash val="lgDash"/>
          </a:ln>
        </p:spPr>
        <p:txBody>
          <a:bodyPr wrap="square" rtlCol="0">
            <a:spAutoFit/>
          </a:bodyPr>
          <a:lstStyle/>
          <a:p>
            <a:r>
              <a:rPr lang="en-IN" sz="1000" dirty="0"/>
              <a:t>Demand Estimates</a:t>
            </a:r>
          </a:p>
        </p:txBody>
      </p:sp>
      <p:sp>
        <p:nvSpPr>
          <p:cNvPr id="46" name="TextBox 45">
            <a:extLst>
              <a:ext uri="{FF2B5EF4-FFF2-40B4-BE49-F238E27FC236}">
                <a16:creationId xmlns:a16="http://schemas.microsoft.com/office/drawing/2014/main" id="{9E78CF81-DC86-48D0-9B3F-159BA9065A2A}"/>
              </a:ext>
            </a:extLst>
          </p:cNvPr>
          <p:cNvSpPr txBox="1"/>
          <p:nvPr/>
        </p:nvSpPr>
        <p:spPr>
          <a:xfrm>
            <a:off x="1520456" y="74428"/>
            <a:ext cx="2346289" cy="246221"/>
          </a:xfrm>
          <a:prstGeom prst="rect">
            <a:avLst/>
          </a:prstGeom>
          <a:solidFill>
            <a:schemeClr val="bg1">
              <a:lumMod val="75000"/>
            </a:schemeClr>
          </a:solidFill>
          <a:ln>
            <a:solidFill>
              <a:schemeClr val="tx1"/>
            </a:solidFill>
            <a:prstDash val="lgDash"/>
          </a:ln>
        </p:spPr>
        <p:txBody>
          <a:bodyPr wrap="square" rtlCol="0">
            <a:spAutoFit/>
          </a:bodyPr>
          <a:lstStyle/>
          <a:p>
            <a:pPr algn="ctr"/>
            <a:r>
              <a:rPr lang="en-IN" sz="1000" dirty="0"/>
              <a:t>Sales Team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dirty="0"/>
          </a:p>
          <a:p>
            <a:pPr marL="0" lvl="0" indent="0" algn="l" rtl="0">
              <a:spcBef>
                <a:spcPts val="0"/>
              </a:spcBef>
              <a:spcAft>
                <a:spcPts val="0"/>
              </a:spcAft>
              <a:buNone/>
            </a:pPr>
            <a:r>
              <a:rPr lang="en" sz="3600"/>
              <a:t>Project Step 4C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Second Prioritization Grid</a:t>
            </a:r>
            <a:endParaRP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dirty="0"/>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dirty="0"/>
          </a:p>
          <a:p>
            <a:pPr marL="0" lvl="0" indent="0" algn="l" rtl="0">
              <a:spcBef>
                <a:spcPts val="1600"/>
              </a:spcBef>
              <a:spcAft>
                <a:spcPts val="0"/>
              </a:spcAft>
              <a:buNone/>
            </a:pPr>
            <a:r>
              <a:rPr lang="en"/>
              <a:t>Move onto the grid the three use cases that you have been working with in steps 4A and 4B. </a:t>
            </a:r>
            <a:endParaRPr dirty="0"/>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dirty="0"/>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dirty="0">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dirty="0">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dirty="0"/>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dirty="0">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dirty="0">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dirty="0">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grpSp>
      <p:sp>
        <p:nvSpPr>
          <p:cNvPr id="25" name="Google Shape;88;p16">
            <a:extLst>
              <a:ext uri="{FF2B5EF4-FFF2-40B4-BE49-F238E27FC236}">
                <a16:creationId xmlns:a16="http://schemas.microsoft.com/office/drawing/2014/main" id="{8C283E64-CA51-4BF4-AEAF-DCF883D3AA4F}"/>
              </a:ext>
            </a:extLst>
          </p:cNvPr>
          <p:cNvSpPr/>
          <p:nvPr/>
        </p:nvSpPr>
        <p:spPr>
          <a:xfrm>
            <a:off x="5734770" y="133933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89;p16">
            <a:extLst>
              <a:ext uri="{FF2B5EF4-FFF2-40B4-BE49-F238E27FC236}">
                <a16:creationId xmlns:a16="http://schemas.microsoft.com/office/drawing/2014/main" id="{85F540CF-EBBD-41EC-A27A-11E017A990F3}"/>
              </a:ext>
            </a:extLst>
          </p:cNvPr>
          <p:cNvSpPr/>
          <p:nvPr/>
        </p:nvSpPr>
        <p:spPr>
          <a:xfrm>
            <a:off x="5734770" y="178287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27" name="Google Shape;90;p16">
            <a:extLst>
              <a:ext uri="{FF2B5EF4-FFF2-40B4-BE49-F238E27FC236}">
                <a16:creationId xmlns:a16="http://schemas.microsoft.com/office/drawing/2014/main" id="{47E5DE62-75FD-4630-91D0-9BE9F5DF874A}"/>
              </a:ext>
            </a:extLst>
          </p:cNvPr>
          <p:cNvSpPr/>
          <p:nvPr/>
        </p:nvSpPr>
        <p:spPr>
          <a:xfrm>
            <a:off x="5734770" y="226211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8" name="Google Shape;91;p16">
            <a:extLst>
              <a:ext uri="{FF2B5EF4-FFF2-40B4-BE49-F238E27FC236}">
                <a16:creationId xmlns:a16="http://schemas.microsoft.com/office/drawing/2014/main" id="{606311FF-2DBE-4ED2-B0D0-EFC5D1987A0B}"/>
              </a:ext>
            </a:extLst>
          </p:cNvPr>
          <p:cNvSpPr/>
          <p:nvPr/>
        </p:nvSpPr>
        <p:spPr>
          <a:xfrm>
            <a:off x="5734770" y="272392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29" name="Google Shape;92;p16">
            <a:extLst>
              <a:ext uri="{FF2B5EF4-FFF2-40B4-BE49-F238E27FC236}">
                <a16:creationId xmlns:a16="http://schemas.microsoft.com/office/drawing/2014/main" id="{3D704080-E326-470F-9909-D3B397AC12BE}"/>
              </a:ext>
            </a:extLst>
          </p:cNvPr>
          <p:cNvSpPr/>
          <p:nvPr/>
        </p:nvSpPr>
        <p:spPr>
          <a:xfrm>
            <a:off x="5734770" y="318575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30" name="Google Shape;93;p16">
            <a:extLst>
              <a:ext uri="{FF2B5EF4-FFF2-40B4-BE49-F238E27FC236}">
                <a16:creationId xmlns:a16="http://schemas.microsoft.com/office/drawing/2014/main" id="{67919423-E09B-49B6-AA96-3746A885F3E4}"/>
              </a:ext>
            </a:extLst>
          </p:cNvPr>
          <p:cNvSpPr txBox="1"/>
          <p:nvPr/>
        </p:nvSpPr>
        <p:spPr>
          <a:xfrm>
            <a:off x="6184284" y="132976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&lt;</a:t>
            </a:r>
            <a:r>
              <a:rPr lang="en-IN" sz="1000" b="1" dirty="0">
                <a:solidFill>
                  <a:schemeClr val="dk1"/>
                </a:solidFill>
                <a:latin typeface="Open Sans"/>
                <a:ea typeface="Open Sans"/>
                <a:cs typeface="Open Sans"/>
                <a:sym typeface="Open Sans"/>
              </a:rPr>
              <a:t>Computer Vision Quality Control</a:t>
            </a:r>
            <a:r>
              <a:rPr lang="en-IN" sz="1100" dirty="0">
                <a:solidFill>
                  <a:schemeClr val="dk1"/>
                </a:solidFill>
                <a:latin typeface="Open Sans"/>
                <a:ea typeface="Open Sans"/>
                <a:cs typeface="Open Sans"/>
                <a:sym typeface="Open Sans"/>
              </a:rPr>
              <a:t>&gt; 		</a:t>
            </a: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31" name="Google Shape;94;p16">
            <a:extLst>
              <a:ext uri="{FF2B5EF4-FFF2-40B4-BE49-F238E27FC236}">
                <a16:creationId xmlns:a16="http://schemas.microsoft.com/office/drawing/2014/main" id="{AF9CB2CA-4287-42CB-B5B9-D37574325017}"/>
              </a:ext>
            </a:extLst>
          </p:cNvPr>
          <p:cNvSpPr txBox="1"/>
          <p:nvPr/>
        </p:nvSpPr>
        <p:spPr>
          <a:xfrm>
            <a:off x="6184284" y="1778093"/>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&lt;</a:t>
            </a:r>
            <a:r>
              <a:rPr lang="en-IN" sz="1000" b="1" dirty="0">
                <a:solidFill>
                  <a:schemeClr val="dk1"/>
                </a:solidFill>
                <a:latin typeface="Open Sans"/>
                <a:ea typeface="Open Sans"/>
                <a:cs typeface="Open Sans"/>
                <a:sym typeface="Open Sans"/>
              </a:rPr>
              <a:t>AI-Enabled Predictive Maintenance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2" name="Google Shape;95;p16">
            <a:extLst>
              <a:ext uri="{FF2B5EF4-FFF2-40B4-BE49-F238E27FC236}">
                <a16:creationId xmlns:a16="http://schemas.microsoft.com/office/drawing/2014/main" id="{A3AC1CF1-81F4-450B-9D52-54CF15B65404}"/>
              </a:ext>
            </a:extLst>
          </p:cNvPr>
          <p:cNvSpPr txBox="1"/>
          <p:nvPr/>
        </p:nvSpPr>
        <p:spPr>
          <a:xfrm>
            <a:off x="6184284" y="2252553"/>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&lt;</a:t>
            </a:r>
            <a:r>
              <a:rPr lang="en-IN" sz="1000" b="1" dirty="0">
                <a:solidFill>
                  <a:schemeClr val="dk1"/>
                </a:solidFill>
                <a:latin typeface="Open Sans"/>
                <a:ea typeface="Open Sans"/>
                <a:cs typeface="Open Sans"/>
                <a:sym typeface="Open Sans"/>
              </a:rPr>
              <a:t>Production Schedule Optimizer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3" name="Google Shape;96;p16">
            <a:extLst>
              <a:ext uri="{FF2B5EF4-FFF2-40B4-BE49-F238E27FC236}">
                <a16:creationId xmlns:a16="http://schemas.microsoft.com/office/drawing/2014/main" id="{F8AA19A7-3B3F-4435-AF03-BBB46388C49F}"/>
              </a:ext>
            </a:extLst>
          </p:cNvPr>
          <p:cNvSpPr txBox="1"/>
          <p:nvPr/>
        </p:nvSpPr>
        <p:spPr>
          <a:xfrm>
            <a:off x="6184284" y="270959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&lt;</a:t>
            </a:r>
            <a:r>
              <a:rPr lang="en-IN" sz="1000" b="1" dirty="0">
                <a:solidFill>
                  <a:schemeClr val="dk1"/>
                </a:solidFill>
                <a:latin typeface="Open Sans"/>
                <a:ea typeface="Open Sans"/>
                <a:cs typeface="Open Sans"/>
                <a:sym typeface="Open Sans"/>
              </a:rPr>
              <a:t>Supplier Risk Predictive Intelligence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4" name="Google Shape;97;p16">
            <a:extLst>
              <a:ext uri="{FF2B5EF4-FFF2-40B4-BE49-F238E27FC236}">
                <a16:creationId xmlns:a16="http://schemas.microsoft.com/office/drawing/2014/main" id="{27A29A90-841F-40C9-B66F-87EDDD82A34F}"/>
              </a:ext>
            </a:extLst>
          </p:cNvPr>
          <p:cNvSpPr txBox="1"/>
          <p:nvPr/>
        </p:nvSpPr>
        <p:spPr>
          <a:xfrm>
            <a:off x="6184284" y="316664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&lt;</a:t>
            </a:r>
            <a:r>
              <a:rPr lang="en-IN" sz="1000" b="1" dirty="0">
                <a:solidFill>
                  <a:schemeClr val="dk1"/>
                </a:solidFill>
                <a:latin typeface="Open Sans"/>
                <a:ea typeface="Open Sans"/>
                <a:cs typeface="Open Sans"/>
                <a:sym typeface="Open Sans"/>
              </a:rPr>
              <a:t>Buyer Propensity Analyzer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5" name="Google Shape;90;p16">
            <a:extLst>
              <a:ext uri="{FF2B5EF4-FFF2-40B4-BE49-F238E27FC236}">
                <a16:creationId xmlns:a16="http://schemas.microsoft.com/office/drawing/2014/main" id="{3EDA8EB9-2417-4CD8-8F97-74B551081B06}"/>
              </a:ext>
            </a:extLst>
          </p:cNvPr>
          <p:cNvSpPr/>
          <p:nvPr/>
        </p:nvSpPr>
        <p:spPr>
          <a:xfrm>
            <a:off x="4199812" y="126476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38" name="Google Shape;91;p16">
            <a:extLst>
              <a:ext uri="{FF2B5EF4-FFF2-40B4-BE49-F238E27FC236}">
                <a16:creationId xmlns:a16="http://schemas.microsoft.com/office/drawing/2014/main" id="{5CFEE321-8C50-4DFD-91F5-355947CD6944}"/>
              </a:ext>
            </a:extLst>
          </p:cNvPr>
          <p:cNvSpPr/>
          <p:nvPr/>
        </p:nvSpPr>
        <p:spPr>
          <a:xfrm>
            <a:off x="3159819" y="2288301"/>
            <a:ext cx="345000" cy="338400"/>
          </a:xfrm>
          <a:prstGeom prst="ellipse">
            <a:avLst/>
          </a:prstGeom>
          <a:solidFill>
            <a:schemeClr val="bg1">
              <a:lumMod val="6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39" name="Google Shape;92;p16">
            <a:extLst>
              <a:ext uri="{FF2B5EF4-FFF2-40B4-BE49-F238E27FC236}">
                <a16:creationId xmlns:a16="http://schemas.microsoft.com/office/drawing/2014/main" id="{523B6211-5155-41E8-87E4-63C29666D5B6}"/>
              </a:ext>
            </a:extLst>
          </p:cNvPr>
          <p:cNvSpPr/>
          <p:nvPr/>
        </p:nvSpPr>
        <p:spPr>
          <a:xfrm>
            <a:off x="4027312" y="1773187"/>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36" name="Google Shape;88;p16">
            <a:extLst>
              <a:ext uri="{FF2B5EF4-FFF2-40B4-BE49-F238E27FC236}">
                <a16:creationId xmlns:a16="http://schemas.microsoft.com/office/drawing/2014/main" id="{A1D862E7-F882-4D04-B3A5-97C362AEAD79}"/>
              </a:ext>
            </a:extLst>
          </p:cNvPr>
          <p:cNvSpPr/>
          <p:nvPr/>
        </p:nvSpPr>
        <p:spPr>
          <a:xfrm>
            <a:off x="2374439" y="1885942"/>
            <a:ext cx="345000" cy="336493"/>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37" name="Google Shape;89;p16">
            <a:extLst>
              <a:ext uri="{FF2B5EF4-FFF2-40B4-BE49-F238E27FC236}">
                <a16:creationId xmlns:a16="http://schemas.microsoft.com/office/drawing/2014/main" id="{7B0BA8D0-3A1C-45CD-AE1D-AEC9776F400B}"/>
              </a:ext>
            </a:extLst>
          </p:cNvPr>
          <p:cNvSpPr/>
          <p:nvPr/>
        </p:nvSpPr>
        <p:spPr>
          <a:xfrm>
            <a:off x="2616158" y="2931776"/>
            <a:ext cx="345000" cy="338400"/>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dirty="0"/>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dirty="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dirty="0">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dirty="0"/>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1 -</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800" dirty="0"/>
              <a:t>Prioritization Grid for all TeknoVe Business Cases</a:t>
            </a:r>
            <a:endParaRPr sz="2800" dirty="0"/>
          </a:p>
        </p:txBody>
      </p:sp>
    </p:spTree>
    <p:extLst>
      <p:ext uri="{BB962C8B-B14F-4D97-AF65-F5344CB8AC3E}">
        <p14:creationId xmlns:p14="http://schemas.microsoft.com/office/powerpoint/2010/main" val="268221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dirty="0"/>
          </a:p>
          <a:p>
            <a:pPr marL="0" lvl="0" indent="0" algn="l" rtl="0">
              <a:spcBef>
                <a:spcPts val="0"/>
              </a:spcBef>
              <a:spcAft>
                <a:spcPts val="0"/>
              </a:spcAft>
              <a:buNone/>
            </a:pPr>
            <a:r>
              <a:rPr lang="en" sz="3600"/>
              <a:t>Project Step 5</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Operational Considerations:</a:t>
            </a:r>
            <a:endParaRPr sz="3600" dirty="0"/>
          </a:p>
          <a:p>
            <a:pPr marL="0" lvl="0" indent="0" algn="l" rtl="0">
              <a:spcBef>
                <a:spcPts val="0"/>
              </a:spcBef>
              <a:spcAft>
                <a:spcPts val="0"/>
              </a:spcAft>
              <a:buNone/>
            </a:pPr>
            <a:r>
              <a:rPr lang="en" sz="3600"/>
              <a:t>     Accuracy, Bias, and Ethics</a:t>
            </a:r>
            <a:endParaRPr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dirty="0"/>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dirty="0">
              <a:latin typeface="Roboto"/>
              <a:ea typeface="Roboto"/>
              <a:cs typeface="Roboto"/>
              <a:sym typeface="Roboto"/>
            </a:endParaRPr>
          </a:p>
          <a:p>
            <a:pPr marL="0" lvl="0" indent="0" algn="l" rtl="0">
              <a:spcBef>
                <a:spcPts val="0"/>
              </a:spcBef>
              <a:spcAft>
                <a:spcPts val="0"/>
              </a:spcAft>
              <a:buNone/>
            </a:pP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how model effectiveness would be measured, and speak to what success would look like.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bias in the data, or ethical limitations, that could influence success.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Production Schedule Optimizer</a:t>
            </a:r>
            <a:endParaRPr dirty="0"/>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u="sng" dirty="0">
                <a:latin typeface="Roboto"/>
                <a:ea typeface="Roboto"/>
                <a:cs typeface="Roboto"/>
                <a:sym typeface="Roboto"/>
              </a:rPr>
              <a:t>Model Effectiveness: </a:t>
            </a:r>
            <a:r>
              <a:rPr lang="en-IN" sz="1200" dirty="0">
                <a:latin typeface="Roboto"/>
                <a:ea typeface="Roboto"/>
                <a:cs typeface="Roboto"/>
                <a:sym typeface="Roboto"/>
              </a:rPr>
              <a:t>The Production Schedule Optimizer tries to optimize the number of EVs to be produced for each location that would result in lesser switching and inventory costs. Hence a performance measure suitable for such optimization techniques such as upper bound and lower bound cost values baselined for normal production of a certain number of EV model could be used to compare the optimized numbers. RMSE measures for switching, transportation and inventory costs and predicted numbers to be produced can be evaluated for optimal projections.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b="1" u="sng" dirty="0">
                <a:latin typeface="Roboto"/>
                <a:ea typeface="Roboto"/>
                <a:cs typeface="Roboto"/>
                <a:sym typeface="Roboto"/>
              </a:rPr>
              <a:t>Accuracy, Bias and Ethical considerations:</a:t>
            </a:r>
            <a:r>
              <a:rPr lang="en-IN" sz="1200" dirty="0">
                <a:latin typeface="Roboto"/>
                <a:ea typeface="Roboto"/>
                <a:cs typeface="Roboto"/>
                <a:sym typeface="Roboto"/>
              </a:rPr>
              <a:t> Since the VP of Supply Chain has extensively collected cost data from factories across the globe, there is less chance of bias in the data collection. However, since the optimization model depends on the market demand which has proven inaccurate in the past there is a chance of bias or underfitting in the optimization model.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dirty="0">
                <a:latin typeface="Roboto"/>
                <a:ea typeface="Roboto"/>
                <a:cs typeface="Roboto"/>
                <a:sym typeface="Roboto"/>
              </a:rPr>
              <a:t>Market demand will change over time. Production Schedule Optimizer depends on market demand and has a chance of suffering from data drift as real time data will start losing relevance to the data on which the model was trained.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dirty="0">
                <a:latin typeface="Roboto"/>
                <a:ea typeface="Roboto"/>
                <a:cs typeface="Roboto"/>
                <a:sym typeface="Roboto"/>
              </a:rPr>
              <a:t>There are no significant ethical considerations that needs to be taken into account for success of the model as it is used only for optimization of costs and not towards any unfair bias or discrimination even inadvertently.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b="1" u="sng" dirty="0">
                <a:latin typeface="Roboto"/>
                <a:ea typeface="Roboto"/>
                <a:cs typeface="Roboto"/>
                <a:sym typeface="Roboto"/>
              </a:rPr>
              <a:t>Measure and Monitor:</a:t>
            </a:r>
            <a:r>
              <a:rPr lang="en-IN" sz="1200" b="1" dirty="0">
                <a:latin typeface="Roboto"/>
                <a:ea typeface="Roboto"/>
                <a:cs typeface="Roboto"/>
                <a:sym typeface="Roboto"/>
              </a:rPr>
              <a:t> </a:t>
            </a:r>
            <a:r>
              <a:rPr lang="en-IN" sz="1200" dirty="0">
                <a:latin typeface="Roboto"/>
                <a:ea typeface="Roboto"/>
                <a:cs typeface="Roboto"/>
                <a:sym typeface="Roboto"/>
              </a:rPr>
              <a:t>Since inaccuracies in the market demand can result in bias in the model leading to underfitting, C-suite must be encouraged to consider developing the Buyer Propensity Analyzer to mitigate this risk. Further market demand has to be closely tracked, monitored to sustain optimizer performance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Buyer Propensity Analyzer</a:t>
            </a:r>
            <a:endParaRPr dirty="0"/>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200" b="1" u="sng" dirty="0">
                <a:latin typeface="Roboto"/>
                <a:ea typeface="Roboto"/>
                <a:cs typeface="Roboto"/>
                <a:sym typeface="Roboto"/>
              </a:rPr>
              <a:t>Model Effectiveness: </a:t>
            </a:r>
            <a:r>
              <a:rPr lang="en-IN" sz="1200" dirty="0">
                <a:latin typeface="Roboto"/>
                <a:ea typeface="Roboto"/>
                <a:cs typeface="Roboto"/>
                <a:sym typeface="Roboto"/>
              </a:rPr>
              <a:t>The Buyer Propensity model tries to estimate the probability that a buyer will purchase a EV model based on similar existing customer sales, demographics and buyer patterns. Customer segmented data is then used by a regression model to determine a buyer propensity score. Model effectiveness is determined again by RMSE or R2 measures which are statistical comparisons for predicted vs actual numerical scores(based on existing data).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b="1" u="sng" dirty="0">
                <a:latin typeface="Roboto"/>
                <a:ea typeface="Roboto"/>
                <a:cs typeface="Roboto"/>
                <a:sym typeface="Roboto"/>
              </a:rPr>
              <a:t>Accuracy, Bias and Ethical considerations:</a:t>
            </a:r>
            <a:r>
              <a:rPr lang="en-IN" sz="1200" dirty="0">
                <a:latin typeface="Roboto"/>
                <a:ea typeface="Roboto"/>
                <a:cs typeface="Roboto"/>
                <a:sym typeface="Roboto"/>
              </a:rPr>
              <a:t> Since TechnoVe is a cutting edge EV manufacture whose products are more appealing to Millennials, the customer data collected so far seems to be biased towards age as a result of which the model accuracy plummeted since demographics of new locations were different. TeknoVe must correct this bias to prevent underfitting for any chance of the model to be successful.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dirty="0">
                <a:latin typeface="Roboto"/>
                <a:ea typeface="Roboto"/>
                <a:cs typeface="Roboto"/>
                <a:sym typeface="Roboto"/>
              </a:rPr>
              <a:t>As new locations are added, demographics will change and this will lead to underlying data drift in the model. The model will start losing significance if it is not updated for the underlying data changes.  </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dirty="0">
                <a:latin typeface="Roboto"/>
                <a:ea typeface="Roboto"/>
                <a:cs typeface="Roboto"/>
                <a:sym typeface="Roboto"/>
              </a:rPr>
              <a:t>There are some ethical considerations that needs to be taken into account for success of the model. The model inadvertently leads to discrimination because of the age related bias and will model new store locations only in places with millennial crowd. This can be harmful to the image of TechnoVe.</a:t>
            </a:r>
          </a:p>
          <a:p>
            <a:pPr marL="0" lvl="0" indent="0" algn="l" rtl="0">
              <a:spcBef>
                <a:spcPts val="0"/>
              </a:spcBef>
              <a:spcAft>
                <a:spcPts val="0"/>
              </a:spcAft>
              <a:buNone/>
            </a:pPr>
            <a:endParaRPr lang="en-IN" sz="1200" dirty="0">
              <a:latin typeface="Roboto"/>
              <a:ea typeface="Roboto"/>
              <a:cs typeface="Roboto"/>
              <a:sym typeface="Roboto"/>
            </a:endParaRPr>
          </a:p>
          <a:p>
            <a:pPr marL="0" lvl="0" indent="0" algn="l" rtl="0">
              <a:spcBef>
                <a:spcPts val="0"/>
              </a:spcBef>
              <a:spcAft>
                <a:spcPts val="0"/>
              </a:spcAft>
              <a:buNone/>
            </a:pPr>
            <a:r>
              <a:rPr lang="en-IN" sz="1200" b="1" u="sng" dirty="0">
                <a:latin typeface="Roboto"/>
                <a:ea typeface="Roboto"/>
                <a:cs typeface="Roboto"/>
                <a:sym typeface="Roboto"/>
              </a:rPr>
              <a:t>Measure and Monitor:</a:t>
            </a:r>
            <a:r>
              <a:rPr lang="en-IN" sz="1200" b="1" dirty="0">
                <a:latin typeface="Roboto"/>
                <a:ea typeface="Roboto"/>
                <a:cs typeface="Roboto"/>
                <a:sym typeface="Roboto"/>
              </a:rPr>
              <a:t> </a:t>
            </a:r>
            <a:r>
              <a:rPr lang="en-IN" sz="1200" dirty="0">
                <a:latin typeface="Roboto"/>
                <a:ea typeface="Roboto"/>
                <a:cs typeface="Roboto"/>
                <a:sym typeface="Roboto"/>
              </a:rPr>
              <a:t>Since bias in the age related demographics and buyer patterns can lead to inaccuracies in the model and ethical issues, TechnoVe must closely monitor model performance and take decisions on appropriate store locations to rectify data drift and balance ethical considerations.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dirty="0"/>
          </a:p>
          <a:p>
            <a:pPr marL="0" lvl="0" indent="0" algn="l" rtl="0">
              <a:spcBef>
                <a:spcPts val="0"/>
              </a:spcBef>
              <a:spcAft>
                <a:spcPts val="0"/>
              </a:spcAft>
              <a:buNone/>
            </a:pPr>
            <a:r>
              <a:rPr lang="en" sz="3600"/>
              <a:t>Project Step 6B</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Feedback and</a:t>
            </a:r>
            <a:br>
              <a:rPr lang="en" sz="3600"/>
            </a:br>
            <a:r>
              <a:rPr lang="en" sz="3600"/>
              <a:t>Final Prioritization Grid</a:t>
            </a:r>
            <a:endParaRPr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dirty="0"/>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dirty="0"/>
          </a:p>
          <a:p>
            <a:pPr marL="0" lvl="0" indent="0" algn="l" rtl="0">
              <a:spcBef>
                <a:spcPts val="1600"/>
              </a:spcBef>
              <a:spcAft>
                <a:spcPts val="0"/>
              </a:spcAft>
              <a:buNone/>
            </a:pPr>
            <a:r>
              <a:rPr lang="en"/>
              <a:t>Use the following pages to document your key takeaways in the form of verbatim quotes and visualizations.</a:t>
            </a:r>
            <a:endParaRPr dirty="0"/>
          </a:p>
          <a:p>
            <a:pPr marL="0" lvl="0" indent="0" algn="l" rtl="0">
              <a:spcBef>
                <a:spcPts val="1600"/>
              </a:spcBef>
              <a:spcAft>
                <a:spcPts val="0"/>
              </a:spcAft>
              <a:buNone/>
            </a:pPr>
            <a:r>
              <a:rPr lang="en"/>
              <a:t>For verbatim quotes, you should use direct quotes that indicate the support and critiques you encountered.  </a:t>
            </a:r>
            <a:endParaRPr dirty="0"/>
          </a:p>
          <a:p>
            <a:pPr marL="0" lvl="0" indent="0" algn="l" rtl="0">
              <a:spcBef>
                <a:spcPts val="1600"/>
              </a:spcBef>
              <a:spcAft>
                <a:spcPts val="1600"/>
              </a:spcAft>
              <a:buNone/>
            </a:pPr>
            <a:r>
              <a:rPr lang="en"/>
              <a:t>For visualizations, feel free to use the graph provided in your Google Form.</a:t>
            </a:r>
            <a:endParaRPr sz="1100" dirty="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dirty="0">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dirty="0">
              <a:solidFill>
                <a:srgbClr val="42424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Verbatim Quotes - &lt;Production Schedule Optimizer&gt;</a:t>
            </a:r>
            <a:endParaRPr dirty="0"/>
          </a:p>
        </p:txBody>
      </p:sp>
      <p:sp>
        <p:nvSpPr>
          <p:cNvPr id="292" name="Google Shape;292;p38"/>
          <p:cNvSpPr txBox="1"/>
          <p:nvPr/>
        </p:nvSpPr>
        <p:spPr>
          <a:xfrm>
            <a:off x="568125" y="1204450"/>
            <a:ext cx="7899600"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“Use case 3 – Production Schedule Optimizer will transform the way Technove manufactures EV. Efficiency in costs and inventory will be brought about based on market demand predictions”</a:t>
            </a:r>
            <a:endParaRPr dirty="0">
              <a:solidFill>
                <a:schemeClr val="dk1"/>
              </a:solidFill>
              <a:latin typeface="Roboto"/>
              <a:ea typeface="Roboto"/>
              <a:cs typeface="Roboto"/>
              <a:sym typeface="Roboto"/>
            </a:endParaRPr>
          </a:p>
        </p:txBody>
      </p:sp>
      <p:sp>
        <p:nvSpPr>
          <p:cNvPr id="293" name="Google Shape;293;p38"/>
          <p:cNvSpPr txBox="1"/>
          <p:nvPr/>
        </p:nvSpPr>
        <p:spPr>
          <a:xfrm>
            <a:off x="568123" y="2129513"/>
            <a:ext cx="7899599"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“Production Schedule Optimizer will fundamentally change how plant production schedules are managed and controlled”</a:t>
            </a:r>
            <a:endParaRPr dirty="0">
              <a:solidFill>
                <a:schemeClr val="dk1"/>
              </a:solidFill>
              <a:latin typeface="Roboto"/>
              <a:ea typeface="Roboto"/>
              <a:cs typeface="Roboto"/>
              <a:sym typeface="Roboto"/>
            </a:endParaRPr>
          </a:p>
        </p:txBody>
      </p:sp>
      <p:sp>
        <p:nvSpPr>
          <p:cNvPr id="294" name="Google Shape;294;p38"/>
          <p:cNvSpPr txBox="1"/>
          <p:nvPr/>
        </p:nvSpPr>
        <p:spPr>
          <a:xfrm>
            <a:off x="568123" y="3016475"/>
            <a:ext cx="7899597"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“Production Schedule Optimizer will overhaul inventory management and plant reconfigurations”</a:t>
            </a:r>
            <a:endParaRPr dirty="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 &lt; Production Schedule Optimizer&gt;</a:t>
            </a:r>
            <a:endParaRPr dirty="0"/>
          </a:p>
        </p:txBody>
      </p:sp>
      <p:sp>
        <p:nvSpPr>
          <p:cNvPr id="300" name="Google Shape;300;p39"/>
          <p:cNvSpPr/>
          <p:nvPr/>
        </p:nvSpPr>
        <p:spPr>
          <a:xfrm>
            <a:off x="916600" y="765544"/>
            <a:ext cx="7597800" cy="4274289"/>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i="1" dirty="0">
              <a:solidFill>
                <a:schemeClr val="dk1"/>
              </a:solidFill>
            </a:endParaRPr>
          </a:p>
        </p:txBody>
      </p:sp>
      <p:graphicFrame>
        <p:nvGraphicFramePr>
          <p:cNvPr id="5" name="Chart 4">
            <a:extLst>
              <a:ext uri="{FF2B5EF4-FFF2-40B4-BE49-F238E27FC236}">
                <a16:creationId xmlns:a16="http://schemas.microsoft.com/office/drawing/2014/main" id="{88F36878-2DE4-4C3A-9050-9301656075EF}"/>
              </a:ext>
            </a:extLst>
          </p:cNvPr>
          <p:cNvGraphicFramePr>
            <a:graphicFrameLocks/>
          </p:cNvGraphicFramePr>
          <p:nvPr>
            <p:extLst>
              <p:ext uri="{D42A27DB-BD31-4B8C-83A1-F6EECF244321}">
                <p14:modId xmlns:p14="http://schemas.microsoft.com/office/powerpoint/2010/main" val="1135269123"/>
              </p:ext>
            </p:extLst>
          </p:nvPr>
        </p:nvGraphicFramePr>
        <p:xfrm>
          <a:off x="1879992" y="1052622"/>
          <a:ext cx="5263116" cy="1967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967AC02-5130-4108-8F29-9961FBCFEC65}"/>
              </a:ext>
            </a:extLst>
          </p:cNvPr>
          <p:cNvGraphicFramePr>
            <a:graphicFrameLocks/>
          </p:cNvGraphicFramePr>
          <p:nvPr>
            <p:extLst>
              <p:ext uri="{D42A27DB-BD31-4B8C-83A1-F6EECF244321}">
                <p14:modId xmlns:p14="http://schemas.microsoft.com/office/powerpoint/2010/main" val="1804786558"/>
              </p:ext>
            </p:extLst>
          </p:nvPr>
        </p:nvGraphicFramePr>
        <p:xfrm>
          <a:off x="1879992" y="3019647"/>
          <a:ext cx="5263116" cy="202018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Verbatim Quotes - &lt;Buyer Propensity Analyzer&gt;</a:t>
            </a:r>
            <a:endParaRPr dirty="0"/>
          </a:p>
        </p:txBody>
      </p:sp>
      <p:sp>
        <p:nvSpPr>
          <p:cNvPr id="306" name="Google Shape;306;p40"/>
          <p:cNvSpPr txBox="1"/>
          <p:nvPr/>
        </p:nvSpPr>
        <p:spPr>
          <a:xfrm>
            <a:off x="568125" y="1204450"/>
            <a:ext cx="7842448"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“Use </a:t>
            </a:r>
            <a:r>
              <a:rPr lang="en" dirty="0">
                <a:solidFill>
                  <a:schemeClr val="dk1"/>
                </a:solidFill>
                <a:latin typeface="Roboto"/>
                <a:ea typeface="Roboto"/>
                <a:cs typeface="Roboto"/>
                <a:sym typeface="Roboto"/>
              </a:rPr>
              <a:t>case 5 – Buyer Propensity Analyzer will fundamentally change the way TechnoVe looks at marketing. </a:t>
            </a:r>
            <a:endParaRPr dirty="0">
              <a:solidFill>
                <a:schemeClr val="dk1"/>
              </a:solidFill>
              <a:latin typeface="Roboto"/>
              <a:ea typeface="Roboto"/>
              <a:cs typeface="Roboto"/>
              <a:sym typeface="Roboto"/>
            </a:endParaRPr>
          </a:p>
        </p:txBody>
      </p:sp>
      <p:sp>
        <p:nvSpPr>
          <p:cNvPr id="307" name="Google Shape;307;p40"/>
          <p:cNvSpPr txBox="1"/>
          <p:nvPr/>
        </p:nvSpPr>
        <p:spPr>
          <a:xfrm>
            <a:off x="568124" y="2129513"/>
            <a:ext cx="7842449"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“Buyer Propensity Analyzer will use a data driven predictive approach to help TehcnoVe indetify new store locations as opposed to concentrating only on urban clusters” </a:t>
            </a:r>
            <a:endParaRPr dirty="0">
              <a:solidFill>
                <a:schemeClr val="dk1"/>
              </a:solidFill>
              <a:latin typeface="Roboto"/>
              <a:ea typeface="Roboto"/>
              <a:cs typeface="Roboto"/>
              <a:sym typeface="Roboto"/>
            </a:endParaRPr>
          </a:p>
        </p:txBody>
      </p:sp>
      <p:sp>
        <p:nvSpPr>
          <p:cNvPr id="308" name="Google Shape;308;p40"/>
          <p:cNvSpPr txBox="1"/>
          <p:nvPr/>
        </p:nvSpPr>
        <p:spPr>
          <a:xfrm>
            <a:off x="568125" y="3054575"/>
            <a:ext cx="7842448" cy="70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Roboto"/>
                <a:ea typeface="Roboto"/>
                <a:cs typeface="Roboto"/>
                <a:sym typeface="Roboto"/>
              </a:rPr>
              <a:t>“</a:t>
            </a:r>
            <a:r>
              <a:rPr lang="en-IN" dirty="0">
                <a:solidFill>
                  <a:schemeClr val="dk1"/>
                </a:solidFill>
                <a:latin typeface="Roboto"/>
                <a:ea typeface="Roboto"/>
                <a:cs typeface="Roboto"/>
                <a:sym typeface="Roboto"/>
              </a:rPr>
              <a:t>The</a:t>
            </a:r>
            <a:r>
              <a:rPr lang="en" dirty="0">
                <a:solidFill>
                  <a:schemeClr val="dk1"/>
                </a:solidFill>
                <a:latin typeface="Roboto"/>
                <a:ea typeface="Roboto"/>
                <a:cs typeface="Roboto"/>
                <a:sym typeface="Roboto"/>
              </a:rPr>
              <a:t> model will help TechnoVe acquire a targeted and precise marketing strategy”</a:t>
            </a:r>
            <a:endParaRPr dirty="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dirty="0"/>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AI for Business Leaders</a:t>
            </a:r>
            <a:endParaRPr sz="3600" dirty="0"/>
          </a:p>
          <a:p>
            <a:pPr marL="0" lvl="0" indent="0" algn="l" rtl="0">
              <a:spcBef>
                <a:spcPts val="0"/>
              </a:spcBef>
              <a:spcAft>
                <a:spcPts val="0"/>
              </a:spcAft>
              <a:buNone/>
            </a:pPr>
            <a:r>
              <a:rPr lang="en" sz="360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First Prioritization Grid</a:t>
            </a:r>
            <a:endParaRPr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 &lt; Buyer Propensity Analyzer &gt;</a:t>
            </a:r>
            <a:endParaRPr dirty="0"/>
          </a:p>
        </p:txBody>
      </p:sp>
      <p:sp>
        <p:nvSpPr>
          <p:cNvPr id="314" name="Google Shape;314;p41"/>
          <p:cNvSpPr/>
          <p:nvPr/>
        </p:nvSpPr>
        <p:spPr>
          <a:xfrm>
            <a:off x="916600" y="765544"/>
            <a:ext cx="7597800" cy="4263656"/>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i="1" dirty="0">
              <a:solidFill>
                <a:schemeClr val="dk1"/>
              </a:solidFill>
            </a:endParaRPr>
          </a:p>
        </p:txBody>
      </p:sp>
      <p:graphicFrame>
        <p:nvGraphicFramePr>
          <p:cNvPr id="4" name="Chart 3">
            <a:extLst>
              <a:ext uri="{FF2B5EF4-FFF2-40B4-BE49-F238E27FC236}">
                <a16:creationId xmlns:a16="http://schemas.microsoft.com/office/drawing/2014/main" id="{CFB65FC4-268D-4403-8B5C-BF89D4FA257A}"/>
              </a:ext>
            </a:extLst>
          </p:cNvPr>
          <p:cNvGraphicFramePr>
            <a:graphicFrameLocks/>
          </p:cNvGraphicFramePr>
          <p:nvPr>
            <p:extLst>
              <p:ext uri="{D42A27DB-BD31-4B8C-83A1-F6EECF244321}">
                <p14:modId xmlns:p14="http://schemas.microsoft.com/office/powerpoint/2010/main" val="753416328"/>
              </p:ext>
            </p:extLst>
          </p:nvPr>
        </p:nvGraphicFramePr>
        <p:xfrm>
          <a:off x="1850064" y="913067"/>
          <a:ext cx="5571461" cy="1925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907CFE6-5AF4-4E95-8D4E-4D5F6090950F}"/>
              </a:ext>
            </a:extLst>
          </p:cNvPr>
          <p:cNvGraphicFramePr>
            <a:graphicFrameLocks/>
          </p:cNvGraphicFramePr>
          <p:nvPr>
            <p:extLst>
              <p:ext uri="{D42A27DB-BD31-4B8C-83A1-F6EECF244321}">
                <p14:modId xmlns:p14="http://schemas.microsoft.com/office/powerpoint/2010/main" val="884640656"/>
              </p:ext>
            </p:extLst>
          </p:nvPr>
        </p:nvGraphicFramePr>
        <p:xfrm>
          <a:off x="1850064" y="2986412"/>
          <a:ext cx="5571461" cy="192582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dirty="0"/>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dirty="0"/>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dirty="0"/>
          </a:p>
          <a:p>
            <a:pPr marL="0" lvl="0" indent="0" algn="l" rtl="0">
              <a:spcBef>
                <a:spcPts val="1600"/>
              </a:spcBef>
              <a:spcAft>
                <a:spcPts val="1600"/>
              </a:spcAft>
              <a:buNone/>
            </a:pPr>
            <a:r>
              <a:rPr lang="en"/>
              <a:t>At the end of this exercise, you should have a final point of view on the use cases you’ll advocate in your ML/AI strategy!</a:t>
            </a:r>
            <a:endParaRPr dirty="0"/>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dirty="0">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dirty="0">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dirty="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dirty="0"/>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dirty="0">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dirty="0">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dirty="0">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sp>
        <p:nvSpPr>
          <p:cNvPr id="24" name="Google Shape;90;p16">
            <a:extLst>
              <a:ext uri="{FF2B5EF4-FFF2-40B4-BE49-F238E27FC236}">
                <a16:creationId xmlns:a16="http://schemas.microsoft.com/office/drawing/2014/main" id="{6576C956-0525-4EDB-A58B-B57121415BBF}"/>
              </a:ext>
            </a:extLst>
          </p:cNvPr>
          <p:cNvSpPr/>
          <p:nvPr/>
        </p:nvSpPr>
        <p:spPr>
          <a:xfrm>
            <a:off x="4339050" y="140686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6" name="Google Shape;92;p16">
            <a:extLst>
              <a:ext uri="{FF2B5EF4-FFF2-40B4-BE49-F238E27FC236}">
                <a16:creationId xmlns:a16="http://schemas.microsoft.com/office/drawing/2014/main" id="{DF626C35-C5D0-4056-9CC0-1516036B9D4D}"/>
              </a:ext>
            </a:extLst>
          </p:cNvPr>
          <p:cNvSpPr/>
          <p:nvPr/>
        </p:nvSpPr>
        <p:spPr>
          <a:xfrm>
            <a:off x="3736875" y="195207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29" name="Google Shape;88;p16">
            <a:extLst>
              <a:ext uri="{FF2B5EF4-FFF2-40B4-BE49-F238E27FC236}">
                <a16:creationId xmlns:a16="http://schemas.microsoft.com/office/drawing/2014/main" id="{E65204EC-4BAF-43B7-93E4-98A81DA85FB3}"/>
              </a:ext>
            </a:extLst>
          </p:cNvPr>
          <p:cNvSpPr/>
          <p:nvPr/>
        </p:nvSpPr>
        <p:spPr>
          <a:xfrm>
            <a:off x="5734770" y="133933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30" name="Google Shape;89;p16">
            <a:extLst>
              <a:ext uri="{FF2B5EF4-FFF2-40B4-BE49-F238E27FC236}">
                <a16:creationId xmlns:a16="http://schemas.microsoft.com/office/drawing/2014/main" id="{209AB468-173B-43EA-94D1-CA0DD5079255}"/>
              </a:ext>
            </a:extLst>
          </p:cNvPr>
          <p:cNvSpPr/>
          <p:nvPr/>
        </p:nvSpPr>
        <p:spPr>
          <a:xfrm>
            <a:off x="5734770" y="178287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31" name="Google Shape;90;p16">
            <a:extLst>
              <a:ext uri="{FF2B5EF4-FFF2-40B4-BE49-F238E27FC236}">
                <a16:creationId xmlns:a16="http://schemas.microsoft.com/office/drawing/2014/main" id="{58B160FE-4116-458B-B014-27BB057B00E3}"/>
              </a:ext>
            </a:extLst>
          </p:cNvPr>
          <p:cNvSpPr/>
          <p:nvPr/>
        </p:nvSpPr>
        <p:spPr>
          <a:xfrm>
            <a:off x="5734770" y="226211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32" name="Google Shape;91;p16">
            <a:extLst>
              <a:ext uri="{FF2B5EF4-FFF2-40B4-BE49-F238E27FC236}">
                <a16:creationId xmlns:a16="http://schemas.microsoft.com/office/drawing/2014/main" id="{6D5BED9A-B7F5-46E9-823D-56F3F8C2467F}"/>
              </a:ext>
            </a:extLst>
          </p:cNvPr>
          <p:cNvSpPr/>
          <p:nvPr/>
        </p:nvSpPr>
        <p:spPr>
          <a:xfrm>
            <a:off x="5734770" y="272392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33" name="Google Shape;92;p16">
            <a:extLst>
              <a:ext uri="{FF2B5EF4-FFF2-40B4-BE49-F238E27FC236}">
                <a16:creationId xmlns:a16="http://schemas.microsoft.com/office/drawing/2014/main" id="{8E20142F-6A27-434C-B175-7D37E9B27E37}"/>
              </a:ext>
            </a:extLst>
          </p:cNvPr>
          <p:cNvSpPr/>
          <p:nvPr/>
        </p:nvSpPr>
        <p:spPr>
          <a:xfrm>
            <a:off x="5734770" y="318575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34" name="Google Shape;93;p16">
            <a:extLst>
              <a:ext uri="{FF2B5EF4-FFF2-40B4-BE49-F238E27FC236}">
                <a16:creationId xmlns:a16="http://schemas.microsoft.com/office/drawing/2014/main" id="{19D83307-25E6-4720-8A6B-00722C1D613C}"/>
              </a:ext>
            </a:extLst>
          </p:cNvPr>
          <p:cNvSpPr txBox="1"/>
          <p:nvPr/>
        </p:nvSpPr>
        <p:spPr>
          <a:xfrm>
            <a:off x="6184284" y="132976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&lt;</a:t>
            </a:r>
            <a:r>
              <a:rPr lang="en-IN" sz="1000" b="1" dirty="0">
                <a:solidFill>
                  <a:schemeClr val="dk1"/>
                </a:solidFill>
                <a:latin typeface="Open Sans"/>
                <a:ea typeface="Open Sans"/>
                <a:cs typeface="Open Sans"/>
                <a:sym typeface="Open Sans"/>
              </a:rPr>
              <a:t>Computer Vision Quality Control</a:t>
            </a:r>
            <a:r>
              <a:rPr lang="en-IN" sz="1100" dirty="0">
                <a:solidFill>
                  <a:schemeClr val="dk1"/>
                </a:solidFill>
                <a:latin typeface="Open Sans"/>
                <a:ea typeface="Open Sans"/>
                <a:cs typeface="Open Sans"/>
                <a:sym typeface="Open Sans"/>
              </a:rPr>
              <a:t>&gt; 		</a:t>
            </a: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35" name="Google Shape;94;p16">
            <a:extLst>
              <a:ext uri="{FF2B5EF4-FFF2-40B4-BE49-F238E27FC236}">
                <a16:creationId xmlns:a16="http://schemas.microsoft.com/office/drawing/2014/main" id="{979F925B-9725-42A4-9A86-0C0203556BBC}"/>
              </a:ext>
            </a:extLst>
          </p:cNvPr>
          <p:cNvSpPr txBox="1"/>
          <p:nvPr/>
        </p:nvSpPr>
        <p:spPr>
          <a:xfrm>
            <a:off x="6184284" y="1778093"/>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&lt;</a:t>
            </a:r>
            <a:r>
              <a:rPr lang="en-IN" sz="1000" b="1" dirty="0">
                <a:solidFill>
                  <a:schemeClr val="dk1"/>
                </a:solidFill>
                <a:latin typeface="Open Sans"/>
                <a:ea typeface="Open Sans"/>
                <a:cs typeface="Open Sans"/>
                <a:sym typeface="Open Sans"/>
              </a:rPr>
              <a:t>AI-Enabled Predictive Maintenance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6" name="Google Shape;95;p16">
            <a:extLst>
              <a:ext uri="{FF2B5EF4-FFF2-40B4-BE49-F238E27FC236}">
                <a16:creationId xmlns:a16="http://schemas.microsoft.com/office/drawing/2014/main" id="{48566F43-A755-41D1-9DEF-483E6CA88A27}"/>
              </a:ext>
            </a:extLst>
          </p:cNvPr>
          <p:cNvSpPr txBox="1"/>
          <p:nvPr/>
        </p:nvSpPr>
        <p:spPr>
          <a:xfrm>
            <a:off x="6184284" y="2252553"/>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&lt;</a:t>
            </a:r>
            <a:r>
              <a:rPr lang="en-IN" sz="1000" b="1" dirty="0">
                <a:solidFill>
                  <a:schemeClr val="dk1"/>
                </a:solidFill>
                <a:latin typeface="Open Sans"/>
                <a:ea typeface="Open Sans"/>
                <a:cs typeface="Open Sans"/>
                <a:sym typeface="Open Sans"/>
              </a:rPr>
              <a:t>Production Schedule Optimizer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7" name="Google Shape;96;p16">
            <a:extLst>
              <a:ext uri="{FF2B5EF4-FFF2-40B4-BE49-F238E27FC236}">
                <a16:creationId xmlns:a16="http://schemas.microsoft.com/office/drawing/2014/main" id="{D408F9DC-A218-4FAA-A416-EE00F05EC373}"/>
              </a:ext>
            </a:extLst>
          </p:cNvPr>
          <p:cNvSpPr txBox="1"/>
          <p:nvPr/>
        </p:nvSpPr>
        <p:spPr>
          <a:xfrm>
            <a:off x="6184284" y="270959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&lt;</a:t>
            </a:r>
            <a:r>
              <a:rPr lang="en-IN" sz="1000" b="1" dirty="0">
                <a:solidFill>
                  <a:schemeClr val="dk1"/>
                </a:solidFill>
                <a:latin typeface="Open Sans"/>
                <a:ea typeface="Open Sans"/>
                <a:cs typeface="Open Sans"/>
                <a:sym typeface="Open Sans"/>
              </a:rPr>
              <a:t>Supplier Risk Predictive Intelligence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38" name="Google Shape;97;p16">
            <a:extLst>
              <a:ext uri="{FF2B5EF4-FFF2-40B4-BE49-F238E27FC236}">
                <a16:creationId xmlns:a16="http://schemas.microsoft.com/office/drawing/2014/main" id="{D27D9666-B1F5-4D14-9DA1-2D1238749A36}"/>
              </a:ext>
            </a:extLst>
          </p:cNvPr>
          <p:cNvSpPr txBox="1"/>
          <p:nvPr/>
        </p:nvSpPr>
        <p:spPr>
          <a:xfrm>
            <a:off x="6184284" y="3166641"/>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&lt;</a:t>
            </a:r>
            <a:r>
              <a:rPr lang="en-IN" sz="1000" b="1" dirty="0">
                <a:solidFill>
                  <a:schemeClr val="dk1"/>
                </a:solidFill>
                <a:latin typeface="Open Sans"/>
                <a:ea typeface="Open Sans"/>
                <a:cs typeface="Open Sans"/>
                <a:sym typeface="Open Sans"/>
              </a:rPr>
              <a:t>Buyer Propensity Analyzer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dirty="0"/>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dirty="0"/>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dirty="0"/>
          </a:p>
          <a:p>
            <a:pPr marL="0" lvl="0" indent="0" algn="l" rtl="0">
              <a:spcBef>
                <a:spcPts val="1600"/>
              </a:spcBef>
              <a:spcAft>
                <a:spcPts val="1600"/>
              </a:spcAft>
              <a:buNone/>
            </a:pPr>
            <a:r>
              <a:rPr lang="en"/>
              <a:t>(Recall that the upper right quadrant is usually the most desirable, as it indicates we expect higher feasibility and greater impact.)</a:t>
            </a:r>
            <a:endParaRPr dirty="0"/>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dirty="0">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dirty="0">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dirty="0"/>
          </a:p>
          <a:p>
            <a:pPr marL="0" lvl="0" indent="0" algn="l" rtl="0">
              <a:spcBef>
                <a:spcPts val="0"/>
              </a:spcBef>
              <a:spcAft>
                <a:spcPts val="0"/>
              </a:spcAft>
              <a:buNone/>
            </a:pPr>
            <a:r>
              <a:rPr lang="en" sz="1400"/>
              <a:t>(Follow directions on previous slide)</a:t>
            </a:r>
            <a:endParaRPr sz="1400" dirty="0"/>
          </a:p>
        </p:txBody>
      </p:sp>
      <p:sp>
        <p:nvSpPr>
          <p:cNvPr id="88" name="Google Shape;88;p16"/>
          <p:cNvSpPr/>
          <p:nvPr/>
        </p:nvSpPr>
        <p:spPr>
          <a:xfrm>
            <a:off x="5872994" y="172211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5872994" y="216564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90" name="Google Shape;90;p16"/>
          <p:cNvSpPr/>
          <p:nvPr/>
        </p:nvSpPr>
        <p:spPr>
          <a:xfrm>
            <a:off x="5872994" y="264488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91" name="Google Shape;91;p16"/>
          <p:cNvSpPr/>
          <p:nvPr/>
        </p:nvSpPr>
        <p:spPr>
          <a:xfrm>
            <a:off x="5872994" y="310670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92" name="Google Shape;92;p16"/>
          <p:cNvSpPr/>
          <p:nvPr/>
        </p:nvSpPr>
        <p:spPr>
          <a:xfrm>
            <a:off x="5872994" y="356853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
        <p:nvSpPr>
          <p:cNvPr id="93" name="Google Shape;93;p16"/>
          <p:cNvSpPr txBox="1"/>
          <p:nvPr/>
        </p:nvSpPr>
        <p:spPr>
          <a:xfrm>
            <a:off x="6322508" y="1712535"/>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&lt;</a:t>
            </a:r>
            <a:r>
              <a:rPr lang="en-IN" sz="1000" b="1" dirty="0">
                <a:solidFill>
                  <a:schemeClr val="dk1"/>
                </a:solidFill>
                <a:latin typeface="Open Sans"/>
                <a:ea typeface="Open Sans"/>
                <a:cs typeface="Open Sans"/>
                <a:sym typeface="Open Sans"/>
              </a:rPr>
              <a:t>Computer Vision Quality Control</a:t>
            </a:r>
            <a:r>
              <a:rPr lang="en-IN" sz="1100" dirty="0">
                <a:solidFill>
                  <a:schemeClr val="dk1"/>
                </a:solidFill>
                <a:latin typeface="Open Sans"/>
                <a:ea typeface="Open Sans"/>
                <a:cs typeface="Open Sans"/>
                <a:sym typeface="Open Sans"/>
              </a:rPr>
              <a:t>&gt; 		</a:t>
            </a: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322508" y="2160867"/>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&lt;</a:t>
            </a:r>
            <a:r>
              <a:rPr lang="en-IN" sz="1000" b="1" dirty="0">
                <a:solidFill>
                  <a:schemeClr val="dk1"/>
                </a:solidFill>
                <a:latin typeface="Open Sans"/>
                <a:ea typeface="Open Sans"/>
                <a:cs typeface="Open Sans"/>
                <a:sym typeface="Open Sans"/>
              </a:rPr>
              <a:t>AI-Enabled Predictive Maintenance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95" name="Google Shape;95;p16"/>
          <p:cNvSpPr txBox="1"/>
          <p:nvPr/>
        </p:nvSpPr>
        <p:spPr>
          <a:xfrm>
            <a:off x="6322508" y="2635327"/>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&lt;</a:t>
            </a:r>
            <a:r>
              <a:rPr lang="en-IN" sz="1000" b="1" dirty="0">
                <a:solidFill>
                  <a:schemeClr val="dk1"/>
                </a:solidFill>
                <a:latin typeface="Open Sans"/>
                <a:ea typeface="Open Sans"/>
                <a:cs typeface="Open Sans"/>
                <a:sym typeface="Open Sans"/>
              </a:rPr>
              <a:t>Production Schedule Optimizer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322508" y="3092365"/>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&lt;</a:t>
            </a:r>
            <a:r>
              <a:rPr lang="en-IN" sz="1000" b="1" dirty="0">
                <a:solidFill>
                  <a:schemeClr val="dk1"/>
                </a:solidFill>
                <a:latin typeface="Open Sans"/>
                <a:ea typeface="Open Sans"/>
                <a:cs typeface="Open Sans"/>
                <a:sym typeface="Open Sans"/>
              </a:rPr>
              <a:t>Supplier Risk Predictive Intelligence</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sp>
        <p:nvSpPr>
          <p:cNvPr id="97" name="Google Shape;97;p16"/>
          <p:cNvSpPr txBox="1"/>
          <p:nvPr/>
        </p:nvSpPr>
        <p:spPr>
          <a:xfrm>
            <a:off x="6322508" y="3549415"/>
            <a:ext cx="2719114"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&lt;</a:t>
            </a:r>
            <a:r>
              <a:rPr lang="en-IN" sz="1000" b="1" dirty="0">
                <a:solidFill>
                  <a:schemeClr val="dk1"/>
                </a:solidFill>
                <a:latin typeface="Open Sans"/>
                <a:ea typeface="Open Sans"/>
                <a:cs typeface="Open Sans"/>
                <a:sym typeface="Open Sans"/>
              </a:rPr>
              <a:t>Buyer Propensity Analyzer</a:t>
            </a:r>
            <a:r>
              <a:rPr lang="en" sz="1100" dirty="0">
                <a:solidFill>
                  <a:schemeClr val="dk1"/>
                </a:solidFill>
                <a:latin typeface="Open Sans"/>
                <a:ea typeface="Open Sans"/>
                <a:cs typeface="Open Sans"/>
                <a:sym typeface="Open Sans"/>
              </a:rPr>
              <a:t>&gt;</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dirty="0">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dirty="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dirty="0">
              <a:latin typeface="Roboto"/>
              <a:ea typeface="Roboto"/>
              <a:cs typeface="Roboto"/>
              <a:sym typeface="Roboto"/>
            </a:endParaRPr>
          </a:p>
        </p:txBody>
      </p:sp>
      <p:sp>
        <p:nvSpPr>
          <p:cNvPr id="23" name="Google Shape;88;p16">
            <a:extLst>
              <a:ext uri="{FF2B5EF4-FFF2-40B4-BE49-F238E27FC236}">
                <a16:creationId xmlns:a16="http://schemas.microsoft.com/office/drawing/2014/main" id="{4245065E-53C3-43E1-ADE2-B0C773F8C037}"/>
              </a:ext>
            </a:extLst>
          </p:cNvPr>
          <p:cNvSpPr/>
          <p:nvPr/>
        </p:nvSpPr>
        <p:spPr>
          <a:xfrm>
            <a:off x="2374439" y="1885942"/>
            <a:ext cx="345000" cy="336493"/>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E8FA56DC-E19C-413B-922C-BAC918E82ABD}"/>
              </a:ext>
            </a:extLst>
          </p:cNvPr>
          <p:cNvSpPr/>
          <p:nvPr/>
        </p:nvSpPr>
        <p:spPr>
          <a:xfrm>
            <a:off x="2616158" y="2931776"/>
            <a:ext cx="345000" cy="338400"/>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25" name="Google Shape;90;p16">
            <a:extLst>
              <a:ext uri="{FF2B5EF4-FFF2-40B4-BE49-F238E27FC236}">
                <a16:creationId xmlns:a16="http://schemas.microsoft.com/office/drawing/2014/main" id="{4B366331-C5EA-4A6C-BB91-BFCB85355EBD}"/>
              </a:ext>
            </a:extLst>
          </p:cNvPr>
          <p:cNvSpPr/>
          <p:nvPr/>
        </p:nvSpPr>
        <p:spPr>
          <a:xfrm>
            <a:off x="3735247" y="130420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 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6" name="Google Shape;91;p16">
            <a:extLst>
              <a:ext uri="{FF2B5EF4-FFF2-40B4-BE49-F238E27FC236}">
                <a16:creationId xmlns:a16="http://schemas.microsoft.com/office/drawing/2014/main" id="{E88713B9-4FC4-449E-A9A6-A9318EDB62F9}"/>
              </a:ext>
            </a:extLst>
          </p:cNvPr>
          <p:cNvSpPr/>
          <p:nvPr/>
        </p:nvSpPr>
        <p:spPr>
          <a:xfrm>
            <a:off x="4016753" y="1686507"/>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27" name="Google Shape;92;p16">
            <a:extLst>
              <a:ext uri="{FF2B5EF4-FFF2-40B4-BE49-F238E27FC236}">
                <a16:creationId xmlns:a16="http://schemas.microsoft.com/office/drawing/2014/main" id="{0DA46BB8-3A33-4EF9-9CF3-572F416B850A}"/>
              </a:ext>
            </a:extLst>
          </p:cNvPr>
          <p:cNvSpPr/>
          <p:nvPr/>
        </p:nvSpPr>
        <p:spPr>
          <a:xfrm>
            <a:off x="3245298" y="21819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dirty="0"/>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dirty="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dirty="0">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dirty="0"/>
          </a:p>
          <a:p>
            <a:pPr marL="0" lvl="0" indent="0" algn="l" rtl="0">
              <a:spcBef>
                <a:spcPts val="0"/>
              </a:spcBef>
              <a:spcAft>
                <a:spcPts val="0"/>
              </a:spcAft>
              <a:buNone/>
            </a:pPr>
            <a:r>
              <a:rPr lang="en" sz="3600"/>
              <a:t>Project Step 3</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a:t>Architectures for Top 3 Use Cases</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dirty="0"/>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on slides 10-12. </a:t>
            </a:r>
            <a:endParaRPr dirty="0"/>
          </a:p>
          <a:p>
            <a:pPr marL="0" lvl="0" indent="0" algn="l" rtl="0">
              <a:spcBef>
                <a:spcPts val="1600"/>
              </a:spcBef>
              <a:spcAft>
                <a:spcPts val="0"/>
              </a:spcAft>
              <a:buNone/>
            </a:pPr>
            <a:r>
              <a:rPr lang="en"/>
              <a:t>For this step, be sure to review Lesson 3 but also recognize that this process allows significant creative freedom.  </a:t>
            </a:r>
            <a:endParaRPr dirty="0"/>
          </a:p>
          <a:p>
            <a:pPr marL="0" lvl="0" indent="0" algn="l" rtl="0">
              <a:spcBef>
                <a:spcPts val="1600"/>
              </a:spcBef>
              <a:spcAft>
                <a:spcPts val="0"/>
              </a:spcAft>
              <a:buNone/>
            </a:pPr>
            <a:r>
              <a:rPr lang="en"/>
              <a:t>Keep a focus on…</a:t>
            </a:r>
            <a:br>
              <a:rPr lang="en"/>
            </a:br>
            <a:r>
              <a:rPr lang="en"/>
              <a:t>     - Data flow/direction</a:t>
            </a:r>
            <a:br>
              <a:rPr lang="en"/>
            </a:br>
            <a:r>
              <a:rPr lang="en"/>
              <a:t>     - Clear view on inputs/outputs</a:t>
            </a:r>
            <a:br>
              <a:rPr lang="en"/>
            </a:br>
            <a:r>
              <a:rPr lang="en"/>
              <a:t>     - Simplicity</a:t>
            </a:r>
            <a:endParaRPr dirty="0"/>
          </a:p>
          <a:p>
            <a:pPr marL="0" lvl="0" indent="0" algn="l" rtl="0">
              <a:spcBef>
                <a:spcPts val="1600"/>
              </a:spcBef>
              <a:spcAft>
                <a:spcPts val="1600"/>
              </a:spcAft>
              <a:buNone/>
            </a:pPr>
            <a:r>
              <a:rPr lang="en"/>
              <a:t>Write the use case name at the top of each slide.</a:t>
            </a:r>
            <a:endParaRPr dirty="0"/>
          </a:p>
        </p:txBody>
      </p:sp>
      <p:sp>
        <p:nvSpPr>
          <p:cNvPr id="130" name="Google Shape;130;p20"/>
          <p:cNvSpPr txBox="1"/>
          <p:nvPr/>
        </p:nvSpPr>
        <p:spPr>
          <a:xfrm>
            <a:off x="3758963" y="2871588"/>
            <a:ext cx="5318100" cy="911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b="1" i="1">
                <a:solidFill>
                  <a:srgbClr val="424242"/>
                </a:solidFill>
                <a:latin typeface="Open Sans"/>
                <a:ea typeface="Open Sans"/>
                <a:cs typeface="Open Sans"/>
                <a:sym typeface="Open Sans"/>
              </a:rPr>
              <a:t>Do all work on slides 10-12:</a:t>
            </a:r>
            <a:endParaRPr b="1" i="1" dirty="0">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capabilities                       from slide 9 </a:t>
            </a:r>
            <a:r>
              <a:rPr lang="en" i="1">
                <a:solidFill>
                  <a:schemeClr val="dk2"/>
                </a:solidFill>
                <a:latin typeface="Open Sans"/>
                <a:ea typeface="Open Sans"/>
                <a:cs typeface="Open Sans"/>
                <a:sym typeface="Open Sans"/>
              </a:rPr>
              <a:t>into Analysis Layer</a:t>
            </a:r>
            <a:endParaRPr i="1" dirty="0">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dirty="0">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arrows from slide 9                   to show data flow, input/output</a:t>
            </a:r>
            <a:endParaRPr i="1" dirty="0">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dirty="0">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dirty="0">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33550" y="3191700"/>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7200754" y="42915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7694628" y="4177300"/>
            <a:ext cx="129725"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4201450" y="586725"/>
            <a:ext cx="4297701" cy="2138300"/>
          </a:xfrm>
          <a:prstGeom prst="rect">
            <a:avLst/>
          </a:prstGeom>
          <a:noFill/>
          <a:ln>
            <a:noFill/>
          </a:ln>
        </p:spPr>
      </p:pic>
      <p:sp>
        <p:nvSpPr>
          <p:cNvPr id="135" name="Google Shape;135;p20"/>
          <p:cNvSpPr txBox="1"/>
          <p:nvPr/>
        </p:nvSpPr>
        <p:spPr>
          <a:xfrm>
            <a:off x="4015850" y="165050"/>
            <a:ext cx="4668900" cy="27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Sample Completed Architecture</a:t>
            </a:r>
            <a:endParaRPr b="1"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4796</TotalTime>
  <Words>2442</Words>
  <Application>Microsoft Office PowerPoint</Application>
  <PresentationFormat>On-screen Show (16:9)</PresentationFormat>
  <Paragraphs>255</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Open Sans</vt:lpstr>
      <vt:lpstr>Times New Roman</vt:lpstr>
      <vt:lpstr>Roboto</vt:lpstr>
      <vt:lpstr>Material</vt:lpstr>
      <vt:lpstr>AI For Business Leaders Course  Project Steps: Delivering an ML/AI Strategy  </vt:lpstr>
      <vt:lpstr>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Production Schedule Optimizer</vt:lpstr>
      <vt:lpstr>Buyer Propensity Analyzer</vt:lpstr>
      <vt:lpstr>Well done! You’ve completed Step 5 of the project!</vt:lpstr>
      <vt:lpstr>AI for Business Leaders Project Step 6B  Feedback and Final Prioritization Grid</vt:lpstr>
      <vt:lpstr>Feedback Visualization</vt:lpstr>
      <vt:lpstr>Verbatim Quotes - &lt;Production Schedule Optimizer&gt;</vt:lpstr>
      <vt:lpstr>Visualization - &lt; Production Schedule Optimizer&gt;</vt:lpstr>
      <vt:lpstr>Verbatim Quotes - &lt;Buyer Propensity Analyzer&gt;</vt:lpstr>
      <vt:lpstr>Visualization - &lt; Buyer Propensity Analyzer &gt;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Venkat Venkatachalam</cp:lastModifiedBy>
  <cp:revision>61</cp:revision>
  <dcterms:modified xsi:type="dcterms:W3CDTF">2021-09-05T13:56:13Z</dcterms:modified>
</cp:coreProperties>
</file>