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22-03-25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29158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69203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55675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52398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22-03-25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12474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22-03-25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60372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22-03-25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22527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22-03-25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17003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22-03-25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97412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22-03-25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10059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22-03-25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94180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22-03-25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632154956"/>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emf"/></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016/j.gltp.2021.10.002"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3E3804-E15A-183D-98EE-7CA8DA31F6D8}"/>
              </a:ext>
            </a:extLst>
          </p:cNvPr>
          <p:cNvSpPr>
            <a:spLocks noGrp="1"/>
          </p:cNvSpPr>
          <p:nvPr>
            <p:ph type="ctrTitle"/>
          </p:nvPr>
        </p:nvSpPr>
        <p:spPr>
          <a:xfrm>
            <a:off x="2907102" y="312304"/>
            <a:ext cx="6800490" cy="1999409"/>
          </a:xfrm>
        </p:spPr>
        <p:txBody>
          <a:bodyPr>
            <a:normAutofit/>
          </a:bodyPr>
          <a:lstStyle/>
          <a:p>
            <a:r>
              <a:rPr lang="en-US" sz="4000" b="1" dirty="0">
                <a:solidFill>
                  <a:srgbClr val="FF0000"/>
                </a:solidFill>
                <a:latin typeface="Times New Roman"/>
                <a:cs typeface="Times New Roman"/>
              </a:rPr>
              <a:t>CMR Technical Campus</a:t>
            </a:r>
            <a:br>
              <a:rPr lang="en-US" sz="4000" b="1" dirty="0">
                <a:latin typeface="Times New Roman"/>
                <a:cs typeface="Times New Roman"/>
              </a:rPr>
            </a:br>
            <a:r>
              <a:rPr lang="en-US" sz="4000" b="1" dirty="0">
                <a:solidFill>
                  <a:srgbClr val="00B0F0"/>
                </a:solidFill>
                <a:latin typeface="Times New Roman"/>
                <a:cs typeface="Times New Roman"/>
              </a:rPr>
              <a:t>Department of CSE</a:t>
            </a:r>
            <a:endParaRPr lang="en-US" sz="4000" dirty="0">
              <a:solidFill>
                <a:srgbClr val="00B0F0"/>
              </a:solidFill>
              <a:latin typeface="Times New Roman"/>
              <a:cs typeface="Times New Roman"/>
            </a:endParaRPr>
          </a:p>
          <a:p>
            <a:endParaRPr lang="en-US" dirty="0">
              <a:ea typeface="Calibri Light"/>
              <a:cs typeface="Calibri Light"/>
            </a:endParaRPr>
          </a:p>
        </p:txBody>
      </p:sp>
      <p:pic>
        <p:nvPicPr>
          <p:cNvPr id="8" name="Picture 7" descr="A logo with a flower&#10;&#10;Description automatically generated">
            <a:extLst>
              <a:ext uri="{FF2B5EF4-FFF2-40B4-BE49-F238E27FC236}">
                <a16:creationId xmlns:a16="http://schemas.microsoft.com/office/drawing/2014/main" id="{D109BE6C-3996-BE47-0A10-59AB2EC95D55}"/>
              </a:ext>
            </a:extLst>
          </p:cNvPr>
          <p:cNvPicPr>
            <a:picLocks noChangeAspect="1"/>
          </p:cNvPicPr>
          <p:nvPr/>
        </p:nvPicPr>
        <p:blipFill>
          <a:blip r:embed="rId2"/>
          <a:stretch>
            <a:fillRect/>
          </a:stretch>
        </p:blipFill>
        <p:spPr>
          <a:xfrm>
            <a:off x="2008274" y="126162"/>
            <a:ext cx="1648967" cy="1429829"/>
          </a:xfrm>
          <a:prstGeom prst="rect">
            <a:avLst/>
          </a:prstGeom>
        </p:spPr>
      </p:pic>
      <p:sp>
        <p:nvSpPr>
          <p:cNvPr id="9" name="TextBox 8">
            <a:extLst>
              <a:ext uri="{FF2B5EF4-FFF2-40B4-BE49-F238E27FC236}">
                <a16:creationId xmlns:a16="http://schemas.microsoft.com/office/drawing/2014/main" id="{55BCDD74-7E19-5387-D422-AA1AEAD9DD47}"/>
              </a:ext>
            </a:extLst>
          </p:cNvPr>
          <p:cNvSpPr txBox="1"/>
          <p:nvPr/>
        </p:nvSpPr>
        <p:spPr>
          <a:xfrm>
            <a:off x="0" y="1647646"/>
            <a:ext cx="121919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solidFill>
                  <a:srgbClr val="7030A0"/>
                </a:solidFill>
                <a:latin typeface="Times New Roman"/>
              </a:rPr>
              <a:t>Industrial Oriented Mini Project</a:t>
            </a:r>
            <a:endParaRPr lang="en-US" dirty="0"/>
          </a:p>
        </p:txBody>
      </p:sp>
      <p:sp>
        <p:nvSpPr>
          <p:cNvPr id="10" name="TextBox 9">
            <a:extLst>
              <a:ext uri="{FF2B5EF4-FFF2-40B4-BE49-F238E27FC236}">
                <a16:creationId xmlns:a16="http://schemas.microsoft.com/office/drawing/2014/main" id="{7066A200-9B7D-E7B0-4F49-C56421449A11}"/>
              </a:ext>
            </a:extLst>
          </p:cNvPr>
          <p:cNvSpPr txBox="1"/>
          <p:nvPr/>
        </p:nvSpPr>
        <p:spPr>
          <a:xfrm>
            <a:off x="598099" y="2539042"/>
            <a:ext cx="115939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Times New Roman"/>
              </a:rPr>
              <a:t>Project Title:  Automated Resume Analysis &amp; Skill Matching Website using NLP</a:t>
            </a:r>
            <a:endParaRPr lang="en-US" sz="2400" b="1" dirty="0">
              <a:latin typeface="Times New Roman"/>
              <a:cs typeface="Times New Roman"/>
            </a:endParaRPr>
          </a:p>
        </p:txBody>
      </p:sp>
      <p:sp>
        <p:nvSpPr>
          <p:cNvPr id="11" name="TextBox 10">
            <a:extLst>
              <a:ext uri="{FF2B5EF4-FFF2-40B4-BE49-F238E27FC236}">
                <a16:creationId xmlns:a16="http://schemas.microsoft.com/office/drawing/2014/main" id="{1DB776BB-9EC3-F020-0C9C-5116E1CF1E1A}"/>
              </a:ext>
            </a:extLst>
          </p:cNvPr>
          <p:cNvSpPr txBox="1"/>
          <p:nvPr/>
        </p:nvSpPr>
        <p:spPr>
          <a:xfrm>
            <a:off x="396816" y="3559833"/>
            <a:ext cx="4316998"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00B0F0"/>
                </a:solidFill>
                <a:latin typeface="Times New Roman"/>
                <a:cs typeface="Segoe UI"/>
              </a:rPr>
              <a:t>Project Supervisor:</a:t>
            </a:r>
            <a:r>
              <a:rPr lang="en-US" sz="2000" dirty="0">
                <a:latin typeface="Times New Roman"/>
                <a:cs typeface="Segoe UI"/>
              </a:rPr>
              <a:t>​</a:t>
            </a:r>
          </a:p>
          <a:p>
            <a:r>
              <a:rPr lang="en-US" sz="2000" b="1" dirty="0">
                <a:solidFill>
                  <a:srgbClr val="002060"/>
                </a:solidFill>
                <a:latin typeface="Times New Roman"/>
                <a:cs typeface="Segoe UI"/>
              </a:rPr>
              <a:t>Name:</a:t>
            </a:r>
            <a:r>
              <a:rPr lang="en-US" sz="2000" dirty="0">
                <a:latin typeface="Times New Roman"/>
                <a:cs typeface="Segoe UI"/>
              </a:rPr>
              <a:t>​ Dr. J. </a:t>
            </a:r>
            <a:r>
              <a:rPr lang="en-US" sz="2000" dirty="0" err="1">
                <a:latin typeface="Times New Roman"/>
                <a:cs typeface="Segoe UI"/>
              </a:rPr>
              <a:t>Narasimharao</a:t>
            </a:r>
            <a:r>
              <a:rPr lang="en-US" sz="2000" dirty="0">
                <a:latin typeface="Times New Roman"/>
                <a:cs typeface="Segoe UI"/>
              </a:rPr>
              <a:t> </a:t>
            </a:r>
          </a:p>
          <a:p>
            <a:r>
              <a:rPr lang="en-US" sz="2000" b="1" dirty="0">
                <a:solidFill>
                  <a:srgbClr val="002060"/>
                </a:solidFill>
                <a:latin typeface="Times New Roman"/>
                <a:cs typeface="Segoe UI"/>
              </a:rPr>
              <a:t>Designation:</a:t>
            </a:r>
            <a:r>
              <a:rPr lang="en-US" sz="2000" dirty="0">
                <a:solidFill>
                  <a:srgbClr val="002060"/>
                </a:solidFill>
                <a:latin typeface="Times New Roman"/>
                <a:cs typeface="Segoe UI"/>
              </a:rPr>
              <a:t> Associate Professor</a:t>
            </a:r>
            <a:endParaRPr lang="en-IN" sz="2000" dirty="0">
              <a:latin typeface="Times New Roman"/>
              <a:cs typeface="Segoe UI"/>
            </a:endParaRPr>
          </a:p>
        </p:txBody>
      </p:sp>
      <p:sp>
        <p:nvSpPr>
          <p:cNvPr id="3" name="TextBox 2">
            <a:extLst>
              <a:ext uri="{FF2B5EF4-FFF2-40B4-BE49-F238E27FC236}">
                <a16:creationId xmlns:a16="http://schemas.microsoft.com/office/drawing/2014/main" id="{1EBE84F6-A046-41DD-8170-51FDD664F183}"/>
              </a:ext>
            </a:extLst>
          </p:cNvPr>
          <p:cNvSpPr txBox="1"/>
          <p:nvPr/>
        </p:nvSpPr>
        <p:spPr>
          <a:xfrm>
            <a:off x="4838700" y="3559833"/>
            <a:ext cx="7353300" cy="2031325"/>
          </a:xfrm>
          <a:prstGeom prst="rect">
            <a:avLst/>
          </a:prstGeom>
          <a:noFill/>
        </p:spPr>
        <p:txBody>
          <a:bodyPr wrap="square" rtlCol="0">
            <a:spAutoFit/>
          </a:bodyPr>
          <a:lstStyle/>
          <a:p>
            <a:r>
              <a:rPr lang="en-US" b="1" dirty="0">
                <a:solidFill>
                  <a:srgbClr val="00B0F0"/>
                </a:solidFill>
                <a:latin typeface="Times New Roman" panose="02020603050405020304" pitchFamily="18" charset="0"/>
                <a:cs typeface="Times New Roman" panose="02020603050405020304" pitchFamily="18" charset="0"/>
              </a:rPr>
              <a:t>Presented By:</a:t>
            </a:r>
          </a:p>
          <a:p>
            <a:r>
              <a:rPr lang="en-US" dirty="0">
                <a:latin typeface="Times New Roman" panose="02020603050405020304" pitchFamily="18" charset="0"/>
                <a:cs typeface="Times New Roman" panose="02020603050405020304" pitchFamily="18" charset="0"/>
              </a:rPr>
              <a:t>Batch No: 01</a:t>
            </a:r>
          </a:p>
          <a:p>
            <a:pPr marL="342900" indent="-342900">
              <a:buAutoNum type="arabicPeriod"/>
            </a:pPr>
            <a:r>
              <a:rPr lang="en-US" dirty="0">
                <a:latin typeface="Times New Roman" panose="02020603050405020304" pitchFamily="18" charset="0"/>
                <a:cs typeface="Times New Roman" panose="02020603050405020304" pitchFamily="18" charset="0"/>
              </a:rPr>
              <a:t>H. No: 227R1A0559                             Name: V VENKATA SAI ANAND</a:t>
            </a:r>
          </a:p>
          <a:p>
            <a:pPr marL="342900" indent="-342900">
              <a:buFontTx/>
              <a:buAutoNum type="arabicPeriod"/>
            </a:pPr>
            <a:r>
              <a:rPr lang="en-US" dirty="0">
                <a:latin typeface="Times New Roman" panose="02020603050405020304" pitchFamily="18" charset="0"/>
                <a:cs typeface="Times New Roman" panose="02020603050405020304" pitchFamily="18" charset="0"/>
              </a:rPr>
              <a:t>H. No: 227R1A0501                             Name: A AMBIKA </a:t>
            </a:r>
          </a:p>
          <a:p>
            <a:pPr marL="342900" indent="-342900">
              <a:buFontTx/>
              <a:buAutoNum type="arabicPeriod"/>
            </a:pPr>
            <a:r>
              <a:rPr lang="en-US" dirty="0">
                <a:latin typeface="Times New Roman" panose="02020603050405020304" pitchFamily="18" charset="0"/>
                <a:cs typeface="Times New Roman" panose="02020603050405020304" pitchFamily="18" charset="0"/>
              </a:rPr>
              <a:t>H. No: 227R1A0531                             Name: K SIRIVALLI                              </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FEFEF4-DA0B-4AB4-DE52-B7D39BD97F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030E3D-3E14-C9AB-0BD5-84F4CEB7F3D5}"/>
              </a:ext>
            </a:extLst>
          </p:cNvPr>
          <p:cNvSpPr>
            <a:spLocks noGrp="1"/>
          </p:cNvSpPr>
          <p:nvPr>
            <p:ph type="title"/>
          </p:nvPr>
        </p:nvSpPr>
        <p:spPr/>
        <p:txBody>
          <a:bodyPr/>
          <a:lstStyle/>
          <a:p>
            <a:r>
              <a:rPr lang="en-US" sz="4400" dirty="0">
                <a:latin typeface="Times New Roman"/>
                <a:cs typeface="Arial"/>
              </a:rPr>
              <a:t>Methodology</a:t>
            </a:r>
          </a:p>
        </p:txBody>
      </p:sp>
      <p:pic>
        <p:nvPicPr>
          <p:cNvPr id="4" name="Content Placeholder 3" descr="A logo with a flower&#10;&#10;Description automatically generated">
            <a:extLst>
              <a:ext uri="{FF2B5EF4-FFF2-40B4-BE49-F238E27FC236}">
                <a16:creationId xmlns:a16="http://schemas.microsoft.com/office/drawing/2014/main" id="{C8B5972E-F237-B19B-6662-D07B252F2EA5}"/>
              </a:ext>
            </a:extLst>
          </p:cNvPr>
          <p:cNvPicPr>
            <a:picLocks noGrp="1" noChangeAspect="1"/>
          </p:cNvPicPr>
          <p:nvPr>
            <p:ph idx="1"/>
          </p:nvPr>
        </p:nvPicPr>
        <p:blipFill>
          <a:blip r:embed="rId2"/>
          <a:stretch>
            <a:fillRect/>
          </a:stretch>
        </p:blipFill>
        <p:spPr>
          <a:xfrm>
            <a:off x="10730119" y="-3622"/>
            <a:ext cx="1477065" cy="1251226"/>
          </a:xfrm>
        </p:spPr>
      </p:pic>
      <p:sp>
        <p:nvSpPr>
          <p:cNvPr id="5" name="TextBox 4">
            <a:extLst>
              <a:ext uri="{FF2B5EF4-FFF2-40B4-BE49-F238E27FC236}">
                <a16:creationId xmlns:a16="http://schemas.microsoft.com/office/drawing/2014/main" id="{FB0C7D33-E85E-040A-DD5E-BFDA9364C305}"/>
              </a:ext>
            </a:extLst>
          </p:cNvPr>
          <p:cNvSpPr txBox="1"/>
          <p:nvPr/>
        </p:nvSpPr>
        <p:spPr>
          <a:xfrm>
            <a:off x="960120" y="1720573"/>
            <a:ext cx="10393680" cy="3268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2000" dirty="0">
                <a:latin typeface="Times New Roman"/>
                <a:cs typeface="Arial"/>
              </a:rPr>
              <a:t>	The core methodology leverages Natural Language Processing (NLP) to enhance resume processing.</a:t>
            </a:r>
          </a:p>
          <a:p>
            <a:pPr algn="just">
              <a:lnSpc>
                <a:spcPct val="150000"/>
              </a:lnSpc>
            </a:pPr>
            <a:endParaRPr lang="en-US" sz="2000" dirty="0">
              <a:latin typeface="Times New Roman"/>
              <a:cs typeface="Arial"/>
            </a:endParaRPr>
          </a:p>
          <a:p>
            <a:pPr marL="342900" indent="-342900" algn="just">
              <a:lnSpc>
                <a:spcPct val="150000"/>
              </a:lnSpc>
              <a:buFont typeface="Arial" panose="020B0604020202020204" pitchFamily="34" charset="0"/>
              <a:buChar char="•"/>
            </a:pPr>
            <a:r>
              <a:rPr lang="en-US" sz="2000" dirty="0">
                <a:latin typeface="Times New Roman"/>
                <a:cs typeface="Arial"/>
              </a:rPr>
              <a:t>NLP is utilized to parse resumes and extract relevant information, specifically using the </a:t>
            </a:r>
            <a:r>
              <a:rPr lang="en-US" sz="2000" dirty="0" err="1">
                <a:latin typeface="Times New Roman"/>
                <a:cs typeface="Arial"/>
              </a:rPr>
              <a:t>SpaCy</a:t>
            </a:r>
            <a:r>
              <a:rPr lang="en-US" sz="2000" dirty="0">
                <a:latin typeface="Times New Roman"/>
                <a:cs typeface="Arial"/>
              </a:rPr>
              <a:t> resume parser.</a:t>
            </a:r>
          </a:p>
          <a:p>
            <a:pPr marL="342900" indent="-342900" algn="just">
              <a:lnSpc>
                <a:spcPct val="150000"/>
              </a:lnSpc>
              <a:buFont typeface="Arial" panose="020B0604020202020204" pitchFamily="34" charset="0"/>
              <a:buChar char="•"/>
            </a:pPr>
            <a:r>
              <a:rPr lang="en-US" sz="2000" dirty="0">
                <a:latin typeface="Times New Roman"/>
                <a:cs typeface="Arial"/>
              </a:rPr>
              <a:t>A Python backend is responsible for ranking resumes based on predefined criteria.</a:t>
            </a:r>
          </a:p>
          <a:p>
            <a:pPr marL="342900" indent="-342900" algn="just">
              <a:lnSpc>
                <a:spcPct val="150000"/>
              </a:lnSpc>
              <a:buFont typeface="Arial" panose="020B0604020202020204" pitchFamily="34" charset="0"/>
              <a:buChar char="•"/>
            </a:pPr>
            <a:r>
              <a:rPr lang="en-US" sz="2000" dirty="0">
                <a:latin typeface="Times New Roman"/>
                <a:cs typeface="Arial"/>
              </a:rPr>
              <a:t>The extracted data is efficiently stored in a database for further analysis and retrieval.</a:t>
            </a:r>
            <a:endParaRPr lang="en-IN" sz="2000" dirty="0">
              <a:latin typeface="Times New Roman"/>
              <a:cs typeface="Arial"/>
            </a:endParaRPr>
          </a:p>
        </p:txBody>
      </p:sp>
    </p:spTree>
    <p:extLst>
      <p:ext uri="{BB962C8B-B14F-4D97-AF65-F5344CB8AC3E}">
        <p14:creationId xmlns:p14="http://schemas.microsoft.com/office/powerpoint/2010/main" val="2820935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DCFAE-705D-9886-FE4A-1947E64335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152E3A-19CB-7DB1-1EE9-1F6E4990A3E3}"/>
              </a:ext>
            </a:extLst>
          </p:cNvPr>
          <p:cNvSpPr>
            <a:spLocks noGrp="1"/>
          </p:cNvSpPr>
          <p:nvPr>
            <p:ph type="title"/>
          </p:nvPr>
        </p:nvSpPr>
        <p:spPr/>
        <p:txBody>
          <a:bodyPr/>
          <a:lstStyle/>
          <a:p>
            <a:r>
              <a:rPr lang="en-US" sz="4400" dirty="0">
                <a:latin typeface="Times New Roman"/>
                <a:cs typeface="Arial"/>
              </a:rPr>
              <a:t>Design/Architecture​</a:t>
            </a:r>
          </a:p>
        </p:txBody>
      </p:sp>
      <p:pic>
        <p:nvPicPr>
          <p:cNvPr id="4" name="Content Placeholder 3" descr="A logo with a flower&#10;&#10;Description automatically generated">
            <a:extLst>
              <a:ext uri="{FF2B5EF4-FFF2-40B4-BE49-F238E27FC236}">
                <a16:creationId xmlns:a16="http://schemas.microsoft.com/office/drawing/2014/main" id="{579A28BE-1CB3-E1E5-1B51-D95CBC5DC732}"/>
              </a:ext>
            </a:extLst>
          </p:cNvPr>
          <p:cNvPicPr>
            <a:picLocks noGrp="1" noChangeAspect="1"/>
          </p:cNvPicPr>
          <p:nvPr>
            <p:ph idx="1"/>
          </p:nvPr>
        </p:nvPicPr>
        <p:blipFill>
          <a:blip r:embed="rId2"/>
          <a:stretch>
            <a:fillRect/>
          </a:stretch>
        </p:blipFill>
        <p:spPr>
          <a:xfrm>
            <a:off x="10730119" y="-3622"/>
            <a:ext cx="1477065" cy="1251226"/>
          </a:xfrm>
        </p:spPr>
      </p:pic>
      <p:pic>
        <p:nvPicPr>
          <p:cNvPr id="3" name="Picture 2" descr="8. Activity diagram showing comparison of candidate resume with job... |  Download Scientific Diagram">
            <a:extLst>
              <a:ext uri="{FF2B5EF4-FFF2-40B4-BE49-F238E27FC236}">
                <a16:creationId xmlns:a16="http://schemas.microsoft.com/office/drawing/2014/main" id="{2B432902-D295-22D4-C0E7-E988384DC651}"/>
              </a:ext>
            </a:extLst>
          </p:cNvPr>
          <p:cNvPicPr>
            <a:picLocks noChangeAspect="1"/>
          </p:cNvPicPr>
          <p:nvPr/>
        </p:nvPicPr>
        <p:blipFill>
          <a:blip r:embed="rId3"/>
          <a:srcRect/>
          <a:stretch>
            <a:fillRect/>
          </a:stretch>
        </p:blipFill>
        <p:spPr bwMode="auto">
          <a:xfrm>
            <a:off x="101599" y="1389234"/>
            <a:ext cx="7930149" cy="4323456"/>
          </a:xfrm>
          <a:prstGeom prst="rect">
            <a:avLst/>
          </a:prstGeom>
          <a:noFill/>
          <a:ln w="9525">
            <a:noFill/>
            <a:miter lim="800000"/>
            <a:headEnd/>
            <a:tailEnd/>
          </a:ln>
        </p:spPr>
      </p:pic>
      <p:pic>
        <p:nvPicPr>
          <p:cNvPr id="6" name="Picture 5">
            <a:extLst>
              <a:ext uri="{FF2B5EF4-FFF2-40B4-BE49-F238E27FC236}">
                <a16:creationId xmlns:a16="http://schemas.microsoft.com/office/drawing/2014/main" id="{03979E32-925D-8A95-87DD-B5A9A419F840}"/>
              </a:ext>
            </a:extLst>
          </p:cNvPr>
          <p:cNvPicPr>
            <a:picLocks noChangeAspect="1"/>
          </p:cNvPicPr>
          <p:nvPr/>
        </p:nvPicPr>
        <p:blipFill>
          <a:blip r:embed="rId4"/>
          <a:srcRect/>
          <a:stretch>
            <a:fillRect/>
          </a:stretch>
        </p:blipFill>
        <p:spPr bwMode="auto">
          <a:xfrm>
            <a:off x="3848099" y="2618350"/>
            <a:ext cx="7197133" cy="3715443"/>
          </a:xfrm>
          <a:prstGeom prst="rect">
            <a:avLst/>
          </a:prstGeom>
          <a:noFill/>
          <a:ln w="9525">
            <a:noFill/>
            <a:miter lim="800000"/>
            <a:headEnd/>
            <a:tailEnd/>
          </a:ln>
        </p:spPr>
      </p:pic>
      <p:pic>
        <p:nvPicPr>
          <p:cNvPr id="7" name="Picture 6">
            <a:extLst>
              <a:ext uri="{FF2B5EF4-FFF2-40B4-BE49-F238E27FC236}">
                <a16:creationId xmlns:a16="http://schemas.microsoft.com/office/drawing/2014/main" id="{1D05C099-D007-D894-59DB-9281C8D3B06B}"/>
              </a:ext>
            </a:extLst>
          </p:cNvPr>
          <p:cNvPicPr>
            <a:picLocks noChangeAspect="1"/>
          </p:cNvPicPr>
          <p:nvPr/>
        </p:nvPicPr>
        <p:blipFill>
          <a:blip r:embed="rId5"/>
          <a:srcRect/>
          <a:stretch>
            <a:fillRect/>
          </a:stretch>
        </p:blipFill>
        <p:spPr bwMode="auto">
          <a:xfrm>
            <a:off x="6819900" y="5051509"/>
            <a:ext cx="5372100" cy="1685290"/>
          </a:xfrm>
          <a:prstGeom prst="rect">
            <a:avLst/>
          </a:prstGeom>
          <a:noFill/>
          <a:ln w="9525">
            <a:noFill/>
            <a:miter lim="800000"/>
            <a:headEnd/>
            <a:tailEnd/>
          </a:ln>
        </p:spPr>
      </p:pic>
    </p:spTree>
    <p:extLst>
      <p:ext uri="{BB962C8B-B14F-4D97-AF65-F5344CB8AC3E}">
        <p14:creationId xmlns:p14="http://schemas.microsoft.com/office/powerpoint/2010/main" val="3049787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CA8E8-92CB-C0C1-8628-C0A3BD11FE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693F95-2AFF-7B62-4748-007CCD946DFE}"/>
              </a:ext>
            </a:extLst>
          </p:cNvPr>
          <p:cNvSpPr>
            <a:spLocks noGrp="1"/>
          </p:cNvSpPr>
          <p:nvPr>
            <p:ph type="title"/>
          </p:nvPr>
        </p:nvSpPr>
        <p:spPr/>
        <p:txBody>
          <a:bodyPr/>
          <a:lstStyle/>
          <a:p>
            <a:r>
              <a:rPr lang="en-US" sz="4400" dirty="0">
                <a:latin typeface="Times New Roman"/>
                <a:cs typeface="Arial"/>
              </a:rPr>
              <a:t>References</a:t>
            </a:r>
          </a:p>
        </p:txBody>
      </p:sp>
      <p:pic>
        <p:nvPicPr>
          <p:cNvPr id="4" name="Content Placeholder 3" descr="A logo with a flower&#10;&#10;Description automatically generated">
            <a:extLst>
              <a:ext uri="{FF2B5EF4-FFF2-40B4-BE49-F238E27FC236}">
                <a16:creationId xmlns:a16="http://schemas.microsoft.com/office/drawing/2014/main" id="{3351B987-B323-BE43-8134-9E7803A6D94E}"/>
              </a:ext>
            </a:extLst>
          </p:cNvPr>
          <p:cNvPicPr>
            <a:picLocks noGrp="1" noChangeAspect="1"/>
          </p:cNvPicPr>
          <p:nvPr>
            <p:ph idx="1"/>
          </p:nvPr>
        </p:nvPicPr>
        <p:blipFill>
          <a:blip r:embed="rId2"/>
          <a:stretch>
            <a:fillRect/>
          </a:stretch>
        </p:blipFill>
        <p:spPr>
          <a:xfrm>
            <a:off x="10730119" y="-3622"/>
            <a:ext cx="1477065" cy="1251226"/>
          </a:xfrm>
        </p:spPr>
      </p:pic>
      <p:sp>
        <p:nvSpPr>
          <p:cNvPr id="5" name="TextBox 4">
            <a:extLst>
              <a:ext uri="{FF2B5EF4-FFF2-40B4-BE49-F238E27FC236}">
                <a16:creationId xmlns:a16="http://schemas.microsoft.com/office/drawing/2014/main" id="{C9C4219C-315D-E661-12A3-67B784418C96}"/>
              </a:ext>
            </a:extLst>
          </p:cNvPr>
          <p:cNvSpPr txBox="1"/>
          <p:nvPr/>
        </p:nvSpPr>
        <p:spPr>
          <a:xfrm>
            <a:off x="838200" y="1384023"/>
            <a:ext cx="10927080" cy="54915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algn="just">
              <a:lnSpc>
                <a:spcPct val="115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 Pradeep Kumar Roy, Vellore Institute of Technology, 2019. A Machine learning approach for automation of resume recommendation system, ICCIDS 2019. 10.1016/j.procs.2020.03.284.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15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 Thimma Reddy Kalva, Utah State University, 2013. Skill-Finder: Automated Job-Resume Matching system. 3]Yong Luo, Nanyang Technological University, 2018. A Learning- Based Framework for automatic resume quality assessment, arXiv:1810.02832v1 cs.IR].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15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[3].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Suhjit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Amin,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Fr.Conceicao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Rodrigues Institute of Technology, 2019. Web Application for Screening resume, IEEE DOI: 10.1109/ICNTE44896.2019.8945869.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15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[4]. Tejaswini K, Umadevi V, Shashank M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Kadiwal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Sanjay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Revanna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Design and Development of Machine Learning based Resume Ranking System (2021), DOI: </a:t>
            </a:r>
            <a:r>
              <a:rPr lang="en-US"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https://doi.org/10.1016/j.gltp.2021.10.002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15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[5]. Riza tana Fareed, rajah V, and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Sharadadevi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kaganumath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“Resume Classification and Ranking using KNN and Cosine Similarity” In 2021 International Journal of Engineering Research &amp; Technology (IJERT), ISSN: 2278- 0181, Vol.10.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[6]. Suhas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Tangadle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Gopalakrishna, Vijayaraghavan Varadharajan, “Automated Tool for Resume Classification Using Semantic Analysis”, International Journal of Artificial Intelligence and Applications (IJAIA), Vol. 10, No.1, January 2019</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2671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E7D9-79DA-2FC3-422B-CBFEF3CC7471}"/>
              </a:ext>
            </a:extLst>
          </p:cNvPr>
          <p:cNvSpPr>
            <a:spLocks noGrp="1"/>
          </p:cNvSpPr>
          <p:nvPr>
            <p:ph type="title"/>
          </p:nvPr>
        </p:nvSpPr>
        <p:spPr/>
        <p:txBody>
          <a:bodyPr/>
          <a:lstStyle/>
          <a:p>
            <a:r>
              <a:rPr lang="en-US" dirty="0">
                <a:latin typeface="Times New Roman"/>
                <a:cs typeface="Times New Roman"/>
              </a:rPr>
              <a:t>Index</a:t>
            </a:r>
            <a:endParaRPr lang="en-US" dirty="0"/>
          </a:p>
        </p:txBody>
      </p:sp>
      <p:pic>
        <p:nvPicPr>
          <p:cNvPr id="4" name="Content Placeholder 3" descr="A logo with a flower&#10;&#10;Description automatically generated">
            <a:extLst>
              <a:ext uri="{FF2B5EF4-FFF2-40B4-BE49-F238E27FC236}">
                <a16:creationId xmlns:a16="http://schemas.microsoft.com/office/drawing/2014/main" id="{D6E4BB97-AC32-E28F-14E0-655A3A315D2B}"/>
              </a:ext>
            </a:extLst>
          </p:cNvPr>
          <p:cNvPicPr>
            <a:picLocks noGrp="1" noChangeAspect="1"/>
          </p:cNvPicPr>
          <p:nvPr>
            <p:ph idx="1"/>
          </p:nvPr>
        </p:nvPicPr>
        <p:blipFill>
          <a:blip r:embed="rId2"/>
          <a:stretch>
            <a:fillRect/>
          </a:stretch>
        </p:blipFill>
        <p:spPr>
          <a:xfrm>
            <a:off x="10730119" y="-3622"/>
            <a:ext cx="1477065" cy="1251226"/>
          </a:xfrm>
        </p:spPr>
      </p:pic>
      <p:sp>
        <p:nvSpPr>
          <p:cNvPr id="5" name="TextBox 4">
            <a:extLst>
              <a:ext uri="{FF2B5EF4-FFF2-40B4-BE49-F238E27FC236}">
                <a16:creationId xmlns:a16="http://schemas.microsoft.com/office/drawing/2014/main" id="{50E35079-FEB8-1858-8F76-4E4838640443}"/>
              </a:ext>
            </a:extLst>
          </p:cNvPr>
          <p:cNvSpPr txBox="1"/>
          <p:nvPr/>
        </p:nvSpPr>
        <p:spPr>
          <a:xfrm>
            <a:off x="616227" y="1720573"/>
            <a:ext cx="11270973"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sz="2000" dirty="0">
                <a:latin typeface="Times New Roman"/>
                <a:cs typeface="Arial"/>
              </a:rPr>
              <a:t>Department Vision and Mission</a:t>
            </a:r>
          </a:p>
          <a:p>
            <a:pPr marL="228600" indent="-228600">
              <a:buFont typeface=""/>
              <a:buChar char="•"/>
            </a:pPr>
            <a:r>
              <a:rPr lang="en-US" sz="2000" dirty="0">
                <a:latin typeface="Times New Roman"/>
                <a:cs typeface="Arial"/>
              </a:rPr>
              <a:t>Abstract​</a:t>
            </a:r>
          </a:p>
          <a:p>
            <a:pPr marL="228600" indent="-228600">
              <a:buFont typeface=""/>
              <a:buChar char="•"/>
            </a:pPr>
            <a:r>
              <a:rPr lang="en-US" sz="2000" dirty="0">
                <a:latin typeface="Times New Roman"/>
                <a:cs typeface="Arial"/>
              </a:rPr>
              <a:t>Introduction​</a:t>
            </a:r>
          </a:p>
          <a:p>
            <a:pPr marL="228600" indent="-228600">
              <a:buFont typeface=""/>
              <a:buChar char="•"/>
            </a:pPr>
            <a:r>
              <a:rPr lang="en-US" sz="2000" dirty="0">
                <a:latin typeface="Times New Roman"/>
                <a:cs typeface="Arial"/>
              </a:rPr>
              <a:t>Literature Review​</a:t>
            </a:r>
          </a:p>
          <a:p>
            <a:pPr marL="228600" indent="-228600">
              <a:buFont typeface=""/>
              <a:buChar char="•"/>
            </a:pPr>
            <a:r>
              <a:rPr lang="en-US" sz="2000" dirty="0">
                <a:latin typeface="Times New Roman"/>
                <a:cs typeface="Arial"/>
              </a:rPr>
              <a:t>Problem Definition​</a:t>
            </a:r>
          </a:p>
          <a:p>
            <a:pPr marL="228600" indent="-228600">
              <a:buFont typeface=""/>
              <a:buChar char="•"/>
            </a:pPr>
            <a:r>
              <a:rPr lang="en-US" sz="2000" dirty="0">
                <a:latin typeface="Times New Roman"/>
                <a:cs typeface="Arial"/>
              </a:rPr>
              <a:t>Objectives​</a:t>
            </a:r>
          </a:p>
          <a:p>
            <a:pPr marL="228600" indent="-228600">
              <a:buFont typeface=""/>
              <a:buChar char="•"/>
            </a:pPr>
            <a:r>
              <a:rPr lang="en-US" sz="2000" dirty="0">
                <a:latin typeface="Times New Roman"/>
                <a:cs typeface="Arial"/>
              </a:rPr>
              <a:t>Requirement Analysis​</a:t>
            </a:r>
          </a:p>
          <a:p>
            <a:pPr marL="228600" indent="-228600">
              <a:buFont typeface=""/>
              <a:buChar char="•"/>
            </a:pPr>
            <a:r>
              <a:rPr lang="en-US" sz="2000" dirty="0">
                <a:latin typeface="Times New Roman"/>
                <a:cs typeface="Arial"/>
              </a:rPr>
              <a:t>Methodology​</a:t>
            </a:r>
          </a:p>
          <a:p>
            <a:pPr marL="228600" indent="-228600">
              <a:buFont typeface=""/>
              <a:buChar char="•"/>
            </a:pPr>
            <a:r>
              <a:rPr lang="en-US" sz="2000" dirty="0">
                <a:latin typeface="Times New Roman"/>
                <a:cs typeface="Arial"/>
              </a:rPr>
              <a:t>Design/Architecture​</a:t>
            </a:r>
          </a:p>
          <a:p>
            <a:pPr marL="228600" indent="-228600">
              <a:buFont typeface=""/>
              <a:buChar char="•"/>
            </a:pPr>
            <a:r>
              <a:rPr lang="en-US" sz="2000" dirty="0">
                <a:latin typeface="Times New Roman"/>
                <a:cs typeface="Arial"/>
              </a:rPr>
              <a:t>References</a:t>
            </a:r>
            <a:r>
              <a:rPr lang="en-IN" sz="2000" dirty="0">
                <a:latin typeface="Times New Roman"/>
                <a:cs typeface="Arial"/>
              </a:rPr>
              <a:t>​</a:t>
            </a:r>
          </a:p>
        </p:txBody>
      </p:sp>
    </p:spTree>
    <p:extLst>
      <p:ext uri="{BB962C8B-B14F-4D97-AF65-F5344CB8AC3E}">
        <p14:creationId xmlns:p14="http://schemas.microsoft.com/office/powerpoint/2010/main" val="3459465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0929A7-85E2-E496-A75B-DAB5C1644D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4B6C75-E33A-3220-58B8-7AFF39D79081}"/>
              </a:ext>
            </a:extLst>
          </p:cNvPr>
          <p:cNvSpPr>
            <a:spLocks noGrp="1"/>
          </p:cNvSpPr>
          <p:nvPr>
            <p:ph type="title"/>
          </p:nvPr>
        </p:nvSpPr>
        <p:spPr/>
        <p:txBody>
          <a:bodyPr/>
          <a:lstStyle/>
          <a:p>
            <a:r>
              <a:rPr lang="en-US" dirty="0">
                <a:latin typeface="Times New Roman"/>
                <a:cs typeface="Times New Roman"/>
              </a:rPr>
              <a:t>Department Vision</a:t>
            </a:r>
          </a:p>
        </p:txBody>
      </p:sp>
      <p:pic>
        <p:nvPicPr>
          <p:cNvPr id="4" name="Content Placeholder 3" descr="A logo with a flower&#10;&#10;Description automatically generated">
            <a:extLst>
              <a:ext uri="{FF2B5EF4-FFF2-40B4-BE49-F238E27FC236}">
                <a16:creationId xmlns:a16="http://schemas.microsoft.com/office/drawing/2014/main" id="{2445AB6A-857A-8937-7369-C6FB8FA3D390}"/>
              </a:ext>
            </a:extLst>
          </p:cNvPr>
          <p:cNvPicPr>
            <a:picLocks noGrp="1" noChangeAspect="1"/>
          </p:cNvPicPr>
          <p:nvPr>
            <p:ph idx="1"/>
          </p:nvPr>
        </p:nvPicPr>
        <p:blipFill>
          <a:blip r:embed="rId2"/>
          <a:stretch>
            <a:fillRect/>
          </a:stretch>
        </p:blipFill>
        <p:spPr>
          <a:xfrm>
            <a:off x="10730119" y="-3622"/>
            <a:ext cx="1477065" cy="1251226"/>
          </a:xfrm>
        </p:spPr>
      </p:pic>
      <p:sp>
        <p:nvSpPr>
          <p:cNvPr id="5" name="TextBox 4">
            <a:extLst>
              <a:ext uri="{FF2B5EF4-FFF2-40B4-BE49-F238E27FC236}">
                <a16:creationId xmlns:a16="http://schemas.microsoft.com/office/drawing/2014/main" id="{742BFF1E-378A-1C25-65D1-43C332B16DE1}"/>
              </a:ext>
            </a:extLst>
          </p:cNvPr>
          <p:cNvSpPr txBox="1"/>
          <p:nvPr/>
        </p:nvSpPr>
        <p:spPr>
          <a:xfrm>
            <a:off x="960120" y="1473685"/>
            <a:ext cx="10927080" cy="960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2000" dirty="0">
                <a:latin typeface="Times New Roman"/>
                <a:cs typeface="Arial"/>
              </a:rPr>
              <a:t>	To provide quality education and a conducive learning environment in computer engineering that foster critical thinking, creativity, and practical problem-solving skills. </a:t>
            </a:r>
            <a:endParaRPr lang="en-IN" sz="2000" dirty="0">
              <a:latin typeface="Times New Roman"/>
              <a:cs typeface="Arial"/>
            </a:endParaRPr>
          </a:p>
        </p:txBody>
      </p:sp>
      <p:sp>
        <p:nvSpPr>
          <p:cNvPr id="3" name="Title 1">
            <a:extLst>
              <a:ext uri="{FF2B5EF4-FFF2-40B4-BE49-F238E27FC236}">
                <a16:creationId xmlns:a16="http://schemas.microsoft.com/office/drawing/2014/main" id="{1421D146-8163-9C08-5875-147A62DC4C26}"/>
              </a:ext>
            </a:extLst>
          </p:cNvPr>
          <p:cNvSpPr txBox="1">
            <a:spLocks/>
          </p:cNvSpPr>
          <p:nvPr/>
        </p:nvSpPr>
        <p:spPr>
          <a:xfrm>
            <a:off x="838200" y="243360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New Roman"/>
                <a:cs typeface="Times New Roman"/>
              </a:rPr>
              <a:t>Department Mission</a:t>
            </a:r>
          </a:p>
        </p:txBody>
      </p:sp>
      <p:sp>
        <p:nvSpPr>
          <p:cNvPr id="6" name="TextBox 5">
            <a:extLst>
              <a:ext uri="{FF2B5EF4-FFF2-40B4-BE49-F238E27FC236}">
                <a16:creationId xmlns:a16="http://schemas.microsoft.com/office/drawing/2014/main" id="{EE4554A0-E529-DCA8-95A8-6C25D168F7BF}"/>
              </a:ext>
            </a:extLst>
          </p:cNvPr>
          <p:cNvSpPr txBox="1"/>
          <p:nvPr/>
        </p:nvSpPr>
        <p:spPr>
          <a:xfrm>
            <a:off x="960120" y="3789051"/>
            <a:ext cx="1092708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AutoNum type="arabicPeriod"/>
            </a:pPr>
            <a:r>
              <a:rPr lang="en-US" sz="2000" dirty="0">
                <a:latin typeface="Times New Roman"/>
                <a:cs typeface="Arial"/>
              </a:rPr>
              <a:t>To educate the students in fundamental principles of computing and induce the skills needed to solve practical problems. </a:t>
            </a:r>
          </a:p>
          <a:p>
            <a:pPr marL="457200" indent="-457200" algn="just">
              <a:lnSpc>
                <a:spcPct val="150000"/>
              </a:lnSpc>
              <a:buAutoNum type="arabicPeriod"/>
            </a:pPr>
            <a:r>
              <a:rPr lang="en-US" sz="2000" dirty="0">
                <a:latin typeface="Times New Roman"/>
                <a:cs typeface="Arial"/>
              </a:rPr>
              <a:t>To provide State-of-the-art computing laboratory facilities to promote industry institute interaction to enhance student’s practical knowledge.</a:t>
            </a:r>
          </a:p>
          <a:p>
            <a:pPr marL="457200" indent="-457200" algn="just">
              <a:buAutoNum type="arabicPeriod"/>
            </a:pPr>
            <a:r>
              <a:rPr lang="en-US" sz="2000" dirty="0">
                <a:latin typeface="Times New Roman"/>
                <a:cs typeface="Arial"/>
              </a:rPr>
              <a:t>To inculcate self-learning abilities, team spirit, and professional ethics among the students to serve society.</a:t>
            </a:r>
            <a:endParaRPr lang="en-IN" sz="2000" dirty="0">
              <a:latin typeface="Times New Roman"/>
              <a:cs typeface="Arial"/>
            </a:endParaRPr>
          </a:p>
        </p:txBody>
      </p:sp>
    </p:spTree>
    <p:extLst>
      <p:ext uri="{BB962C8B-B14F-4D97-AF65-F5344CB8AC3E}">
        <p14:creationId xmlns:p14="http://schemas.microsoft.com/office/powerpoint/2010/main" val="2789960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BFA62C-319B-5379-3776-5A0952DC5B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FBE39B-3F31-7894-289F-6CA2CAFE480E}"/>
              </a:ext>
            </a:extLst>
          </p:cNvPr>
          <p:cNvSpPr>
            <a:spLocks noGrp="1"/>
          </p:cNvSpPr>
          <p:nvPr>
            <p:ph type="title"/>
          </p:nvPr>
        </p:nvSpPr>
        <p:spPr/>
        <p:txBody>
          <a:bodyPr/>
          <a:lstStyle/>
          <a:p>
            <a:r>
              <a:rPr lang="en-US" sz="4400" dirty="0">
                <a:latin typeface="Times New Roman"/>
                <a:cs typeface="Arial"/>
              </a:rPr>
              <a:t>Abstract</a:t>
            </a:r>
            <a:endParaRPr lang="en-US" dirty="0">
              <a:latin typeface="Times New Roman"/>
              <a:cs typeface="Times New Roman"/>
            </a:endParaRPr>
          </a:p>
        </p:txBody>
      </p:sp>
      <p:pic>
        <p:nvPicPr>
          <p:cNvPr id="4" name="Content Placeholder 3" descr="A logo with a flower&#10;&#10;Description automatically generated">
            <a:extLst>
              <a:ext uri="{FF2B5EF4-FFF2-40B4-BE49-F238E27FC236}">
                <a16:creationId xmlns:a16="http://schemas.microsoft.com/office/drawing/2014/main" id="{4E36CBF0-FF00-8C2F-4205-9B504B8AD77E}"/>
              </a:ext>
            </a:extLst>
          </p:cNvPr>
          <p:cNvPicPr>
            <a:picLocks noGrp="1" noChangeAspect="1"/>
          </p:cNvPicPr>
          <p:nvPr>
            <p:ph idx="1"/>
          </p:nvPr>
        </p:nvPicPr>
        <p:blipFill>
          <a:blip r:embed="rId2"/>
          <a:stretch>
            <a:fillRect/>
          </a:stretch>
        </p:blipFill>
        <p:spPr>
          <a:xfrm>
            <a:off x="10730119" y="-3622"/>
            <a:ext cx="1477065" cy="1251226"/>
          </a:xfrm>
        </p:spPr>
      </p:pic>
      <p:sp>
        <p:nvSpPr>
          <p:cNvPr id="5" name="TextBox 4">
            <a:extLst>
              <a:ext uri="{FF2B5EF4-FFF2-40B4-BE49-F238E27FC236}">
                <a16:creationId xmlns:a16="http://schemas.microsoft.com/office/drawing/2014/main" id="{4FFC8FB4-76C5-55AC-B607-7E96815B13F5}"/>
              </a:ext>
            </a:extLst>
          </p:cNvPr>
          <p:cNvSpPr txBox="1"/>
          <p:nvPr/>
        </p:nvSpPr>
        <p:spPr>
          <a:xfrm>
            <a:off x="960120" y="1720573"/>
            <a:ext cx="10393680" cy="3730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2000" dirty="0">
                <a:latin typeface="Times New Roman"/>
                <a:cs typeface="Arial"/>
              </a:rPr>
              <a:t>Online job postings receive a large number of applications in a short time, making manual resume screening time-consuming, costly, and often unfair. Many suitable candidates are overlooked, leading to mismatches in hiring. To address this, we propose an automated system that uses Natural Language Processing (NLP) to extract key details like skills, education, and experience from unstructured resumes, creating a concise summary. By removing irrelevant information, the screening process becomes more efficient. The system then employs a vectorization model with cosine similarity to rank resumes based on job relevance, enabling recruiters to identify the best-fit candidates quickly and accurately.</a:t>
            </a:r>
            <a:endParaRPr lang="en-IN" sz="2000" dirty="0">
              <a:latin typeface="Times New Roman"/>
              <a:cs typeface="Arial"/>
            </a:endParaRPr>
          </a:p>
        </p:txBody>
      </p:sp>
    </p:spTree>
    <p:extLst>
      <p:ext uri="{BB962C8B-B14F-4D97-AF65-F5344CB8AC3E}">
        <p14:creationId xmlns:p14="http://schemas.microsoft.com/office/powerpoint/2010/main" val="1722364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13B310-DD09-478A-F93B-89ED5E19E3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1D5E81-5535-EADB-2EAC-35604E3E42FC}"/>
              </a:ext>
            </a:extLst>
          </p:cNvPr>
          <p:cNvSpPr>
            <a:spLocks noGrp="1"/>
          </p:cNvSpPr>
          <p:nvPr>
            <p:ph type="title"/>
          </p:nvPr>
        </p:nvSpPr>
        <p:spPr/>
        <p:txBody>
          <a:bodyPr/>
          <a:lstStyle/>
          <a:p>
            <a:r>
              <a:rPr lang="en-US" sz="4400" dirty="0">
                <a:latin typeface="Times New Roman"/>
                <a:cs typeface="Arial"/>
              </a:rPr>
              <a:t>Introduction</a:t>
            </a:r>
            <a:endParaRPr lang="en-US" dirty="0">
              <a:latin typeface="Times New Roman"/>
              <a:cs typeface="Times New Roman"/>
            </a:endParaRPr>
          </a:p>
        </p:txBody>
      </p:sp>
      <p:pic>
        <p:nvPicPr>
          <p:cNvPr id="4" name="Content Placeholder 3" descr="A logo with a flower&#10;&#10;Description automatically generated">
            <a:extLst>
              <a:ext uri="{FF2B5EF4-FFF2-40B4-BE49-F238E27FC236}">
                <a16:creationId xmlns:a16="http://schemas.microsoft.com/office/drawing/2014/main" id="{704C4CFF-5C20-3462-FC25-79427A7C6AFE}"/>
              </a:ext>
            </a:extLst>
          </p:cNvPr>
          <p:cNvPicPr>
            <a:picLocks noGrp="1" noChangeAspect="1"/>
          </p:cNvPicPr>
          <p:nvPr>
            <p:ph idx="1"/>
          </p:nvPr>
        </p:nvPicPr>
        <p:blipFill>
          <a:blip r:embed="rId2"/>
          <a:stretch>
            <a:fillRect/>
          </a:stretch>
        </p:blipFill>
        <p:spPr>
          <a:xfrm>
            <a:off x="10730119" y="-3622"/>
            <a:ext cx="1477065" cy="1251226"/>
          </a:xfrm>
        </p:spPr>
      </p:pic>
      <p:sp>
        <p:nvSpPr>
          <p:cNvPr id="5" name="TextBox 4">
            <a:extLst>
              <a:ext uri="{FF2B5EF4-FFF2-40B4-BE49-F238E27FC236}">
                <a16:creationId xmlns:a16="http://schemas.microsoft.com/office/drawing/2014/main" id="{9CC96733-8ACB-925D-61C4-A549922F2618}"/>
              </a:ext>
            </a:extLst>
          </p:cNvPr>
          <p:cNvSpPr txBox="1"/>
          <p:nvPr/>
        </p:nvSpPr>
        <p:spPr>
          <a:xfrm>
            <a:off x="960120" y="1601701"/>
            <a:ext cx="10393680" cy="46536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2000" dirty="0">
                <a:latin typeface="Times New Roman"/>
                <a:cs typeface="Arial"/>
              </a:rPr>
              <a:t>In the present system the candidate has to fill each and every information regarding there resume in a manual form which takes large amount of time and then also the candidates, are not satisfied by the job which the present system prefers according to there skills. Let me tell you a ratio of 5:1 means, If 5 people are getting job than out of that 5, only a single guy will be satisfied by his/her job. Let me tell you an example : If i am a good python developer and particular company hired me and they are making me work on Java so, my python skills are pretty useless. And on the other hand if there is vacant place in a company so according to owner of the company he/she will prefer a best possible candidate for that vacancy. So our system will act as a handshake between this two entities. The company who prefer the best possible candidate and the candidate who prefers the best possible job according to his or her skills and ability.</a:t>
            </a:r>
            <a:endParaRPr lang="en-IN" sz="2000" dirty="0">
              <a:latin typeface="Times New Roman"/>
              <a:cs typeface="Arial"/>
            </a:endParaRPr>
          </a:p>
        </p:txBody>
      </p:sp>
    </p:spTree>
    <p:extLst>
      <p:ext uri="{BB962C8B-B14F-4D97-AF65-F5344CB8AC3E}">
        <p14:creationId xmlns:p14="http://schemas.microsoft.com/office/powerpoint/2010/main" val="3247126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0E5010-96CB-B0C9-B0F8-AF7597914A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700C44-A231-5A22-E7B4-64A6107F1020}"/>
              </a:ext>
            </a:extLst>
          </p:cNvPr>
          <p:cNvSpPr>
            <a:spLocks noGrp="1"/>
          </p:cNvSpPr>
          <p:nvPr>
            <p:ph type="title"/>
          </p:nvPr>
        </p:nvSpPr>
        <p:spPr/>
        <p:txBody>
          <a:bodyPr/>
          <a:lstStyle/>
          <a:p>
            <a:r>
              <a:rPr lang="en-US" sz="4400" dirty="0">
                <a:latin typeface="Times New Roman"/>
                <a:cs typeface="Arial"/>
              </a:rPr>
              <a:t>Literature Review​</a:t>
            </a:r>
          </a:p>
        </p:txBody>
      </p:sp>
      <p:pic>
        <p:nvPicPr>
          <p:cNvPr id="4" name="Content Placeholder 3" descr="A logo with a flower&#10;&#10;Description automatically generated">
            <a:extLst>
              <a:ext uri="{FF2B5EF4-FFF2-40B4-BE49-F238E27FC236}">
                <a16:creationId xmlns:a16="http://schemas.microsoft.com/office/drawing/2014/main" id="{19EC7EE6-BF2C-56FE-4D99-3DCADDDC5FA1}"/>
              </a:ext>
            </a:extLst>
          </p:cNvPr>
          <p:cNvPicPr>
            <a:picLocks noGrp="1" noChangeAspect="1"/>
          </p:cNvPicPr>
          <p:nvPr>
            <p:ph idx="1"/>
          </p:nvPr>
        </p:nvPicPr>
        <p:blipFill>
          <a:blip r:embed="rId2"/>
          <a:stretch>
            <a:fillRect/>
          </a:stretch>
        </p:blipFill>
        <p:spPr>
          <a:xfrm>
            <a:off x="10730119" y="-3622"/>
            <a:ext cx="1477065" cy="1251226"/>
          </a:xfrm>
        </p:spPr>
      </p:pic>
      <p:sp>
        <p:nvSpPr>
          <p:cNvPr id="5" name="TextBox 4">
            <a:extLst>
              <a:ext uri="{FF2B5EF4-FFF2-40B4-BE49-F238E27FC236}">
                <a16:creationId xmlns:a16="http://schemas.microsoft.com/office/drawing/2014/main" id="{FABBA9B8-5E5C-CD2C-9807-63A6D8F8539C}"/>
              </a:ext>
            </a:extLst>
          </p:cNvPr>
          <p:cNvSpPr txBox="1"/>
          <p:nvPr/>
        </p:nvSpPr>
        <p:spPr>
          <a:xfrm>
            <a:off x="838200" y="1690688"/>
            <a:ext cx="10927080" cy="4191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lnSpc>
                <a:spcPct val="150000"/>
              </a:lnSpc>
              <a:buFont typeface="Arial" panose="020B0604020202020204" pitchFamily="34" charset="0"/>
              <a:buChar char="•"/>
            </a:pPr>
            <a:r>
              <a:rPr lang="en-US" sz="2000" b="1" dirty="0">
                <a:latin typeface="Times New Roman"/>
                <a:cs typeface="Arial"/>
              </a:rPr>
              <a:t>First Generation Hiring Systems: </a:t>
            </a:r>
            <a:r>
              <a:rPr lang="en-US" sz="2000" dirty="0">
                <a:latin typeface="Times New Roman"/>
                <a:cs typeface="Arial"/>
              </a:rPr>
              <a:t>Jobs were advertised via newspapers and TV, requiring manual resume screening, which was time-consuming.</a:t>
            </a:r>
          </a:p>
          <a:p>
            <a:pPr marL="342900" indent="-342900" algn="just">
              <a:lnSpc>
                <a:spcPct val="150000"/>
              </a:lnSpc>
              <a:buFont typeface="Arial" panose="020B0604020202020204" pitchFamily="34" charset="0"/>
              <a:buChar char="•"/>
            </a:pPr>
            <a:r>
              <a:rPr lang="en-US" sz="2000" b="1" dirty="0">
                <a:latin typeface="Times New Roman"/>
                <a:cs typeface="Arial"/>
              </a:rPr>
              <a:t>Second Generation Hiring Systems: </a:t>
            </a:r>
            <a:r>
              <a:rPr lang="en-US" sz="2000" dirty="0">
                <a:latin typeface="Times New Roman"/>
                <a:cs typeface="Arial"/>
              </a:rPr>
              <a:t>Consultancy firms emerged, requiring candidates to submit resumes in specific formats. Keyword-based searches helped match applicants, but format restrictions limited flexibility.</a:t>
            </a:r>
          </a:p>
          <a:p>
            <a:pPr marL="342900" indent="-342900" algn="just">
              <a:lnSpc>
                <a:spcPct val="150000"/>
              </a:lnSpc>
              <a:buFont typeface="Arial" panose="020B0604020202020204" pitchFamily="34" charset="0"/>
              <a:buChar char="•"/>
            </a:pPr>
            <a:r>
              <a:rPr lang="en-US" sz="2000" b="1" dirty="0">
                <a:latin typeface="Times New Roman"/>
                <a:cs typeface="Arial"/>
              </a:rPr>
              <a:t>Existing System: </a:t>
            </a:r>
            <a:r>
              <a:rPr lang="en-US" sz="2000" dirty="0">
                <a:latin typeface="Times New Roman"/>
                <a:cs typeface="Arial"/>
              </a:rPr>
              <a:t>Uses Data Envelopment Analysis (DEA) to evaluate candidates based on achievements. The process involves performance assessment, tradeoff analysis, and clustering.</a:t>
            </a:r>
          </a:p>
          <a:p>
            <a:pPr marL="342900" indent="-342900" algn="just">
              <a:lnSpc>
                <a:spcPct val="150000"/>
              </a:lnSpc>
              <a:buFont typeface="Arial" panose="020B0604020202020204" pitchFamily="34" charset="0"/>
              <a:buChar char="•"/>
            </a:pPr>
            <a:r>
              <a:rPr lang="en-US" sz="2000" b="1" dirty="0">
                <a:latin typeface="Times New Roman"/>
                <a:cs typeface="Arial"/>
              </a:rPr>
              <a:t>Limitations: </a:t>
            </a:r>
            <a:r>
              <a:rPr lang="en-US" sz="2000" dirty="0">
                <a:latin typeface="Times New Roman"/>
                <a:cs typeface="Arial"/>
              </a:rPr>
              <a:t>The existing system lacks accuracy and efficiency, highlighting the need for improvement.</a:t>
            </a:r>
            <a:endParaRPr lang="en-IN" sz="2000" dirty="0">
              <a:latin typeface="Times New Roman"/>
              <a:cs typeface="Arial"/>
            </a:endParaRPr>
          </a:p>
        </p:txBody>
      </p:sp>
    </p:spTree>
    <p:extLst>
      <p:ext uri="{BB962C8B-B14F-4D97-AF65-F5344CB8AC3E}">
        <p14:creationId xmlns:p14="http://schemas.microsoft.com/office/powerpoint/2010/main" val="1043024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CB76AD-F0D8-E44C-360B-0E80FFCE3F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DE4B15-9E8D-B529-4BCD-4CE4DC18E1B6}"/>
              </a:ext>
            </a:extLst>
          </p:cNvPr>
          <p:cNvSpPr>
            <a:spLocks noGrp="1"/>
          </p:cNvSpPr>
          <p:nvPr>
            <p:ph type="title"/>
          </p:nvPr>
        </p:nvSpPr>
        <p:spPr/>
        <p:txBody>
          <a:bodyPr/>
          <a:lstStyle/>
          <a:p>
            <a:r>
              <a:rPr lang="en-US" sz="4400" dirty="0">
                <a:latin typeface="Times New Roman"/>
                <a:cs typeface="Arial"/>
              </a:rPr>
              <a:t>Problem Definition​</a:t>
            </a:r>
          </a:p>
        </p:txBody>
      </p:sp>
      <p:pic>
        <p:nvPicPr>
          <p:cNvPr id="4" name="Content Placeholder 3" descr="A logo with a flower&#10;&#10;Description automatically generated">
            <a:extLst>
              <a:ext uri="{FF2B5EF4-FFF2-40B4-BE49-F238E27FC236}">
                <a16:creationId xmlns:a16="http://schemas.microsoft.com/office/drawing/2014/main" id="{EED948F3-20CC-8E82-045D-B9708E1D8358}"/>
              </a:ext>
            </a:extLst>
          </p:cNvPr>
          <p:cNvPicPr>
            <a:picLocks noGrp="1" noChangeAspect="1"/>
          </p:cNvPicPr>
          <p:nvPr>
            <p:ph idx="1"/>
          </p:nvPr>
        </p:nvPicPr>
        <p:blipFill>
          <a:blip r:embed="rId2"/>
          <a:stretch>
            <a:fillRect/>
          </a:stretch>
        </p:blipFill>
        <p:spPr>
          <a:xfrm>
            <a:off x="10730119" y="-3622"/>
            <a:ext cx="1477065" cy="1251226"/>
          </a:xfrm>
        </p:spPr>
      </p:pic>
      <p:sp>
        <p:nvSpPr>
          <p:cNvPr id="5" name="TextBox 4">
            <a:extLst>
              <a:ext uri="{FF2B5EF4-FFF2-40B4-BE49-F238E27FC236}">
                <a16:creationId xmlns:a16="http://schemas.microsoft.com/office/drawing/2014/main" id="{5F574F4E-3115-133A-6677-D455D029862C}"/>
              </a:ext>
            </a:extLst>
          </p:cNvPr>
          <p:cNvSpPr txBox="1"/>
          <p:nvPr/>
        </p:nvSpPr>
        <p:spPr>
          <a:xfrm>
            <a:off x="960120" y="1720573"/>
            <a:ext cx="10393680" cy="3730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lnSpc>
                <a:spcPct val="150000"/>
              </a:lnSpc>
              <a:buFont typeface="Arial" panose="020B0604020202020204" pitchFamily="34" charset="0"/>
              <a:buChar char="•"/>
            </a:pPr>
            <a:r>
              <a:rPr lang="en-US" sz="2000" dirty="0">
                <a:latin typeface="Times New Roman"/>
                <a:cs typeface="Arial"/>
              </a:rPr>
              <a:t>The core problem is identified as the limitations of current hiring systems.    </a:t>
            </a:r>
          </a:p>
          <a:p>
            <a:pPr marL="342900" indent="-342900" algn="just">
              <a:lnSpc>
                <a:spcPct val="150000"/>
              </a:lnSpc>
              <a:buFont typeface="Arial" panose="020B0604020202020204" pitchFamily="34" charset="0"/>
              <a:buChar char="•"/>
            </a:pPr>
            <a:r>
              <a:rPr lang="en-US" sz="2000" dirty="0">
                <a:latin typeface="Times New Roman"/>
                <a:cs typeface="Arial"/>
              </a:rPr>
              <a:t>These systems are often inflexible, inefficient, and time-consuming.    </a:t>
            </a:r>
          </a:p>
          <a:p>
            <a:pPr marL="342900" indent="-342900" algn="just">
              <a:lnSpc>
                <a:spcPct val="150000"/>
              </a:lnSpc>
              <a:buFont typeface="Arial" panose="020B0604020202020204" pitchFamily="34" charset="0"/>
              <a:buChar char="•"/>
            </a:pPr>
            <a:r>
              <a:rPr lang="en-US" sz="2000" dirty="0">
                <a:latin typeface="Times New Roman"/>
                <a:cs typeface="Arial"/>
              </a:rPr>
              <a:t>A specific issue is that they require candidates to fill out online forms, which may not always provide accurate or genuine information about the candidate.    </a:t>
            </a:r>
          </a:p>
          <a:p>
            <a:pPr marL="342900" indent="-342900" algn="just">
              <a:lnSpc>
                <a:spcPct val="150000"/>
              </a:lnSpc>
              <a:buFont typeface="Arial" panose="020B0604020202020204" pitchFamily="34" charset="0"/>
              <a:buChar char="•"/>
            </a:pPr>
            <a:r>
              <a:rPr lang="en-US" sz="2000" dirty="0">
                <a:latin typeface="Times New Roman"/>
                <a:cs typeface="Arial"/>
              </a:rPr>
              <a:t>The proposed system aims to address these problems by offering a more flexible and efficient solution.    </a:t>
            </a:r>
          </a:p>
          <a:p>
            <a:pPr marL="342900" indent="-342900" algn="just">
              <a:lnSpc>
                <a:spcPct val="150000"/>
              </a:lnSpc>
              <a:buFont typeface="Arial" panose="020B0604020202020204" pitchFamily="34" charset="0"/>
              <a:buChar char="•"/>
            </a:pPr>
            <a:r>
              <a:rPr lang="en-US" sz="2000" dirty="0">
                <a:latin typeface="Times New Roman"/>
                <a:cs typeface="Arial"/>
              </a:rPr>
              <a:t>This includes allowing candidates to upload their resumes in any format and extracting candidate information from resume profiles to obtain more accurate data.</a:t>
            </a:r>
            <a:endParaRPr lang="en-IN" sz="2000" dirty="0">
              <a:latin typeface="Times New Roman"/>
              <a:cs typeface="Arial"/>
            </a:endParaRPr>
          </a:p>
        </p:txBody>
      </p:sp>
    </p:spTree>
    <p:extLst>
      <p:ext uri="{BB962C8B-B14F-4D97-AF65-F5344CB8AC3E}">
        <p14:creationId xmlns:p14="http://schemas.microsoft.com/office/powerpoint/2010/main" val="4204145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2AD19-FE47-1B5D-2925-097E26BA88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D102C4-5390-89DD-8088-A6CC7EEB6F10}"/>
              </a:ext>
            </a:extLst>
          </p:cNvPr>
          <p:cNvSpPr>
            <a:spLocks noGrp="1"/>
          </p:cNvSpPr>
          <p:nvPr>
            <p:ph type="title"/>
          </p:nvPr>
        </p:nvSpPr>
        <p:spPr/>
        <p:txBody>
          <a:bodyPr/>
          <a:lstStyle/>
          <a:p>
            <a:r>
              <a:rPr lang="en-US" sz="4400" dirty="0">
                <a:latin typeface="Times New Roman"/>
                <a:cs typeface="Arial"/>
              </a:rPr>
              <a:t>Objectives</a:t>
            </a:r>
          </a:p>
        </p:txBody>
      </p:sp>
      <p:pic>
        <p:nvPicPr>
          <p:cNvPr id="4" name="Content Placeholder 3" descr="A logo with a flower&#10;&#10;Description automatically generated">
            <a:extLst>
              <a:ext uri="{FF2B5EF4-FFF2-40B4-BE49-F238E27FC236}">
                <a16:creationId xmlns:a16="http://schemas.microsoft.com/office/drawing/2014/main" id="{F4D10509-FB8C-4888-CF96-53FAE0855522}"/>
              </a:ext>
            </a:extLst>
          </p:cNvPr>
          <p:cNvPicPr>
            <a:picLocks noGrp="1" noChangeAspect="1"/>
          </p:cNvPicPr>
          <p:nvPr>
            <p:ph idx="1"/>
          </p:nvPr>
        </p:nvPicPr>
        <p:blipFill>
          <a:blip r:embed="rId2"/>
          <a:stretch>
            <a:fillRect/>
          </a:stretch>
        </p:blipFill>
        <p:spPr>
          <a:xfrm>
            <a:off x="10730119" y="-3622"/>
            <a:ext cx="1477065" cy="1251226"/>
          </a:xfrm>
        </p:spPr>
      </p:pic>
      <p:sp>
        <p:nvSpPr>
          <p:cNvPr id="5" name="TextBox 4">
            <a:extLst>
              <a:ext uri="{FF2B5EF4-FFF2-40B4-BE49-F238E27FC236}">
                <a16:creationId xmlns:a16="http://schemas.microsoft.com/office/drawing/2014/main" id="{D04E1098-D070-4BB3-8E40-C05C1461DED9}"/>
              </a:ext>
            </a:extLst>
          </p:cNvPr>
          <p:cNvSpPr txBox="1"/>
          <p:nvPr/>
        </p:nvSpPr>
        <p:spPr>
          <a:xfrm>
            <a:off x="960120" y="1720573"/>
            <a:ext cx="10393680" cy="3268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lnSpc>
                <a:spcPct val="150000"/>
              </a:lnSpc>
              <a:buFont typeface="Arial" panose="020B0604020202020204" pitchFamily="34" charset="0"/>
              <a:buChar char="•"/>
            </a:pPr>
            <a:r>
              <a:rPr lang="en-US" sz="2000" dirty="0">
                <a:latin typeface="Times New Roman"/>
                <a:cs typeface="Arial"/>
              </a:rPr>
              <a:t>The primary objective of the system is to create a better connection between companies and candidates.    </a:t>
            </a:r>
          </a:p>
          <a:p>
            <a:pPr marL="342900" indent="-342900" algn="just">
              <a:lnSpc>
                <a:spcPct val="150000"/>
              </a:lnSpc>
              <a:buFont typeface="Arial" panose="020B0604020202020204" pitchFamily="34" charset="0"/>
              <a:buChar char="•"/>
            </a:pPr>
            <a:r>
              <a:rPr lang="en-US" sz="2000" dirty="0">
                <a:latin typeface="Times New Roman"/>
                <a:cs typeface="Arial"/>
              </a:rPr>
              <a:t>It aims to serve as a "handshake" between companies seeking the best possible candidates and candidates seeking the best possible jobs that align with their skills and abilities.    </a:t>
            </a:r>
          </a:p>
          <a:p>
            <a:pPr marL="342900" indent="-342900" algn="just">
              <a:lnSpc>
                <a:spcPct val="150000"/>
              </a:lnSpc>
              <a:buFont typeface="Arial" panose="020B0604020202020204" pitchFamily="34" charset="0"/>
              <a:buChar char="•"/>
            </a:pPr>
            <a:r>
              <a:rPr lang="en-US" sz="2000" dirty="0">
                <a:latin typeface="Times New Roman"/>
                <a:cs typeface="Arial"/>
              </a:rPr>
              <a:t>Additional objectives include saving time for both candidates and client companies.    </a:t>
            </a:r>
          </a:p>
          <a:p>
            <a:pPr marL="342900" indent="-342900" algn="just">
              <a:lnSpc>
                <a:spcPct val="150000"/>
              </a:lnSpc>
              <a:buFont typeface="Arial" panose="020B0604020202020204" pitchFamily="34" charset="0"/>
              <a:buChar char="•"/>
            </a:pPr>
            <a:r>
              <a:rPr lang="en-US" sz="2000" dirty="0">
                <a:latin typeface="Times New Roman"/>
                <a:cs typeface="Arial"/>
              </a:rPr>
              <a:t>The system also aims to provide more accurate and efficient resume analysis and skill suggestions.</a:t>
            </a:r>
            <a:endParaRPr lang="en-IN" sz="2000" dirty="0">
              <a:latin typeface="Times New Roman"/>
              <a:cs typeface="Arial"/>
            </a:endParaRPr>
          </a:p>
        </p:txBody>
      </p:sp>
    </p:spTree>
    <p:extLst>
      <p:ext uri="{BB962C8B-B14F-4D97-AF65-F5344CB8AC3E}">
        <p14:creationId xmlns:p14="http://schemas.microsoft.com/office/powerpoint/2010/main" val="519326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D4A391-A8E0-F5C2-78C7-7F2F6FF934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DF46A1-3472-3573-D9F5-6E0326C9FB66}"/>
              </a:ext>
            </a:extLst>
          </p:cNvPr>
          <p:cNvSpPr>
            <a:spLocks noGrp="1"/>
          </p:cNvSpPr>
          <p:nvPr>
            <p:ph type="title"/>
          </p:nvPr>
        </p:nvSpPr>
        <p:spPr/>
        <p:txBody>
          <a:bodyPr/>
          <a:lstStyle/>
          <a:p>
            <a:r>
              <a:rPr lang="en-US" sz="4400" dirty="0">
                <a:latin typeface="Times New Roman"/>
                <a:cs typeface="Arial"/>
              </a:rPr>
              <a:t>Requirement Analysis​</a:t>
            </a:r>
          </a:p>
        </p:txBody>
      </p:sp>
      <p:pic>
        <p:nvPicPr>
          <p:cNvPr id="4" name="Content Placeholder 3" descr="A logo with a flower&#10;&#10;Description automatically generated">
            <a:extLst>
              <a:ext uri="{FF2B5EF4-FFF2-40B4-BE49-F238E27FC236}">
                <a16:creationId xmlns:a16="http://schemas.microsoft.com/office/drawing/2014/main" id="{91775B8B-BF65-0D7F-73C8-AD235E912E7B}"/>
              </a:ext>
            </a:extLst>
          </p:cNvPr>
          <p:cNvPicPr>
            <a:picLocks noGrp="1" noChangeAspect="1"/>
          </p:cNvPicPr>
          <p:nvPr>
            <p:ph idx="1"/>
          </p:nvPr>
        </p:nvPicPr>
        <p:blipFill>
          <a:blip r:embed="rId2"/>
          <a:stretch>
            <a:fillRect/>
          </a:stretch>
        </p:blipFill>
        <p:spPr>
          <a:xfrm>
            <a:off x="10730119" y="-3622"/>
            <a:ext cx="1477065" cy="1251226"/>
          </a:xfrm>
        </p:spPr>
      </p:pic>
      <p:sp>
        <p:nvSpPr>
          <p:cNvPr id="5" name="TextBox 4">
            <a:extLst>
              <a:ext uri="{FF2B5EF4-FFF2-40B4-BE49-F238E27FC236}">
                <a16:creationId xmlns:a16="http://schemas.microsoft.com/office/drawing/2014/main" id="{0CCA0F08-9C42-8F13-F4AE-0B17F2C5DDC7}"/>
              </a:ext>
            </a:extLst>
          </p:cNvPr>
          <p:cNvSpPr txBox="1"/>
          <p:nvPr/>
        </p:nvSpPr>
        <p:spPr>
          <a:xfrm>
            <a:off x="960120" y="1720573"/>
            <a:ext cx="10393680" cy="46596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2000" b="1" dirty="0">
                <a:latin typeface="Times New Roman"/>
                <a:cs typeface="Arial"/>
              </a:rPr>
              <a:t>Hardware Requirements:</a:t>
            </a:r>
          </a:p>
          <a:p>
            <a:pPr algn="just">
              <a:lnSpc>
                <a:spcPct val="150000"/>
              </a:lnSpc>
            </a:pPr>
            <a:r>
              <a:rPr lang="en-US" sz="2000" dirty="0">
                <a:latin typeface="Times New Roman"/>
                <a:cs typeface="Arial"/>
              </a:rPr>
              <a:t>The system requires an i3 processor or above.    </a:t>
            </a:r>
          </a:p>
          <a:p>
            <a:pPr algn="just">
              <a:lnSpc>
                <a:spcPct val="150000"/>
              </a:lnSpc>
            </a:pPr>
            <a:r>
              <a:rPr lang="en-US" sz="2000" dirty="0">
                <a:latin typeface="Times New Roman"/>
                <a:cs typeface="Arial"/>
              </a:rPr>
              <a:t>It also needs 4GB of RAM.    </a:t>
            </a:r>
          </a:p>
          <a:p>
            <a:pPr algn="just">
              <a:lnSpc>
                <a:spcPct val="150000"/>
              </a:lnSpc>
            </a:pPr>
            <a:r>
              <a:rPr lang="en-US" sz="2000" dirty="0">
                <a:latin typeface="Times New Roman"/>
                <a:cs typeface="Arial"/>
              </a:rPr>
              <a:t>A hard disk with 40GB of storage is necessary.</a:t>
            </a:r>
          </a:p>
          <a:p>
            <a:pPr algn="just">
              <a:lnSpc>
                <a:spcPct val="150000"/>
              </a:lnSpc>
            </a:pPr>
            <a:r>
              <a:rPr lang="en-US" sz="2000" b="1" dirty="0">
                <a:latin typeface="Times New Roman"/>
                <a:cs typeface="Arial"/>
              </a:rPr>
              <a:t>Software Requirements:</a:t>
            </a:r>
          </a:p>
          <a:p>
            <a:pPr algn="just">
              <a:lnSpc>
                <a:spcPct val="150000"/>
              </a:lnSpc>
            </a:pPr>
            <a:r>
              <a:rPr lang="en-US" sz="2000" dirty="0">
                <a:latin typeface="Times New Roman"/>
                <a:cs typeface="Arial"/>
              </a:rPr>
              <a:t>Operating System: Windows 8</a:t>
            </a:r>
          </a:p>
          <a:p>
            <a:pPr algn="just">
              <a:lnSpc>
                <a:spcPct val="150000"/>
              </a:lnSpc>
            </a:pPr>
            <a:r>
              <a:rPr lang="en-US" sz="2000" dirty="0">
                <a:latin typeface="Times New Roman"/>
                <a:cs typeface="Arial"/>
              </a:rPr>
              <a:t>Coding Language:  Python 3.7</a:t>
            </a:r>
          </a:p>
          <a:p>
            <a:pPr algn="just">
              <a:lnSpc>
                <a:spcPct val="150000"/>
              </a:lnSpc>
            </a:pPr>
            <a:r>
              <a:rPr lang="en-IN" sz="2000" b="1" dirty="0"/>
              <a:t>DEPENDENCIES:</a:t>
            </a:r>
          </a:p>
          <a:p>
            <a:pPr algn="just">
              <a:lnSpc>
                <a:spcPct val="150000"/>
              </a:lnSpc>
            </a:pPr>
            <a:r>
              <a:rPr lang="en-IN" sz="2000" dirty="0"/>
              <a:t>Django, Spacy, </a:t>
            </a:r>
            <a:r>
              <a:rPr lang="en-IN" sz="2000" dirty="0" err="1"/>
              <a:t>Pyresparser</a:t>
            </a:r>
            <a:r>
              <a:rPr lang="en-IN" sz="2000" dirty="0"/>
              <a:t>, Requests, and </a:t>
            </a:r>
            <a:r>
              <a:rPr lang="en-IN" sz="2000" dirty="0" err="1"/>
              <a:t>PDFMiner</a:t>
            </a:r>
            <a:r>
              <a:rPr lang="en-IN" sz="2000" dirty="0"/>
              <a:t> for data extraction, processing, and resume analysis.</a:t>
            </a:r>
            <a:endParaRPr lang="en-US" sz="2000" dirty="0">
              <a:latin typeface="Times New Roman"/>
              <a:cs typeface="Arial"/>
            </a:endParaRPr>
          </a:p>
        </p:txBody>
      </p:sp>
    </p:spTree>
    <p:extLst>
      <p:ext uri="{BB962C8B-B14F-4D97-AF65-F5344CB8AC3E}">
        <p14:creationId xmlns:p14="http://schemas.microsoft.com/office/powerpoint/2010/main" val="8721671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211</TotalTime>
  <Words>1146</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CMR Technical Campus Department of CSE </vt:lpstr>
      <vt:lpstr>Index</vt:lpstr>
      <vt:lpstr>Department Vision</vt:lpstr>
      <vt:lpstr>Abstract</vt:lpstr>
      <vt:lpstr>Introduction</vt:lpstr>
      <vt:lpstr>Literature Review​</vt:lpstr>
      <vt:lpstr>Problem Definition​</vt:lpstr>
      <vt:lpstr>Objectives</vt:lpstr>
      <vt:lpstr>Requirement Analysis​</vt:lpstr>
      <vt:lpstr>Methodology</vt:lpstr>
      <vt:lpstr>Design/Architecture​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Venkata Sai Anand Vakkanti</cp:lastModifiedBy>
  <cp:revision>113</cp:revision>
  <dcterms:created xsi:type="dcterms:W3CDTF">2024-03-19T15:57:58Z</dcterms:created>
  <dcterms:modified xsi:type="dcterms:W3CDTF">2025-03-22T09:05:51Z</dcterms:modified>
</cp:coreProperties>
</file>