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3" r:id="rId7"/>
    <p:sldId id="272" r:id="rId8"/>
    <p:sldId id="275" r:id="rId9"/>
    <p:sldId id="276" r:id="rId10"/>
    <p:sldId id="274"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6" d="100"/>
          <a:sy n="76" d="100"/>
        </p:scale>
        <p:origin x="540"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6/21/2017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6/21/2017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Delivery</a:t>
            </a:r>
            <a:endParaRPr lang="en-US" dirty="0"/>
          </a:p>
        </p:txBody>
      </p:sp>
      <p:sp>
        <p:nvSpPr>
          <p:cNvPr id="5" name="Subtitle 4"/>
          <p:cNvSpPr>
            <a:spLocks noGrp="1"/>
          </p:cNvSpPr>
          <p:nvPr>
            <p:ph type="subTitle" idx="1"/>
          </p:nvPr>
        </p:nvSpPr>
        <p:spPr/>
        <p:txBody>
          <a:bodyPr/>
          <a:lstStyle/>
          <a:p>
            <a:r>
              <a:rPr lang="en-US" dirty="0" smtClean="0"/>
              <a:t>Challenge</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Structure project</a:t>
            </a:r>
            <a:endParaRPr lang="en-US" dirty="0"/>
          </a:p>
        </p:txBody>
      </p:sp>
      <p:sp>
        <p:nvSpPr>
          <p:cNvPr id="14" name="Content Placeholder 13"/>
          <p:cNvSpPr>
            <a:spLocks noGrp="1"/>
          </p:cNvSpPr>
          <p:nvPr>
            <p:ph idx="1"/>
          </p:nvPr>
        </p:nvSpPr>
        <p:spPr/>
        <p:txBody>
          <a:bodyPr>
            <a:normAutofit fontScale="92500" lnSpcReduction="20000"/>
          </a:bodyPr>
          <a:lstStyle/>
          <a:p>
            <a:r>
              <a:rPr lang="en-US" dirty="0"/>
              <a:t>The application has to be built by principle three layer (Model, View, Controller</a:t>
            </a:r>
            <a:r>
              <a:rPr lang="en-US" dirty="0" smtClean="0"/>
              <a:t>)</a:t>
            </a:r>
          </a:p>
          <a:p>
            <a:r>
              <a:rPr lang="en-US" dirty="0" smtClean="0"/>
              <a:t>Project structure</a:t>
            </a:r>
          </a:p>
          <a:p>
            <a:pPr lvl="1"/>
            <a:r>
              <a:rPr lang="en-US" dirty="0" smtClean="0"/>
              <a:t>Web Application project</a:t>
            </a:r>
          </a:p>
          <a:p>
            <a:pPr lvl="2"/>
            <a:r>
              <a:rPr lang="en-US" dirty="0" smtClean="0"/>
              <a:t>Controllers</a:t>
            </a:r>
          </a:p>
          <a:p>
            <a:pPr lvl="2"/>
            <a:r>
              <a:rPr lang="en-US" dirty="0" smtClean="0"/>
              <a:t>View</a:t>
            </a:r>
          </a:p>
          <a:p>
            <a:pPr lvl="2"/>
            <a:r>
              <a:rPr lang="en-US" dirty="0" smtClean="0"/>
              <a:t>Model</a:t>
            </a:r>
          </a:p>
          <a:p>
            <a:pPr lvl="1"/>
            <a:r>
              <a:rPr lang="en-US" dirty="0" smtClean="0"/>
              <a:t>Common project with common data structure (i.e. Interfaces for models), helpers …</a:t>
            </a:r>
          </a:p>
          <a:p>
            <a:pPr lvl="1"/>
            <a:r>
              <a:rPr lang="en-US" dirty="0" smtClean="0"/>
              <a:t>Web services project</a:t>
            </a:r>
          </a:p>
          <a:p>
            <a:pPr lvl="1"/>
            <a:r>
              <a:rPr lang="en-US" dirty="0" smtClean="0"/>
              <a:t>Business tier project</a:t>
            </a:r>
          </a:p>
          <a:p>
            <a:pPr lvl="1"/>
            <a:r>
              <a:rPr lang="en-US" dirty="0" err="1" smtClean="0"/>
              <a:t>DataAccess</a:t>
            </a:r>
            <a:r>
              <a:rPr lang="en-US" dirty="0" smtClean="0"/>
              <a:t> tier project (e.g. Repository pattern)</a:t>
            </a:r>
          </a:p>
          <a:p>
            <a:pPr lvl="1"/>
            <a:r>
              <a:rPr lang="en-US" dirty="0" smtClean="0"/>
              <a:t>Test project for mock and </a:t>
            </a:r>
            <a:r>
              <a:rPr lang="en-US" dirty="0" err="1" smtClean="0"/>
              <a:t>unitTests</a:t>
            </a:r>
            <a:endParaRPr lang="en-US" dirty="0" smtClean="0"/>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Approach development</a:t>
            </a:r>
            <a:endParaRPr lang="en-US" dirty="0"/>
          </a:p>
        </p:txBody>
      </p:sp>
      <p:sp>
        <p:nvSpPr>
          <p:cNvPr id="14" name="Content Placeholder 13"/>
          <p:cNvSpPr>
            <a:spLocks noGrp="1"/>
          </p:cNvSpPr>
          <p:nvPr>
            <p:ph idx="1"/>
          </p:nvPr>
        </p:nvSpPr>
        <p:spPr/>
        <p:txBody>
          <a:bodyPr>
            <a:normAutofit fontScale="70000" lnSpcReduction="20000"/>
          </a:bodyPr>
          <a:lstStyle/>
          <a:p>
            <a:r>
              <a:rPr lang="en-US" dirty="0"/>
              <a:t>The development process (what have been done, what problems\questions we </a:t>
            </a:r>
            <a:r>
              <a:rPr lang="en-US" dirty="0" smtClean="0"/>
              <a:t>have got) </a:t>
            </a:r>
            <a:r>
              <a:rPr lang="en-US" dirty="0"/>
              <a:t>should be informed to </a:t>
            </a:r>
            <a:r>
              <a:rPr lang="en-US" dirty="0" smtClean="0"/>
              <a:t>product owner </a:t>
            </a:r>
            <a:r>
              <a:rPr lang="en-US" dirty="0"/>
              <a:t>every week (</a:t>
            </a:r>
            <a:r>
              <a:rPr lang="en-US" dirty="0" err="1"/>
              <a:t>eg</a:t>
            </a:r>
            <a:r>
              <a:rPr lang="en-US" dirty="0"/>
              <a:t>. every Friday</a:t>
            </a:r>
            <a:r>
              <a:rPr lang="en-US" dirty="0" smtClean="0"/>
              <a:t>). Working by SCRUM. </a:t>
            </a:r>
          </a:p>
          <a:p>
            <a:r>
              <a:rPr lang="en-US" dirty="0" smtClean="0"/>
              <a:t>New demands from product owner should </a:t>
            </a:r>
            <a:r>
              <a:rPr lang="en-US" dirty="0"/>
              <a:t>be protocoled.</a:t>
            </a:r>
            <a:endParaRPr lang="en-US" dirty="0" smtClean="0"/>
          </a:p>
          <a:p>
            <a:r>
              <a:rPr lang="en-US" dirty="0"/>
              <a:t>Every day should be organized daily meeting where will be discussed tasks for this day and what tasks have finished the day before</a:t>
            </a:r>
            <a:r>
              <a:rPr lang="en-US" dirty="0" smtClean="0"/>
              <a:t>.</a:t>
            </a:r>
          </a:p>
          <a:p>
            <a:r>
              <a:rPr lang="en-US" dirty="0"/>
              <a:t>The tasks </a:t>
            </a:r>
            <a:r>
              <a:rPr lang="en-US" dirty="0" smtClean="0"/>
              <a:t>should </a:t>
            </a:r>
            <a:r>
              <a:rPr lang="en-US" dirty="0"/>
              <a:t>be covered by </a:t>
            </a:r>
            <a:r>
              <a:rPr lang="en-US" dirty="0" smtClean="0"/>
              <a:t>priorities.</a:t>
            </a:r>
          </a:p>
          <a:p>
            <a:r>
              <a:rPr lang="en-US" dirty="0" smtClean="0"/>
              <a:t>Should be created </a:t>
            </a:r>
            <a:r>
              <a:rPr lang="en-US" dirty="0"/>
              <a:t>project plan where every task progress can be </a:t>
            </a:r>
            <a:r>
              <a:rPr lang="en-US" dirty="0" smtClean="0"/>
              <a:t>tracked.</a:t>
            </a:r>
          </a:p>
          <a:p>
            <a:r>
              <a:rPr lang="en-US" dirty="0"/>
              <a:t>Should be provided test environment for checking status of application</a:t>
            </a:r>
          </a:p>
          <a:p>
            <a:r>
              <a:rPr lang="en-US" dirty="0"/>
              <a:t>In the project have </a:t>
            </a:r>
            <a:r>
              <a:rPr lang="en-US" dirty="0" smtClean="0"/>
              <a:t>to be </a:t>
            </a:r>
            <a:r>
              <a:rPr lang="en-US" dirty="0"/>
              <a:t>involved product owner, developers, designers, QAs.</a:t>
            </a:r>
          </a:p>
          <a:p>
            <a:r>
              <a:rPr lang="en-US" dirty="0"/>
              <a:t>Should be organized daily deploy a new version on the test environment and backup existed</a:t>
            </a:r>
          </a:p>
          <a:p>
            <a:r>
              <a:rPr lang="en-US" dirty="0"/>
              <a:t>Branches for a big features or developers</a:t>
            </a:r>
          </a:p>
          <a:p>
            <a:endParaRPr lang="en-US" dirty="0"/>
          </a:p>
        </p:txBody>
      </p:sp>
    </p:spTree>
    <p:extLst>
      <p:ext uri="{BB962C8B-B14F-4D97-AF65-F5344CB8AC3E}">
        <p14:creationId xmlns:p14="http://schemas.microsoft.com/office/powerpoint/2010/main" val="111044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Development process from planning to go-live</a:t>
            </a:r>
            <a:endParaRPr lang="en-US" dirty="0"/>
          </a:p>
        </p:txBody>
      </p:sp>
      <p:sp>
        <p:nvSpPr>
          <p:cNvPr id="14" name="Content Placeholder 13"/>
          <p:cNvSpPr>
            <a:spLocks noGrp="1"/>
          </p:cNvSpPr>
          <p:nvPr>
            <p:ph idx="1"/>
          </p:nvPr>
        </p:nvSpPr>
        <p:spPr/>
        <p:txBody>
          <a:bodyPr>
            <a:normAutofit fontScale="92500" lnSpcReduction="20000"/>
          </a:bodyPr>
          <a:lstStyle/>
          <a:p>
            <a:r>
              <a:rPr lang="en-US" sz="1800" b="1" dirty="0">
                <a:solidFill>
                  <a:srgbClr val="FFC000"/>
                </a:solidFill>
              </a:rPr>
              <a:t>Information </a:t>
            </a:r>
            <a:r>
              <a:rPr lang="en-US" sz="1800" b="1" dirty="0" smtClean="0">
                <a:solidFill>
                  <a:srgbClr val="FFC000"/>
                </a:solidFill>
              </a:rPr>
              <a:t>Gathering.</a:t>
            </a:r>
            <a:r>
              <a:rPr lang="en-US" sz="1800" dirty="0" smtClean="0"/>
              <a:t> Good understanding business goals, purpose, goals and content. Get information where the application will be hosted and keep it in mind for test hosting. How many users will use it and by which browsers.</a:t>
            </a:r>
          </a:p>
          <a:p>
            <a:r>
              <a:rPr lang="en-US" sz="1800" b="1" dirty="0">
                <a:solidFill>
                  <a:srgbClr val="FFC000"/>
                </a:solidFill>
              </a:rPr>
              <a:t>Planning.</a:t>
            </a:r>
            <a:r>
              <a:rPr lang="en-US" sz="1800" dirty="0"/>
              <a:t> Defining version control application, task priority, amount of phases, what technologies will be involved. Dead line of sprint. Defining count of required developers and QA's for this project, choosing bug tracking system.</a:t>
            </a:r>
          </a:p>
          <a:p>
            <a:r>
              <a:rPr lang="en-US" sz="1800" b="1" dirty="0">
                <a:solidFill>
                  <a:srgbClr val="FFC000"/>
                </a:solidFill>
              </a:rPr>
              <a:t>Design.</a:t>
            </a:r>
            <a:r>
              <a:rPr lang="en-US" sz="1800" dirty="0"/>
              <a:t> Drawing </a:t>
            </a:r>
            <a:r>
              <a:rPr lang="en-US" sz="1800" dirty="0" smtClean="0"/>
              <a:t>prototypes (mock-ups) </a:t>
            </a:r>
            <a:r>
              <a:rPr lang="en-US" sz="1800" dirty="0"/>
              <a:t>of application, which has to evaluated by Product Owner and after choosing one be prepared to start development process the first version of product</a:t>
            </a:r>
            <a:r>
              <a:rPr lang="en-US" sz="1800" dirty="0" smtClean="0"/>
              <a:t>.</a:t>
            </a:r>
          </a:p>
          <a:p>
            <a:r>
              <a:rPr lang="en-US" sz="1800" b="1" dirty="0">
                <a:solidFill>
                  <a:srgbClr val="FFC000"/>
                </a:solidFill>
              </a:rPr>
              <a:t>Development.</a:t>
            </a:r>
            <a:r>
              <a:rPr lang="en-US" sz="1800" dirty="0"/>
              <a:t> Development process should be built by principle of priority tasks. After execution every feature, the feature </a:t>
            </a:r>
            <a:r>
              <a:rPr lang="en-US" sz="1800" dirty="0" smtClean="0"/>
              <a:t>should be </a:t>
            </a:r>
            <a:r>
              <a:rPr lang="en-US" sz="1800" dirty="0"/>
              <a:t>reviewed and tested by developers and QA’s. First of all has to be created basic functionality of application. For daily tested application should organized a virtual machine where application will be hosted with full accessed for QA.</a:t>
            </a:r>
          </a:p>
          <a:p>
            <a:r>
              <a:rPr lang="en-US" sz="1800" b="1" dirty="0">
                <a:solidFill>
                  <a:srgbClr val="FFC000"/>
                </a:solidFill>
              </a:rPr>
              <a:t>Testing and Delivery.</a:t>
            </a:r>
            <a:r>
              <a:rPr lang="en-US" sz="1800" dirty="0"/>
              <a:t> After finished the first phase the application, the application should be again completely tested. Normally it takes from 2 days to 2 weeks. All before created test cases have to be run again</a:t>
            </a:r>
            <a:r>
              <a:rPr lang="en-US" sz="1800" dirty="0" smtClean="0"/>
              <a:t>. After final approval, the application can be delivered, before create existed database and application back up to quick restore worked version.</a:t>
            </a:r>
            <a:endParaRPr lang="en-US" sz="1800" dirty="0"/>
          </a:p>
          <a:p>
            <a:r>
              <a:rPr lang="en-US" sz="1800" b="1" dirty="0" smtClean="0">
                <a:solidFill>
                  <a:srgbClr val="FFC000"/>
                </a:solidFill>
              </a:rPr>
              <a:t>Maintenance.</a:t>
            </a:r>
            <a:r>
              <a:rPr lang="en-US" sz="1800" dirty="0" smtClean="0"/>
              <a:t> Providing new versions, hotfixes. Solving the problem of hosting application, handle bugs and adding new requirements in tracking system.</a:t>
            </a:r>
            <a:endParaRPr lang="en-US" sz="1800" dirty="0"/>
          </a:p>
          <a:p>
            <a:pPr marL="0" indent="0">
              <a:buNone/>
            </a:pPr>
            <a:endParaRPr lang="en-US" sz="1800" dirty="0"/>
          </a:p>
        </p:txBody>
      </p:sp>
    </p:spTree>
    <p:extLst>
      <p:ext uri="{BB962C8B-B14F-4D97-AF65-F5344CB8AC3E}">
        <p14:creationId xmlns:p14="http://schemas.microsoft.com/office/powerpoint/2010/main" val="275065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developing web portal</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project will be divided on three layer (MVC) and built on ASP.NET </a:t>
            </a:r>
            <a:r>
              <a:rPr lang="en-US" dirty="0" smtClean="0"/>
              <a:t>MVC 5 </a:t>
            </a:r>
            <a:r>
              <a:rPr lang="en-US" dirty="0"/>
              <a:t>because we can cover tests </a:t>
            </a:r>
            <a:r>
              <a:rPr lang="en-US" dirty="0" smtClean="0"/>
              <a:t>(use TDD methodology) and enables </a:t>
            </a:r>
            <a:r>
              <a:rPr lang="en-US" dirty="0"/>
              <a:t>clean separation of concerns</a:t>
            </a:r>
            <a:r>
              <a:rPr lang="en-US" dirty="0" smtClean="0"/>
              <a:t>, scalable </a:t>
            </a:r>
            <a:r>
              <a:rPr lang="en-US" dirty="0"/>
              <a:t>the application</a:t>
            </a:r>
            <a:r>
              <a:rPr lang="en-US" dirty="0" smtClean="0"/>
              <a:t>. </a:t>
            </a:r>
            <a:r>
              <a:rPr lang="en-US" dirty="0"/>
              <a:t>It has lots of documentation and information surrounding </a:t>
            </a:r>
            <a:r>
              <a:rPr lang="en-US" dirty="0" smtClean="0"/>
              <a:t>it. </a:t>
            </a:r>
            <a:r>
              <a:rPr lang="en-US" dirty="0"/>
              <a:t>It includes a very powerful URL </a:t>
            </a:r>
            <a:r>
              <a:rPr lang="en-US" dirty="0" smtClean="0"/>
              <a:t>mapping. </a:t>
            </a:r>
            <a:r>
              <a:rPr lang="en-US" dirty="0"/>
              <a:t>It is highly extensible and </a:t>
            </a:r>
            <a:r>
              <a:rPr lang="en-US" dirty="0" smtClean="0"/>
              <a:t>pluggable. For binding controllers, repository and mapping database will be used Unity Framework (DI\</a:t>
            </a:r>
            <a:r>
              <a:rPr lang="en-US" dirty="0" err="1" smtClean="0"/>
              <a:t>IoC</a:t>
            </a:r>
            <a:r>
              <a:rPr lang="en-US" dirty="0" smtClean="0"/>
              <a:t>).</a:t>
            </a:r>
          </a:p>
          <a:p>
            <a:r>
              <a:rPr lang="en-US" dirty="0" smtClean="0"/>
              <a:t>Database will</a:t>
            </a:r>
            <a:r>
              <a:rPr lang="ru-RU" dirty="0" smtClean="0"/>
              <a:t> </a:t>
            </a:r>
            <a:r>
              <a:rPr lang="en-US" dirty="0" smtClean="0"/>
              <a:t>be relational, MS SQL Server 2014. This database is good compatible with MS technologies and ORM</a:t>
            </a:r>
            <a:r>
              <a:rPr lang="en-US" dirty="0"/>
              <a:t>. </a:t>
            </a:r>
            <a:r>
              <a:rPr lang="en-US" dirty="0" smtClean="0"/>
              <a:t>The </a:t>
            </a:r>
            <a:r>
              <a:rPr lang="en-US" dirty="0"/>
              <a:t>databases will be hosted on the machine separated from the hosted web </a:t>
            </a:r>
            <a:r>
              <a:rPr lang="en-US" dirty="0" smtClean="0"/>
              <a:t>application. Provides security like </a:t>
            </a:r>
            <a:r>
              <a:rPr lang="en-US" dirty="0"/>
              <a:t> </a:t>
            </a:r>
            <a:r>
              <a:rPr lang="en-US" dirty="0" smtClean="0"/>
              <a:t>user-defined </a:t>
            </a:r>
            <a:r>
              <a:rPr lang="en-US" dirty="0"/>
              <a:t>s</a:t>
            </a:r>
            <a:r>
              <a:rPr lang="en-US" dirty="0" smtClean="0"/>
              <a:t>erver roles. Strong query optimization.</a:t>
            </a:r>
          </a:p>
          <a:p>
            <a:r>
              <a:rPr lang="en-US" dirty="0"/>
              <a:t>For ORM will be taken </a:t>
            </a:r>
            <a:r>
              <a:rPr lang="en-US" dirty="0" err="1" smtClean="0"/>
              <a:t>EntityFramework</a:t>
            </a:r>
            <a:r>
              <a:rPr lang="en-US" dirty="0" smtClean="0"/>
              <a:t> 6. </a:t>
            </a:r>
            <a:r>
              <a:rPr lang="en-US" dirty="0"/>
              <a:t>Easy to </a:t>
            </a:r>
            <a:r>
              <a:rPr lang="en-US" dirty="0" smtClean="0"/>
              <a:t>work with LINQ query, </a:t>
            </a:r>
            <a:r>
              <a:rPr lang="en-US" dirty="0"/>
              <a:t>flexible and scalable</a:t>
            </a:r>
            <a:r>
              <a:rPr lang="en-US" dirty="0" smtClean="0"/>
              <a:t>. </a:t>
            </a:r>
            <a:r>
              <a:rPr lang="en-US" dirty="0"/>
              <a:t>Supporting </a:t>
            </a:r>
            <a:r>
              <a:rPr lang="en-US" dirty="0" err="1" smtClean="0"/>
              <a:t>DataAnnotation</a:t>
            </a:r>
            <a:r>
              <a:rPr lang="en-US" dirty="0" smtClean="0"/>
              <a:t> validation.</a:t>
            </a:r>
          </a:p>
          <a:p>
            <a:r>
              <a:rPr lang="en-US" dirty="0" smtClean="0"/>
              <a:t>The web application will consist </a:t>
            </a:r>
            <a:r>
              <a:rPr lang="en-US" dirty="0" err="1" smtClean="0"/>
              <a:t>Moq</a:t>
            </a:r>
            <a:r>
              <a:rPr lang="en-US" dirty="0" smtClean="0"/>
              <a:t> 4 and </a:t>
            </a:r>
            <a:r>
              <a:rPr lang="en-US" dirty="0" err="1" smtClean="0"/>
              <a:t>nUnit</a:t>
            </a:r>
            <a:r>
              <a:rPr lang="en-US" dirty="0" smtClean="0"/>
              <a:t> dependency injection. </a:t>
            </a:r>
            <a:r>
              <a:rPr lang="en-US" dirty="0"/>
              <a:t>Classes are more modular, as they depend only on the interface of passed-in </a:t>
            </a:r>
            <a:r>
              <a:rPr lang="en-US" dirty="0" smtClean="0"/>
              <a:t>dependencies. </a:t>
            </a:r>
            <a:r>
              <a:rPr lang="en-US" dirty="0"/>
              <a:t>Testing is </a:t>
            </a:r>
            <a:r>
              <a:rPr lang="en-US" dirty="0" smtClean="0"/>
              <a:t>simplified.</a:t>
            </a:r>
          </a:p>
          <a:p>
            <a:r>
              <a:rPr lang="en-US" dirty="0" smtClean="0"/>
              <a:t>Also will be involved HTML 5, </a:t>
            </a:r>
            <a:r>
              <a:rPr lang="en-US" dirty="0" err="1" smtClean="0"/>
              <a:t>JQueryUI</a:t>
            </a:r>
            <a:r>
              <a:rPr lang="en-US" dirty="0" smtClean="0"/>
              <a:t> 1.12, Knockout 3.4.2, </a:t>
            </a:r>
            <a:r>
              <a:rPr lang="en-US" dirty="0" err="1" smtClean="0"/>
              <a:t>bootstap</a:t>
            </a:r>
            <a:r>
              <a:rPr lang="en-US" dirty="0" smtClean="0"/>
              <a:t> to work with data on client side and build powerful controls. All framework are powerful and open source (MIT license).</a:t>
            </a:r>
          </a:p>
          <a:p>
            <a:r>
              <a:rPr lang="en-US" dirty="0" smtClean="0"/>
              <a:t>Web application will be hosted on IIS. IIS is perfect to manage settings web application. Access to the machine will be provided to administrator.</a:t>
            </a:r>
          </a:p>
          <a:p>
            <a:r>
              <a:rPr lang="en-US" dirty="0" smtClean="0"/>
              <a:t>The application has to have Logger to collect errors during work. As the Logger will be taken Log4Net. Easy in implementation and </a:t>
            </a:r>
            <a:r>
              <a:rPr lang="en-US" dirty="0"/>
              <a:t>p</a:t>
            </a:r>
            <a:r>
              <a:rPr lang="en-US" dirty="0" smtClean="0"/>
              <a:t>roved </a:t>
            </a:r>
            <a:r>
              <a:rPr lang="en-US" dirty="0"/>
              <a:t>to be a reliable </a:t>
            </a:r>
            <a:r>
              <a:rPr lang="en-US" dirty="0" smtClean="0"/>
              <a:t>assistant in logging.</a:t>
            </a:r>
          </a:p>
        </p:txBody>
      </p:sp>
    </p:spTree>
    <p:extLst>
      <p:ext uri="{BB962C8B-B14F-4D97-AF65-F5344CB8AC3E}">
        <p14:creationId xmlns:p14="http://schemas.microsoft.com/office/powerpoint/2010/main" val="295331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schema </a:t>
            </a:r>
            <a:endParaRPr lang="en-US" dirty="0"/>
          </a:p>
        </p:txBody>
      </p:sp>
      <p:pic>
        <p:nvPicPr>
          <p:cNvPr id="4" name="Content Placeholder 3"/>
          <p:cNvPicPr>
            <a:picLocks noGrp="1" noChangeAspect="1"/>
          </p:cNvPicPr>
          <p:nvPr>
            <p:ph idx="1"/>
          </p:nvPr>
        </p:nvPicPr>
        <p:blipFill>
          <a:blip r:embed="rId2"/>
          <a:stretch>
            <a:fillRect/>
          </a:stretch>
        </p:blipFill>
        <p:spPr>
          <a:xfrm>
            <a:off x="2913062" y="2404269"/>
            <a:ext cx="6972300" cy="3057525"/>
          </a:xfrm>
          <a:prstGeom prst="rect">
            <a:avLst/>
          </a:prstGeom>
        </p:spPr>
      </p:pic>
    </p:spTree>
    <p:extLst>
      <p:ext uri="{BB962C8B-B14F-4D97-AF65-F5344CB8AC3E}">
        <p14:creationId xmlns:p14="http://schemas.microsoft.com/office/powerpoint/2010/main" val="32688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of failing or running out of time</a:t>
            </a:r>
          </a:p>
        </p:txBody>
      </p:sp>
      <p:sp>
        <p:nvSpPr>
          <p:cNvPr id="3" name="Content Placeholder 2"/>
          <p:cNvSpPr>
            <a:spLocks noGrp="1"/>
          </p:cNvSpPr>
          <p:nvPr>
            <p:ph idx="1"/>
          </p:nvPr>
        </p:nvSpPr>
        <p:spPr/>
        <p:txBody>
          <a:bodyPr>
            <a:normAutofit fontScale="55000" lnSpcReduction="20000"/>
          </a:bodyPr>
          <a:lstStyle/>
          <a:p>
            <a:r>
              <a:rPr lang="en-US" dirty="0"/>
              <a:t>High impact of developing perfect architecture. </a:t>
            </a:r>
            <a:r>
              <a:rPr lang="en-US" dirty="0" smtClean="0"/>
              <a:t>Don’t spend so much time of developing perfect architecture.</a:t>
            </a:r>
          </a:p>
          <a:p>
            <a:r>
              <a:rPr lang="en-US" dirty="0"/>
              <a:t>Covering all features by unit\mockup test. Covering should include important features and no need to cover the application more than 60-70%</a:t>
            </a:r>
            <a:endParaRPr lang="en-US" dirty="0" smtClean="0"/>
          </a:p>
          <a:p>
            <a:r>
              <a:rPr lang="en-US" dirty="0"/>
              <a:t>Don't following of project plan</a:t>
            </a:r>
            <a:r>
              <a:rPr lang="en-US" dirty="0" smtClean="0"/>
              <a:t>.</a:t>
            </a:r>
          </a:p>
          <a:p>
            <a:r>
              <a:rPr lang="en-US" dirty="0"/>
              <a:t>Impossibility to manage newly arrived tasks and planned  </a:t>
            </a:r>
            <a:endParaRPr lang="en-US" dirty="0" smtClean="0"/>
          </a:p>
          <a:p>
            <a:r>
              <a:rPr lang="en-US" dirty="0" smtClean="0"/>
              <a:t>No reports about problems</a:t>
            </a:r>
          </a:p>
          <a:p>
            <a:r>
              <a:rPr lang="en-US" dirty="0"/>
              <a:t>A key member is leaving the </a:t>
            </a:r>
            <a:r>
              <a:rPr lang="en-US" dirty="0" smtClean="0"/>
              <a:t>team</a:t>
            </a:r>
          </a:p>
          <a:p>
            <a:r>
              <a:rPr lang="en-US" dirty="0" smtClean="0"/>
              <a:t>No reports about current state of project</a:t>
            </a:r>
          </a:p>
          <a:p>
            <a:r>
              <a:rPr lang="en-US" dirty="0"/>
              <a:t>No right evaluating </a:t>
            </a:r>
            <a:r>
              <a:rPr lang="en-US" dirty="0" smtClean="0"/>
              <a:t>tasks</a:t>
            </a:r>
          </a:p>
          <a:p>
            <a:r>
              <a:rPr lang="en-US" dirty="0"/>
              <a:t>Project team misunderstand </a:t>
            </a:r>
            <a:r>
              <a:rPr lang="en-US" dirty="0" smtClean="0"/>
              <a:t>requirements. This is a reason why report current status is so important.</a:t>
            </a:r>
            <a:endParaRPr lang="en-US" dirty="0"/>
          </a:p>
          <a:p>
            <a:r>
              <a:rPr lang="en-US" dirty="0"/>
              <a:t>Choosing not fit technology </a:t>
            </a:r>
            <a:r>
              <a:rPr lang="en-US" dirty="0" smtClean="0"/>
              <a:t>components</a:t>
            </a:r>
          </a:p>
          <a:p>
            <a:r>
              <a:rPr lang="en-US" dirty="0"/>
              <a:t>Not the right person to assign a task. We have to know strengths and weakness of every team member.</a:t>
            </a:r>
          </a:p>
        </p:txBody>
      </p:sp>
    </p:spTree>
    <p:extLst>
      <p:ext uri="{BB962C8B-B14F-4D97-AF65-F5344CB8AC3E}">
        <p14:creationId xmlns:p14="http://schemas.microsoft.com/office/powerpoint/2010/main" val="173796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1455</TotalTime>
  <Words>728</Words>
  <Application>Microsoft Office PowerPoint</Application>
  <PresentationFormat>Custom</PresentationFormat>
  <Paragraphs>52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Delivery</vt:lpstr>
      <vt:lpstr>Structure project</vt:lpstr>
      <vt:lpstr>Approach development</vt:lpstr>
      <vt:lpstr>Development process from planning to go-live</vt:lpstr>
      <vt:lpstr>Concept of developing web portal</vt:lpstr>
      <vt:lpstr>Basic schema </vt:lpstr>
      <vt:lpstr>Risks of failing or running out of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Trivago</dc:title>
  <dc:creator>Vitaliy Vepretskiy</dc:creator>
  <cp:lastModifiedBy>Vitaliy Vepretskiy</cp:lastModifiedBy>
  <cp:revision>55</cp:revision>
  <dcterms:created xsi:type="dcterms:W3CDTF">2017-05-10T08:11:48Z</dcterms:created>
  <dcterms:modified xsi:type="dcterms:W3CDTF">2017-06-21T13:15:48Z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