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sldIdLst>
    <p:sldId id="1020" r:id="rId2"/>
    <p:sldId id="1034" r:id="rId3"/>
    <p:sldId id="1035" r:id="rId4"/>
    <p:sldId id="1022" r:id="rId5"/>
    <p:sldId id="1041" r:id="rId6"/>
    <p:sldId id="1050" r:id="rId7"/>
    <p:sldId id="1040" r:id="rId8"/>
    <p:sldId id="1052" r:id="rId9"/>
    <p:sldId id="1036" r:id="rId10"/>
    <p:sldId id="1051" r:id="rId11"/>
    <p:sldId id="1031" r:id="rId12"/>
    <p:sldId id="1025" r:id="rId13"/>
    <p:sldId id="1033" r:id="rId14"/>
    <p:sldId id="1046" r:id="rId15"/>
    <p:sldId id="1032" r:id="rId16"/>
    <p:sldId id="1037" r:id="rId17"/>
    <p:sldId id="1054" r:id="rId18"/>
    <p:sldId id="1026" r:id="rId19"/>
    <p:sldId id="1038" r:id="rId20"/>
    <p:sldId id="1039" r:id="rId21"/>
    <p:sldId id="1029" r:id="rId22"/>
    <p:sldId id="1023" r:id="rId23"/>
    <p:sldId id="1053" r:id="rId24"/>
    <p:sldId id="1055" r:id="rId25"/>
    <p:sldId id="1057" r:id="rId26"/>
    <p:sldId id="1058" r:id="rId27"/>
    <p:sldId id="1056" r:id="rId28"/>
    <p:sldId id="1059" r:id="rId29"/>
    <p:sldId id="1060" r:id="rId30"/>
    <p:sldId id="256" r:id="rId31"/>
    <p:sldId id="1028" r:id="rId32"/>
    <p:sldId id="1027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Keith C. [VIS]" initials="HKC[" lastIdx="1" clrIdx="0">
    <p:extLst>
      <p:ext uri="{19B8F6BF-5375-455C-9EA6-DF929625EA0E}">
        <p15:presenceInfo xmlns:p15="http://schemas.microsoft.com/office/powerpoint/2012/main" userId="S-1-5-21-1614895754-2146847981-1606980848-224003" providerId="AD"/>
      </p:ext>
    </p:extLst>
  </p:cmAuthor>
  <p:cmAuthor id="2" name="Moran, Padraig [VISIE ]" initials="MP[]" lastIdx="2" clrIdx="1">
    <p:extLst>
      <p:ext uri="{19B8F6BF-5375-455C-9EA6-DF929625EA0E}">
        <p15:presenceInfo xmlns:p15="http://schemas.microsoft.com/office/powerpoint/2012/main" userId="S-1-5-21-2335664087-1377083882-2996952026-7922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BAAD"/>
    <a:srgbClr val="0099CC"/>
    <a:srgbClr val="FFCC99"/>
    <a:srgbClr val="00B050"/>
    <a:srgbClr val="00FF00"/>
    <a:srgbClr val="0000FF"/>
    <a:srgbClr val="F4F4F4"/>
    <a:srgbClr val="FF9900"/>
    <a:srgbClr val="F4F4E0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1916" autoAdjust="0"/>
    <p:restoredTop sz="90229" autoAdjust="0"/>
  </p:normalViewPr>
  <p:slideViewPr>
    <p:cSldViewPr>
      <p:cViewPr varScale="1">
        <p:scale>
          <a:sx n="114" d="100"/>
          <a:sy n="114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4066E-B971-499E-B37B-4E192C0D00AF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34C67A1E-BA14-404B-A20F-09C0F8910E2B}">
      <dgm:prSet phldrT="[Text]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Business Problem</a:t>
          </a:r>
          <a:endParaRPr lang="en-IE" dirty="0">
            <a:solidFill>
              <a:schemeClr val="tx2"/>
            </a:solidFill>
          </a:endParaRPr>
        </a:p>
      </dgm:t>
    </dgm:pt>
    <dgm:pt modelId="{B0EBEFC6-80D7-49C4-AF75-57E54FCB7640}" type="parTrans" cxnId="{56AC4A29-07D5-4E94-B9C9-5D05C03A32E4}">
      <dgm:prSet/>
      <dgm:spPr/>
      <dgm:t>
        <a:bodyPr/>
        <a:lstStyle/>
        <a:p>
          <a:endParaRPr lang="en-IE">
            <a:solidFill>
              <a:schemeClr val="tx2"/>
            </a:solidFill>
          </a:endParaRPr>
        </a:p>
      </dgm:t>
    </dgm:pt>
    <dgm:pt modelId="{6582B7FD-BEFC-4D77-B0F1-A064697C7500}" type="sibTrans" cxnId="{56AC4A29-07D5-4E94-B9C9-5D05C03A32E4}">
      <dgm:prSet/>
      <dgm:spPr/>
      <dgm:t>
        <a:bodyPr/>
        <a:lstStyle/>
        <a:p>
          <a:endParaRPr lang="en-IE">
            <a:solidFill>
              <a:schemeClr val="tx2"/>
            </a:solidFill>
          </a:endParaRPr>
        </a:p>
      </dgm:t>
    </dgm:pt>
    <dgm:pt modelId="{0E0FBBEC-602A-4693-9024-F19CBDBD8BE0}">
      <dgm:prSet phldrT="[Text]"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400" dirty="0">
              <a:solidFill>
                <a:schemeClr val="bg1"/>
              </a:solidFill>
            </a:rPr>
            <a:t>Concise</a:t>
          </a:r>
          <a:endParaRPr lang="en-IE" sz="1100" dirty="0">
            <a:solidFill>
              <a:schemeClr val="bg1"/>
            </a:solidFill>
          </a:endParaRPr>
        </a:p>
      </dgm:t>
    </dgm:pt>
    <dgm:pt modelId="{40DC2BD4-2B8C-4B1A-8667-A82A60D9A88B}" type="parTrans" cxnId="{557E8B73-913F-415E-A484-4F80D4337C30}">
      <dgm:prSet/>
      <dgm:spPr/>
      <dgm:t>
        <a:bodyPr/>
        <a:lstStyle/>
        <a:p>
          <a:endParaRPr lang="en-IE">
            <a:solidFill>
              <a:schemeClr val="tx2"/>
            </a:solidFill>
          </a:endParaRPr>
        </a:p>
      </dgm:t>
    </dgm:pt>
    <dgm:pt modelId="{B8169C26-AFAE-4AC2-B7BD-1BCFA4BA4715}" type="sibTrans" cxnId="{557E8B73-913F-415E-A484-4F80D4337C30}">
      <dgm:prSet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endParaRPr lang="en-IE">
            <a:solidFill>
              <a:schemeClr val="tx2"/>
            </a:solidFill>
          </a:endParaRPr>
        </a:p>
      </dgm:t>
    </dgm:pt>
    <dgm:pt modelId="{49B805D6-29DC-4230-9B04-06CAB7C17A0A}">
      <dgm:prSet phldrT="[Text]"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100" dirty="0">
              <a:solidFill>
                <a:schemeClr val="bg1"/>
              </a:solidFill>
            </a:rPr>
            <a:t>Measurable</a:t>
          </a:r>
          <a:endParaRPr lang="en-IE" sz="1100" dirty="0">
            <a:solidFill>
              <a:schemeClr val="bg1"/>
            </a:solidFill>
          </a:endParaRPr>
        </a:p>
      </dgm:t>
    </dgm:pt>
    <dgm:pt modelId="{8162D509-CBFD-4310-9332-E9C48A3B462E}" type="parTrans" cxnId="{074F7BFD-F86D-478D-B6DE-03300F876792}">
      <dgm:prSet/>
      <dgm:spPr/>
      <dgm:t>
        <a:bodyPr/>
        <a:lstStyle/>
        <a:p>
          <a:endParaRPr lang="en-IE">
            <a:solidFill>
              <a:schemeClr val="tx2"/>
            </a:solidFill>
          </a:endParaRPr>
        </a:p>
      </dgm:t>
    </dgm:pt>
    <dgm:pt modelId="{31B32022-1CDC-4963-8F3C-DC768DA07D14}" type="sibTrans" cxnId="{074F7BFD-F86D-478D-B6DE-03300F876792}">
      <dgm:prSet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endParaRPr lang="en-IE">
            <a:solidFill>
              <a:schemeClr val="tx2"/>
            </a:solidFill>
          </a:endParaRPr>
        </a:p>
      </dgm:t>
    </dgm:pt>
    <dgm:pt modelId="{A744506B-0A7C-4E82-BB8D-CA286D9B947F}">
      <dgm:prSet phldrT="[Text]" custT="1"/>
      <dgm:spPr>
        <a:solidFill>
          <a:srgbClr val="FFFF0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sz="1100" dirty="0">
              <a:solidFill>
                <a:schemeClr val="bg2">
                  <a:lumMod val="50000"/>
                </a:schemeClr>
              </a:solidFill>
            </a:rPr>
            <a:t>Achievable</a:t>
          </a:r>
          <a:endParaRPr lang="en-IE" sz="1100" dirty="0">
            <a:solidFill>
              <a:schemeClr val="bg2">
                <a:lumMod val="50000"/>
              </a:schemeClr>
            </a:solidFill>
          </a:endParaRPr>
        </a:p>
      </dgm:t>
    </dgm:pt>
    <dgm:pt modelId="{AA50B382-F1A7-429A-85BD-1162F73CC4B1}" type="parTrans" cxnId="{DC58F154-4E7A-4AB5-88E6-50EF99C15820}">
      <dgm:prSet/>
      <dgm:spPr/>
      <dgm:t>
        <a:bodyPr/>
        <a:lstStyle/>
        <a:p>
          <a:endParaRPr lang="en-IE">
            <a:solidFill>
              <a:schemeClr val="tx2"/>
            </a:solidFill>
          </a:endParaRPr>
        </a:p>
      </dgm:t>
    </dgm:pt>
    <dgm:pt modelId="{46D73CDE-039F-4D18-8F4E-F323EAF814A3}" type="sibTrans" cxnId="{DC58F154-4E7A-4AB5-88E6-50EF99C15820}">
      <dgm:prSet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endParaRPr lang="en-IE">
            <a:solidFill>
              <a:schemeClr val="tx2"/>
            </a:solidFill>
          </a:endParaRPr>
        </a:p>
      </dgm:t>
    </dgm:pt>
    <dgm:pt modelId="{B93D0B28-284B-4DB8-A7DC-C27752A9707C}">
      <dgm:prSet phldrT="[Text]" custT="1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sz="1050" dirty="0">
              <a:solidFill>
                <a:schemeClr val="bg1"/>
              </a:solidFill>
            </a:rPr>
            <a:t>Repeatable</a:t>
          </a:r>
          <a:endParaRPr lang="en-IE" sz="1050" dirty="0">
            <a:solidFill>
              <a:schemeClr val="bg1"/>
            </a:solidFill>
          </a:endParaRPr>
        </a:p>
      </dgm:t>
    </dgm:pt>
    <dgm:pt modelId="{DE252932-A1EF-48B7-BACF-F156FD0DCE94}" type="parTrans" cxnId="{DE2F7BD7-485D-4EE8-901E-6AFC583939AD}">
      <dgm:prSet/>
      <dgm:spPr/>
      <dgm:t>
        <a:bodyPr/>
        <a:lstStyle/>
        <a:p>
          <a:endParaRPr lang="en-IE">
            <a:solidFill>
              <a:schemeClr val="tx2"/>
            </a:solidFill>
          </a:endParaRPr>
        </a:p>
      </dgm:t>
    </dgm:pt>
    <dgm:pt modelId="{20D23609-0D7D-4A02-B6A8-9A4D541762C0}" type="sibTrans" cxnId="{DE2F7BD7-485D-4EE8-901E-6AFC583939AD}">
      <dgm:prSet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endParaRPr lang="en-IE">
            <a:solidFill>
              <a:schemeClr val="tx2"/>
            </a:solidFill>
          </a:endParaRPr>
        </a:p>
      </dgm:t>
    </dgm:pt>
    <dgm:pt modelId="{69F217BA-CAEA-425E-A3FD-4078EDC470D6}" type="pres">
      <dgm:prSet presAssocID="{E3F4066E-B971-499E-B37B-4E192C0D00A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87E3EB-5F6C-44FC-ABAD-830FABEF78F1}" type="pres">
      <dgm:prSet presAssocID="{34C67A1E-BA14-404B-A20F-09C0F8910E2B}" presName="centerShape" presStyleLbl="node0" presStyleIdx="0" presStyleCnt="1"/>
      <dgm:spPr/>
    </dgm:pt>
    <dgm:pt modelId="{1A432FB9-AA29-45FA-8810-E1EC07575FEA}" type="pres">
      <dgm:prSet presAssocID="{0E0FBBEC-602A-4693-9024-F19CBDBD8BE0}" presName="node" presStyleLbl="node1" presStyleIdx="0" presStyleCnt="4">
        <dgm:presLayoutVars>
          <dgm:bulletEnabled val="1"/>
        </dgm:presLayoutVars>
      </dgm:prSet>
      <dgm:spPr/>
    </dgm:pt>
    <dgm:pt modelId="{86340B73-D5D4-4D7D-A6FA-E4E957AD4808}" type="pres">
      <dgm:prSet presAssocID="{0E0FBBEC-602A-4693-9024-F19CBDBD8BE0}" presName="dummy" presStyleCnt="0"/>
      <dgm:spPr/>
    </dgm:pt>
    <dgm:pt modelId="{59021E3F-3394-441D-AEF6-434D9A8518CF}" type="pres">
      <dgm:prSet presAssocID="{B8169C26-AFAE-4AC2-B7BD-1BCFA4BA4715}" presName="sibTrans" presStyleLbl="sibTrans2D1" presStyleIdx="0" presStyleCnt="4"/>
      <dgm:spPr/>
    </dgm:pt>
    <dgm:pt modelId="{7543C3BA-DEFF-4EB6-B05D-102BCA8BD94B}" type="pres">
      <dgm:prSet presAssocID="{49B805D6-29DC-4230-9B04-06CAB7C17A0A}" presName="node" presStyleLbl="node1" presStyleIdx="1" presStyleCnt="4">
        <dgm:presLayoutVars>
          <dgm:bulletEnabled val="1"/>
        </dgm:presLayoutVars>
      </dgm:prSet>
      <dgm:spPr/>
    </dgm:pt>
    <dgm:pt modelId="{13FDC6E3-1683-482B-9861-EE6D04E56671}" type="pres">
      <dgm:prSet presAssocID="{49B805D6-29DC-4230-9B04-06CAB7C17A0A}" presName="dummy" presStyleCnt="0"/>
      <dgm:spPr/>
    </dgm:pt>
    <dgm:pt modelId="{0B3EAAF8-2A04-4558-82B8-545CD4A074C2}" type="pres">
      <dgm:prSet presAssocID="{31B32022-1CDC-4963-8F3C-DC768DA07D14}" presName="sibTrans" presStyleLbl="sibTrans2D1" presStyleIdx="1" presStyleCnt="4"/>
      <dgm:spPr/>
    </dgm:pt>
    <dgm:pt modelId="{6C71B985-2B1C-4AB2-92E5-19BABC0C426A}" type="pres">
      <dgm:prSet presAssocID="{A744506B-0A7C-4E82-BB8D-CA286D9B947F}" presName="node" presStyleLbl="node1" presStyleIdx="2" presStyleCnt="4">
        <dgm:presLayoutVars>
          <dgm:bulletEnabled val="1"/>
        </dgm:presLayoutVars>
      </dgm:prSet>
      <dgm:spPr/>
    </dgm:pt>
    <dgm:pt modelId="{AEC1C5E7-894F-4C40-95A7-0D38BCE65E47}" type="pres">
      <dgm:prSet presAssocID="{A744506B-0A7C-4E82-BB8D-CA286D9B947F}" presName="dummy" presStyleCnt="0"/>
      <dgm:spPr/>
    </dgm:pt>
    <dgm:pt modelId="{5354A7AD-5F57-496B-8197-E35A8F7D5E47}" type="pres">
      <dgm:prSet presAssocID="{46D73CDE-039F-4D18-8F4E-F323EAF814A3}" presName="sibTrans" presStyleLbl="sibTrans2D1" presStyleIdx="2" presStyleCnt="4"/>
      <dgm:spPr/>
    </dgm:pt>
    <dgm:pt modelId="{802B3712-0418-436C-8EE4-AC61359F2166}" type="pres">
      <dgm:prSet presAssocID="{B93D0B28-284B-4DB8-A7DC-C27752A9707C}" presName="node" presStyleLbl="node1" presStyleIdx="3" presStyleCnt="4">
        <dgm:presLayoutVars>
          <dgm:bulletEnabled val="1"/>
        </dgm:presLayoutVars>
      </dgm:prSet>
      <dgm:spPr/>
    </dgm:pt>
    <dgm:pt modelId="{ADE9E332-C151-46D6-ACEB-1AF1E4E0563B}" type="pres">
      <dgm:prSet presAssocID="{B93D0B28-284B-4DB8-A7DC-C27752A9707C}" presName="dummy" presStyleCnt="0"/>
      <dgm:spPr/>
    </dgm:pt>
    <dgm:pt modelId="{84B71A02-B503-4366-B460-90125A70DEF6}" type="pres">
      <dgm:prSet presAssocID="{20D23609-0D7D-4A02-B6A8-9A4D541762C0}" presName="sibTrans" presStyleLbl="sibTrans2D1" presStyleIdx="3" presStyleCnt="4"/>
      <dgm:spPr/>
    </dgm:pt>
  </dgm:ptLst>
  <dgm:cxnLst>
    <dgm:cxn modelId="{B815B102-4DC1-42E7-95AA-BB86DEC7AB47}" type="presOf" srcId="{20D23609-0D7D-4A02-B6A8-9A4D541762C0}" destId="{84B71A02-B503-4366-B460-90125A70DEF6}" srcOrd="0" destOrd="0" presId="urn:microsoft.com/office/officeart/2005/8/layout/radial6"/>
    <dgm:cxn modelId="{899E7D1A-EC9B-4A1F-87AD-A2527C2BC373}" type="presOf" srcId="{49B805D6-29DC-4230-9B04-06CAB7C17A0A}" destId="{7543C3BA-DEFF-4EB6-B05D-102BCA8BD94B}" srcOrd="0" destOrd="0" presId="urn:microsoft.com/office/officeart/2005/8/layout/radial6"/>
    <dgm:cxn modelId="{56AC4A29-07D5-4E94-B9C9-5D05C03A32E4}" srcId="{E3F4066E-B971-499E-B37B-4E192C0D00AF}" destId="{34C67A1E-BA14-404B-A20F-09C0F8910E2B}" srcOrd="0" destOrd="0" parTransId="{B0EBEFC6-80D7-49C4-AF75-57E54FCB7640}" sibTransId="{6582B7FD-BEFC-4D77-B0F1-A064697C7500}"/>
    <dgm:cxn modelId="{EC19AB3B-DE2C-4AE7-B608-74B698709D87}" type="presOf" srcId="{E3F4066E-B971-499E-B37B-4E192C0D00AF}" destId="{69F217BA-CAEA-425E-A3FD-4078EDC470D6}" srcOrd="0" destOrd="0" presId="urn:microsoft.com/office/officeart/2005/8/layout/radial6"/>
    <dgm:cxn modelId="{DC58F154-4E7A-4AB5-88E6-50EF99C15820}" srcId="{34C67A1E-BA14-404B-A20F-09C0F8910E2B}" destId="{A744506B-0A7C-4E82-BB8D-CA286D9B947F}" srcOrd="2" destOrd="0" parTransId="{AA50B382-F1A7-429A-85BD-1162F73CC4B1}" sibTransId="{46D73CDE-039F-4D18-8F4E-F323EAF814A3}"/>
    <dgm:cxn modelId="{DF514057-BA9A-4550-9AB0-C01770771F3D}" type="presOf" srcId="{B93D0B28-284B-4DB8-A7DC-C27752A9707C}" destId="{802B3712-0418-436C-8EE4-AC61359F2166}" srcOrd="0" destOrd="0" presId="urn:microsoft.com/office/officeart/2005/8/layout/radial6"/>
    <dgm:cxn modelId="{557E8B73-913F-415E-A484-4F80D4337C30}" srcId="{34C67A1E-BA14-404B-A20F-09C0F8910E2B}" destId="{0E0FBBEC-602A-4693-9024-F19CBDBD8BE0}" srcOrd="0" destOrd="0" parTransId="{40DC2BD4-2B8C-4B1A-8667-A82A60D9A88B}" sibTransId="{B8169C26-AFAE-4AC2-B7BD-1BCFA4BA4715}"/>
    <dgm:cxn modelId="{3FD05D7F-944E-41DF-AA17-FADDA0D974F1}" type="presOf" srcId="{B8169C26-AFAE-4AC2-B7BD-1BCFA4BA4715}" destId="{59021E3F-3394-441D-AEF6-434D9A8518CF}" srcOrd="0" destOrd="0" presId="urn:microsoft.com/office/officeart/2005/8/layout/radial6"/>
    <dgm:cxn modelId="{C0993DB7-BA32-4033-ACF4-ABB4D9669644}" type="presOf" srcId="{A744506B-0A7C-4E82-BB8D-CA286D9B947F}" destId="{6C71B985-2B1C-4AB2-92E5-19BABC0C426A}" srcOrd="0" destOrd="0" presId="urn:microsoft.com/office/officeart/2005/8/layout/radial6"/>
    <dgm:cxn modelId="{5D398BB8-A614-413A-9485-995838AF45ED}" type="presOf" srcId="{34C67A1E-BA14-404B-A20F-09C0F8910E2B}" destId="{7D87E3EB-5F6C-44FC-ABAD-830FABEF78F1}" srcOrd="0" destOrd="0" presId="urn:microsoft.com/office/officeart/2005/8/layout/radial6"/>
    <dgm:cxn modelId="{A2F594C7-6390-4967-9746-9D5CF1B04F70}" type="presOf" srcId="{0E0FBBEC-602A-4693-9024-F19CBDBD8BE0}" destId="{1A432FB9-AA29-45FA-8810-E1EC07575FEA}" srcOrd="0" destOrd="0" presId="urn:microsoft.com/office/officeart/2005/8/layout/radial6"/>
    <dgm:cxn modelId="{DE2F7BD7-485D-4EE8-901E-6AFC583939AD}" srcId="{34C67A1E-BA14-404B-A20F-09C0F8910E2B}" destId="{B93D0B28-284B-4DB8-A7DC-C27752A9707C}" srcOrd="3" destOrd="0" parTransId="{DE252932-A1EF-48B7-BACF-F156FD0DCE94}" sibTransId="{20D23609-0D7D-4A02-B6A8-9A4D541762C0}"/>
    <dgm:cxn modelId="{436E08E0-5E41-4829-850F-B658A635A26E}" type="presOf" srcId="{31B32022-1CDC-4963-8F3C-DC768DA07D14}" destId="{0B3EAAF8-2A04-4558-82B8-545CD4A074C2}" srcOrd="0" destOrd="0" presId="urn:microsoft.com/office/officeart/2005/8/layout/radial6"/>
    <dgm:cxn modelId="{DBB570EA-48E7-497C-8972-D72ED398BDA5}" type="presOf" srcId="{46D73CDE-039F-4D18-8F4E-F323EAF814A3}" destId="{5354A7AD-5F57-496B-8197-E35A8F7D5E47}" srcOrd="0" destOrd="0" presId="urn:microsoft.com/office/officeart/2005/8/layout/radial6"/>
    <dgm:cxn modelId="{074F7BFD-F86D-478D-B6DE-03300F876792}" srcId="{34C67A1E-BA14-404B-A20F-09C0F8910E2B}" destId="{49B805D6-29DC-4230-9B04-06CAB7C17A0A}" srcOrd="1" destOrd="0" parTransId="{8162D509-CBFD-4310-9332-E9C48A3B462E}" sibTransId="{31B32022-1CDC-4963-8F3C-DC768DA07D14}"/>
    <dgm:cxn modelId="{606B92C8-1A6D-477E-9D78-5CB9066C5B74}" type="presParOf" srcId="{69F217BA-CAEA-425E-A3FD-4078EDC470D6}" destId="{7D87E3EB-5F6C-44FC-ABAD-830FABEF78F1}" srcOrd="0" destOrd="0" presId="urn:microsoft.com/office/officeart/2005/8/layout/radial6"/>
    <dgm:cxn modelId="{A9EDB35F-42E5-43E2-8C61-2A50D4974BF0}" type="presParOf" srcId="{69F217BA-CAEA-425E-A3FD-4078EDC470D6}" destId="{1A432FB9-AA29-45FA-8810-E1EC07575FEA}" srcOrd="1" destOrd="0" presId="urn:microsoft.com/office/officeart/2005/8/layout/radial6"/>
    <dgm:cxn modelId="{8BE5AFD2-9EB5-4485-B484-ACFDC89E7E01}" type="presParOf" srcId="{69F217BA-CAEA-425E-A3FD-4078EDC470D6}" destId="{86340B73-D5D4-4D7D-A6FA-E4E957AD4808}" srcOrd="2" destOrd="0" presId="urn:microsoft.com/office/officeart/2005/8/layout/radial6"/>
    <dgm:cxn modelId="{EE4EDAA7-FDBC-47C3-B71E-891B2439D13B}" type="presParOf" srcId="{69F217BA-CAEA-425E-A3FD-4078EDC470D6}" destId="{59021E3F-3394-441D-AEF6-434D9A8518CF}" srcOrd="3" destOrd="0" presId="urn:microsoft.com/office/officeart/2005/8/layout/radial6"/>
    <dgm:cxn modelId="{50A1B6AA-22AE-4264-826E-DD502A20DBF5}" type="presParOf" srcId="{69F217BA-CAEA-425E-A3FD-4078EDC470D6}" destId="{7543C3BA-DEFF-4EB6-B05D-102BCA8BD94B}" srcOrd="4" destOrd="0" presId="urn:microsoft.com/office/officeart/2005/8/layout/radial6"/>
    <dgm:cxn modelId="{88F2C7A0-36A3-43CE-A8E1-D6185D7A7A1A}" type="presParOf" srcId="{69F217BA-CAEA-425E-A3FD-4078EDC470D6}" destId="{13FDC6E3-1683-482B-9861-EE6D04E56671}" srcOrd="5" destOrd="0" presId="urn:microsoft.com/office/officeart/2005/8/layout/radial6"/>
    <dgm:cxn modelId="{D7756CDF-CABF-4845-9C8F-6FF98D51956E}" type="presParOf" srcId="{69F217BA-CAEA-425E-A3FD-4078EDC470D6}" destId="{0B3EAAF8-2A04-4558-82B8-545CD4A074C2}" srcOrd="6" destOrd="0" presId="urn:microsoft.com/office/officeart/2005/8/layout/radial6"/>
    <dgm:cxn modelId="{65DA83F8-38D6-4F6B-A60D-C8B64504B5C4}" type="presParOf" srcId="{69F217BA-CAEA-425E-A3FD-4078EDC470D6}" destId="{6C71B985-2B1C-4AB2-92E5-19BABC0C426A}" srcOrd="7" destOrd="0" presId="urn:microsoft.com/office/officeart/2005/8/layout/radial6"/>
    <dgm:cxn modelId="{56982141-7151-41B6-B024-1EBDDDFAAF6A}" type="presParOf" srcId="{69F217BA-CAEA-425E-A3FD-4078EDC470D6}" destId="{AEC1C5E7-894F-4C40-95A7-0D38BCE65E47}" srcOrd="8" destOrd="0" presId="urn:microsoft.com/office/officeart/2005/8/layout/radial6"/>
    <dgm:cxn modelId="{2F0B9040-9BA1-4120-886C-0077A51DE376}" type="presParOf" srcId="{69F217BA-CAEA-425E-A3FD-4078EDC470D6}" destId="{5354A7AD-5F57-496B-8197-E35A8F7D5E47}" srcOrd="9" destOrd="0" presId="urn:microsoft.com/office/officeart/2005/8/layout/radial6"/>
    <dgm:cxn modelId="{E6D8B4AE-7828-4C06-9ADD-55107EC6E196}" type="presParOf" srcId="{69F217BA-CAEA-425E-A3FD-4078EDC470D6}" destId="{802B3712-0418-436C-8EE4-AC61359F2166}" srcOrd="10" destOrd="0" presId="urn:microsoft.com/office/officeart/2005/8/layout/radial6"/>
    <dgm:cxn modelId="{9BBB7576-EA73-44BF-A778-E92087136251}" type="presParOf" srcId="{69F217BA-CAEA-425E-A3FD-4078EDC470D6}" destId="{ADE9E332-C151-46D6-ACEB-1AF1E4E0563B}" srcOrd="11" destOrd="0" presId="urn:microsoft.com/office/officeart/2005/8/layout/radial6"/>
    <dgm:cxn modelId="{5D0A05BE-2C92-4062-9E74-5DBE6690B9DD}" type="presParOf" srcId="{69F217BA-CAEA-425E-A3FD-4078EDC470D6}" destId="{84B71A02-B503-4366-B460-90125A70DEF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0625B-5CA3-46EC-AF16-EEC15B03941A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202CD983-A3E2-4825-8548-19AB5168BCF3}">
      <dgm:prSet phldrT="[Text]" custT="1"/>
      <dgm:spPr/>
      <dgm:t>
        <a:bodyPr/>
        <a:lstStyle/>
        <a:p>
          <a:r>
            <a:rPr lang="en-US" sz="1800" dirty="0"/>
            <a:t>Machine Learning</a:t>
          </a:r>
          <a:endParaRPr lang="en-IE" sz="1800" dirty="0"/>
        </a:p>
      </dgm:t>
    </dgm:pt>
    <dgm:pt modelId="{45BA2A3D-6E0B-44D7-8983-4599ABB3B0A3}" type="parTrans" cxnId="{0553C8E3-A759-49D5-B8BE-612B526B4BA3}">
      <dgm:prSet/>
      <dgm:spPr/>
      <dgm:t>
        <a:bodyPr/>
        <a:lstStyle/>
        <a:p>
          <a:endParaRPr lang="en-IE"/>
        </a:p>
      </dgm:t>
    </dgm:pt>
    <dgm:pt modelId="{0A4CDBB4-3592-4026-87DE-BE44EB60D06C}" type="sibTrans" cxnId="{0553C8E3-A759-49D5-B8BE-612B526B4BA3}">
      <dgm:prSet/>
      <dgm:spPr/>
      <dgm:t>
        <a:bodyPr/>
        <a:lstStyle/>
        <a:p>
          <a:endParaRPr lang="en-IE"/>
        </a:p>
      </dgm:t>
    </dgm:pt>
    <dgm:pt modelId="{59350A31-E4AF-4FCD-9907-98B477501322}">
      <dgm:prSet phldrT="[Text]" custT="1"/>
      <dgm:spPr/>
      <dgm:t>
        <a:bodyPr/>
        <a:lstStyle/>
        <a:p>
          <a:r>
            <a:rPr lang="en-US" sz="2000" dirty="0"/>
            <a:t>Deep Learning</a:t>
          </a:r>
          <a:endParaRPr lang="en-IE" sz="2000" dirty="0"/>
        </a:p>
      </dgm:t>
    </dgm:pt>
    <dgm:pt modelId="{C70B9901-F036-4775-8B7D-50ADAAB2E360}" type="parTrans" cxnId="{3CF3BB96-3596-49C5-AD73-BACFA322DA2E}">
      <dgm:prSet/>
      <dgm:spPr/>
      <dgm:t>
        <a:bodyPr/>
        <a:lstStyle/>
        <a:p>
          <a:endParaRPr lang="en-IE"/>
        </a:p>
      </dgm:t>
    </dgm:pt>
    <dgm:pt modelId="{C4448E52-42EB-49F5-96DE-AD9953D22F98}" type="sibTrans" cxnId="{3CF3BB96-3596-49C5-AD73-BACFA322DA2E}">
      <dgm:prSet/>
      <dgm:spPr/>
      <dgm:t>
        <a:bodyPr/>
        <a:lstStyle/>
        <a:p>
          <a:endParaRPr lang="en-IE"/>
        </a:p>
      </dgm:t>
    </dgm:pt>
    <dgm:pt modelId="{52DFF6E1-AB5B-4426-BAFF-EFCBF8B1AC30}">
      <dgm:prSet phldrT="[Text]" custT="1"/>
      <dgm:spPr/>
      <dgm:t>
        <a:bodyPr/>
        <a:lstStyle/>
        <a:p>
          <a:r>
            <a:rPr lang="en-US" sz="1800" dirty="0"/>
            <a:t>Artificial Intelligence</a:t>
          </a:r>
          <a:endParaRPr lang="en-IE" sz="1800" dirty="0"/>
        </a:p>
      </dgm:t>
    </dgm:pt>
    <dgm:pt modelId="{5C4B7D9A-090E-42BD-8154-510FC3CB2EE1}" type="sibTrans" cxnId="{9CE71434-B349-490A-914A-E32B8259AE1F}">
      <dgm:prSet/>
      <dgm:spPr/>
      <dgm:t>
        <a:bodyPr/>
        <a:lstStyle/>
        <a:p>
          <a:endParaRPr lang="en-IE"/>
        </a:p>
      </dgm:t>
    </dgm:pt>
    <dgm:pt modelId="{853B0A08-DBD6-47FB-A9E7-69D7B27575B1}" type="parTrans" cxnId="{9CE71434-B349-490A-914A-E32B8259AE1F}">
      <dgm:prSet/>
      <dgm:spPr/>
      <dgm:t>
        <a:bodyPr/>
        <a:lstStyle/>
        <a:p>
          <a:endParaRPr lang="en-IE"/>
        </a:p>
      </dgm:t>
    </dgm:pt>
    <dgm:pt modelId="{6A701303-6BC4-42A5-BF8C-F412B64EC362}" type="pres">
      <dgm:prSet presAssocID="{6C70625B-5CA3-46EC-AF16-EEC15B03941A}" presName="Name0" presStyleCnt="0">
        <dgm:presLayoutVars>
          <dgm:chMax val="7"/>
          <dgm:resizeHandles val="exact"/>
        </dgm:presLayoutVars>
      </dgm:prSet>
      <dgm:spPr/>
    </dgm:pt>
    <dgm:pt modelId="{452BAA62-1BEB-48A5-A8B8-06D2B65B8637}" type="pres">
      <dgm:prSet presAssocID="{6C70625B-5CA3-46EC-AF16-EEC15B03941A}" presName="comp1" presStyleCnt="0"/>
      <dgm:spPr/>
    </dgm:pt>
    <dgm:pt modelId="{0EF1D311-9907-44EB-9C91-A705BA3A0920}" type="pres">
      <dgm:prSet presAssocID="{6C70625B-5CA3-46EC-AF16-EEC15B03941A}" presName="circle1" presStyleLbl="node1" presStyleIdx="0" presStyleCnt="3"/>
      <dgm:spPr/>
    </dgm:pt>
    <dgm:pt modelId="{F476041D-4F8A-47B2-BC40-3C5242DE01B0}" type="pres">
      <dgm:prSet presAssocID="{6C70625B-5CA3-46EC-AF16-EEC15B03941A}" presName="c1text" presStyleLbl="node1" presStyleIdx="0" presStyleCnt="3">
        <dgm:presLayoutVars>
          <dgm:bulletEnabled val="1"/>
        </dgm:presLayoutVars>
      </dgm:prSet>
      <dgm:spPr/>
    </dgm:pt>
    <dgm:pt modelId="{3960B96F-47C4-44AA-8007-A9B48C5A0AB2}" type="pres">
      <dgm:prSet presAssocID="{6C70625B-5CA3-46EC-AF16-EEC15B03941A}" presName="comp2" presStyleCnt="0"/>
      <dgm:spPr/>
    </dgm:pt>
    <dgm:pt modelId="{A638C6B8-20D7-4152-B406-EDE095DD54FC}" type="pres">
      <dgm:prSet presAssocID="{6C70625B-5CA3-46EC-AF16-EEC15B03941A}" presName="circle2" presStyleLbl="node1" presStyleIdx="1" presStyleCnt="3"/>
      <dgm:spPr/>
    </dgm:pt>
    <dgm:pt modelId="{4C524E98-46D7-4E5A-ADF7-FF0357305DB4}" type="pres">
      <dgm:prSet presAssocID="{6C70625B-5CA3-46EC-AF16-EEC15B03941A}" presName="c2text" presStyleLbl="node1" presStyleIdx="1" presStyleCnt="3">
        <dgm:presLayoutVars>
          <dgm:bulletEnabled val="1"/>
        </dgm:presLayoutVars>
      </dgm:prSet>
      <dgm:spPr/>
    </dgm:pt>
    <dgm:pt modelId="{16C64573-3F59-4AC8-8D24-0092828C7DF0}" type="pres">
      <dgm:prSet presAssocID="{6C70625B-5CA3-46EC-AF16-EEC15B03941A}" presName="comp3" presStyleCnt="0"/>
      <dgm:spPr/>
    </dgm:pt>
    <dgm:pt modelId="{05D13739-49A8-4616-8749-3F9E19FACC3D}" type="pres">
      <dgm:prSet presAssocID="{6C70625B-5CA3-46EC-AF16-EEC15B03941A}" presName="circle3" presStyleLbl="node1" presStyleIdx="2" presStyleCnt="3"/>
      <dgm:spPr/>
    </dgm:pt>
    <dgm:pt modelId="{85CCFEC9-535A-438B-8326-049CD2E5504A}" type="pres">
      <dgm:prSet presAssocID="{6C70625B-5CA3-46EC-AF16-EEC15B03941A}" presName="c3text" presStyleLbl="node1" presStyleIdx="2" presStyleCnt="3">
        <dgm:presLayoutVars>
          <dgm:bulletEnabled val="1"/>
        </dgm:presLayoutVars>
      </dgm:prSet>
      <dgm:spPr/>
    </dgm:pt>
  </dgm:ptLst>
  <dgm:cxnLst>
    <dgm:cxn modelId="{03D88F12-98DB-45E5-A0B4-FA356276887B}" type="presOf" srcId="{202CD983-A3E2-4825-8548-19AB5168BCF3}" destId="{4C524E98-46D7-4E5A-ADF7-FF0357305DB4}" srcOrd="1" destOrd="0" presId="urn:microsoft.com/office/officeart/2005/8/layout/venn2"/>
    <dgm:cxn modelId="{9CE71434-B349-490A-914A-E32B8259AE1F}" srcId="{6C70625B-5CA3-46EC-AF16-EEC15B03941A}" destId="{52DFF6E1-AB5B-4426-BAFF-EFCBF8B1AC30}" srcOrd="0" destOrd="0" parTransId="{853B0A08-DBD6-47FB-A9E7-69D7B27575B1}" sibTransId="{5C4B7D9A-090E-42BD-8154-510FC3CB2EE1}"/>
    <dgm:cxn modelId="{807FA037-4F74-462D-9C55-8D8CEF20DE27}" type="presOf" srcId="{52DFF6E1-AB5B-4426-BAFF-EFCBF8B1AC30}" destId="{F476041D-4F8A-47B2-BC40-3C5242DE01B0}" srcOrd="1" destOrd="0" presId="urn:microsoft.com/office/officeart/2005/8/layout/venn2"/>
    <dgm:cxn modelId="{FA0E6539-228A-4431-9A8D-78265B2C9312}" type="presOf" srcId="{6C70625B-5CA3-46EC-AF16-EEC15B03941A}" destId="{6A701303-6BC4-42A5-BF8C-F412B64EC362}" srcOrd="0" destOrd="0" presId="urn:microsoft.com/office/officeart/2005/8/layout/venn2"/>
    <dgm:cxn modelId="{212ACB58-54DD-4A0A-AB42-FDFB25E97F27}" type="presOf" srcId="{59350A31-E4AF-4FCD-9907-98B477501322}" destId="{85CCFEC9-535A-438B-8326-049CD2E5504A}" srcOrd="1" destOrd="0" presId="urn:microsoft.com/office/officeart/2005/8/layout/venn2"/>
    <dgm:cxn modelId="{F5B85586-FDBB-43BD-8333-18D4DAD0C9AD}" type="presOf" srcId="{59350A31-E4AF-4FCD-9907-98B477501322}" destId="{05D13739-49A8-4616-8749-3F9E19FACC3D}" srcOrd="0" destOrd="0" presId="urn:microsoft.com/office/officeart/2005/8/layout/venn2"/>
    <dgm:cxn modelId="{3CF3BB96-3596-49C5-AD73-BACFA322DA2E}" srcId="{6C70625B-5CA3-46EC-AF16-EEC15B03941A}" destId="{59350A31-E4AF-4FCD-9907-98B477501322}" srcOrd="2" destOrd="0" parTransId="{C70B9901-F036-4775-8B7D-50ADAAB2E360}" sibTransId="{C4448E52-42EB-49F5-96DE-AD9953D22F98}"/>
    <dgm:cxn modelId="{D9592BD2-F878-440C-9351-F253BBDF7437}" type="presOf" srcId="{202CD983-A3E2-4825-8548-19AB5168BCF3}" destId="{A638C6B8-20D7-4152-B406-EDE095DD54FC}" srcOrd="0" destOrd="0" presId="urn:microsoft.com/office/officeart/2005/8/layout/venn2"/>
    <dgm:cxn modelId="{0553C8E3-A759-49D5-B8BE-612B526B4BA3}" srcId="{6C70625B-5CA3-46EC-AF16-EEC15B03941A}" destId="{202CD983-A3E2-4825-8548-19AB5168BCF3}" srcOrd="1" destOrd="0" parTransId="{45BA2A3D-6E0B-44D7-8983-4599ABB3B0A3}" sibTransId="{0A4CDBB4-3592-4026-87DE-BE44EB60D06C}"/>
    <dgm:cxn modelId="{847811F4-0FAA-4387-9552-98673EE0AB5A}" type="presOf" srcId="{52DFF6E1-AB5B-4426-BAFF-EFCBF8B1AC30}" destId="{0EF1D311-9907-44EB-9C91-A705BA3A0920}" srcOrd="0" destOrd="0" presId="urn:microsoft.com/office/officeart/2005/8/layout/venn2"/>
    <dgm:cxn modelId="{C463FF77-F5B1-4A8E-9BCF-C3E75D0A765F}" type="presParOf" srcId="{6A701303-6BC4-42A5-BF8C-F412B64EC362}" destId="{452BAA62-1BEB-48A5-A8B8-06D2B65B8637}" srcOrd="0" destOrd="0" presId="urn:microsoft.com/office/officeart/2005/8/layout/venn2"/>
    <dgm:cxn modelId="{7E8B7401-5762-4CE9-8CA3-D3B6926AEF89}" type="presParOf" srcId="{452BAA62-1BEB-48A5-A8B8-06D2B65B8637}" destId="{0EF1D311-9907-44EB-9C91-A705BA3A0920}" srcOrd="0" destOrd="0" presId="urn:microsoft.com/office/officeart/2005/8/layout/venn2"/>
    <dgm:cxn modelId="{B6988E75-F0E6-4743-B77F-2C5707C1EC2D}" type="presParOf" srcId="{452BAA62-1BEB-48A5-A8B8-06D2B65B8637}" destId="{F476041D-4F8A-47B2-BC40-3C5242DE01B0}" srcOrd="1" destOrd="0" presId="urn:microsoft.com/office/officeart/2005/8/layout/venn2"/>
    <dgm:cxn modelId="{790AC0ED-B4E1-4BFE-A536-E14FDBD3DC38}" type="presParOf" srcId="{6A701303-6BC4-42A5-BF8C-F412B64EC362}" destId="{3960B96F-47C4-44AA-8007-A9B48C5A0AB2}" srcOrd="1" destOrd="0" presId="urn:microsoft.com/office/officeart/2005/8/layout/venn2"/>
    <dgm:cxn modelId="{01A35D63-416F-45BB-BFA3-CE275D0E7A15}" type="presParOf" srcId="{3960B96F-47C4-44AA-8007-A9B48C5A0AB2}" destId="{A638C6B8-20D7-4152-B406-EDE095DD54FC}" srcOrd="0" destOrd="0" presId="urn:microsoft.com/office/officeart/2005/8/layout/venn2"/>
    <dgm:cxn modelId="{0FA97DB8-1862-4280-A0A8-1824F8DA21BB}" type="presParOf" srcId="{3960B96F-47C4-44AA-8007-A9B48C5A0AB2}" destId="{4C524E98-46D7-4E5A-ADF7-FF0357305DB4}" srcOrd="1" destOrd="0" presId="urn:microsoft.com/office/officeart/2005/8/layout/venn2"/>
    <dgm:cxn modelId="{507678DB-4598-4A45-8881-E7D3C5695A47}" type="presParOf" srcId="{6A701303-6BC4-42A5-BF8C-F412B64EC362}" destId="{16C64573-3F59-4AC8-8D24-0092828C7DF0}" srcOrd="2" destOrd="0" presId="urn:microsoft.com/office/officeart/2005/8/layout/venn2"/>
    <dgm:cxn modelId="{A9BDF7A8-DBAE-454E-AE39-8CEEB648068F}" type="presParOf" srcId="{16C64573-3F59-4AC8-8D24-0092828C7DF0}" destId="{05D13739-49A8-4616-8749-3F9E19FACC3D}" srcOrd="0" destOrd="0" presId="urn:microsoft.com/office/officeart/2005/8/layout/venn2"/>
    <dgm:cxn modelId="{AED2B2C6-FC19-45C0-A265-CBB0B3751579}" type="presParOf" srcId="{16C64573-3F59-4AC8-8D24-0092828C7DF0}" destId="{85CCFEC9-535A-438B-8326-049CD2E5504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4838C1-22E7-487E-8D8C-528FBCD12C6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E6BAF8C9-4806-4DD9-A899-B49D32928C43}">
      <dgm:prSet phldrT="[Text]" custT="1"/>
      <dgm:spPr/>
      <dgm:t>
        <a:bodyPr/>
        <a:lstStyle/>
        <a:p>
          <a:r>
            <a:rPr lang="en-US" sz="2500" dirty="0">
              <a:solidFill>
                <a:schemeClr val="tx2">
                  <a:lumMod val="95000"/>
                  <a:lumOff val="5000"/>
                </a:schemeClr>
              </a:solidFill>
            </a:rPr>
            <a:t>Business Problem Definition </a:t>
          </a:r>
          <a:r>
            <a:rPr lang="en-US" sz="1800" dirty="0">
              <a:solidFill>
                <a:schemeClr val="tx2">
                  <a:lumMod val="95000"/>
                  <a:lumOff val="5000"/>
                </a:schemeClr>
              </a:solidFill>
            </a:rPr>
            <a:t>(Precise &amp; Clear)</a:t>
          </a:r>
          <a:endParaRPr lang="en-IE" sz="2500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6B041EC3-4BD5-40ED-A97B-1B08484031F8}" type="parTrans" cxnId="{D91CA650-7EEB-44F8-A899-1DE5496A4269}">
      <dgm:prSet/>
      <dgm:spPr/>
      <dgm:t>
        <a:bodyPr/>
        <a:lstStyle/>
        <a:p>
          <a:endParaRPr lang="en-IE" sz="2500"/>
        </a:p>
      </dgm:t>
    </dgm:pt>
    <dgm:pt modelId="{8F2970FA-FE39-4BE7-8E6C-A4DCC2EB3482}" type="sibTrans" cxnId="{D91CA650-7EEB-44F8-A899-1DE5496A4269}">
      <dgm:prSet/>
      <dgm:spPr/>
      <dgm:t>
        <a:bodyPr/>
        <a:lstStyle/>
        <a:p>
          <a:endParaRPr lang="en-IE" sz="2500"/>
        </a:p>
      </dgm:t>
    </dgm:pt>
    <dgm:pt modelId="{C7A908EA-7FC7-4D2B-9984-2128D3990DC3}">
      <dgm:prSet phldrT="[Text]" custT="1"/>
      <dgm:spPr/>
      <dgm:t>
        <a:bodyPr/>
        <a:lstStyle/>
        <a:p>
          <a:r>
            <a:rPr lang="en-US" sz="2500" dirty="0">
              <a:solidFill>
                <a:schemeClr val="tx2">
                  <a:lumMod val="95000"/>
                  <a:lumOff val="5000"/>
                </a:schemeClr>
              </a:solidFill>
            </a:rPr>
            <a:t>Getting Data </a:t>
          </a:r>
          <a:r>
            <a:rPr lang="en-US" sz="1800" dirty="0">
              <a:solidFill>
                <a:schemeClr val="tx2">
                  <a:lumMod val="95000"/>
                  <a:lumOff val="5000"/>
                </a:schemeClr>
              </a:solidFill>
            </a:rPr>
            <a:t>(single biggest challenge mostly)</a:t>
          </a:r>
          <a:endParaRPr lang="en-IE" sz="2500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71E377B7-8772-4364-B705-FD80C030F1FD}" type="parTrans" cxnId="{27EAA183-49C4-4407-82B0-3BD75B300C7C}">
      <dgm:prSet/>
      <dgm:spPr/>
      <dgm:t>
        <a:bodyPr/>
        <a:lstStyle/>
        <a:p>
          <a:endParaRPr lang="en-IE" sz="2500"/>
        </a:p>
      </dgm:t>
    </dgm:pt>
    <dgm:pt modelId="{FB2A8179-8F76-4D82-93B3-67A5535CB836}" type="sibTrans" cxnId="{27EAA183-49C4-4407-82B0-3BD75B300C7C}">
      <dgm:prSet/>
      <dgm:spPr/>
      <dgm:t>
        <a:bodyPr/>
        <a:lstStyle/>
        <a:p>
          <a:endParaRPr lang="en-IE" sz="2500"/>
        </a:p>
      </dgm:t>
    </dgm:pt>
    <dgm:pt modelId="{900A7A9B-5C12-4F48-B4AB-F212AB464C87}">
      <dgm:prSet phldrT="[Text]" custT="1"/>
      <dgm:spPr/>
      <dgm:t>
        <a:bodyPr/>
        <a:lstStyle/>
        <a:p>
          <a:r>
            <a:rPr lang="en-US" sz="2500" dirty="0">
              <a:solidFill>
                <a:schemeClr val="tx2">
                  <a:lumMod val="95000"/>
                  <a:lumOff val="5000"/>
                </a:schemeClr>
              </a:solidFill>
            </a:rPr>
            <a:t>Data Cleaning </a:t>
          </a:r>
          <a:r>
            <a:rPr lang="en-US" sz="1800" dirty="0">
              <a:solidFill>
                <a:schemeClr val="tx2">
                  <a:lumMod val="95000"/>
                  <a:lumOff val="5000"/>
                </a:schemeClr>
              </a:solidFill>
            </a:rPr>
            <a:t>(Data is always dirty)</a:t>
          </a:r>
          <a:endParaRPr lang="en-IE" sz="2500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2412AA7B-31DA-4206-B1BA-4B41D0D7B789}" type="parTrans" cxnId="{C9099ED5-68EA-4906-992C-0EE4D46EBDB5}">
      <dgm:prSet/>
      <dgm:spPr/>
      <dgm:t>
        <a:bodyPr/>
        <a:lstStyle/>
        <a:p>
          <a:endParaRPr lang="en-IE" sz="2500"/>
        </a:p>
      </dgm:t>
    </dgm:pt>
    <dgm:pt modelId="{5CDC6A13-538E-43A7-9AEB-07696D04B6EE}" type="sibTrans" cxnId="{C9099ED5-68EA-4906-992C-0EE4D46EBDB5}">
      <dgm:prSet/>
      <dgm:spPr/>
      <dgm:t>
        <a:bodyPr/>
        <a:lstStyle/>
        <a:p>
          <a:endParaRPr lang="en-IE" sz="2500"/>
        </a:p>
      </dgm:t>
    </dgm:pt>
    <dgm:pt modelId="{B8A403F9-0DF3-4155-A392-AFA213ED76C4}">
      <dgm:prSet phldrT="[Text]" custT="1"/>
      <dgm:spPr/>
      <dgm:t>
        <a:bodyPr/>
        <a:lstStyle/>
        <a:p>
          <a:r>
            <a:rPr lang="en-US" sz="2500" dirty="0">
              <a:solidFill>
                <a:schemeClr val="tx2">
                  <a:lumMod val="95000"/>
                  <a:lumOff val="5000"/>
                </a:schemeClr>
              </a:solidFill>
            </a:rPr>
            <a:t>Modelling </a:t>
          </a:r>
          <a:r>
            <a:rPr lang="en-US" sz="1800" dirty="0">
              <a:solidFill>
                <a:schemeClr val="tx2">
                  <a:lumMod val="95000"/>
                  <a:lumOff val="5000"/>
                </a:schemeClr>
              </a:solidFill>
            </a:rPr>
            <a:t>(various algorithms/cut-offs)</a:t>
          </a:r>
          <a:endParaRPr lang="en-IE" sz="2500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83FB2A12-1372-435A-BD50-29DC5A1093AB}" type="parTrans" cxnId="{1F86B4D5-DF59-46CB-9D5F-79493DE50418}">
      <dgm:prSet/>
      <dgm:spPr/>
      <dgm:t>
        <a:bodyPr/>
        <a:lstStyle/>
        <a:p>
          <a:endParaRPr lang="en-IE" sz="2500"/>
        </a:p>
      </dgm:t>
    </dgm:pt>
    <dgm:pt modelId="{A67D18BD-7F53-4476-8AE5-5FC0BF396881}" type="sibTrans" cxnId="{1F86B4D5-DF59-46CB-9D5F-79493DE50418}">
      <dgm:prSet/>
      <dgm:spPr/>
      <dgm:t>
        <a:bodyPr/>
        <a:lstStyle/>
        <a:p>
          <a:endParaRPr lang="en-IE" sz="2500"/>
        </a:p>
      </dgm:t>
    </dgm:pt>
    <dgm:pt modelId="{472761F8-3CA4-42F8-BB54-57818ED937E1}">
      <dgm:prSet phldrT="[Text]" custT="1"/>
      <dgm:spPr/>
      <dgm:t>
        <a:bodyPr/>
        <a:lstStyle/>
        <a:p>
          <a:r>
            <a:rPr lang="en-US" sz="2500" dirty="0">
              <a:solidFill>
                <a:schemeClr val="tx2">
                  <a:lumMod val="95000"/>
                  <a:lumOff val="5000"/>
                </a:schemeClr>
              </a:solidFill>
            </a:rPr>
            <a:t>Implementation </a:t>
          </a:r>
          <a:r>
            <a:rPr lang="en-US" sz="1800" dirty="0">
              <a:solidFill>
                <a:schemeClr val="tx2">
                  <a:lumMod val="95000"/>
                  <a:lumOff val="5000"/>
                </a:schemeClr>
              </a:solidFill>
            </a:rPr>
            <a:t>(put the solution in production)</a:t>
          </a:r>
          <a:endParaRPr lang="en-IE" sz="2500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125DA734-877B-40BB-9C54-E01A2057AAE2}" type="parTrans" cxnId="{E9010D2B-5A5F-46B6-8916-FA54207B013D}">
      <dgm:prSet/>
      <dgm:spPr/>
      <dgm:t>
        <a:bodyPr/>
        <a:lstStyle/>
        <a:p>
          <a:endParaRPr lang="en-IE" sz="2500"/>
        </a:p>
      </dgm:t>
    </dgm:pt>
    <dgm:pt modelId="{BA4C46B8-59CE-44D2-AB4E-FD932D7D99CB}" type="sibTrans" cxnId="{E9010D2B-5A5F-46B6-8916-FA54207B013D}">
      <dgm:prSet/>
      <dgm:spPr/>
      <dgm:t>
        <a:bodyPr/>
        <a:lstStyle/>
        <a:p>
          <a:endParaRPr lang="en-IE" sz="2500"/>
        </a:p>
      </dgm:t>
    </dgm:pt>
    <dgm:pt modelId="{5EB33A0D-DEF1-4791-B10C-A9064D4EEADB}">
      <dgm:prSet phldrT="[Text]" custT="1"/>
      <dgm:spPr/>
      <dgm:t>
        <a:bodyPr/>
        <a:lstStyle/>
        <a:p>
          <a:r>
            <a:rPr lang="en-US" sz="2500" dirty="0">
              <a:solidFill>
                <a:schemeClr val="tx2">
                  <a:lumMod val="95000"/>
                  <a:lumOff val="5000"/>
                </a:schemeClr>
              </a:solidFill>
            </a:rPr>
            <a:t>Maintenance/recalibrate </a:t>
          </a:r>
          <a:r>
            <a:rPr lang="en-US" sz="1800" dirty="0">
              <a:solidFill>
                <a:schemeClr val="tx2">
                  <a:lumMod val="95000"/>
                  <a:lumOff val="5000"/>
                </a:schemeClr>
              </a:solidFill>
            </a:rPr>
            <a:t>(refresh and maintain)</a:t>
          </a:r>
          <a:endParaRPr lang="en-IE" sz="2500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899D791A-06FE-413D-BAFE-302DF76723B8}" type="parTrans" cxnId="{58EF92B1-3FDC-4B0D-BBE1-350FE9D07FB0}">
      <dgm:prSet/>
      <dgm:spPr/>
      <dgm:t>
        <a:bodyPr/>
        <a:lstStyle/>
        <a:p>
          <a:endParaRPr lang="en-IE" sz="2500"/>
        </a:p>
      </dgm:t>
    </dgm:pt>
    <dgm:pt modelId="{BE8AA86F-133E-4D6F-9164-C785EFC0D079}" type="sibTrans" cxnId="{58EF92B1-3FDC-4B0D-BBE1-350FE9D07FB0}">
      <dgm:prSet/>
      <dgm:spPr/>
      <dgm:t>
        <a:bodyPr/>
        <a:lstStyle/>
        <a:p>
          <a:endParaRPr lang="en-IE" sz="2500"/>
        </a:p>
      </dgm:t>
    </dgm:pt>
    <dgm:pt modelId="{64C66A56-F707-4A53-A2EB-B29E24B3DD95}">
      <dgm:prSet phldrT="[Text]" custT="1"/>
      <dgm:spPr/>
      <dgm:t>
        <a:bodyPr/>
        <a:lstStyle/>
        <a:p>
          <a:r>
            <a:rPr lang="en-US" sz="1400" dirty="0"/>
            <a:t>Step 1</a:t>
          </a:r>
          <a:endParaRPr lang="en-IE" sz="1400" dirty="0"/>
        </a:p>
      </dgm:t>
    </dgm:pt>
    <dgm:pt modelId="{4B89B337-12D0-481D-A55A-EBAFD3FD633A}" type="parTrans" cxnId="{9C19971B-BFD6-4E92-892C-2EDE9CDEC932}">
      <dgm:prSet/>
      <dgm:spPr/>
      <dgm:t>
        <a:bodyPr/>
        <a:lstStyle/>
        <a:p>
          <a:endParaRPr lang="en-IE" sz="2500"/>
        </a:p>
      </dgm:t>
    </dgm:pt>
    <dgm:pt modelId="{B0477EB4-78C0-4B03-ACD8-4E8D63C7DF0B}" type="sibTrans" cxnId="{9C19971B-BFD6-4E92-892C-2EDE9CDEC932}">
      <dgm:prSet/>
      <dgm:spPr/>
      <dgm:t>
        <a:bodyPr/>
        <a:lstStyle/>
        <a:p>
          <a:endParaRPr lang="en-IE" sz="2500"/>
        </a:p>
      </dgm:t>
    </dgm:pt>
    <dgm:pt modelId="{8040FD91-8A50-4C89-8666-A6E4A6CC4BFA}">
      <dgm:prSet phldrT="[Text]" custT="1"/>
      <dgm:spPr/>
      <dgm:t>
        <a:bodyPr/>
        <a:lstStyle/>
        <a:p>
          <a:r>
            <a:rPr lang="en-US" sz="1400" dirty="0"/>
            <a:t>Step 2</a:t>
          </a:r>
          <a:endParaRPr lang="en-IE" sz="1400" dirty="0"/>
        </a:p>
      </dgm:t>
    </dgm:pt>
    <dgm:pt modelId="{3598F0E0-0B0C-492B-8115-84E8B38D7836}" type="parTrans" cxnId="{B2F8325E-50CB-4592-9BA5-4629EF4C28E1}">
      <dgm:prSet/>
      <dgm:spPr/>
      <dgm:t>
        <a:bodyPr/>
        <a:lstStyle/>
        <a:p>
          <a:endParaRPr lang="en-IE" sz="2500"/>
        </a:p>
      </dgm:t>
    </dgm:pt>
    <dgm:pt modelId="{84277920-DD75-451C-89F4-5BF0F8C60242}" type="sibTrans" cxnId="{B2F8325E-50CB-4592-9BA5-4629EF4C28E1}">
      <dgm:prSet/>
      <dgm:spPr/>
      <dgm:t>
        <a:bodyPr/>
        <a:lstStyle/>
        <a:p>
          <a:endParaRPr lang="en-IE" sz="2500"/>
        </a:p>
      </dgm:t>
    </dgm:pt>
    <dgm:pt modelId="{CC28B7E6-51E2-4FE5-BEF9-66CFE967D5AE}">
      <dgm:prSet phldrT="[Text]" custT="1"/>
      <dgm:spPr/>
      <dgm:t>
        <a:bodyPr/>
        <a:lstStyle/>
        <a:p>
          <a:r>
            <a:rPr lang="en-US" sz="1400" dirty="0"/>
            <a:t>Step 3</a:t>
          </a:r>
          <a:endParaRPr lang="en-IE" sz="1400" dirty="0"/>
        </a:p>
      </dgm:t>
    </dgm:pt>
    <dgm:pt modelId="{C71E93F7-D880-4501-8A5C-857A1A811FEC}" type="parTrans" cxnId="{C8D77659-4DCD-4D1B-8682-829BF46E1278}">
      <dgm:prSet/>
      <dgm:spPr/>
      <dgm:t>
        <a:bodyPr/>
        <a:lstStyle/>
        <a:p>
          <a:endParaRPr lang="en-IE" sz="2500"/>
        </a:p>
      </dgm:t>
    </dgm:pt>
    <dgm:pt modelId="{34E48739-278A-49CF-96DD-54AA6E4B87ED}" type="sibTrans" cxnId="{C8D77659-4DCD-4D1B-8682-829BF46E1278}">
      <dgm:prSet/>
      <dgm:spPr/>
      <dgm:t>
        <a:bodyPr/>
        <a:lstStyle/>
        <a:p>
          <a:endParaRPr lang="en-IE" sz="2500"/>
        </a:p>
      </dgm:t>
    </dgm:pt>
    <dgm:pt modelId="{53C6D3C5-DC96-45CE-8F1A-CC0865EA867F}">
      <dgm:prSet phldrT="[Text]" custT="1"/>
      <dgm:spPr/>
      <dgm:t>
        <a:bodyPr/>
        <a:lstStyle/>
        <a:p>
          <a:r>
            <a:rPr lang="en-US" sz="1400" dirty="0"/>
            <a:t>Step 4</a:t>
          </a:r>
          <a:endParaRPr lang="en-IE" sz="1400" dirty="0"/>
        </a:p>
      </dgm:t>
    </dgm:pt>
    <dgm:pt modelId="{A05FB3CC-F072-4484-97C3-2DB1B799D87B}" type="parTrans" cxnId="{438A34C5-45D2-4426-9FFC-73F21FC3967E}">
      <dgm:prSet/>
      <dgm:spPr/>
      <dgm:t>
        <a:bodyPr/>
        <a:lstStyle/>
        <a:p>
          <a:endParaRPr lang="en-IE" sz="2500"/>
        </a:p>
      </dgm:t>
    </dgm:pt>
    <dgm:pt modelId="{57646077-9FC7-4290-AD46-9F421441A676}" type="sibTrans" cxnId="{438A34C5-45D2-4426-9FFC-73F21FC3967E}">
      <dgm:prSet/>
      <dgm:spPr/>
      <dgm:t>
        <a:bodyPr/>
        <a:lstStyle/>
        <a:p>
          <a:endParaRPr lang="en-IE" sz="2500"/>
        </a:p>
      </dgm:t>
    </dgm:pt>
    <dgm:pt modelId="{0DC7C1EB-41C5-46D6-A2A9-6C6DCA9B527F}">
      <dgm:prSet phldrT="[Text]" custT="1"/>
      <dgm:spPr/>
      <dgm:t>
        <a:bodyPr/>
        <a:lstStyle/>
        <a:p>
          <a:r>
            <a:rPr lang="en-US" sz="1400" dirty="0"/>
            <a:t>Step 5</a:t>
          </a:r>
          <a:endParaRPr lang="en-IE" sz="1400" dirty="0"/>
        </a:p>
      </dgm:t>
    </dgm:pt>
    <dgm:pt modelId="{7E5A3EF4-2D3F-481C-A6FB-F5F84B8FB344}" type="parTrans" cxnId="{1E306D7F-414E-4F4C-B4A2-C144CC7F93E1}">
      <dgm:prSet/>
      <dgm:spPr/>
      <dgm:t>
        <a:bodyPr/>
        <a:lstStyle/>
        <a:p>
          <a:endParaRPr lang="en-IE" sz="2500"/>
        </a:p>
      </dgm:t>
    </dgm:pt>
    <dgm:pt modelId="{D203D6B1-5A77-41A6-9806-30D8AD0E6361}" type="sibTrans" cxnId="{1E306D7F-414E-4F4C-B4A2-C144CC7F93E1}">
      <dgm:prSet/>
      <dgm:spPr/>
      <dgm:t>
        <a:bodyPr/>
        <a:lstStyle/>
        <a:p>
          <a:endParaRPr lang="en-IE" sz="2500"/>
        </a:p>
      </dgm:t>
    </dgm:pt>
    <dgm:pt modelId="{ED942E94-948C-49B4-A4DA-65E3B72D1A4A}">
      <dgm:prSet phldrT="[Text]" custT="1"/>
      <dgm:spPr/>
      <dgm:t>
        <a:bodyPr/>
        <a:lstStyle/>
        <a:p>
          <a:r>
            <a:rPr lang="en-US" sz="1400" dirty="0"/>
            <a:t>Step 6</a:t>
          </a:r>
          <a:endParaRPr lang="en-IE" sz="1400" dirty="0"/>
        </a:p>
      </dgm:t>
    </dgm:pt>
    <dgm:pt modelId="{C7065946-5BD7-43C8-AE99-69CFF825880D}" type="parTrans" cxnId="{981DC31C-760F-4CA4-9179-4B37A9E1332C}">
      <dgm:prSet/>
      <dgm:spPr/>
      <dgm:t>
        <a:bodyPr/>
        <a:lstStyle/>
        <a:p>
          <a:endParaRPr lang="en-IE" sz="2500"/>
        </a:p>
      </dgm:t>
    </dgm:pt>
    <dgm:pt modelId="{BDE13649-9807-4BB9-ACF6-46CEB8C27332}" type="sibTrans" cxnId="{981DC31C-760F-4CA4-9179-4B37A9E1332C}">
      <dgm:prSet/>
      <dgm:spPr/>
      <dgm:t>
        <a:bodyPr/>
        <a:lstStyle/>
        <a:p>
          <a:endParaRPr lang="en-IE" sz="2500"/>
        </a:p>
      </dgm:t>
    </dgm:pt>
    <dgm:pt modelId="{94D72934-89F6-4812-9B09-66ABB3DAEE6E}" type="pres">
      <dgm:prSet presAssocID="{894838C1-22E7-487E-8D8C-528FBCD12C68}" presName="linearFlow" presStyleCnt="0">
        <dgm:presLayoutVars>
          <dgm:dir/>
          <dgm:animLvl val="lvl"/>
          <dgm:resizeHandles val="exact"/>
        </dgm:presLayoutVars>
      </dgm:prSet>
      <dgm:spPr/>
    </dgm:pt>
    <dgm:pt modelId="{BD8739EA-DB74-4D0A-8226-BAAB12C7BC34}" type="pres">
      <dgm:prSet presAssocID="{64C66A56-F707-4A53-A2EB-B29E24B3DD95}" presName="composite" presStyleCnt="0"/>
      <dgm:spPr/>
    </dgm:pt>
    <dgm:pt modelId="{D79D565B-275B-42A4-8155-9B93CBFEBE16}" type="pres">
      <dgm:prSet presAssocID="{64C66A56-F707-4A53-A2EB-B29E24B3DD95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DDE3355-5F3A-48EF-A36B-0ABED514070F}" type="pres">
      <dgm:prSet presAssocID="{64C66A56-F707-4A53-A2EB-B29E24B3DD95}" presName="descendantText" presStyleLbl="alignAcc1" presStyleIdx="0" presStyleCnt="6">
        <dgm:presLayoutVars>
          <dgm:bulletEnabled val="1"/>
        </dgm:presLayoutVars>
      </dgm:prSet>
      <dgm:spPr/>
    </dgm:pt>
    <dgm:pt modelId="{09F6FDC9-A22B-4DBA-AC8F-A5D9E7AAFEA7}" type="pres">
      <dgm:prSet presAssocID="{B0477EB4-78C0-4B03-ACD8-4E8D63C7DF0B}" presName="sp" presStyleCnt="0"/>
      <dgm:spPr/>
    </dgm:pt>
    <dgm:pt modelId="{10E8D855-F2BE-4762-930D-AB75FA80E613}" type="pres">
      <dgm:prSet presAssocID="{8040FD91-8A50-4C89-8666-A6E4A6CC4BFA}" presName="composite" presStyleCnt="0"/>
      <dgm:spPr/>
    </dgm:pt>
    <dgm:pt modelId="{3D116CEA-B9C3-480B-B37D-71999E3F4278}" type="pres">
      <dgm:prSet presAssocID="{8040FD91-8A50-4C89-8666-A6E4A6CC4BF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37B691DF-0B96-4355-8B53-BDD21670E8C8}" type="pres">
      <dgm:prSet presAssocID="{8040FD91-8A50-4C89-8666-A6E4A6CC4BFA}" presName="descendantText" presStyleLbl="alignAcc1" presStyleIdx="1" presStyleCnt="6">
        <dgm:presLayoutVars>
          <dgm:bulletEnabled val="1"/>
        </dgm:presLayoutVars>
      </dgm:prSet>
      <dgm:spPr/>
    </dgm:pt>
    <dgm:pt modelId="{EC889AD0-DEE5-48A3-8B56-83FFC483902D}" type="pres">
      <dgm:prSet presAssocID="{84277920-DD75-451C-89F4-5BF0F8C60242}" presName="sp" presStyleCnt="0"/>
      <dgm:spPr/>
    </dgm:pt>
    <dgm:pt modelId="{2703AA57-79B9-4EAD-B339-69512AFE4C42}" type="pres">
      <dgm:prSet presAssocID="{CC28B7E6-51E2-4FE5-BEF9-66CFE967D5AE}" presName="composite" presStyleCnt="0"/>
      <dgm:spPr/>
    </dgm:pt>
    <dgm:pt modelId="{2146825C-F7E3-4493-B64A-1F0C2C6BF030}" type="pres">
      <dgm:prSet presAssocID="{CC28B7E6-51E2-4FE5-BEF9-66CFE967D5AE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E51308C3-DB61-4B11-B50E-2BDB85485C7F}" type="pres">
      <dgm:prSet presAssocID="{CC28B7E6-51E2-4FE5-BEF9-66CFE967D5AE}" presName="descendantText" presStyleLbl="alignAcc1" presStyleIdx="2" presStyleCnt="6">
        <dgm:presLayoutVars>
          <dgm:bulletEnabled val="1"/>
        </dgm:presLayoutVars>
      </dgm:prSet>
      <dgm:spPr/>
    </dgm:pt>
    <dgm:pt modelId="{C4BA7B02-B2A6-4522-A793-F8B731E6C6AF}" type="pres">
      <dgm:prSet presAssocID="{34E48739-278A-49CF-96DD-54AA6E4B87ED}" presName="sp" presStyleCnt="0"/>
      <dgm:spPr/>
    </dgm:pt>
    <dgm:pt modelId="{23867C25-B803-4774-98B7-1851F7052A21}" type="pres">
      <dgm:prSet presAssocID="{53C6D3C5-DC96-45CE-8F1A-CC0865EA867F}" presName="composite" presStyleCnt="0"/>
      <dgm:spPr/>
    </dgm:pt>
    <dgm:pt modelId="{48AD9188-0047-4DA7-A1BC-6F9801EE13B6}" type="pres">
      <dgm:prSet presAssocID="{53C6D3C5-DC96-45CE-8F1A-CC0865EA867F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98B632D4-EA20-422F-82C6-1EEC2F1B3DA4}" type="pres">
      <dgm:prSet presAssocID="{53C6D3C5-DC96-45CE-8F1A-CC0865EA867F}" presName="descendantText" presStyleLbl="alignAcc1" presStyleIdx="3" presStyleCnt="6">
        <dgm:presLayoutVars>
          <dgm:bulletEnabled val="1"/>
        </dgm:presLayoutVars>
      </dgm:prSet>
      <dgm:spPr/>
    </dgm:pt>
    <dgm:pt modelId="{92002736-297D-4713-B3B5-AAD43A3B31CE}" type="pres">
      <dgm:prSet presAssocID="{57646077-9FC7-4290-AD46-9F421441A676}" presName="sp" presStyleCnt="0"/>
      <dgm:spPr/>
    </dgm:pt>
    <dgm:pt modelId="{F13CC68E-38EA-46D8-AEF2-8404F7FB8873}" type="pres">
      <dgm:prSet presAssocID="{0DC7C1EB-41C5-46D6-A2A9-6C6DCA9B527F}" presName="composite" presStyleCnt="0"/>
      <dgm:spPr/>
    </dgm:pt>
    <dgm:pt modelId="{FE43A60A-5BC9-4C8D-B6E6-BB943F878620}" type="pres">
      <dgm:prSet presAssocID="{0DC7C1EB-41C5-46D6-A2A9-6C6DCA9B527F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CB0C8292-5D0A-47A7-80D2-C444945636DF}" type="pres">
      <dgm:prSet presAssocID="{0DC7C1EB-41C5-46D6-A2A9-6C6DCA9B527F}" presName="descendantText" presStyleLbl="alignAcc1" presStyleIdx="4" presStyleCnt="6">
        <dgm:presLayoutVars>
          <dgm:bulletEnabled val="1"/>
        </dgm:presLayoutVars>
      </dgm:prSet>
      <dgm:spPr/>
    </dgm:pt>
    <dgm:pt modelId="{586511C0-6BDC-42C8-B926-CEC9A4B8F2E1}" type="pres">
      <dgm:prSet presAssocID="{D203D6B1-5A77-41A6-9806-30D8AD0E6361}" presName="sp" presStyleCnt="0"/>
      <dgm:spPr/>
    </dgm:pt>
    <dgm:pt modelId="{16C4D459-4FAB-4DC0-A1A2-225ACD58D373}" type="pres">
      <dgm:prSet presAssocID="{ED942E94-948C-49B4-A4DA-65E3B72D1A4A}" presName="composite" presStyleCnt="0"/>
      <dgm:spPr/>
    </dgm:pt>
    <dgm:pt modelId="{5FB1CD7E-C876-4A0F-9BC5-ABF61B5E3E3D}" type="pres">
      <dgm:prSet presAssocID="{ED942E94-948C-49B4-A4DA-65E3B72D1A4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7C350-5392-4356-AB2B-9897EE325AAA}" type="pres">
      <dgm:prSet presAssocID="{ED942E94-948C-49B4-A4DA-65E3B72D1A4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86847009-E93C-4CD7-8EA1-55D8232672BA}" type="presOf" srcId="{472761F8-3CA4-42F8-BB54-57818ED937E1}" destId="{CB0C8292-5D0A-47A7-80D2-C444945636DF}" srcOrd="0" destOrd="0" presId="urn:microsoft.com/office/officeart/2005/8/layout/chevron2"/>
    <dgm:cxn modelId="{9C19971B-BFD6-4E92-892C-2EDE9CDEC932}" srcId="{894838C1-22E7-487E-8D8C-528FBCD12C68}" destId="{64C66A56-F707-4A53-A2EB-B29E24B3DD95}" srcOrd="0" destOrd="0" parTransId="{4B89B337-12D0-481D-A55A-EBAFD3FD633A}" sibTransId="{B0477EB4-78C0-4B03-ACD8-4E8D63C7DF0B}"/>
    <dgm:cxn modelId="{981DC31C-760F-4CA4-9179-4B37A9E1332C}" srcId="{894838C1-22E7-487E-8D8C-528FBCD12C68}" destId="{ED942E94-948C-49B4-A4DA-65E3B72D1A4A}" srcOrd="5" destOrd="0" parTransId="{C7065946-5BD7-43C8-AE99-69CFF825880D}" sibTransId="{BDE13649-9807-4BB9-ACF6-46CEB8C27332}"/>
    <dgm:cxn modelId="{E9010D2B-5A5F-46B6-8916-FA54207B013D}" srcId="{0DC7C1EB-41C5-46D6-A2A9-6C6DCA9B527F}" destId="{472761F8-3CA4-42F8-BB54-57818ED937E1}" srcOrd="0" destOrd="0" parTransId="{125DA734-877B-40BB-9C54-E01A2057AAE2}" sibTransId="{BA4C46B8-59CE-44D2-AB4E-FD932D7D99CB}"/>
    <dgm:cxn modelId="{DF91CE2D-E6D8-454D-8C83-C06906423399}" type="presOf" srcId="{894838C1-22E7-487E-8D8C-528FBCD12C68}" destId="{94D72934-89F6-4812-9B09-66ABB3DAEE6E}" srcOrd="0" destOrd="0" presId="urn:microsoft.com/office/officeart/2005/8/layout/chevron2"/>
    <dgm:cxn modelId="{340CA02F-EF8A-4E2F-BEAB-1E65B2854FC0}" type="presOf" srcId="{5EB33A0D-DEF1-4791-B10C-A9064D4EEADB}" destId="{C927C350-5392-4356-AB2B-9897EE325AAA}" srcOrd="0" destOrd="0" presId="urn:microsoft.com/office/officeart/2005/8/layout/chevron2"/>
    <dgm:cxn modelId="{97BC2F38-704A-4B9F-A61C-EF9D9E7D424B}" type="presOf" srcId="{0DC7C1EB-41C5-46D6-A2A9-6C6DCA9B527F}" destId="{FE43A60A-5BC9-4C8D-B6E6-BB943F878620}" srcOrd="0" destOrd="0" presId="urn:microsoft.com/office/officeart/2005/8/layout/chevron2"/>
    <dgm:cxn modelId="{A8639740-1B41-49E4-83EB-5DCDD7601636}" type="presOf" srcId="{C7A908EA-7FC7-4D2B-9984-2128D3990DC3}" destId="{37B691DF-0B96-4355-8B53-BDD21670E8C8}" srcOrd="0" destOrd="0" presId="urn:microsoft.com/office/officeart/2005/8/layout/chevron2"/>
    <dgm:cxn modelId="{9741094A-FE51-4A24-A498-B9C8AB476C74}" type="presOf" srcId="{CC28B7E6-51E2-4FE5-BEF9-66CFE967D5AE}" destId="{2146825C-F7E3-4493-B64A-1F0C2C6BF030}" srcOrd="0" destOrd="0" presId="urn:microsoft.com/office/officeart/2005/8/layout/chevron2"/>
    <dgm:cxn modelId="{D91CA650-7EEB-44F8-A899-1DE5496A4269}" srcId="{64C66A56-F707-4A53-A2EB-B29E24B3DD95}" destId="{E6BAF8C9-4806-4DD9-A899-B49D32928C43}" srcOrd="0" destOrd="0" parTransId="{6B041EC3-4BD5-40ED-A97B-1B08484031F8}" sibTransId="{8F2970FA-FE39-4BE7-8E6C-A4DCC2EB3482}"/>
    <dgm:cxn modelId="{C8D77659-4DCD-4D1B-8682-829BF46E1278}" srcId="{894838C1-22E7-487E-8D8C-528FBCD12C68}" destId="{CC28B7E6-51E2-4FE5-BEF9-66CFE967D5AE}" srcOrd="2" destOrd="0" parTransId="{C71E93F7-D880-4501-8A5C-857A1A811FEC}" sibTransId="{34E48739-278A-49CF-96DD-54AA6E4B87ED}"/>
    <dgm:cxn modelId="{B2F8325E-50CB-4592-9BA5-4629EF4C28E1}" srcId="{894838C1-22E7-487E-8D8C-528FBCD12C68}" destId="{8040FD91-8A50-4C89-8666-A6E4A6CC4BFA}" srcOrd="1" destOrd="0" parTransId="{3598F0E0-0B0C-492B-8115-84E8B38D7836}" sibTransId="{84277920-DD75-451C-89F4-5BF0F8C60242}"/>
    <dgm:cxn modelId="{AE33307A-9D73-4116-BECA-46D67AB19C09}" type="presOf" srcId="{B8A403F9-0DF3-4155-A392-AFA213ED76C4}" destId="{98B632D4-EA20-422F-82C6-1EEC2F1B3DA4}" srcOrd="0" destOrd="0" presId="urn:microsoft.com/office/officeart/2005/8/layout/chevron2"/>
    <dgm:cxn modelId="{1E306D7F-414E-4F4C-B4A2-C144CC7F93E1}" srcId="{894838C1-22E7-487E-8D8C-528FBCD12C68}" destId="{0DC7C1EB-41C5-46D6-A2A9-6C6DCA9B527F}" srcOrd="4" destOrd="0" parTransId="{7E5A3EF4-2D3F-481C-A6FB-F5F84B8FB344}" sibTransId="{D203D6B1-5A77-41A6-9806-30D8AD0E6361}"/>
    <dgm:cxn modelId="{27EAA183-49C4-4407-82B0-3BD75B300C7C}" srcId="{8040FD91-8A50-4C89-8666-A6E4A6CC4BFA}" destId="{C7A908EA-7FC7-4D2B-9984-2128D3990DC3}" srcOrd="0" destOrd="0" parTransId="{71E377B7-8772-4364-B705-FD80C030F1FD}" sibTransId="{FB2A8179-8F76-4D82-93B3-67A5535CB836}"/>
    <dgm:cxn modelId="{12F82F97-9F02-40EC-8FCA-4A4C26DCB579}" type="presOf" srcId="{900A7A9B-5C12-4F48-B4AB-F212AB464C87}" destId="{E51308C3-DB61-4B11-B50E-2BDB85485C7F}" srcOrd="0" destOrd="0" presId="urn:microsoft.com/office/officeart/2005/8/layout/chevron2"/>
    <dgm:cxn modelId="{A42BE79E-3AEE-4D1B-9E16-93F0963F4843}" type="presOf" srcId="{E6BAF8C9-4806-4DD9-A899-B49D32928C43}" destId="{9DDE3355-5F3A-48EF-A36B-0ABED514070F}" srcOrd="0" destOrd="0" presId="urn:microsoft.com/office/officeart/2005/8/layout/chevron2"/>
    <dgm:cxn modelId="{CE6A2FA5-039E-498F-BEA4-191B4D309987}" type="presOf" srcId="{ED942E94-948C-49B4-A4DA-65E3B72D1A4A}" destId="{5FB1CD7E-C876-4A0F-9BC5-ABF61B5E3E3D}" srcOrd="0" destOrd="0" presId="urn:microsoft.com/office/officeart/2005/8/layout/chevron2"/>
    <dgm:cxn modelId="{58EF92B1-3FDC-4B0D-BBE1-350FE9D07FB0}" srcId="{ED942E94-948C-49B4-A4DA-65E3B72D1A4A}" destId="{5EB33A0D-DEF1-4791-B10C-A9064D4EEADB}" srcOrd="0" destOrd="0" parTransId="{899D791A-06FE-413D-BAFE-302DF76723B8}" sibTransId="{BE8AA86F-133E-4D6F-9164-C785EFC0D079}"/>
    <dgm:cxn modelId="{438A34C5-45D2-4426-9FFC-73F21FC3967E}" srcId="{894838C1-22E7-487E-8D8C-528FBCD12C68}" destId="{53C6D3C5-DC96-45CE-8F1A-CC0865EA867F}" srcOrd="3" destOrd="0" parTransId="{A05FB3CC-F072-4484-97C3-2DB1B799D87B}" sibTransId="{57646077-9FC7-4290-AD46-9F421441A676}"/>
    <dgm:cxn modelId="{C9099ED5-68EA-4906-992C-0EE4D46EBDB5}" srcId="{CC28B7E6-51E2-4FE5-BEF9-66CFE967D5AE}" destId="{900A7A9B-5C12-4F48-B4AB-F212AB464C87}" srcOrd="0" destOrd="0" parTransId="{2412AA7B-31DA-4206-B1BA-4B41D0D7B789}" sibTransId="{5CDC6A13-538E-43A7-9AEB-07696D04B6EE}"/>
    <dgm:cxn modelId="{1F86B4D5-DF59-46CB-9D5F-79493DE50418}" srcId="{53C6D3C5-DC96-45CE-8F1A-CC0865EA867F}" destId="{B8A403F9-0DF3-4155-A392-AFA213ED76C4}" srcOrd="0" destOrd="0" parTransId="{83FB2A12-1372-435A-BD50-29DC5A1093AB}" sibTransId="{A67D18BD-7F53-4476-8AE5-5FC0BF396881}"/>
    <dgm:cxn modelId="{831381DA-5D82-4DA4-9FCF-DAED438BF553}" type="presOf" srcId="{64C66A56-F707-4A53-A2EB-B29E24B3DD95}" destId="{D79D565B-275B-42A4-8155-9B93CBFEBE16}" srcOrd="0" destOrd="0" presId="urn:microsoft.com/office/officeart/2005/8/layout/chevron2"/>
    <dgm:cxn modelId="{9AB807E1-1D00-41A1-811E-01D661F8C690}" type="presOf" srcId="{8040FD91-8A50-4C89-8666-A6E4A6CC4BFA}" destId="{3D116CEA-B9C3-480B-B37D-71999E3F4278}" srcOrd="0" destOrd="0" presId="urn:microsoft.com/office/officeart/2005/8/layout/chevron2"/>
    <dgm:cxn modelId="{2E3303FF-CBE8-434D-841D-B0148D3F09E8}" type="presOf" srcId="{53C6D3C5-DC96-45CE-8F1A-CC0865EA867F}" destId="{48AD9188-0047-4DA7-A1BC-6F9801EE13B6}" srcOrd="0" destOrd="0" presId="urn:microsoft.com/office/officeart/2005/8/layout/chevron2"/>
    <dgm:cxn modelId="{47372906-FC84-4A14-8660-F62CB22995C1}" type="presParOf" srcId="{94D72934-89F6-4812-9B09-66ABB3DAEE6E}" destId="{BD8739EA-DB74-4D0A-8226-BAAB12C7BC34}" srcOrd="0" destOrd="0" presId="urn:microsoft.com/office/officeart/2005/8/layout/chevron2"/>
    <dgm:cxn modelId="{59CBC020-95BF-40CF-A648-37B55A55C9DA}" type="presParOf" srcId="{BD8739EA-DB74-4D0A-8226-BAAB12C7BC34}" destId="{D79D565B-275B-42A4-8155-9B93CBFEBE16}" srcOrd="0" destOrd="0" presId="urn:microsoft.com/office/officeart/2005/8/layout/chevron2"/>
    <dgm:cxn modelId="{42D1D0D8-C481-4D09-A206-A517F61516EC}" type="presParOf" srcId="{BD8739EA-DB74-4D0A-8226-BAAB12C7BC34}" destId="{9DDE3355-5F3A-48EF-A36B-0ABED514070F}" srcOrd="1" destOrd="0" presId="urn:microsoft.com/office/officeart/2005/8/layout/chevron2"/>
    <dgm:cxn modelId="{904D9CC8-B43F-4070-A953-52F45783B72A}" type="presParOf" srcId="{94D72934-89F6-4812-9B09-66ABB3DAEE6E}" destId="{09F6FDC9-A22B-4DBA-AC8F-A5D9E7AAFEA7}" srcOrd="1" destOrd="0" presId="urn:microsoft.com/office/officeart/2005/8/layout/chevron2"/>
    <dgm:cxn modelId="{989E9EA6-11D6-4A47-9FC9-AF3E39AEE677}" type="presParOf" srcId="{94D72934-89F6-4812-9B09-66ABB3DAEE6E}" destId="{10E8D855-F2BE-4762-930D-AB75FA80E613}" srcOrd="2" destOrd="0" presId="urn:microsoft.com/office/officeart/2005/8/layout/chevron2"/>
    <dgm:cxn modelId="{4F529731-703F-4A40-8997-CA27339D684C}" type="presParOf" srcId="{10E8D855-F2BE-4762-930D-AB75FA80E613}" destId="{3D116CEA-B9C3-480B-B37D-71999E3F4278}" srcOrd="0" destOrd="0" presId="urn:microsoft.com/office/officeart/2005/8/layout/chevron2"/>
    <dgm:cxn modelId="{8563C008-BFEF-4345-B675-6801666BBF3E}" type="presParOf" srcId="{10E8D855-F2BE-4762-930D-AB75FA80E613}" destId="{37B691DF-0B96-4355-8B53-BDD21670E8C8}" srcOrd="1" destOrd="0" presId="urn:microsoft.com/office/officeart/2005/8/layout/chevron2"/>
    <dgm:cxn modelId="{B6053412-C05B-4BF5-A494-883DC44229AD}" type="presParOf" srcId="{94D72934-89F6-4812-9B09-66ABB3DAEE6E}" destId="{EC889AD0-DEE5-48A3-8B56-83FFC483902D}" srcOrd="3" destOrd="0" presId="urn:microsoft.com/office/officeart/2005/8/layout/chevron2"/>
    <dgm:cxn modelId="{33D93575-776E-4980-8DB9-9D2C753ABFE3}" type="presParOf" srcId="{94D72934-89F6-4812-9B09-66ABB3DAEE6E}" destId="{2703AA57-79B9-4EAD-B339-69512AFE4C42}" srcOrd="4" destOrd="0" presId="urn:microsoft.com/office/officeart/2005/8/layout/chevron2"/>
    <dgm:cxn modelId="{68E474E2-059E-4D1D-9B7E-C8046FACE5FE}" type="presParOf" srcId="{2703AA57-79B9-4EAD-B339-69512AFE4C42}" destId="{2146825C-F7E3-4493-B64A-1F0C2C6BF030}" srcOrd="0" destOrd="0" presId="urn:microsoft.com/office/officeart/2005/8/layout/chevron2"/>
    <dgm:cxn modelId="{724D8496-9279-45E5-A4D2-B39B7D75E0D7}" type="presParOf" srcId="{2703AA57-79B9-4EAD-B339-69512AFE4C42}" destId="{E51308C3-DB61-4B11-B50E-2BDB85485C7F}" srcOrd="1" destOrd="0" presId="urn:microsoft.com/office/officeart/2005/8/layout/chevron2"/>
    <dgm:cxn modelId="{81571699-2CFC-4C5F-8EB5-97E3F3C3D7D3}" type="presParOf" srcId="{94D72934-89F6-4812-9B09-66ABB3DAEE6E}" destId="{C4BA7B02-B2A6-4522-A793-F8B731E6C6AF}" srcOrd="5" destOrd="0" presId="urn:microsoft.com/office/officeart/2005/8/layout/chevron2"/>
    <dgm:cxn modelId="{A87DA847-D1E5-4E63-8AA1-E80287376FB1}" type="presParOf" srcId="{94D72934-89F6-4812-9B09-66ABB3DAEE6E}" destId="{23867C25-B803-4774-98B7-1851F7052A21}" srcOrd="6" destOrd="0" presId="urn:microsoft.com/office/officeart/2005/8/layout/chevron2"/>
    <dgm:cxn modelId="{D3336F22-DA10-4841-95C5-B438C0476464}" type="presParOf" srcId="{23867C25-B803-4774-98B7-1851F7052A21}" destId="{48AD9188-0047-4DA7-A1BC-6F9801EE13B6}" srcOrd="0" destOrd="0" presId="urn:microsoft.com/office/officeart/2005/8/layout/chevron2"/>
    <dgm:cxn modelId="{78A43E95-D745-458A-9C43-1AE8DBB4CCC9}" type="presParOf" srcId="{23867C25-B803-4774-98B7-1851F7052A21}" destId="{98B632D4-EA20-422F-82C6-1EEC2F1B3DA4}" srcOrd="1" destOrd="0" presId="urn:microsoft.com/office/officeart/2005/8/layout/chevron2"/>
    <dgm:cxn modelId="{D85DFD68-12EC-4512-86AE-6E9C05AE94BE}" type="presParOf" srcId="{94D72934-89F6-4812-9B09-66ABB3DAEE6E}" destId="{92002736-297D-4713-B3B5-AAD43A3B31CE}" srcOrd="7" destOrd="0" presId="urn:microsoft.com/office/officeart/2005/8/layout/chevron2"/>
    <dgm:cxn modelId="{17AC4861-1500-4766-95C2-0B3E5D112492}" type="presParOf" srcId="{94D72934-89F6-4812-9B09-66ABB3DAEE6E}" destId="{F13CC68E-38EA-46D8-AEF2-8404F7FB8873}" srcOrd="8" destOrd="0" presId="urn:microsoft.com/office/officeart/2005/8/layout/chevron2"/>
    <dgm:cxn modelId="{C6011410-AB82-443C-A905-6B864311F6C5}" type="presParOf" srcId="{F13CC68E-38EA-46D8-AEF2-8404F7FB8873}" destId="{FE43A60A-5BC9-4C8D-B6E6-BB943F878620}" srcOrd="0" destOrd="0" presId="urn:microsoft.com/office/officeart/2005/8/layout/chevron2"/>
    <dgm:cxn modelId="{8FDC6BCD-2D94-4E41-8191-17C514A7700C}" type="presParOf" srcId="{F13CC68E-38EA-46D8-AEF2-8404F7FB8873}" destId="{CB0C8292-5D0A-47A7-80D2-C444945636DF}" srcOrd="1" destOrd="0" presId="urn:microsoft.com/office/officeart/2005/8/layout/chevron2"/>
    <dgm:cxn modelId="{3AF72CEE-92B4-46C1-9A1E-710FE1224A87}" type="presParOf" srcId="{94D72934-89F6-4812-9B09-66ABB3DAEE6E}" destId="{586511C0-6BDC-42C8-B926-CEC9A4B8F2E1}" srcOrd="9" destOrd="0" presId="urn:microsoft.com/office/officeart/2005/8/layout/chevron2"/>
    <dgm:cxn modelId="{0EE21208-A1FA-436B-8B2E-A5B377838A90}" type="presParOf" srcId="{94D72934-89F6-4812-9B09-66ABB3DAEE6E}" destId="{16C4D459-4FAB-4DC0-A1A2-225ACD58D373}" srcOrd="10" destOrd="0" presId="urn:microsoft.com/office/officeart/2005/8/layout/chevron2"/>
    <dgm:cxn modelId="{43C5FC17-5503-45C4-90DA-6B063BC2DC53}" type="presParOf" srcId="{16C4D459-4FAB-4DC0-A1A2-225ACD58D373}" destId="{5FB1CD7E-C876-4A0F-9BC5-ABF61B5E3E3D}" srcOrd="0" destOrd="0" presId="urn:microsoft.com/office/officeart/2005/8/layout/chevron2"/>
    <dgm:cxn modelId="{66A06A89-7ACD-4E2C-A32A-5245EA5B3B7C}" type="presParOf" srcId="{16C4D459-4FAB-4DC0-A1A2-225ACD58D373}" destId="{C927C350-5392-4356-AB2B-9897EE325A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B1BBEA-62C2-44A8-9ADD-C8873190BA10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36D5B832-FF7C-438C-BEC9-35F7F0D22F1F}">
      <dgm:prSet phldrT="[Text]"/>
      <dgm:spPr/>
      <dgm:t>
        <a:bodyPr/>
        <a:lstStyle/>
        <a:p>
          <a:r>
            <a:rPr lang="en-US" dirty="0"/>
            <a:t>25%</a:t>
          </a:r>
          <a:endParaRPr lang="en-IE" dirty="0"/>
        </a:p>
      </dgm:t>
    </dgm:pt>
    <dgm:pt modelId="{2CDA0501-2378-47C4-8FAD-3005535CD716}" type="parTrans" cxnId="{76C2205A-9F52-4821-85BE-40E16185E240}">
      <dgm:prSet/>
      <dgm:spPr/>
      <dgm:t>
        <a:bodyPr/>
        <a:lstStyle/>
        <a:p>
          <a:endParaRPr lang="en-IE"/>
        </a:p>
      </dgm:t>
    </dgm:pt>
    <dgm:pt modelId="{70ACC79D-3972-4026-B1D8-5E1164828CAB}" type="sibTrans" cxnId="{76C2205A-9F52-4821-85BE-40E16185E240}">
      <dgm:prSet/>
      <dgm:spPr/>
      <dgm:t>
        <a:bodyPr/>
        <a:lstStyle/>
        <a:p>
          <a:endParaRPr lang="en-IE"/>
        </a:p>
      </dgm:t>
    </dgm:pt>
    <dgm:pt modelId="{CE05C020-B529-4326-80C6-85FC5C57F2DF}">
      <dgm:prSet phldrT="[Text]"/>
      <dgm:spPr/>
      <dgm:t>
        <a:bodyPr/>
        <a:lstStyle/>
        <a:p>
          <a:r>
            <a:rPr lang="en-US" dirty="0"/>
            <a:t>45%</a:t>
          </a:r>
          <a:endParaRPr lang="en-IE" dirty="0"/>
        </a:p>
      </dgm:t>
    </dgm:pt>
    <dgm:pt modelId="{ACA68B75-E1B1-4ABB-B517-42BB575FDF32}" type="parTrans" cxnId="{7014BB76-FAAF-415E-B3D6-95779D7A4A8A}">
      <dgm:prSet/>
      <dgm:spPr/>
      <dgm:t>
        <a:bodyPr/>
        <a:lstStyle/>
        <a:p>
          <a:endParaRPr lang="en-IE"/>
        </a:p>
      </dgm:t>
    </dgm:pt>
    <dgm:pt modelId="{5262A894-C76C-4BCF-A2CF-F92D193AFA24}" type="sibTrans" cxnId="{7014BB76-FAAF-415E-B3D6-95779D7A4A8A}">
      <dgm:prSet/>
      <dgm:spPr/>
      <dgm:t>
        <a:bodyPr/>
        <a:lstStyle/>
        <a:p>
          <a:endParaRPr lang="en-IE"/>
        </a:p>
      </dgm:t>
    </dgm:pt>
    <dgm:pt modelId="{61820867-D4F3-4AC4-9E2B-16A402C89996}">
      <dgm:prSet phldrT="[Text]"/>
      <dgm:spPr/>
      <dgm:t>
        <a:bodyPr/>
        <a:lstStyle/>
        <a:p>
          <a:r>
            <a:rPr lang="en-US" dirty="0"/>
            <a:t>20%</a:t>
          </a:r>
          <a:endParaRPr lang="en-IE" dirty="0"/>
        </a:p>
      </dgm:t>
    </dgm:pt>
    <dgm:pt modelId="{D35B1CA9-2E07-439D-B1A1-CD6B95A0E2F8}" type="parTrans" cxnId="{70686200-C302-41B4-94EE-C712F19B50BF}">
      <dgm:prSet/>
      <dgm:spPr/>
      <dgm:t>
        <a:bodyPr/>
        <a:lstStyle/>
        <a:p>
          <a:endParaRPr lang="en-IE"/>
        </a:p>
      </dgm:t>
    </dgm:pt>
    <dgm:pt modelId="{F3C891D3-3E8B-42AC-AC8C-0D507D9A8BF6}" type="sibTrans" cxnId="{70686200-C302-41B4-94EE-C712F19B50BF}">
      <dgm:prSet/>
      <dgm:spPr/>
      <dgm:t>
        <a:bodyPr/>
        <a:lstStyle/>
        <a:p>
          <a:endParaRPr lang="en-IE"/>
        </a:p>
      </dgm:t>
    </dgm:pt>
    <dgm:pt modelId="{BB7A6A6F-50F5-471A-8A37-A8AE158356C2}">
      <dgm:prSet phldrT="[Text]"/>
      <dgm:spPr/>
      <dgm:t>
        <a:bodyPr/>
        <a:lstStyle/>
        <a:p>
          <a:r>
            <a:rPr lang="en-US" dirty="0"/>
            <a:t>10%</a:t>
          </a:r>
          <a:endParaRPr lang="en-IE" dirty="0"/>
        </a:p>
      </dgm:t>
    </dgm:pt>
    <dgm:pt modelId="{0BE18876-42C0-461B-BBBF-AAB85AD53723}" type="parTrans" cxnId="{7AF5A472-4E98-4621-8026-89CB97C583A1}">
      <dgm:prSet/>
      <dgm:spPr/>
      <dgm:t>
        <a:bodyPr/>
        <a:lstStyle/>
        <a:p>
          <a:endParaRPr lang="en-IE"/>
        </a:p>
      </dgm:t>
    </dgm:pt>
    <dgm:pt modelId="{B3C0570B-B3F3-42BA-BEAF-2CE362655CF9}" type="sibTrans" cxnId="{7AF5A472-4E98-4621-8026-89CB97C583A1}">
      <dgm:prSet/>
      <dgm:spPr/>
      <dgm:t>
        <a:bodyPr/>
        <a:lstStyle/>
        <a:p>
          <a:endParaRPr lang="en-IE"/>
        </a:p>
      </dgm:t>
    </dgm:pt>
    <dgm:pt modelId="{43E4E59A-DB3D-4E2E-A6E0-2B76A945F7F7}" type="pres">
      <dgm:prSet presAssocID="{D8B1BBEA-62C2-44A8-9ADD-C8873190BA10}" presName="Name0" presStyleCnt="0">
        <dgm:presLayoutVars>
          <dgm:dir/>
          <dgm:resizeHandles val="exact"/>
        </dgm:presLayoutVars>
      </dgm:prSet>
      <dgm:spPr/>
    </dgm:pt>
    <dgm:pt modelId="{0DEEB23B-962C-4F2B-A856-1586DDE27637}" type="pres">
      <dgm:prSet presAssocID="{36D5B832-FF7C-438C-BEC9-35F7F0D22F1F}" presName="parTxOnly" presStyleLbl="node1" presStyleIdx="0" presStyleCnt="4">
        <dgm:presLayoutVars>
          <dgm:bulletEnabled val="1"/>
        </dgm:presLayoutVars>
      </dgm:prSet>
      <dgm:spPr/>
    </dgm:pt>
    <dgm:pt modelId="{0F7FC9D3-2F15-432C-A4FE-55AFE848C589}" type="pres">
      <dgm:prSet presAssocID="{70ACC79D-3972-4026-B1D8-5E1164828CAB}" presName="parSpace" presStyleCnt="0"/>
      <dgm:spPr/>
    </dgm:pt>
    <dgm:pt modelId="{EC31218B-4A59-4351-A8EE-EDE9AEE29ED0}" type="pres">
      <dgm:prSet presAssocID="{CE05C020-B529-4326-80C6-85FC5C57F2DF}" presName="parTxOnly" presStyleLbl="node1" presStyleIdx="1" presStyleCnt="4">
        <dgm:presLayoutVars>
          <dgm:bulletEnabled val="1"/>
        </dgm:presLayoutVars>
      </dgm:prSet>
      <dgm:spPr/>
    </dgm:pt>
    <dgm:pt modelId="{22644616-9AF6-4770-9AAC-B3F2CABE6853}" type="pres">
      <dgm:prSet presAssocID="{5262A894-C76C-4BCF-A2CF-F92D193AFA24}" presName="parSpace" presStyleCnt="0"/>
      <dgm:spPr/>
    </dgm:pt>
    <dgm:pt modelId="{9FD304D2-C734-4CFC-A112-10F27119C4F9}" type="pres">
      <dgm:prSet presAssocID="{61820867-D4F3-4AC4-9E2B-16A402C89996}" presName="parTxOnly" presStyleLbl="node1" presStyleIdx="2" presStyleCnt="4">
        <dgm:presLayoutVars>
          <dgm:bulletEnabled val="1"/>
        </dgm:presLayoutVars>
      </dgm:prSet>
      <dgm:spPr/>
    </dgm:pt>
    <dgm:pt modelId="{CBDFD859-383E-4FE1-B355-FAEC4F3C0A9C}" type="pres">
      <dgm:prSet presAssocID="{F3C891D3-3E8B-42AC-AC8C-0D507D9A8BF6}" presName="parSpace" presStyleCnt="0"/>
      <dgm:spPr/>
    </dgm:pt>
    <dgm:pt modelId="{97F15AA9-8F49-4B95-B928-3538E8B1A5BC}" type="pres">
      <dgm:prSet presAssocID="{BB7A6A6F-50F5-471A-8A37-A8AE158356C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0686200-C302-41B4-94EE-C712F19B50BF}" srcId="{D8B1BBEA-62C2-44A8-9ADD-C8873190BA10}" destId="{61820867-D4F3-4AC4-9E2B-16A402C89996}" srcOrd="2" destOrd="0" parTransId="{D35B1CA9-2E07-439D-B1A1-CD6B95A0E2F8}" sibTransId="{F3C891D3-3E8B-42AC-AC8C-0D507D9A8BF6}"/>
    <dgm:cxn modelId="{5309D754-5B57-4169-AA46-0CE9D03B1DBD}" type="presOf" srcId="{BB7A6A6F-50F5-471A-8A37-A8AE158356C2}" destId="{97F15AA9-8F49-4B95-B928-3538E8B1A5BC}" srcOrd="0" destOrd="0" presId="urn:microsoft.com/office/officeart/2005/8/layout/hChevron3"/>
    <dgm:cxn modelId="{58CAAE59-A55E-4F04-910F-A9C9DA81341E}" type="presOf" srcId="{61820867-D4F3-4AC4-9E2B-16A402C89996}" destId="{9FD304D2-C734-4CFC-A112-10F27119C4F9}" srcOrd="0" destOrd="0" presId="urn:microsoft.com/office/officeart/2005/8/layout/hChevron3"/>
    <dgm:cxn modelId="{76C2205A-9F52-4821-85BE-40E16185E240}" srcId="{D8B1BBEA-62C2-44A8-9ADD-C8873190BA10}" destId="{36D5B832-FF7C-438C-BEC9-35F7F0D22F1F}" srcOrd="0" destOrd="0" parTransId="{2CDA0501-2378-47C4-8FAD-3005535CD716}" sibTransId="{70ACC79D-3972-4026-B1D8-5E1164828CAB}"/>
    <dgm:cxn modelId="{390EC95B-561C-406D-A8A5-50A0A6055B97}" type="presOf" srcId="{D8B1BBEA-62C2-44A8-9ADD-C8873190BA10}" destId="{43E4E59A-DB3D-4E2E-A6E0-2B76A945F7F7}" srcOrd="0" destOrd="0" presId="urn:microsoft.com/office/officeart/2005/8/layout/hChevron3"/>
    <dgm:cxn modelId="{7AF5A472-4E98-4621-8026-89CB97C583A1}" srcId="{D8B1BBEA-62C2-44A8-9ADD-C8873190BA10}" destId="{BB7A6A6F-50F5-471A-8A37-A8AE158356C2}" srcOrd="3" destOrd="0" parTransId="{0BE18876-42C0-461B-BBBF-AAB85AD53723}" sibTransId="{B3C0570B-B3F3-42BA-BEAF-2CE362655CF9}"/>
    <dgm:cxn modelId="{7014BB76-FAAF-415E-B3D6-95779D7A4A8A}" srcId="{D8B1BBEA-62C2-44A8-9ADD-C8873190BA10}" destId="{CE05C020-B529-4326-80C6-85FC5C57F2DF}" srcOrd="1" destOrd="0" parTransId="{ACA68B75-E1B1-4ABB-B517-42BB575FDF32}" sibTransId="{5262A894-C76C-4BCF-A2CF-F92D193AFA24}"/>
    <dgm:cxn modelId="{5280D3A9-2F8B-449B-8746-853D46DCD224}" type="presOf" srcId="{CE05C020-B529-4326-80C6-85FC5C57F2DF}" destId="{EC31218B-4A59-4351-A8EE-EDE9AEE29ED0}" srcOrd="0" destOrd="0" presId="urn:microsoft.com/office/officeart/2005/8/layout/hChevron3"/>
    <dgm:cxn modelId="{273AC2E6-F6E3-4EFC-9C8A-CA2C9FAD3982}" type="presOf" srcId="{36D5B832-FF7C-438C-BEC9-35F7F0D22F1F}" destId="{0DEEB23B-962C-4F2B-A856-1586DDE27637}" srcOrd="0" destOrd="0" presId="urn:microsoft.com/office/officeart/2005/8/layout/hChevron3"/>
    <dgm:cxn modelId="{92D48F36-6A83-4FB2-82AE-CF151F9DF698}" type="presParOf" srcId="{43E4E59A-DB3D-4E2E-A6E0-2B76A945F7F7}" destId="{0DEEB23B-962C-4F2B-A856-1586DDE27637}" srcOrd="0" destOrd="0" presId="urn:microsoft.com/office/officeart/2005/8/layout/hChevron3"/>
    <dgm:cxn modelId="{BD659587-ABB3-4C5B-B9BE-4ED08C09C2B4}" type="presParOf" srcId="{43E4E59A-DB3D-4E2E-A6E0-2B76A945F7F7}" destId="{0F7FC9D3-2F15-432C-A4FE-55AFE848C589}" srcOrd="1" destOrd="0" presId="urn:microsoft.com/office/officeart/2005/8/layout/hChevron3"/>
    <dgm:cxn modelId="{7D4264F7-8B78-4E9E-8547-FC72D4097629}" type="presParOf" srcId="{43E4E59A-DB3D-4E2E-A6E0-2B76A945F7F7}" destId="{EC31218B-4A59-4351-A8EE-EDE9AEE29ED0}" srcOrd="2" destOrd="0" presId="urn:microsoft.com/office/officeart/2005/8/layout/hChevron3"/>
    <dgm:cxn modelId="{AFF2EF7E-5F59-4E93-8F36-807D97577C29}" type="presParOf" srcId="{43E4E59A-DB3D-4E2E-A6E0-2B76A945F7F7}" destId="{22644616-9AF6-4770-9AAC-B3F2CABE6853}" srcOrd="3" destOrd="0" presId="urn:microsoft.com/office/officeart/2005/8/layout/hChevron3"/>
    <dgm:cxn modelId="{4524BA07-7F49-4BAA-BD01-DF09B3DC1AC9}" type="presParOf" srcId="{43E4E59A-DB3D-4E2E-A6E0-2B76A945F7F7}" destId="{9FD304D2-C734-4CFC-A112-10F27119C4F9}" srcOrd="4" destOrd="0" presId="urn:microsoft.com/office/officeart/2005/8/layout/hChevron3"/>
    <dgm:cxn modelId="{DFBD3DB8-78F7-4EC4-BE5F-06B062BA4CA5}" type="presParOf" srcId="{43E4E59A-DB3D-4E2E-A6E0-2B76A945F7F7}" destId="{CBDFD859-383E-4FE1-B355-FAEC4F3C0A9C}" srcOrd="5" destOrd="0" presId="urn:microsoft.com/office/officeart/2005/8/layout/hChevron3"/>
    <dgm:cxn modelId="{AFB51B9B-A331-4A8F-B853-641859621EDA}" type="presParOf" srcId="{43E4E59A-DB3D-4E2E-A6E0-2B76A945F7F7}" destId="{97F15AA9-8F49-4B95-B928-3538E8B1A5B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71A02-B503-4366-B460-90125A70DEF6}">
      <dsp:nvSpPr>
        <dsp:cNvPr id="0" name=""/>
        <dsp:cNvSpPr/>
      </dsp:nvSpPr>
      <dsp:spPr>
        <a:xfrm>
          <a:off x="2003446" y="507742"/>
          <a:ext cx="3384507" cy="3384507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4A7AD-5F57-496B-8197-E35A8F7D5E47}">
      <dsp:nvSpPr>
        <dsp:cNvPr id="0" name=""/>
        <dsp:cNvSpPr/>
      </dsp:nvSpPr>
      <dsp:spPr>
        <a:xfrm>
          <a:off x="2003446" y="507742"/>
          <a:ext cx="3384507" cy="3384507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EAAF8-2A04-4558-82B8-545CD4A074C2}">
      <dsp:nvSpPr>
        <dsp:cNvPr id="0" name=""/>
        <dsp:cNvSpPr/>
      </dsp:nvSpPr>
      <dsp:spPr>
        <a:xfrm>
          <a:off x="2003446" y="507742"/>
          <a:ext cx="3384507" cy="3384507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21E3F-3394-441D-AEF6-434D9A8518CF}">
      <dsp:nvSpPr>
        <dsp:cNvPr id="0" name=""/>
        <dsp:cNvSpPr/>
      </dsp:nvSpPr>
      <dsp:spPr>
        <a:xfrm>
          <a:off x="2003446" y="507742"/>
          <a:ext cx="3384507" cy="3384507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7E3EB-5F6C-44FC-ABAD-830FABEF78F1}">
      <dsp:nvSpPr>
        <dsp:cNvPr id="0" name=""/>
        <dsp:cNvSpPr/>
      </dsp:nvSpPr>
      <dsp:spPr>
        <a:xfrm>
          <a:off x="2916138" y="1420434"/>
          <a:ext cx="1559123" cy="15591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</a:rPr>
            <a:t>Business Problem</a:t>
          </a:r>
          <a:endParaRPr lang="en-IE" sz="2000" kern="1200" dirty="0">
            <a:solidFill>
              <a:schemeClr val="tx2"/>
            </a:solidFill>
          </a:endParaRPr>
        </a:p>
      </dsp:txBody>
      <dsp:txXfrm>
        <a:off x="3144466" y="1648762"/>
        <a:ext cx="1102467" cy="1102467"/>
      </dsp:txXfrm>
    </dsp:sp>
    <dsp:sp modelId="{1A432FB9-AA29-45FA-8810-E1EC07575FEA}">
      <dsp:nvSpPr>
        <dsp:cNvPr id="0" name=""/>
        <dsp:cNvSpPr/>
      </dsp:nvSpPr>
      <dsp:spPr>
        <a:xfrm>
          <a:off x="3150006" y="1339"/>
          <a:ext cx="1091386" cy="1091386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Concise</a:t>
          </a:r>
          <a:endParaRPr lang="en-IE" sz="1100" kern="1200" dirty="0">
            <a:solidFill>
              <a:schemeClr val="bg1"/>
            </a:solidFill>
          </a:endParaRPr>
        </a:p>
      </dsp:txBody>
      <dsp:txXfrm>
        <a:off x="3309836" y="161169"/>
        <a:ext cx="771726" cy="771726"/>
      </dsp:txXfrm>
    </dsp:sp>
    <dsp:sp modelId="{7543C3BA-DEFF-4EB6-B05D-102BCA8BD94B}">
      <dsp:nvSpPr>
        <dsp:cNvPr id="0" name=""/>
        <dsp:cNvSpPr/>
      </dsp:nvSpPr>
      <dsp:spPr>
        <a:xfrm>
          <a:off x="4802970" y="1654303"/>
          <a:ext cx="1091386" cy="1091386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</a:rPr>
            <a:t>Measurable</a:t>
          </a:r>
          <a:endParaRPr lang="en-IE" sz="1100" kern="1200" dirty="0">
            <a:solidFill>
              <a:schemeClr val="bg1"/>
            </a:solidFill>
          </a:endParaRPr>
        </a:p>
      </dsp:txBody>
      <dsp:txXfrm>
        <a:off x="4962800" y="1814133"/>
        <a:ext cx="771726" cy="771726"/>
      </dsp:txXfrm>
    </dsp:sp>
    <dsp:sp modelId="{6C71B985-2B1C-4AB2-92E5-19BABC0C426A}">
      <dsp:nvSpPr>
        <dsp:cNvPr id="0" name=""/>
        <dsp:cNvSpPr/>
      </dsp:nvSpPr>
      <dsp:spPr>
        <a:xfrm>
          <a:off x="3150006" y="3307267"/>
          <a:ext cx="1091386" cy="1091386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2">
                  <a:lumMod val="50000"/>
                </a:schemeClr>
              </a:solidFill>
            </a:rPr>
            <a:t>Achievable</a:t>
          </a:r>
          <a:endParaRPr lang="en-IE" sz="11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3309836" y="3467097"/>
        <a:ext cx="771726" cy="771726"/>
      </dsp:txXfrm>
    </dsp:sp>
    <dsp:sp modelId="{802B3712-0418-436C-8EE4-AC61359F2166}">
      <dsp:nvSpPr>
        <dsp:cNvPr id="0" name=""/>
        <dsp:cNvSpPr/>
      </dsp:nvSpPr>
      <dsp:spPr>
        <a:xfrm>
          <a:off x="1497042" y="1654303"/>
          <a:ext cx="1091386" cy="1091386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bg1"/>
              </a:solidFill>
            </a:rPr>
            <a:t>Repeatable</a:t>
          </a:r>
          <a:endParaRPr lang="en-IE" sz="1050" kern="1200" dirty="0">
            <a:solidFill>
              <a:schemeClr val="bg1"/>
            </a:solidFill>
          </a:endParaRPr>
        </a:p>
      </dsp:txBody>
      <dsp:txXfrm>
        <a:off x="1656872" y="1814133"/>
        <a:ext cx="771726" cy="771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1D311-9907-44EB-9C91-A705BA3A0920}">
      <dsp:nvSpPr>
        <dsp:cNvPr id="0" name=""/>
        <dsp:cNvSpPr/>
      </dsp:nvSpPr>
      <dsp:spPr>
        <a:xfrm>
          <a:off x="1016000" y="0"/>
          <a:ext cx="4064000" cy="406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Artificial Intelligence</a:t>
          </a:r>
          <a:endParaRPr lang="en-IE" sz="1800" kern="1200" dirty="0"/>
        </a:p>
      </dsp:txBody>
      <dsp:txXfrm>
        <a:off x="2337816" y="203199"/>
        <a:ext cx="1420368" cy="609600"/>
      </dsp:txXfrm>
    </dsp:sp>
    <dsp:sp modelId="{A638C6B8-20D7-4152-B406-EDE095DD54FC}">
      <dsp:nvSpPr>
        <dsp:cNvPr id="0" name=""/>
        <dsp:cNvSpPr/>
      </dsp:nvSpPr>
      <dsp:spPr>
        <a:xfrm>
          <a:off x="1524000" y="1015999"/>
          <a:ext cx="3048000" cy="304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</a:t>
          </a:r>
          <a:endParaRPr lang="en-IE" sz="1800" kern="1200" dirty="0"/>
        </a:p>
      </dsp:txBody>
      <dsp:txXfrm>
        <a:off x="2337816" y="1206499"/>
        <a:ext cx="1420368" cy="571500"/>
      </dsp:txXfrm>
    </dsp:sp>
    <dsp:sp modelId="{05D13739-49A8-4616-8749-3F9E19FACC3D}">
      <dsp:nvSpPr>
        <dsp:cNvPr id="0" name=""/>
        <dsp:cNvSpPr/>
      </dsp:nvSpPr>
      <dsp:spPr>
        <a:xfrm>
          <a:off x="2032000" y="2032000"/>
          <a:ext cx="2032000" cy="2032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Deep Learning</a:t>
          </a:r>
          <a:endParaRPr lang="en-IE" sz="2000" kern="1200" dirty="0"/>
        </a:p>
      </dsp:txBody>
      <dsp:txXfrm>
        <a:off x="2329579" y="2540000"/>
        <a:ext cx="1436840" cy="101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D565B-275B-42A4-8155-9B93CBFEBE16}">
      <dsp:nvSpPr>
        <dsp:cNvPr id="0" name=""/>
        <dsp:cNvSpPr/>
      </dsp:nvSpPr>
      <dsp:spPr>
        <a:xfrm rot="5400000">
          <a:off x="-124631" y="127371"/>
          <a:ext cx="830879" cy="5816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1</a:t>
          </a:r>
          <a:endParaRPr lang="en-IE" sz="1400" kern="1200" dirty="0"/>
        </a:p>
      </dsp:txBody>
      <dsp:txXfrm rot="-5400000">
        <a:off x="2" y="293547"/>
        <a:ext cx="581615" cy="249264"/>
      </dsp:txXfrm>
    </dsp:sp>
    <dsp:sp modelId="{9DDE3355-5F3A-48EF-A36B-0ABED514070F}">
      <dsp:nvSpPr>
        <dsp:cNvPr id="0" name=""/>
        <dsp:cNvSpPr/>
      </dsp:nvSpPr>
      <dsp:spPr>
        <a:xfrm rot="5400000">
          <a:off x="3983171" y="-3398816"/>
          <a:ext cx="540071" cy="7343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tx2">
                  <a:lumMod val="95000"/>
                  <a:lumOff val="5000"/>
                </a:schemeClr>
              </a:solidFill>
            </a:rPr>
            <a:t>Business Problem Definition </a:t>
          </a:r>
          <a:r>
            <a:rPr lang="en-US" sz="1800" kern="1200" dirty="0">
              <a:solidFill>
                <a:schemeClr val="tx2">
                  <a:lumMod val="95000"/>
                  <a:lumOff val="5000"/>
                </a:schemeClr>
              </a:solidFill>
            </a:rPr>
            <a:t>(Precise &amp; Clear)</a:t>
          </a:r>
          <a:endParaRPr lang="en-IE" sz="2500" kern="1200" dirty="0">
            <a:solidFill>
              <a:schemeClr val="tx2">
                <a:lumMod val="95000"/>
                <a:lumOff val="5000"/>
              </a:schemeClr>
            </a:solidFill>
          </a:endParaRPr>
        </a:p>
      </dsp:txBody>
      <dsp:txXfrm rot="-5400000">
        <a:off x="581615" y="29104"/>
        <a:ext cx="7316820" cy="487343"/>
      </dsp:txXfrm>
    </dsp:sp>
    <dsp:sp modelId="{3D116CEA-B9C3-480B-B37D-71999E3F4278}">
      <dsp:nvSpPr>
        <dsp:cNvPr id="0" name=""/>
        <dsp:cNvSpPr/>
      </dsp:nvSpPr>
      <dsp:spPr>
        <a:xfrm rot="5400000">
          <a:off x="-124631" y="859249"/>
          <a:ext cx="830879" cy="5816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2</a:t>
          </a:r>
          <a:endParaRPr lang="en-IE" sz="1400" kern="1200" dirty="0"/>
        </a:p>
      </dsp:txBody>
      <dsp:txXfrm rot="-5400000">
        <a:off x="2" y="1025425"/>
        <a:ext cx="581615" cy="249264"/>
      </dsp:txXfrm>
    </dsp:sp>
    <dsp:sp modelId="{37B691DF-0B96-4355-8B53-BDD21670E8C8}">
      <dsp:nvSpPr>
        <dsp:cNvPr id="0" name=""/>
        <dsp:cNvSpPr/>
      </dsp:nvSpPr>
      <dsp:spPr>
        <a:xfrm rot="5400000">
          <a:off x="3983171" y="-2666938"/>
          <a:ext cx="540071" cy="7343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tx2">
                  <a:lumMod val="95000"/>
                  <a:lumOff val="5000"/>
                </a:schemeClr>
              </a:solidFill>
            </a:rPr>
            <a:t>Getting Data </a:t>
          </a:r>
          <a:r>
            <a:rPr lang="en-US" sz="1800" kern="1200" dirty="0">
              <a:solidFill>
                <a:schemeClr val="tx2">
                  <a:lumMod val="95000"/>
                  <a:lumOff val="5000"/>
                </a:schemeClr>
              </a:solidFill>
            </a:rPr>
            <a:t>(single biggest challenge mostly)</a:t>
          </a:r>
          <a:endParaRPr lang="en-IE" sz="2500" kern="1200" dirty="0">
            <a:solidFill>
              <a:schemeClr val="tx2">
                <a:lumMod val="95000"/>
                <a:lumOff val="5000"/>
              </a:schemeClr>
            </a:solidFill>
          </a:endParaRPr>
        </a:p>
      </dsp:txBody>
      <dsp:txXfrm rot="-5400000">
        <a:off x="581615" y="760982"/>
        <a:ext cx="7316820" cy="487343"/>
      </dsp:txXfrm>
    </dsp:sp>
    <dsp:sp modelId="{2146825C-F7E3-4493-B64A-1F0C2C6BF030}">
      <dsp:nvSpPr>
        <dsp:cNvPr id="0" name=""/>
        <dsp:cNvSpPr/>
      </dsp:nvSpPr>
      <dsp:spPr>
        <a:xfrm rot="5400000">
          <a:off x="-124631" y="1591127"/>
          <a:ext cx="830879" cy="5816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3</a:t>
          </a:r>
          <a:endParaRPr lang="en-IE" sz="1400" kern="1200" dirty="0"/>
        </a:p>
      </dsp:txBody>
      <dsp:txXfrm rot="-5400000">
        <a:off x="2" y="1757303"/>
        <a:ext cx="581615" cy="249264"/>
      </dsp:txXfrm>
    </dsp:sp>
    <dsp:sp modelId="{E51308C3-DB61-4B11-B50E-2BDB85485C7F}">
      <dsp:nvSpPr>
        <dsp:cNvPr id="0" name=""/>
        <dsp:cNvSpPr/>
      </dsp:nvSpPr>
      <dsp:spPr>
        <a:xfrm rot="5400000">
          <a:off x="3983171" y="-1935060"/>
          <a:ext cx="540071" cy="7343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tx2">
                  <a:lumMod val="95000"/>
                  <a:lumOff val="5000"/>
                </a:schemeClr>
              </a:solidFill>
            </a:rPr>
            <a:t>Data Cleaning </a:t>
          </a:r>
          <a:r>
            <a:rPr lang="en-US" sz="1800" kern="1200" dirty="0">
              <a:solidFill>
                <a:schemeClr val="tx2">
                  <a:lumMod val="95000"/>
                  <a:lumOff val="5000"/>
                </a:schemeClr>
              </a:solidFill>
            </a:rPr>
            <a:t>(Data is always dirty)</a:t>
          </a:r>
          <a:endParaRPr lang="en-IE" sz="2500" kern="1200" dirty="0">
            <a:solidFill>
              <a:schemeClr val="tx2">
                <a:lumMod val="95000"/>
                <a:lumOff val="5000"/>
              </a:schemeClr>
            </a:solidFill>
          </a:endParaRPr>
        </a:p>
      </dsp:txBody>
      <dsp:txXfrm rot="-5400000">
        <a:off x="581615" y="1492860"/>
        <a:ext cx="7316820" cy="487343"/>
      </dsp:txXfrm>
    </dsp:sp>
    <dsp:sp modelId="{48AD9188-0047-4DA7-A1BC-6F9801EE13B6}">
      <dsp:nvSpPr>
        <dsp:cNvPr id="0" name=""/>
        <dsp:cNvSpPr/>
      </dsp:nvSpPr>
      <dsp:spPr>
        <a:xfrm rot="5400000">
          <a:off x="-124631" y="2323005"/>
          <a:ext cx="830879" cy="5816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4</a:t>
          </a:r>
          <a:endParaRPr lang="en-IE" sz="1400" kern="1200" dirty="0"/>
        </a:p>
      </dsp:txBody>
      <dsp:txXfrm rot="-5400000">
        <a:off x="2" y="2489181"/>
        <a:ext cx="581615" cy="249264"/>
      </dsp:txXfrm>
    </dsp:sp>
    <dsp:sp modelId="{98B632D4-EA20-422F-82C6-1EEC2F1B3DA4}">
      <dsp:nvSpPr>
        <dsp:cNvPr id="0" name=""/>
        <dsp:cNvSpPr/>
      </dsp:nvSpPr>
      <dsp:spPr>
        <a:xfrm rot="5400000">
          <a:off x="3983171" y="-1203182"/>
          <a:ext cx="540071" cy="7343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tx2">
                  <a:lumMod val="95000"/>
                  <a:lumOff val="5000"/>
                </a:schemeClr>
              </a:solidFill>
            </a:rPr>
            <a:t>Modelling </a:t>
          </a:r>
          <a:r>
            <a:rPr lang="en-US" sz="1800" kern="1200" dirty="0">
              <a:solidFill>
                <a:schemeClr val="tx2">
                  <a:lumMod val="95000"/>
                  <a:lumOff val="5000"/>
                </a:schemeClr>
              </a:solidFill>
            </a:rPr>
            <a:t>(various algorithms/cut-offs)</a:t>
          </a:r>
          <a:endParaRPr lang="en-IE" sz="2500" kern="1200" dirty="0">
            <a:solidFill>
              <a:schemeClr val="tx2">
                <a:lumMod val="95000"/>
                <a:lumOff val="5000"/>
              </a:schemeClr>
            </a:solidFill>
          </a:endParaRPr>
        </a:p>
      </dsp:txBody>
      <dsp:txXfrm rot="-5400000">
        <a:off x="581615" y="2224738"/>
        <a:ext cx="7316820" cy="487343"/>
      </dsp:txXfrm>
    </dsp:sp>
    <dsp:sp modelId="{FE43A60A-5BC9-4C8D-B6E6-BB943F878620}">
      <dsp:nvSpPr>
        <dsp:cNvPr id="0" name=""/>
        <dsp:cNvSpPr/>
      </dsp:nvSpPr>
      <dsp:spPr>
        <a:xfrm rot="5400000">
          <a:off x="-124631" y="3054883"/>
          <a:ext cx="830879" cy="5816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5</a:t>
          </a:r>
          <a:endParaRPr lang="en-IE" sz="1400" kern="1200" dirty="0"/>
        </a:p>
      </dsp:txBody>
      <dsp:txXfrm rot="-5400000">
        <a:off x="2" y="3221059"/>
        <a:ext cx="581615" cy="249264"/>
      </dsp:txXfrm>
    </dsp:sp>
    <dsp:sp modelId="{CB0C8292-5D0A-47A7-80D2-C444945636DF}">
      <dsp:nvSpPr>
        <dsp:cNvPr id="0" name=""/>
        <dsp:cNvSpPr/>
      </dsp:nvSpPr>
      <dsp:spPr>
        <a:xfrm rot="5400000">
          <a:off x="3983171" y="-471304"/>
          <a:ext cx="540071" cy="7343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tx2">
                  <a:lumMod val="95000"/>
                  <a:lumOff val="5000"/>
                </a:schemeClr>
              </a:solidFill>
            </a:rPr>
            <a:t>Implementation </a:t>
          </a:r>
          <a:r>
            <a:rPr lang="en-US" sz="1800" kern="1200" dirty="0">
              <a:solidFill>
                <a:schemeClr val="tx2">
                  <a:lumMod val="95000"/>
                  <a:lumOff val="5000"/>
                </a:schemeClr>
              </a:solidFill>
            </a:rPr>
            <a:t>(put the solution in production)</a:t>
          </a:r>
          <a:endParaRPr lang="en-IE" sz="2500" kern="1200" dirty="0">
            <a:solidFill>
              <a:schemeClr val="tx2">
                <a:lumMod val="95000"/>
                <a:lumOff val="5000"/>
              </a:schemeClr>
            </a:solidFill>
          </a:endParaRPr>
        </a:p>
      </dsp:txBody>
      <dsp:txXfrm rot="-5400000">
        <a:off x="581615" y="2956616"/>
        <a:ext cx="7316820" cy="487343"/>
      </dsp:txXfrm>
    </dsp:sp>
    <dsp:sp modelId="{5FB1CD7E-C876-4A0F-9BC5-ABF61B5E3E3D}">
      <dsp:nvSpPr>
        <dsp:cNvPr id="0" name=""/>
        <dsp:cNvSpPr/>
      </dsp:nvSpPr>
      <dsp:spPr>
        <a:xfrm rot="5400000">
          <a:off x="-124631" y="3786761"/>
          <a:ext cx="830879" cy="5816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6</a:t>
          </a:r>
          <a:endParaRPr lang="en-IE" sz="1400" kern="1200" dirty="0"/>
        </a:p>
      </dsp:txBody>
      <dsp:txXfrm rot="-5400000">
        <a:off x="2" y="3952937"/>
        <a:ext cx="581615" cy="249264"/>
      </dsp:txXfrm>
    </dsp:sp>
    <dsp:sp modelId="{C927C350-5392-4356-AB2B-9897EE325AAA}">
      <dsp:nvSpPr>
        <dsp:cNvPr id="0" name=""/>
        <dsp:cNvSpPr/>
      </dsp:nvSpPr>
      <dsp:spPr>
        <a:xfrm rot="5400000">
          <a:off x="3983171" y="260573"/>
          <a:ext cx="540071" cy="7343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tx2">
                  <a:lumMod val="95000"/>
                  <a:lumOff val="5000"/>
                </a:schemeClr>
              </a:solidFill>
            </a:rPr>
            <a:t>Maintenance/recalibrate </a:t>
          </a:r>
          <a:r>
            <a:rPr lang="en-US" sz="1800" kern="1200" dirty="0">
              <a:solidFill>
                <a:schemeClr val="tx2">
                  <a:lumMod val="95000"/>
                  <a:lumOff val="5000"/>
                </a:schemeClr>
              </a:solidFill>
            </a:rPr>
            <a:t>(refresh and maintain)</a:t>
          </a:r>
          <a:endParaRPr lang="en-IE" sz="2500" kern="1200" dirty="0">
            <a:solidFill>
              <a:schemeClr val="tx2">
                <a:lumMod val="95000"/>
                <a:lumOff val="5000"/>
              </a:schemeClr>
            </a:solidFill>
          </a:endParaRPr>
        </a:p>
      </dsp:txBody>
      <dsp:txXfrm rot="-5400000">
        <a:off x="581615" y="3688493"/>
        <a:ext cx="7316820" cy="4873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EB23B-962C-4F2B-A856-1586DDE27637}">
      <dsp:nvSpPr>
        <dsp:cNvPr id="0" name=""/>
        <dsp:cNvSpPr/>
      </dsp:nvSpPr>
      <dsp:spPr>
        <a:xfrm>
          <a:off x="2544" y="0"/>
          <a:ext cx="2553444" cy="623701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88011" rIns="44006" bIns="8801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25%</a:t>
          </a:r>
          <a:endParaRPr lang="en-IE" sz="3300" kern="1200" dirty="0"/>
        </a:p>
      </dsp:txBody>
      <dsp:txXfrm>
        <a:off x="2544" y="0"/>
        <a:ext cx="2397519" cy="623701"/>
      </dsp:txXfrm>
    </dsp:sp>
    <dsp:sp modelId="{EC31218B-4A59-4351-A8EE-EDE9AEE29ED0}">
      <dsp:nvSpPr>
        <dsp:cNvPr id="0" name=""/>
        <dsp:cNvSpPr/>
      </dsp:nvSpPr>
      <dsp:spPr>
        <a:xfrm>
          <a:off x="2045300" y="0"/>
          <a:ext cx="2553444" cy="623701"/>
        </a:xfrm>
        <a:prstGeom prst="chevron">
          <a:avLst/>
        </a:prstGeom>
        <a:solidFill>
          <a:schemeClr val="accent2">
            <a:shade val="80000"/>
            <a:hueOff val="0"/>
            <a:satOff val="-9340"/>
            <a:lumOff val="105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45%</a:t>
          </a:r>
          <a:endParaRPr lang="en-IE" sz="3300" kern="1200" dirty="0"/>
        </a:p>
      </dsp:txBody>
      <dsp:txXfrm>
        <a:off x="2357151" y="0"/>
        <a:ext cx="1929743" cy="623701"/>
      </dsp:txXfrm>
    </dsp:sp>
    <dsp:sp modelId="{9FD304D2-C734-4CFC-A112-10F27119C4F9}">
      <dsp:nvSpPr>
        <dsp:cNvPr id="0" name=""/>
        <dsp:cNvSpPr/>
      </dsp:nvSpPr>
      <dsp:spPr>
        <a:xfrm>
          <a:off x="4088055" y="0"/>
          <a:ext cx="2553444" cy="623701"/>
        </a:xfrm>
        <a:prstGeom prst="chevron">
          <a:avLst/>
        </a:prstGeom>
        <a:solidFill>
          <a:schemeClr val="accent2">
            <a:shade val="80000"/>
            <a:hueOff val="0"/>
            <a:satOff val="-18679"/>
            <a:lumOff val="211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20%</a:t>
          </a:r>
          <a:endParaRPr lang="en-IE" sz="3300" kern="1200" dirty="0"/>
        </a:p>
      </dsp:txBody>
      <dsp:txXfrm>
        <a:off x="4399906" y="0"/>
        <a:ext cx="1929743" cy="623701"/>
      </dsp:txXfrm>
    </dsp:sp>
    <dsp:sp modelId="{97F15AA9-8F49-4B95-B928-3538E8B1A5BC}">
      <dsp:nvSpPr>
        <dsp:cNvPr id="0" name=""/>
        <dsp:cNvSpPr/>
      </dsp:nvSpPr>
      <dsp:spPr>
        <a:xfrm>
          <a:off x="6130810" y="0"/>
          <a:ext cx="2553444" cy="623701"/>
        </a:xfrm>
        <a:prstGeom prst="chevron">
          <a:avLst/>
        </a:prstGeom>
        <a:solidFill>
          <a:schemeClr val="accent2">
            <a:shade val="80000"/>
            <a:hueOff val="0"/>
            <a:satOff val="-28019"/>
            <a:lumOff val="31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10%</a:t>
          </a:r>
          <a:endParaRPr lang="en-IE" sz="3300" kern="1200" dirty="0"/>
        </a:p>
      </dsp:txBody>
      <dsp:txXfrm>
        <a:off x="6442661" y="0"/>
        <a:ext cx="1929743" cy="623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7" tIns="46579" rIns="93157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57" tIns="46579" rIns="93157" bIns="46579" rtlCol="0"/>
          <a:lstStyle>
            <a:lvl1pPr algn="r">
              <a:defRPr sz="1200"/>
            </a:lvl1pPr>
          </a:lstStyle>
          <a:p>
            <a:fld id="{AC86DEC3-178B-46D5-A562-F542585B34D5}" type="datetimeFigureOut">
              <a:rPr lang="en-US" smtClean="0"/>
              <a:pPr/>
              <a:t>1/8/22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7" tIns="46579" rIns="93157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2"/>
            <a:ext cx="5608320" cy="4183380"/>
          </a:xfrm>
          <a:prstGeom prst="rect">
            <a:avLst/>
          </a:prstGeom>
        </p:spPr>
        <p:txBody>
          <a:bodyPr vert="horz" lIns="93157" tIns="46579" rIns="93157" bIns="465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57" tIns="46579" rIns="93157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8"/>
            <a:ext cx="3037840" cy="464820"/>
          </a:xfrm>
          <a:prstGeom prst="rect">
            <a:avLst/>
          </a:prstGeom>
        </p:spPr>
        <p:txBody>
          <a:bodyPr vert="horz" lIns="93157" tIns="46579" rIns="93157" bIns="46579" rtlCol="0" anchor="b"/>
          <a:lstStyle>
            <a:lvl1pPr algn="r">
              <a:defRPr sz="1200"/>
            </a:lvl1pPr>
          </a:lstStyle>
          <a:p>
            <a:fld id="{43212FF7-B0C2-4DAB-B032-C657C1CCAF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3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12FF7-B0C2-4DAB-B032-C657C1CCAF5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06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Tools are good but they are not an alternative to Business Problem and Data not clean 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12FF7-B0C2-4DAB-B032-C657C1CCAF5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94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12FF7-B0C2-4DAB-B032-C657C1CCAF5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12FF7-B0C2-4DAB-B032-C657C1CCAF5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15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12FF7-B0C2-4DAB-B032-C657C1CCAF5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9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12FF7-B0C2-4DAB-B032-C657C1CCAF5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2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12FF7-B0C2-4DAB-B032-C657C1CCAF5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32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12FF7-B0C2-4DAB-B032-C657C1CCAF5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3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12FF7-B0C2-4DAB-B032-C657C1CCAF5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8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12FF7-B0C2-4DAB-B032-C657C1CCAF5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4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 cannot define the business problem (go in stages)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12FF7-B0C2-4DAB-B032-C657C1CCAF5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27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Business Problem to Data to the algorithms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12FF7-B0C2-4DAB-B032-C657C1CCAF5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26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12FF7-B0C2-4DAB-B032-C657C1CCAF5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78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Tools are good but they are not an alternative to Business Problem and Data not clean 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12FF7-B0C2-4DAB-B032-C657C1CCAF5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76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Engineering is required for dirty</a:t>
            </a:r>
          </a:p>
          <a:p>
            <a:r>
              <a:rPr lang="en-US" dirty="0"/>
              <a:t>Call out maintenance and calibration</a:t>
            </a:r>
          </a:p>
          <a:p>
            <a:r>
              <a:rPr lang="en-US" dirty="0"/>
              <a:t>Success definition, KPI we want to achieve, (business problem is the core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12FF7-B0C2-4DAB-B032-C657C1CCAF5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9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12FF7-B0C2-4DAB-B032-C657C1CCAF5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398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8627" y="1524000"/>
            <a:ext cx="8286750" cy="4572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9" y="1524000"/>
            <a:ext cx="407479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6295" y="1524000"/>
            <a:ext cx="407479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6" y="1524000"/>
            <a:ext cx="266890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238501" y="1524000"/>
            <a:ext cx="266890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48376" y="1524000"/>
            <a:ext cx="266890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7" y="381000"/>
            <a:ext cx="82867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DF81AE-D2F0-4D4B-88B9-36BCB30DC71F}" type="datetimeFigureOut">
              <a:rPr lang="en-US" smtClean="0"/>
              <a:pPr/>
              <a:t>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6F63DC-DE6B-4B2E-BB46-C857A06E95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eadership_Imperatives_Slide_Pattern_Red_contrast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698" y="-9525"/>
            <a:ext cx="9156700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6" y="2665414"/>
            <a:ext cx="8235950" cy="1615440"/>
          </a:xfrm>
          <a:noFill/>
          <a:ln w="12700">
            <a:noFill/>
            <a:miter lim="800000"/>
            <a:headEnd/>
            <a:tailEnd/>
          </a:ln>
        </p:spPr>
        <p:txBody>
          <a:bodyPr anchor="b">
            <a:no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kumimoji="0" lang="en-US" sz="4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"/>
                <a:sym typeface="Arial" pitchFamily="-65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4026" y="4400124"/>
            <a:ext cx="8235950" cy="103547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3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393" y="5808860"/>
            <a:ext cx="8247063" cy="43973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20">
                <a:solidFill>
                  <a:srgbClr val="FFFFFF"/>
                </a:solidFill>
                <a:latin typeface="Arial"/>
                <a:cs typeface="Arial"/>
              </a:defRPr>
            </a:lvl1pPr>
            <a:lvl2pPr marL="171105" indent="0">
              <a:buNone/>
              <a:defRPr sz="1620">
                <a:latin typeface="Arial"/>
                <a:cs typeface="Arial"/>
              </a:defRPr>
            </a:lvl2pPr>
            <a:lvl3pPr marL="417854" indent="0">
              <a:buNone/>
              <a:defRPr sz="1620">
                <a:latin typeface="Arial"/>
                <a:cs typeface="Arial"/>
              </a:defRPr>
            </a:lvl3pPr>
            <a:lvl4pPr marL="706026" indent="0">
              <a:buNone/>
              <a:defRPr sz="1620">
                <a:latin typeface="Arial"/>
                <a:cs typeface="Arial"/>
              </a:defRPr>
            </a:lvl4pPr>
            <a:lvl5pPr marL="1021740" indent="0">
              <a:buNone/>
              <a:defRPr sz="162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241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7002"/>
            <a:ext cx="9144000" cy="381000"/>
          </a:xfrm>
          <a:prstGeom prst="rect">
            <a:avLst/>
          </a:prstGeom>
          <a:solidFill>
            <a:srgbClr val="F306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054" tIns="45532" rIns="91054" bIns="45532" anchor="ctr"/>
          <a:lstStyle/>
          <a:p>
            <a:pPr algn="ctr">
              <a:defRPr/>
            </a:pPr>
            <a:endParaRPr lang="en-US" sz="2900" dirty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  <a:sym typeface="Arial" charset="0"/>
            </a:endParaRPr>
          </a:p>
        </p:txBody>
      </p:sp>
      <p:sp>
        <p:nvSpPr>
          <p:cNvPr id="717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28627" y="381000"/>
            <a:ext cx="828675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7" y="1524000"/>
            <a:ext cx="828675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  <a:p>
            <a:pPr lvl="4"/>
            <a:r>
              <a:rPr lang="en-US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730" r:id="rId9"/>
  </p:sldLayoutIdLst>
  <p:transition spd="med">
    <p:fade/>
  </p:transition>
  <p:txStyles>
    <p:titleStyle>
      <a:lvl1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eorgia"/>
          <a:ea typeface="Arial Unicode MS" pitchFamily="34" charset="-128"/>
          <a:cs typeface="Arial Unicode MS" pitchFamily="34" charset="-128"/>
          <a:sym typeface="Arial" pitchFamily="34" charset="0"/>
        </a:defRPr>
      </a:lvl1pPr>
      <a:lvl2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eorgia" charset="0"/>
          <a:ea typeface="Arial Unicode MS" pitchFamily="34" charset="-128"/>
          <a:cs typeface="Arial Unicode MS" pitchFamily="34" charset="-128"/>
          <a:sym typeface="Arial" pitchFamily="34" charset="0"/>
        </a:defRPr>
      </a:lvl2pPr>
      <a:lvl3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eorgia" charset="0"/>
          <a:ea typeface="Arial Unicode MS" pitchFamily="34" charset="-128"/>
          <a:cs typeface="Arial Unicode MS" pitchFamily="34" charset="-128"/>
          <a:sym typeface="Arial" pitchFamily="34" charset="0"/>
        </a:defRPr>
      </a:lvl3pPr>
      <a:lvl4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eorgia" charset="0"/>
          <a:ea typeface="Arial Unicode MS" pitchFamily="34" charset="-128"/>
          <a:cs typeface="Arial Unicode MS" pitchFamily="34" charset="-128"/>
          <a:sym typeface="Arial" pitchFamily="34" charset="0"/>
        </a:defRPr>
      </a:lvl4pPr>
      <a:lvl5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eorgia" charset="0"/>
          <a:ea typeface="Arial Unicode MS" pitchFamily="34" charset="-128"/>
          <a:cs typeface="Arial Unicode MS" pitchFamily="34" charset="-128"/>
          <a:sym typeface="Arial" pitchFamily="34" charset="0"/>
        </a:defRPr>
      </a:lvl5pPr>
      <a:lvl6pPr marL="409795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6pPr>
      <a:lvl7pPr marL="819568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7pPr>
      <a:lvl8pPr marL="1229327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8pPr>
      <a:lvl9pPr marL="1639097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9pPr>
    </p:titleStyle>
    <p:bodyStyle>
      <a:lvl1pPr marL="409478" indent="-409478" algn="l" rtl="0" eaLnBrk="1" fontAlgn="base" hangingPunct="1">
        <a:spcBef>
          <a:spcPts val="800"/>
        </a:spcBef>
        <a:spcAft>
          <a:spcPct val="0"/>
        </a:spcAft>
        <a:buSzPct val="100000"/>
        <a:buFont typeface="Arial" pitchFamily="34" charset="0"/>
        <a:buChar char="•"/>
        <a:defRPr sz="2900">
          <a:solidFill>
            <a:srgbClr val="595959"/>
          </a:solidFill>
          <a:latin typeface="+mn-lt"/>
          <a:ea typeface="Arial Unicode MS" pitchFamily="34" charset="-128"/>
          <a:cs typeface="Arial Unicode MS" pitchFamily="34" charset="-128"/>
          <a:sym typeface="Arial" pitchFamily="34" charset="0"/>
        </a:defRPr>
      </a:lvl1pPr>
      <a:lvl2pPr marL="886903" indent="-341480" algn="l" rtl="0" eaLnBrk="1" fontAlgn="base" hangingPunct="1">
        <a:spcBef>
          <a:spcPts val="639"/>
        </a:spcBef>
        <a:spcAft>
          <a:spcPct val="0"/>
        </a:spcAft>
        <a:buSzPct val="100000"/>
        <a:buFont typeface="Arial" pitchFamily="34" charset="0"/>
        <a:buChar char="–"/>
        <a:defRPr sz="2600">
          <a:solidFill>
            <a:srgbClr val="595959"/>
          </a:solidFill>
          <a:latin typeface="+mn-lt"/>
          <a:ea typeface="Arial Unicode MS" pitchFamily="34" charset="-128"/>
          <a:cs typeface="Arial Unicode MS" pitchFamily="34" charset="-128"/>
          <a:sym typeface="Arial" pitchFamily="34" charset="0"/>
        </a:defRPr>
      </a:lvl2pPr>
      <a:lvl3pPr marL="1296358" indent="-271928" algn="l" rtl="0" eaLnBrk="1" fontAlgn="base" hangingPunct="1">
        <a:spcBef>
          <a:spcPts val="539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rgbClr val="595959"/>
          </a:solidFill>
          <a:latin typeface="+mn-lt"/>
          <a:ea typeface="Arial Unicode MS" pitchFamily="34" charset="-128"/>
          <a:cs typeface="Arial Unicode MS" pitchFamily="34" charset="-128"/>
          <a:sym typeface="Arial" pitchFamily="34" charset="0"/>
        </a:defRPr>
      </a:lvl3pPr>
      <a:lvl4pPr marL="1707402" indent="-271928" algn="l" rtl="0" eaLnBrk="1" fontAlgn="base" hangingPunct="1">
        <a:spcBef>
          <a:spcPts val="539"/>
        </a:spcBef>
        <a:spcAft>
          <a:spcPct val="0"/>
        </a:spcAft>
        <a:buSzPct val="100000"/>
        <a:buFont typeface="Arial" pitchFamily="34" charset="0"/>
        <a:buChar char="–"/>
        <a:defRPr sz="2000">
          <a:solidFill>
            <a:srgbClr val="595959"/>
          </a:solidFill>
          <a:latin typeface="+mn-lt"/>
          <a:ea typeface="Arial Unicode MS" pitchFamily="34" charset="-128"/>
          <a:cs typeface="Arial Unicode MS" pitchFamily="34" charset="-128"/>
          <a:sym typeface="Arial" pitchFamily="34" charset="0"/>
        </a:defRPr>
      </a:lvl4pPr>
      <a:lvl5pPr marL="2116853" indent="-271928" algn="l" rtl="0" eaLnBrk="1" fontAlgn="base" hangingPunct="1">
        <a:spcBef>
          <a:spcPts val="539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rgbClr val="595959"/>
          </a:solidFill>
          <a:latin typeface="+mn-lt"/>
          <a:ea typeface="Arial Unicode MS" pitchFamily="34" charset="-128"/>
          <a:cs typeface="Arial Unicode MS" pitchFamily="34" charset="-128"/>
          <a:sym typeface="Arial" pitchFamily="34" charset="0"/>
        </a:defRPr>
      </a:lvl5pPr>
      <a:lvl6pPr marL="2526952" indent="-273193" algn="l" rtl="0" eaLnBrk="1" fontAlgn="base" hangingPunct="1">
        <a:spcBef>
          <a:spcPts val="541"/>
        </a:spcBef>
        <a:spcAft>
          <a:spcPct val="0"/>
        </a:spcAft>
        <a:buSzPct val="100000"/>
        <a:buFont typeface="Arial" pitchFamily="-110" charset="0"/>
        <a:buChar char="»"/>
        <a:defRPr sz="23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6pPr>
      <a:lvl7pPr marL="2936722" indent="-273193" algn="l" rtl="0" eaLnBrk="1" fontAlgn="base" hangingPunct="1">
        <a:spcBef>
          <a:spcPts val="541"/>
        </a:spcBef>
        <a:spcAft>
          <a:spcPct val="0"/>
        </a:spcAft>
        <a:buSzPct val="100000"/>
        <a:buFont typeface="Arial" pitchFamily="-110" charset="0"/>
        <a:buChar char="»"/>
        <a:defRPr sz="23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7pPr>
      <a:lvl8pPr marL="3346491" indent="-273193" algn="l" rtl="0" eaLnBrk="1" fontAlgn="base" hangingPunct="1">
        <a:spcBef>
          <a:spcPts val="541"/>
        </a:spcBef>
        <a:spcAft>
          <a:spcPct val="0"/>
        </a:spcAft>
        <a:buSzPct val="100000"/>
        <a:buFont typeface="Arial" pitchFamily="-110" charset="0"/>
        <a:buChar char="»"/>
        <a:defRPr sz="23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8pPr>
      <a:lvl9pPr marL="3756282" indent="-273193" algn="l" rtl="0" eaLnBrk="1" fontAlgn="base" hangingPunct="1">
        <a:spcBef>
          <a:spcPts val="541"/>
        </a:spcBef>
        <a:spcAft>
          <a:spcPct val="0"/>
        </a:spcAft>
        <a:buSzPct val="100000"/>
        <a:buFont typeface="Arial" pitchFamily="-110" charset="0"/>
        <a:buChar char="»"/>
        <a:defRPr sz="23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9pPr>
    </p:bodyStyle>
    <p:otherStyle>
      <a:defPPr>
        <a:defRPr lang="en-US"/>
      </a:defPPr>
      <a:lvl1pPr marL="0" algn="l" defTabSz="4097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795" algn="l" defTabSz="4097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9568" algn="l" defTabSz="4097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9327" algn="l" defTabSz="4097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9097" algn="l" defTabSz="4097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8869" algn="l" defTabSz="4097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8651" algn="l" defTabSz="4097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8434" algn="l" defTabSz="4097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8202" algn="l" defTabSz="4097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0495-805F-4CA3-AB91-7C92BBFE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6" y="3559808"/>
            <a:ext cx="8235950" cy="1211580"/>
          </a:xfrm>
        </p:spPr>
        <p:txBody>
          <a:bodyPr/>
          <a:lstStyle/>
          <a:p>
            <a:r>
              <a:rPr lang="en-IE" sz="3800" dirty="0">
                <a:solidFill>
                  <a:schemeClr val="bg1"/>
                </a:solidFill>
              </a:rPr>
              <a:t>Data Science: Nuts </a:t>
            </a:r>
            <a:r>
              <a:rPr lang="en-IE" sz="3800">
                <a:solidFill>
                  <a:schemeClr val="bg1"/>
                </a:solidFill>
              </a:rPr>
              <a:t>&amp; Bolts</a:t>
            </a:r>
            <a:endParaRPr lang="en-IE" sz="3800" dirty="0">
              <a:solidFill>
                <a:schemeClr val="tx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01FD8-1D71-4F6F-A074-DA45A6E9C1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710" y="6070997"/>
            <a:ext cx="8247063" cy="329803"/>
          </a:xfrm>
        </p:spPr>
        <p:txBody>
          <a:bodyPr/>
          <a:lstStyle/>
          <a:p>
            <a:r>
              <a:rPr lang="en-IE"/>
              <a:t>Oct </a:t>
            </a:r>
            <a:r>
              <a:rPr lang="en-IE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07148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76200" y="533400"/>
            <a:ext cx="88392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j-lt"/>
              </a:rPr>
              <a:t>Business Problem - Clear, concise, measurable &amp; achievable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F63D52-A346-47A1-8060-2C57ECD9C8FF}"/>
              </a:ext>
            </a:extLst>
          </p:cNvPr>
          <p:cNvSpPr txBox="1"/>
          <p:nvPr/>
        </p:nvSpPr>
        <p:spPr>
          <a:xfrm>
            <a:off x="4488712" y="1274910"/>
            <a:ext cx="419808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Increase the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Decrease the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Increase the revenue by 80% in 1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Automate the entire process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E4351D-278D-4043-8712-E8261D6C2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825878"/>
              </p:ext>
            </p:extLst>
          </p:nvPr>
        </p:nvGraphicFramePr>
        <p:xfrm>
          <a:off x="-1447800" y="1457603"/>
          <a:ext cx="7391400" cy="4399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8199B3F-1616-4CCE-96F1-BA40AF51A7B9}"/>
              </a:ext>
            </a:extLst>
          </p:cNvPr>
          <p:cNvSpPr txBox="1"/>
          <p:nvPr/>
        </p:nvSpPr>
        <p:spPr>
          <a:xfrm>
            <a:off x="4495800" y="3733800"/>
            <a:ext cx="4198088" cy="23083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Optimize the various cost heads (A,B, C and D) and identify the most optimal combination to decrease the cost by 1.2% in next 6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From the various factors of defects in the process (X,Y,Z), identify the most significant factors to reduce the defect % by 1.8% in next 3 months</a:t>
            </a:r>
          </a:p>
        </p:txBody>
      </p:sp>
    </p:spTree>
    <p:extLst>
      <p:ext uri="{BB962C8B-B14F-4D97-AF65-F5344CB8AC3E}">
        <p14:creationId xmlns:p14="http://schemas.microsoft.com/office/powerpoint/2010/main" val="121960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What Data Science can do (and what it can’t)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4C2E44-C3D6-40FF-96B7-10A1AA8D3E81}"/>
              </a:ext>
            </a:extLst>
          </p:cNvPr>
          <p:cNvSpPr txBox="1"/>
          <p:nvPr/>
        </p:nvSpPr>
        <p:spPr>
          <a:xfrm>
            <a:off x="152400" y="1152465"/>
            <a:ext cx="3962400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        Where DS can help</a:t>
            </a:r>
          </a:p>
          <a:p>
            <a:endParaRPr lang="en-IE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Assist in making decisions by analysing multi-dimensional data which is quite difficult for a Human Being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Use statistical tools &amp; techniques to uncover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The algorithms further help in measuring the accuracy of the patterns &amp; the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The results are reproducible and can be improved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The Machine Learns which is a big difference from the traditional Software Engineering</a:t>
            </a:r>
            <a:endParaRPr lang="en-US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7C192-535C-4AFC-AEC9-AD83A99028F7}"/>
              </a:ext>
            </a:extLst>
          </p:cNvPr>
          <p:cNvSpPr txBox="1"/>
          <p:nvPr/>
        </p:nvSpPr>
        <p:spPr>
          <a:xfrm>
            <a:off x="4267199" y="1152465"/>
            <a:ext cx="4724397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      Limitations of Data Science</a:t>
            </a:r>
          </a:p>
          <a:p>
            <a:endParaRPr lang="en-US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is not an alternative to experience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Science cannot replace the Subject Matter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Science depends on Data Availability and Data Quality. Depending on the input, we will get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Science will not increase the revenue or sales or output by 50% overnight. Similarly, it will not decrease the cost by 1/3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A Data Science project takes time to be implemented.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482FED-1778-4DDD-8713-4ACB2433B7E8}"/>
              </a:ext>
            </a:extLst>
          </p:cNvPr>
          <p:cNvCxnSpPr>
            <a:cxnSpLocks/>
          </p:cNvCxnSpPr>
          <p:nvPr/>
        </p:nvCxnSpPr>
        <p:spPr bwMode="auto">
          <a:xfrm flipV="1">
            <a:off x="4267200" y="1066800"/>
            <a:ext cx="0" cy="525780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6B60ED-84B4-4FA5-A877-13FE728AFB4C}"/>
              </a:ext>
            </a:extLst>
          </p:cNvPr>
          <p:cNvCxnSpPr>
            <a:cxnSpLocks/>
          </p:cNvCxnSpPr>
          <p:nvPr/>
        </p:nvCxnSpPr>
        <p:spPr bwMode="auto">
          <a:xfrm>
            <a:off x="-76200" y="1752600"/>
            <a:ext cx="92202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085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82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Data Science, AI, Machine Learning &amp; Deep Learning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F13AA44-9552-4095-8D29-E0775E1D1CDF}"/>
              </a:ext>
            </a:extLst>
          </p:cNvPr>
          <p:cNvGrpSpPr/>
          <p:nvPr/>
        </p:nvGrpSpPr>
        <p:grpSpPr>
          <a:xfrm>
            <a:off x="1570056" y="1243360"/>
            <a:ext cx="7086600" cy="4064000"/>
            <a:chOff x="0" y="1447800"/>
            <a:chExt cx="7086600" cy="4064000"/>
          </a:xfrm>
        </p:grpSpPr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CB544D40-3605-4336-AA11-CA6FA1DCF6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87633494"/>
                </p:ext>
              </p:extLst>
            </p:nvPr>
          </p:nvGraphicFramePr>
          <p:xfrm>
            <a:off x="0" y="14478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0D2545-6298-4788-A1B6-6A11320AE841}"/>
                </a:ext>
              </a:extLst>
            </p:cNvPr>
            <p:cNvSpPr/>
            <p:nvPr/>
          </p:nvSpPr>
          <p:spPr bwMode="auto">
            <a:xfrm>
              <a:off x="3581400" y="2743200"/>
              <a:ext cx="3505200" cy="2209797"/>
            </a:xfrm>
            <a:prstGeom prst="ellipse">
              <a:avLst/>
            </a:prstGeom>
            <a:solidFill>
              <a:srgbClr val="C0C0C0">
                <a:alpha val="42000"/>
              </a:srgbClr>
            </a:solidFill>
            <a:ln w="12700" cap="flat" cmpd="sng" algn="ctr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-110" charset="0"/>
                  <a:ea typeface="ヒラギノ角ゴ ProN W3" pitchFamily="-110" charset="-128"/>
                  <a:cs typeface="ヒラギノ角ゴ ProN W3" pitchFamily="-110" charset="-128"/>
                  <a:sym typeface="Arial" pitchFamily="-110" charset="0"/>
                </a:rPr>
                <a:t>Data Science</a:t>
              </a:r>
              <a:endParaRPr kumimoji="0" lang="en-IE" sz="24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2790B8C-12F7-4F24-8528-F8B86BD6968E}"/>
              </a:ext>
            </a:extLst>
          </p:cNvPr>
          <p:cNvSpPr txBox="1"/>
          <p:nvPr/>
        </p:nvSpPr>
        <p:spPr>
          <a:xfrm>
            <a:off x="3741756" y="5485569"/>
            <a:ext cx="18902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Neural Networks</a:t>
            </a:r>
            <a:endParaRPr lang="en-IE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7240AD-C728-445C-8B2A-26893E3451CE}"/>
              </a:ext>
            </a:extLst>
          </p:cNvPr>
          <p:cNvCxnSpPr/>
          <p:nvPr/>
        </p:nvCxnSpPr>
        <p:spPr bwMode="auto">
          <a:xfrm>
            <a:off x="4808556" y="4748557"/>
            <a:ext cx="0" cy="725343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4C2E44-C3D6-40FF-96B7-10A1AA8D3E81}"/>
              </a:ext>
            </a:extLst>
          </p:cNvPr>
          <p:cNvSpPr txBox="1"/>
          <p:nvPr/>
        </p:nvSpPr>
        <p:spPr>
          <a:xfrm>
            <a:off x="152400" y="3275360"/>
            <a:ext cx="2408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Classic </a:t>
            </a: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Machine Learning </a:t>
            </a:r>
            <a:endParaRPr lang="en-IE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B41C45-FB00-40DD-939C-67C708B79BB5}"/>
              </a:ext>
            </a:extLst>
          </p:cNvPr>
          <p:cNvCxnSpPr>
            <a:cxnSpLocks/>
          </p:cNvCxnSpPr>
          <p:nvPr/>
        </p:nvCxnSpPr>
        <p:spPr bwMode="auto">
          <a:xfrm flipH="1">
            <a:off x="2560656" y="3608443"/>
            <a:ext cx="9525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7A2D72-FFBF-4992-B887-2413A97118AE}"/>
              </a:ext>
            </a:extLst>
          </p:cNvPr>
          <p:cNvSpPr txBox="1"/>
          <p:nvPr/>
        </p:nvSpPr>
        <p:spPr>
          <a:xfrm>
            <a:off x="562959" y="1128821"/>
            <a:ext cx="240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Automation Solutions</a:t>
            </a:r>
            <a:endParaRPr lang="en-IE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41EE79-85CD-4D71-B7FB-FCA7C83A7D65}"/>
              </a:ext>
            </a:extLst>
          </p:cNvPr>
          <p:cNvCxnSpPr>
            <a:cxnSpLocks/>
          </p:cNvCxnSpPr>
          <p:nvPr/>
        </p:nvCxnSpPr>
        <p:spPr bwMode="auto">
          <a:xfrm flipH="1">
            <a:off x="2971215" y="1461904"/>
            <a:ext cx="9525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F63D52-A346-47A1-8060-2C57ECD9C8FF}"/>
              </a:ext>
            </a:extLst>
          </p:cNvPr>
          <p:cNvSpPr txBox="1"/>
          <p:nvPr/>
        </p:nvSpPr>
        <p:spPr>
          <a:xfrm>
            <a:off x="184299" y="5955269"/>
            <a:ext cx="8807302" cy="36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Complexity is NOT proportional to accuracy. Rather than focus on Business Problem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Grouping of the Various Machine Learning </a:t>
            </a:r>
            <a:r>
              <a:rPr lang="en-US" sz="3200" dirty="0" err="1">
                <a:solidFill>
                  <a:srgbClr val="FF0000"/>
                </a:solidFill>
                <a:latin typeface="+mn-lt"/>
              </a:rPr>
              <a:t>Algos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EC128C-A91C-48C2-B81A-49BB02B40504}"/>
              </a:ext>
            </a:extLst>
          </p:cNvPr>
          <p:cNvSpPr/>
          <p:nvPr/>
        </p:nvSpPr>
        <p:spPr bwMode="auto">
          <a:xfrm>
            <a:off x="2743200" y="1266498"/>
            <a:ext cx="2362200" cy="409902"/>
          </a:xfrm>
          <a:prstGeom prst="roundRect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Machine Learning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B587E9-83D2-4612-9311-B79A79CA603E}"/>
              </a:ext>
            </a:extLst>
          </p:cNvPr>
          <p:cNvSpPr/>
          <p:nvPr/>
        </p:nvSpPr>
        <p:spPr bwMode="auto">
          <a:xfrm>
            <a:off x="914400" y="2212426"/>
            <a:ext cx="2362200" cy="409902"/>
          </a:xfrm>
          <a:prstGeom prst="roundRect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Supervised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684230-702B-409A-A934-7FF6DC0E75B5}"/>
              </a:ext>
            </a:extLst>
          </p:cNvPr>
          <p:cNvSpPr/>
          <p:nvPr/>
        </p:nvSpPr>
        <p:spPr bwMode="auto">
          <a:xfrm>
            <a:off x="3903279" y="2209800"/>
            <a:ext cx="2362200" cy="409902"/>
          </a:xfrm>
          <a:prstGeom prst="roundRect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Unsupervised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40F659-F866-4AAB-9C15-7AF5E86FA432}"/>
              </a:ext>
            </a:extLst>
          </p:cNvPr>
          <p:cNvSpPr/>
          <p:nvPr/>
        </p:nvSpPr>
        <p:spPr bwMode="auto">
          <a:xfrm>
            <a:off x="6592614" y="2209800"/>
            <a:ext cx="2362200" cy="409902"/>
          </a:xfrm>
          <a:prstGeom prst="roundRect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Semi-supervised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EA9B1C-7F40-4BA0-8549-7B743E67DD46}"/>
              </a:ext>
            </a:extLst>
          </p:cNvPr>
          <p:cNvSpPr/>
          <p:nvPr/>
        </p:nvSpPr>
        <p:spPr bwMode="auto">
          <a:xfrm>
            <a:off x="152400" y="3450021"/>
            <a:ext cx="1600200" cy="409867"/>
          </a:xfrm>
          <a:prstGeom prst="roundRect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Regression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155BDA-E500-47DA-8A26-D9206D966FB2}"/>
              </a:ext>
            </a:extLst>
          </p:cNvPr>
          <p:cNvSpPr/>
          <p:nvPr/>
        </p:nvSpPr>
        <p:spPr bwMode="auto">
          <a:xfrm>
            <a:off x="1981200" y="3450021"/>
            <a:ext cx="1869528" cy="375745"/>
          </a:xfrm>
          <a:prstGeom prst="roundRect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Classification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6233FA5-D54D-43BE-98A1-E56256D0EE1B}"/>
              </a:ext>
            </a:extLst>
          </p:cNvPr>
          <p:cNvCxnSpPr>
            <a:stCxn id="8" idx="2"/>
            <a:endCxn id="13" idx="0"/>
          </p:cNvCxnSpPr>
          <p:nvPr/>
        </p:nvCxnSpPr>
        <p:spPr bwMode="auto">
          <a:xfrm rot="5400000">
            <a:off x="1110154" y="2464674"/>
            <a:ext cx="827693" cy="1143000"/>
          </a:xfrm>
          <a:prstGeom prst="bentConnector3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49DF42E-1F0D-464D-B578-C03593C03114}"/>
              </a:ext>
            </a:extLst>
          </p:cNvPr>
          <p:cNvCxnSpPr>
            <a:stCxn id="8" idx="2"/>
            <a:endCxn id="16" idx="0"/>
          </p:cNvCxnSpPr>
          <p:nvPr/>
        </p:nvCxnSpPr>
        <p:spPr bwMode="auto">
          <a:xfrm rot="16200000" flipH="1">
            <a:off x="2091886" y="2625942"/>
            <a:ext cx="827693" cy="820464"/>
          </a:xfrm>
          <a:prstGeom prst="bentConnector3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66BF529-B615-447F-B8DA-C78819E56C20}"/>
              </a:ext>
            </a:extLst>
          </p:cNvPr>
          <p:cNvCxnSpPr>
            <a:stCxn id="2" idx="2"/>
            <a:endCxn id="8" idx="0"/>
          </p:cNvCxnSpPr>
          <p:nvPr/>
        </p:nvCxnSpPr>
        <p:spPr bwMode="auto">
          <a:xfrm rot="5400000">
            <a:off x="2741887" y="1030013"/>
            <a:ext cx="536026" cy="1828800"/>
          </a:xfrm>
          <a:prstGeom prst="bentConnector3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B3A113B-972D-4AC8-9848-3189327879BC}"/>
              </a:ext>
            </a:extLst>
          </p:cNvPr>
          <p:cNvCxnSpPr>
            <a:stCxn id="2" idx="2"/>
            <a:endCxn id="9" idx="0"/>
          </p:cNvCxnSpPr>
          <p:nvPr/>
        </p:nvCxnSpPr>
        <p:spPr bwMode="auto">
          <a:xfrm rot="16200000" flipH="1">
            <a:off x="4237639" y="1363060"/>
            <a:ext cx="533400" cy="1160079"/>
          </a:xfrm>
          <a:prstGeom prst="bentConnector3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2852CB3-CE73-4E76-9BDD-43EAD73F1EBE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 bwMode="auto">
          <a:xfrm rot="16200000" flipH="1">
            <a:off x="5582307" y="18393"/>
            <a:ext cx="533400" cy="3849414"/>
          </a:xfrm>
          <a:prstGeom prst="bentConnector3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995736-AB8C-4A9E-B31B-8098DCA77854}"/>
              </a:ext>
            </a:extLst>
          </p:cNvPr>
          <p:cNvGrpSpPr/>
          <p:nvPr/>
        </p:nvGrpSpPr>
        <p:grpSpPr>
          <a:xfrm>
            <a:off x="152400" y="4175237"/>
            <a:ext cx="8553450" cy="2031325"/>
            <a:chOff x="209550" y="4081820"/>
            <a:chExt cx="8553450" cy="20313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D4BC6E-7A0F-44F3-9415-3FF650C7EB37}"/>
                </a:ext>
              </a:extLst>
            </p:cNvPr>
            <p:cNvSpPr txBox="1"/>
            <p:nvPr/>
          </p:nvSpPr>
          <p:spPr>
            <a:xfrm>
              <a:off x="209550" y="4081820"/>
              <a:ext cx="8553450" cy="20313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solidFill>
                    <a:schemeClr val="tx2">
                      <a:lumMod val="95000"/>
                      <a:lumOff val="5000"/>
                    </a:schemeClr>
                  </a:solidFill>
                </a:rPr>
                <a:t>Algorithms generally used in Machine Learning:</a:t>
              </a:r>
              <a:r>
                <a:rPr lang="en-US" dirty="0">
                  <a:solidFill>
                    <a:schemeClr val="tx2">
                      <a:lumMod val="95000"/>
                      <a:lumOff val="5000"/>
                    </a:schemeClr>
                  </a:solidFill>
                </a:rPr>
                <a:t> </a:t>
              </a:r>
            </a:p>
            <a:p>
              <a:r>
                <a:rPr lang="en-US" dirty="0">
                  <a:solidFill>
                    <a:schemeClr val="tx2">
                      <a:lumMod val="95000"/>
                      <a:lumOff val="5000"/>
                    </a:schemeClr>
                  </a:solidFill>
                </a:rPr>
                <a:t>Regression (Linear/Logistic) </a:t>
              </a:r>
            </a:p>
            <a:p>
              <a:r>
                <a:rPr lang="en-US" dirty="0">
                  <a:solidFill>
                    <a:schemeClr val="tx2">
                      <a:lumMod val="95000"/>
                      <a:lumOff val="5000"/>
                    </a:schemeClr>
                  </a:solidFill>
                </a:rPr>
                <a:t>Decision Tree</a:t>
              </a:r>
            </a:p>
            <a:p>
              <a:r>
                <a:rPr lang="en-US" dirty="0">
                  <a:solidFill>
                    <a:schemeClr val="tx2">
                      <a:lumMod val="95000"/>
                      <a:lumOff val="5000"/>
                    </a:schemeClr>
                  </a:solidFill>
                </a:rPr>
                <a:t>Random Forest</a:t>
              </a:r>
            </a:p>
            <a:p>
              <a:r>
                <a:rPr lang="en-US" dirty="0">
                  <a:solidFill>
                    <a:schemeClr val="tx2">
                      <a:lumMod val="95000"/>
                      <a:lumOff val="5000"/>
                    </a:schemeClr>
                  </a:solidFill>
                </a:rPr>
                <a:t>Gradient Boosting</a:t>
              </a:r>
            </a:p>
            <a:p>
              <a:r>
                <a:rPr lang="en-US" dirty="0">
                  <a:solidFill>
                    <a:schemeClr val="tx2">
                      <a:lumMod val="95000"/>
                      <a:lumOff val="5000"/>
                    </a:schemeClr>
                  </a:solidFill>
                </a:rPr>
                <a:t>Support Vector Machine</a:t>
              </a:r>
            </a:p>
            <a:p>
              <a:r>
                <a:rPr lang="en-US" dirty="0">
                  <a:solidFill>
                    <a:schemeClr val="tx2">
                      <a:lumMod val="95000"/>
                      <a:lumOff val="5000"/>
                    </a:schemeClr>
                  </a:solidFill>
                </a:rPr>
                <a:t>Neural Networks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F2716A-38E2-493B-89CC-43EF334527D2}"/>
                </a:ext>
              </a:extLst>
            </p:cNvPr>
            <p:cNvSpPr txBox="1"/>
            <p:nvPr/>
          </p:nvSpPr>
          <p:spPr>
            <a:xfrm>
              <a:off x="3733800" y="4391173"/>
              <a:ext cx="358008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95000"/>
                      <a:lumOff val="5000"/>
                    </a:schemeClr>
                  </a:solidFill>
                </a:rPr>
                <a:t>Clustering</a:t>
              </a:r>
            </a:p>
            <a:p>
              <a:r>
                <a:rPr lang="en-US" dirty="0">
                  <a:solidFill>
                    <a:schemeClr val="tx2">
                      <a:lumMod val="95000"/>
                      <a:lumOff val="5000"/>
                    </a:schemeClr>
                  </a:solidFill>
                </a:rPr>
                <a:t>Market Basket Analysis</a:t>
              </a:r>
            </a:p>
            <a:p>
              <a:r>
                <a:rPr lang="en-US" dirty="0">
                  <a:solidFill>
                    <a:schemeClr val="tx2">
                      <a:lumMod val="95000"/>
                      <a:lumOff val="5000"/>
                    </a:schemeClr>
                  </a:solidFill>
                </a:rPr>
                <a:t>Recommendation Engine</a:t>
              </a:r>
            </a:p>
            <a:p>
              <a:r>
                <a:rPr lang="en-US" dirty="0">
                  <a:solidFill>
                    <a:schemeClr val="tx2">
                      <a:lumMod val="95000"/>
                      <a:lumOff val="5000"/>
                    </a:schemeClr>
                  </a:solidFill>
                </a:rPr>
                <a:t>Principal Component Analysis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7562846-C022-446D-A4AD-15F7565B3586}"/>
              </a:ext>
            </a:extLst>
          </p:cNvPr>
          <p:cNvSpPr txBox="1"/>
          <p:nvPr/>
        </p:nvSpPr>
        <p:spPr>
          <a:xfrm>
            <a:off x="4250778" y="3034522"/>
            <a:ext cx="445507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Then there are quite a few solutions like Market Basket Analysis, Recommendation Engines, PCA, SVD etc.</a:t>
            </a:r>
          </a:p>
        </p:txBody>
      </p:sp>
    </p:spTree>
    <p:extLst>
      <p:ext uri="{BB962C8B-B14F-4D97-AF65-F5344CB8AC3E}">
        <p14:creationId xmlns:p14="http://schemas.microsoft.com/office/powerpoint/2010/main" val="7297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D7FC54-06ED-4CBE-98B4-BE812AD94453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How an algorithm works in the background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A51884-C0BA-45C8-B803-E494708B7BCF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EFF543-00CF-4270-92C2-E21D09CC4873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30" name="Picture 6" descr="Image result for decision tree">
            <a:extLst>
              <a:ext uri="{FF2B5EF4-FFF2-40B4-BE49-F238E27FC236}">
                <a16:creationId xmlns:a16="http://schemas.microsoft.com/office/drawing/2014/main" id="{6B940751-689B-46ED-A600-957D37BD5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25942"/>
            <a:ext cx="3090863" cy="23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lustering">
            <a:extLst>
              <a:ext uri="{FF2B5EF4-FFF2-40B4-BE49-F238E27FC236}">
                <a16:creationId xmlns:a16="http://schemas.microsoft.com/office/drawing/2014/main" id="{9A6F5A5D-DD81-4BC1-9DAD-A53201293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01280"/>
            <a:ext cx="3310727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4537154B-151D-47D2-AA18-45050C34E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28832"/>
            <a:ext cx="2726618" cy="25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egression analysis">
            <a:extLst>
              <a:ext uri="{FF2B5EF4-FFF2-40B4-BE49-F238E27FC236}">
                <a16:creationId xmlns:a16="http://schemas.microsoft.com/office/drawing/2014/main" id="{856EAACE-59AB-4834-94FA-495C9A48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437" y="3739821"/>
            <a:ext cx="3826014" cy="253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7F562-F515-46C3-8CF5-508C2B1F5E55}"/>
              </a:ext>
            </a:extLst>
          </p:cNvPr>
          <p:cNvSpPr txBox="1"/>
          <p:nvPr/>
        </p:nvSpPr>
        <p:spPr>
          <a:xfrm flipH="1">
            <a:off x="2286000" y="2375044"/>
            <a:ext cx="133526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Decision Tree</a:t>
            </a:r>
            <a:endParaRPr lang="en-IE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3B67F5-5F7A-4B81-95A5-41A410533339}"/>
              </a:ext>
            </a:extLst>
          </p:cNvPr>
          <p:cNvSpPr txBox="1"/>
          <p:nvPr/>
        </p:nvSpPr>
        <p:spPr>
          <a:xfrm flipH="1">
            <a:off x="2315301" y="4243433"/>
            <a:ext cx="133526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Market Basket</a:t>
            </a:r>
            <a:endParaRPr lang="en-IE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CFB-8D17-4C70-A1C5-DCDB58E5F854}"/>
              </a:ext>
            </a:extLst>
          </p:cNvPr>
          <p:cNvSpPr txBox="1"/>
          <p:nvPr/>
        </p:nvSpPr>
        <p:spPr>
          <a:xfrm flipH="1">
            <a:off x="4068034" y="1250351"/>
            <a:ext cx="106380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Clustering</a:t>
            </a:r>
            <a:endParaRPr lang="en-IE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3C311-A733-431D-8262-A3E0527F2956}"/>
              </a:ext>
            </a:extLst>
          </p:cNvPr>
          <p:cNvSpPr txBox="1"/>
          <p:nvPr/>
        </p:nvSpPr>
        <p:spPr>
          <a:xfrm flipH="1">
            <a:off x="7342769" y="5412262"/>
            <a:ext cx="119163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Regression</a:t>
            </a:r>
            <a:endParaRPr lang="en-IE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168F0F-A167-49EB-8B4B-9934958DDAEC}"/>
              </a:ext>
            </a:extLst>
          </p:cNvPr>
          <p:cNvSpPr txBox="1"/>
          <p:nvPr/>
        </p:nvSpPr>
        <p:spPr>
          <a:xfrm>
            <a:off x="7168779" y="616922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internet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352089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Some Sample use cases for groups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4C2E44-C3D6-40FF-96B7-10A1AA8D3E81}"/>
              </a:ext>
            </a:extLst>
          </p:cNvPr>
          <p:cNvSpPr txBox="1"/>
          <p:nvPr/>
        </p:nvSpPr>
        <p:spPr>
          <a:xfrm>
            <a:off x="76200" y="1232440"/>
            <a:ext cx="96774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2">
                    <a:lumMod val="95000"/>
                    <a:lumOff val="5000"/>
                  </a:schemeClr>
                </a:solidFill>
              </a:rPr>
              <a:t>Classification (e.g., spam or not spam, customer churning /not, event happening /not)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2">
                    <a:lumMod val="95000"/>
                    <a:lumOff val="5000"/>
                  </a:schemeClr>
                </a:solidFill>
              </a:rPr>
              <a:t>Recommendations (e.g., Amazon and Netflix recommendations for Next Best Product)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2">
                    <a:lumMod val="95000"/>
                    <a:lumOff val="5000"/>
                  </a:schemeClr>
                </a:solidFill>
              </a:rPr>
              <a:t>Clustering and Segmentation (e.g., demographic-based marketing)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2">
                    <a:lumMod val="95000"/>
                    <a:lumOff val="5000"/>
                  </a:schemeClr>
                </a:solidFill>
              </a:rPr>
              <a:t>Anomaly detection (e.g., fraud detection in Credit Cards)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2">
                    <a:lumMod val="95000"/>
                    <a:lumOff val="5000"/>
                  </a:schemeClr>
                </a:solidFill>
              </a:rPr>
              <a:t>Recognition (image, text, audio, video, facial expressions, …)</a:t>
            </a:r>
          </a:p>
          <a:p>
            <a:endParaRPr lang="en-IE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2">
                    <a:lumMod val="95000"/>
                    <a:lumOff val="5000"/>
                  </a:schemeClr>
                </a:solidFill>
              </a:rPr>
              <a:t>Automated processes and decision-making (e.g., credit card approval)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2">
                    <a:lumMod val="95000"/>
                    <a:lumOff val="5000"/>
                  </a:schemeClr>
                </a:solidFill>
              </a:rPr>
              <a:t>Optimization (e.g., risk management, cost/resource optimisation)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2">
                    <a:lumMod val="95000"/>
                    <a:lumOff val="5000"/>
                  </a:schemeClr>
                </a:solidFill>
              </a:rPr>
              <a:t>Forecasts (e.g., sales and revenue, number of products to be manufactured)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Agenda for the 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8FF65C2-BA2E-4DE1-A66C-319E63169795}"/>
              </a:ext>
            </a:extLst>
          </p:cNvPr>
          <p:cNvSpPr/>
          <p:nvPr/>
        </p:nvSpPr>
        <p:spPr bwMode="auto">
          <a:xfrm>
            <a:off x="92907" y="2511975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197F2E-239F-4FBF-B6D4-88E5B188A877}"/>
              </a:ext>
            </a:extLst>
          </p:cNvPr>
          <p:cNvSpPr/>
          <p:nvPr/>
        </p:nvSpPr>
        <p:spPr bwMode="auto">
          <a:xfrm>
            <a:off x="1857257" y="2543506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4E2507-9190-429E-992F-03759E8228B6}"/>
              </a:ext>
            </a:extLst>
          </p:cNvPr>
          <p:cNvSpPr/>
          <p:nvPr/>
        </p:nvSpPr>
        <p:spPr bwMode="auto">
          <a:xfrm>
            <a:off x="3621607" y="2509347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816801-A5A2-4D83-8220-B047D202CACF}"/>
              </a:ext>
            </a:extLst>
          </p:cNvPr>
          <p:cNvSpPr/>
          <p:nvPr/>
        </p:nvSpPr>
        <p:spPr bwMode="auto">
          <a:xfrm>
            <a:off x="5360995" y="2509347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D97F71-1CF3-42EB-AE2E-EFD55E21E19C}"/>
              </a:ext>
            </a:extLst>
          </p:cNvPr>
          <p:cNvSpPr/>
          <p:nvPr/>
        </p:nvSpPr>
        <p:spPr bwMode="auto">
          <a:xfrm>
            <a:off x="7100383" y="2509346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67885-EDF1-4000-8078-3851DF16AA30}"/>
              </a:ext>
            </a:extLst>
          </p:cNvPr>
          <p:cNvSpPr txBox="1"/>
          <p:nvPr/>
        </p:nvSpPr>
        <p:spPr>
          <a:xfrm>
            <a:off x="228600" y="3276600"/>
            <a:ext cx="218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Data is the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0BE18-9D6F-44C4-A7F3-9477073542E8}"/>
              </a:ext>
            </a:extLst>
          </p:cNvPr>
          <p:cNvSpPr txBox="1"/>
          <p:nvPr/>
        </p:nvSpPr>
        <p:spPr>
          <a:xfrm>
            <a:off x="2298318" y="3276600"/>
            <a:ext cx="218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DS/ML/AI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439A02-72C2-4748-8268-58839D3259B0}"/>
              </a:ext>
            </a:extLst>
          </p:cNvPr>
          <p:cNvSpPr txBox="1"/>
          <p:nvPr/>
        </p:nvSpPr>
        <p:spPr>
          <a:xfrm>
            <a:off x="4035065" y="3276600"/>
            <a:ext cx="218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2">
                    <a:lumMod val="50000"/>
                  </a:schemeClr>
                </a:solidFill>
              </a:rPr>
              <a:t>A Typical </a:t>
            </a:r>
          </a:p>
          <a:p>
            <a:r>
              <a:rPr lang="en-IE" sz="1600" b="1" dirty="0">
                <a:solidFill>
                  <a:schemeClr val="bg2">
                    <a:lumMod val="50000"/>
                  </a:schemeClr>
                </a:solidFill>
              </a:rPr>
              <a:t>DS 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079C8-DCB2-4801-9B18-3E8FAF0FD447}"/>
              </a:ext>
            </a:extLst>
          </p:cNvPr>
          <p:cNvSpPr txBox="1"/>
          <p:nvPr/>
        </p:nvSpPr>
        <p:spPr>
          <a:xfrm>
            <a:off x="5757360" y="3299320"/>
            <a:ext cx="218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Tools &amp; </a:t>
            </a:r>
          </a:p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Technology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7DBB7-D37D-4EDB-9C02-E449F4C845FD}"/>
              </a:ext>
            </a:extLst>
          </p:cNvPr>
          <p:cNvSpPr txBox="1"/>
          <p:nvPr/>
        </p:nvSpPr>
        <p:spPr>
          <a:xfrm>
            <a:off x="7772438" y="3299319"/>
            <a:ext cx="218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425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Project Team required for a Data Science project to succeed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CBEA1D7-D75D-49F1-9D22-D38982681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1524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Path/Requirements for a Data Science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11BC2D-BFE7-48DF-809D-CB07A17E07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0706065"/>
              </p:ext>
            </p:extLst>
          </p:nvPr>
        </p:nvGraphicFramePr>
        <p:xfrm>
          <a:off x="609600" y="1524000"/>
          <a:ext cx="7924800" cy="4495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776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Process for a Machine Learning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A8200AC-F4C4-469A-BECD-69810FE2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052702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3D9BFC-0A98-4375-A27F-07DA9EC10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061941"/>
              </p:ext>
            </p:extLst>
          </p:nvPr>
        </p:nvGraphicFramePr>
        <p:xfrm>
          <a:off x="304800" y="5700900"/>
          <a:ext cx="8686800" cy="623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E0FD83-86C6-460F-8A87-B905FA5C2830}"/>
              </a:ext>
            </a:extLst>
          </p:cNvPr>
          <p:cNvSpPr txBox="1"/>
          <p:nvPr/>
        </p:nvSpPr>
        <p:spPr>
          <a:xfrm>
            <a:off x="184299" y="1230869"/>
            <a:ext cx="880730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70% of the time goes to Data Discovery and Data Preparation phase alone</a:t>
            </a:r>
            <a:endParaRPr lang="en-I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Agenda for the 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8FF65C2-BA2E-4DE1-A66C-319E63169795}"/>
              </a:ext>
            </a:extLst>
          </p:cNvPr>
          <p:cNvSpPr/>
          <p:nvPr/>
        </p:nvSpPr>
        <p:spPr bwMode="auto">
          <a:xfrm>
            <a:off x="92907" y="2511975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197F2E-239F-4FBF-B6D4-88E5B188A877}"/>
              </a:ext>
            </a:extLst>
          </p:cNvPr>
          <p:cNvSpPr/>
          <p:nvPr/>
        </p:nvSpPr>
        <p:spPr bwMode="auto">
          <a:xfrm>
            <a:off x="1857257" y="2543506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4E2507-9190-429E-992F-03759E8228B6}"/>
              </a:ext>
            </a:extLst>
          </p:cNvPr>
          <p:cNvSpPr/>
          <p:nvPr/>
        </p:nvSpPr>
        <p:spPr bwMode="auto">
          <a:xfrm>
            <a:off x="3621607" y="2509347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816801-A5A2-4D83-8220-B047D202CACF}"/>
              </a:ext>
            </a:extLst>
          </p:cNvPr>
          <p:cNvSpPr/>
          <p:nvPr/>
        </p:nvSpPr>
        <p:spPr bwMode="auto">
          <a:xfrm>
            <a:off x="5360995" y="2509347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D97F71-1CF3-42EB-AE2E-EFD55E21E19C}"/>
              </a:ext>
            </a:extLst>
          </p:cNvPr>
          <p:cNvSpPr/>
          <p:nvPr/>
        </p:nvSpPr>
        <p:spPr bwMode="auto">
          <a:xfrm>
            <a:off x="7100383" y="2509346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67885-EDF1-4000-8078-3851DF16AA30}"/>
              </a:ext>
            </a:extLst>
          </p:cNvPr>
          <p:cNvSpPr txBox="1"/>
          <p:nvPr/>
        </p:nvSpPr>
        <p:spPr>
          <a:xfrm>
            <a:off x="228600" y="3276600"/>
            <a:ext cx="218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2">
                    <a:lumMod val="50000"/>
                  </a:schemeClr>
                </a:solidFill>
              </a:rPr>
              <a:t>Data is the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0BE18-9D6F-44C4-A7F3-9477073542E8}"/>
              </a:ext>
            </a:extLst>
          </p:cNvPr>
          <p:cNvSpPr txBox="1"/>
          <p:nvPr/>
        </p:nvSpPr>
        <p:spPr>
          <a:xfrm>
            <a:off x="2298318" y="3276600"/>
            <a:ext cx="218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2">
                    <a:lumMod val="50000"/>
                  </a:schemeClr>
                </a:solidFill>
              </a:rPr>
              <a:t>DS/ML/AI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439A02-72C2-4748-8268-58839D3259B0}"/>
              </a:ext>
            </a:extLst>
          </p:cNvPr>
          <p:cNvSpPr txBox="1"/>
          <p:nvPr/>
        </p:nvSpPr>
        <p:spPr>
          <a:xfrm>
            <a:off x="4035065" y="3276600"/>
            <a:ext cx="218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2">
                    <a:lumMod val="50000"/>
                  </a:schemeClr>
                </a:solidFill>
              </a:rPr>
              <a:t>A Typical </a:t>
            </a:r>
          </a:p>
          <a:p>
            <a:r>
              <a:rPr lang="en-IE" sz="1600" b="1" dirty="0">
                <a:solidFill>
                  <a:schemeClr val="bg2">
                    <a:lumMod val="50000"/>
                  </a:schemeClr>
                </a:solidFill>
              </a:rPr>
              <a:t>DS 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079C8-DCB2-4801-9B18-3E8FAF0FD447}"/>
              </a:ext>
            </a:extLst>
          </p:cNvPr>
          <p:cNvSpPr txBox="1"/>
          <p:nvPr/>
        </p:nvSpPr>
        <p:spPr>
          <a:xfrm>
            <a:off x="5757360" y="3299320"/>
            <a:ext cx="218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2">
                    <a:lumMod val="50000"/>
                  </a:schemeClr>
                </a:solidFill>
              </a:rPr>
              <a:t>Tools &amp; </a:t>
            </a:r>
          </a:p>
          <a:p>
            <a:r>
              <a:rPr lang="en-IE" sz="1600" b="1" dirty="0">
                <a:solidFill>
                  <a:schemeClr val="bg2">
                    <a:lumMod val="50000"/>
                  </a:schemeClr>
                </a:solidFill>
              </a:rPr>
              <a:t>Technology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7DBB7-D37D-4EDB-9C02-E449F4C845FD}"/>
              </a:ext>
            </a:extLst>
          </p:cNvPr>
          <p:cNvSpPr txBox="1"/>
          <p:nvPr/>
        </p:nvSpPr>
        <p:spPr>
          <a:xfrm>
            <a:off x="7772438" y="3299319"/>
            <a:ext cx="218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2">
                    <a:lumMod val="50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4000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Agenda for the 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8FF65C2-BA2E-4DE1-A66C-319E63169795}"/>
              </a:ext>
            </a:extLst>
          </p:cNvPr>
          <p:cNvSpPr/>
          <p:nvPr/>
        </p:nvSpPr>
        <p:spPr bwMode="auto">
          <a:xfrm>
            <a:off x="92907" y="2511975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197F2E-239F-4FBF-B6D4-88E5B188A877}"/>
              </a:ext>
            </a:extLst>
          </p:cNvPr>
          <p:cNvSpPr/>
          <p:nvPr/>
        </p:nvSpPr>
        <p:spPr bwMode="auto">
          <a:xfrm>
            <a:off x="1857257" y="2543506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4E2507-9190-429E-992F-03759E8228B6}"/>
              </a:ext>
            </a:extLst>
          </p:cNvPr>
          <p:cNvSpPr/>
          <p:nvPr/>
        </p:nvSpPr>
        <p:spPr bwMode="auto">
          <a:xfrm>
            <a:off x="3621607" y="2509347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816801-A5A2-4D83-8220-B047D202CACF}"/>
              </a:ext>
            </a:extLst>
          </p:cNvPr>
          <p:cNvSpPr/>
          <p:nvPr/>
        </p:nvSpPr>
        <p:spPr bwMode="auto">
          <a:xfrm>
            <a:off x="5360995" y="2509347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D97F71-1CF3-42EB-AE2E-EFD55E21E19C}"/>
              </a:ext>
            </a:extLst>
          </p:cNvPr>
          <p:cNvSpPr/>
          <p:nvPr/>
        </p:nvSpPr>
        <p:spPr bwMode="auto">
          <a:xfrm>
            <a:off x="7100383" y="2509346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67885-EDF1-4000-8078-3851DF16AA30}"/>
              </a:ext>
            </a:extLst>
          </p:cNvPr>
          <p:cNvSpPr txBox="1"/>
          <p:nvPr/>
        </p:nvSpPr>
        <p:spPr>
          <a:xfrm>
            <a:off x="228600" y="3276600"/>
            <a:ext cx="218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Data is the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0BE18-9D6F-44C4-A7F3-9477073542E8}"/>
              </a:ext>
            </a:extLst>
          </p:cNvPr>
          <p:cNvSpPr txBox="1"/>
          <p:nvPr/>
        </p:nvSpPr>
        <p:spPr>
          <a:xfrm>
            <a:off x="2298318" y="3276600"/>
            <a:ext cx="218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DS/ML/AI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439A02-72C2-4748-8268-58839D3259B0}"/>
              </a:ext>
            </a:extLst>
          </p:cNvPr>
          <p:cNvSpPr txBox="1"/>
          <p:nvPr/>
        </p:nvSpPr>
        <p:spPr>
          <a:xfrm>
            <a:off x="4035065" y="3276600"/>
            <a:ext cx="218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A Typical </a:t>
            </a:r>
          </a:p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DS 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079C8-DCB2-4801-9B18-3E8FAF0FD447}"/>
              </a:ext>
            </a:extLst>
          </p:cNvPr>
          <p:cNvSpPr txBox="1"/>
          <p:nvPr/>
        </p:nvSpPr>
        <p:spPr>
          <a:xfrm>
            <a:off x="5757360" y="3299320"/>
            <a:ext cx="218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2">
                    <a:lumMod val="50000"/>
                  </a:schemeClr>
                </a:solidFill>
              </a:rPr>
              <a:t>Tools &amp; </a:t>
            </a:r>
          </a:p>
          <a:p>
            <a:r>
              <a:rPr lang="en-IE" sz="1600" b="1" dirty="0">
                <a:solidFill>
                  <a:schemeClr val="bg2">
                    <a:lumMod val="50000"/>
                  </a:schemeClr>
                </a:solidFill>
              </a:rPr>
              <a:t>Technology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7DBB7-D37D-4EDB-9C02-E449F4C845FD}"/>
              </a:ext>
            </a:extLst>
          </p:cNvPr>
          <p:cNvSpPr txBox="1"/>
          <p:nvPr/>
        </p:nvSpPr>
        <p:spPr>
          <a:xfrm>
            <a:off x="7772438" y="3299319"/>
            <a:ext cx="218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105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Tools &amp; Technology Stack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C4D0E3-33D7-461F-8FAC-9EC6CF85FEFB}"/>
              </a:ext>
            </a:extLst>
          </p:cNvPr>
          <p:cNvSpPr/>
          <p:nvPr/>
        </p:nvSpPr>
        <p:spPr bwMode="auto">
          <a:xfrm>
            <a:off x="427056" y="1371600"/>
            <a:ext cx="7954944" cy="5636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Data Engineering: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Spark, Hadoop, Spark, SQL, Redshift, Kafka, Java, C++</a:t>
            </a:r>
            <a:endParaRPr kumimoji="0" lang="en-IE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750765-E994-44E9-A436-5B4AF379FB62}"/>
              </a:ext>
            </a:extLst>
          </p:cNvPr>
          <p:cNvSpPr/>
          <p:nvPr/>
        </p:nvSpPr>
        <p:spPr bwMode="auto">
          <a:xfrm>
            <a:off x="427056" y="2442029"/>
            <a:ext cx="7954944" cy="5636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Data Analysis: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Excel, SQL,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postgres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mySQL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noSQL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, R, Python</a:t>
            </a:r>
            <a:endParaRPr kumimoji="0" lang="en-IE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E672DF-519D-4058-829B-402F652022CD}"/>
              </a:ext>
            </a:extLst>
          </p:cNvPr>
          <p:cNvSpPr/>
          <p:nvPr/>
        </p:nvSpPr>
        <p:spPr bwMode="auto">
          <a:xfrm>
            <a:off x="427056" y="3468914"/>
            <a:ext cx="7954944" cy="5636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Machine Learning: SAS,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R, Python, Weka, SPSS, Julia</a:t>
            </a:r>
            <a:endParaRPr kumimoji="0" lang="en-IE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A7AA3A-4DC8-4F3B-BC79-AC74EE38D512}"/>
              </a:ext>
            </a:extLst>
          </p:cNvPr>
          <p:cNvSpPr/>
          <p:nvPr/>
        </p:nvSpPr>
        <p:spPr bwMode="auto">
          <a:xfrm>
            <a:off x="427056" y="4495800"/>
            <a:ext cx="7954944" cy="5636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Visualizations: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Tableau, Power BI, Cognos, Qlik</a:t>
            </a:r>
            <a:endParaRPr kumimoji="0" lang="en-IE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FAE7FA-29CE-4137-A6F5-C91099F96427}"/>
              </a:ext>
            </a:extLst>
          </p:cNvPr>
          <p:cNvSpPr/>
          <p:nvPr/>
        </p:nvSpPr>
        <p:spPr bwMode="auto">
          <a:xfrm>
            <a:off x="419200" y="5522686"/>
            <a:ext cx="7954944" cy="5636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Cloud Services: 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Microsoft Azure, Amazon Web Services, Google Cloud Platform</a:t>
            </a:r>
            <a:endParaRPr kumimoji="0" lang="en-IE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2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Use cases across industries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A020DE-6C6E-4494-A8DB-B1C4A09458FE}"/>
              </a:ext>
            </a:extLst>
          </p:cNvPr>
          <p:cNvCxnSpPr/>
          <p:nvPr/>
        </p:nvCxnSpPr>
        <p:spPr bwMode="auto">
          <a:xfrm>
            <a:off x="3124200" y="1066800"/>
            <a:ext cx="0" cy="541020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E86247-0136-4807-AAB9-B5FBD1E8B2CA}"/>
              </a:ext>
            </a:extLst>
          </p:cNvPr>
          <p:cNvCxnSpPr/>
          <p:nvPr/>
        </p:nvCxnSpPr>
        <p:spPr bwMode="auto">
          <a:xfrm>
            <a:off x="6324600" y="1066800"/>
            <a:ext cx="0" cy="541020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7B871E-EC3F-4FE5-91AA-6B2871B9D7E5}"/>
              </a:ext>
            </a:extLst>
          </p:cNvPr>
          <p:cNvCxnSpPr>
            <a:cxnSpLocks/>
          </p:cNvCxnSpPr>
          <p:nvPr/>
        </p:nvCxnSpPr>
        <p:spPr bwMode="auto">
          <a:xfrm flipH="1">
            <a:off x="0" y="3810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301751-3439-4584-931C-580449859241}"/>
              </a:ext>
            </a:extLst>
          </p:cNvPr>
          <p:cNvSpPr txBox="1"/>
          <p:nvPr/>
        </p:nvSpPr>
        <p:spPr>
          <a:xfrm>
            <a:off x="914400" y="1219200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BFSI</a:t>
            </a:r>
            <a:endParaRPr lang="en-IE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3EBC1-B56F-4C3E-9B13-D926E4252D9A}"/>
              </a:ext>
            </a:extLst>
          </p:cNvPr>
          <p:cNvSpPr txBox="1"/>
          <p:nvPr/>
        </p:nvSpPr>
        <p:spPr>
          <a:xfrm>
            <a:off x="4038600" y="1219200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Retail</a:t>
            </a:r>
            <a:endParaRPr lang="en-IE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560DD9-9EC9-4734-AF8A-7CCD631D1214}"/>
              </a:ext>
            </a:extLst>
          </p:cNvPr>
          <p:cNvSpPr txBox="1"/>
          <p:nvPr/>
        </p:nvSpPr>
        <p:spPr>
          <a:xfrm>
            <a:off x="6509997" y="1215958"/>
            <a:ext cx="1710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Telecom</a:t>
            </a:r>
            <a:endParaRPr lang="en-IE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85E14E-FB3D-4AF7-A6E9-7C4A0ACF9675}"/>
              </a:ext>
            </a:extLst>
          </p:cNvPr>
          <p:cNvSpPr txBox="1"/>
          <p:nvPr/>
        </p:nvSpPr>
        <p:spPr>
          <a:xfrm>
            <a:off x="607713" y="3953600"/>
            <a:ext cx="1635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Aviation</a:t>
            </a:r>
            <a:endParaRPr lang="en-IE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9A0EB5-BF74-4DDD-8EC4-88287F24A7B8}"/>
              </a:ext>
            </a:extLst>
          </p:cNvPr>
          <p:cNvSpPr txBox="1"/>
          <p:nvPr/>
        </p:nvSpPr>
        <p:spPr>
          <a:xfrm>
            <a:off x="3124200" y="4004754"/>
            <a:ext cx="2779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Manufacturing</a:t>
            </a:r>
            <a:endParaRPr lang="en-IE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59C929-A5BC-4A83-9ACF-3BB8A46E85E8}"/>
              </a:ext>
            </a:extLst>
          </p:cNvPr>
          <p:cNvSpPr txBox="1"/>
          <p:nvPr/>
        </p:nvSpPr>
        <p:spPr>
          <a:xfrm>
            <a:off x="6324600" y="3948887"/>
            <a:ext cx="2919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Energy/Utilities</a:t>
            </a:r>
            <a:endParaRPr lang="en-IE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BFSI">
            <a:extLst>
              <a:ext uri="{FF2B5EF4-FFF2-40B4-BE49-F238E27FC236}">
                <a16:creationId xmlns:a16="http://schemas.microsoft.com/office/drawing/2014/main" id="{CED66FA6-2C72-4ACE-A1C3-1B50E39A3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30" y="1255464"/>
            <a:ext cx="703770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elecom icon">
            <a:extLst>
              <a:ext uri="{FF2B5EF4-FFF2-40B4-BE49-F238E27FC236}">
                <a16:creationId xmlns:a16="http://schemas.microsoft.com/office/drawing/2014/main" id="{6E990863-9464-474D-B731-D5B5E58B5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759" y="1215958"/>
            <a:ext cx="673717" cy="67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retail icon">
            <a:extLst>
              <a:ext uri="{FF2B5EF4-FFF2-40B4-BE49-F238E27FC236}">
                <a16:creationId xmlns:a16="http://schemas.microsoft.com/office/drawing/2014/main" id="{2BC8A2F9-2170-4F33-A285-8E665190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932" y="1215958"/>
            <a:ext cx="6073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manufacturing icon">
            <a:extLst>
              <a:ext uri="{FF2B5EF4-FFF2-40B4-BE49-F238E27FC236}">
                <a16:creationId xmlns:a16="http://schemas.microsoft.com/office/drawing/2014/main" id="{CDC893FF-1283-44A1-96EB-F1874B756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381" y="4075168"/>
            <a:ext cx="437020" cy="4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Related image">
            <a:extLst>
              <a:ext uri="{FF2B5EF4-FFF2-40B4-BE49-F238E27FC236}">
                <a16:creationId xmlns:a16="http://schemas.microsoft.com/office/drawing/2014/main" id="{C1CC2C94-D252-469A-9838-2FF00C1CF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4" y="4387909"/>
            <a:ext cx="478381" cy="47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FF6D233-8A9E-4598-804B-8A3B862C6880}"/>
              </a:ext>
            </a:extLst>
          </p:cNvPr>
          <p:cNvSpPr txBox="1"/>
          <p:nvPr/>
        </p:nvSpPr>
        <p:spPr>
          <a:xfrm>
            <a:off x="3302373" y="6525362"/>
            <a:ext cx="2705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Images: Taken from the Internet</a:t>
            </a:r>
            <a:endParaRPr lang="en-IE" sz="1400" dirty="0">
              <a:solidFill>
                <a:schemeClr val="bg1"/>
              </a:solidFill>
            </a:endParaRPr>
          </a:p>
        </p:txBody>
      </p:sp>
      <p:pic>
        <p:nvPicPr>
          <p:cNvPr id="1072" name="Picture 48" descr="Image result for aviation icon">
            <a:extLst>
              <a:ext uri="{FF2B5EF4-FFF2-40B4-BE49-F238E27FC236}">
                <a16:creationId xmlns:a16="http://schemas.microsoft.com/office/drawing/2014/main" id="{6D54C545-1101-46E6-B016-5DD7BF8F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429" y="4001291"/>
            <a:ext cx="582907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8203BA0-A809-4E01-80AB-DF4FA939B06B}"/>
              </a:ext>
            </a:extLst>
          </p:cNvPr>
          <p:cNvSpPr txBox="1"/>
          <p:nvPr/>
        </p:nvSpPr>
        <p:spPr>
          <a:xfrm flipH="1">
            <a:off x="74695" y="1839768"/>
            <a:ext cx="3227674" cy="188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Credit Card Fraud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Cross-sell/up-sell product and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Improve Customer Retention and increase the Customer Life Time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Use AI for Voice detection, signature matching etc.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B77D00-C0EA-49C1-BAE3-27FE5D4601C7}"/>
              </a:ext>
            </a:extLst>
          </p:cNvPr>
          <p:cNvSpPr txBox="1"/>
          <p:nvPr/>
        </p:nvSpPr>
        <p:spPr>
          <a:xfrm flipH="1">
            <a:off x="43331" y="4729665"/>
            <a:ext cx="32276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Improve Customer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Optimize the work force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Recommend next best products for the customer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Improve Customer Retention and increase the Customer Life Time Value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F07EC8-0ED3-4578-AE29-C3FA4D2FF5B2}"/>
              </a:ext>
            </a:extLst>
          </p:cNvPr>
          <p:cNvSpPr txBox="1"/>
          <p:nvPr/>
        </p:nvSpPr>
        <p:spPr>
          <a:xfrm flipH="1">
            <a:off x="3124200" y="1920178"/>
            <a:ext cx="32276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Customer Segmentation for better targeting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Pricing model for intelligent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Supply chain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Cross-sell and up-sell models to increase the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Improve customer CLTV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1A099E-1D02-4991-8125-733390D60D3D}"/>
              </a:ext>
            </a:extLst>
          </p:cNvPr>
          <p:cNvSpPr txBox="1"/>
          <p:nvPr/>
        </p:nvSpPr>
        <p:spPr>
          <a:xfrm flipH="1">
            <a:off x="6324600" y="1828800"/>
            <a:ext cx="25474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Customer Segmentation for better targeting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Pricing model for intelligent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Supply chain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Cross-sell and up-sell models to increase the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Improve customer CLTV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54136-2B46-4ECF-9427-CD635A7F6034}"/>
              </a:ext>
            </a:extLst>
          </p:cNvPr>
          <p:cNvSpPr txBox="1"/>
          <p:nvPr/>
        </p:nvSpPr>
        <p:spPr>
          <a:xfrm flipH="1">
            <a:off x="3167531" y="4704970"/>
            <a:ext cx="3227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Predictive Maintenance for the tools and machines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Demand Forecasting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Inventory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Artificial Intelligence for Text/ A</a:t>
            </a:r>
            <a:r>
              <a:rPr lang="en-IE" sz="1400" dirty="0" err="1"/>
              <a:t>udio</a:t>
            </a:r>
            <a:r>
              <a:rPr lang="en-IE" sz="1400" dirty="0"/>
              <a:t>/ Image/ Video Analytics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A3D978-7DA6-45DD-855E-C8B714CCD289}"/>
              </a:ext>
            </a:extLst>
          </p:cNvPr>
          <p:cNvSpPr txBox="1"/>
          <p:nvPr/>
        </p:nvSpPr>
        <p:spPr>
          <a:xfrm flipH="1">
            <a:off x="6248400" y="4727634"/>
            <a:ext cx="2623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Customer Segmentation for better targeting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Pricing model for intelligent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/>
              <a:t>Demand Forecasting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</a:t>
            </a:r>
            <a:r>
              <a:rPr lang="en-IE" sz="1400" dirty="0" err="1"/>
              <a:t>ecommendations</a:t>
            </a:r>
            <a:r>
              <a:rPr lang="en-IE" sz="14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14020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57200" y="572277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Measure the accuracy for a Data Science Product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 descr="Image result for confusion matrix wikipedia">
            <a:extLst>
              <a:ext uri="{FF2B5EF4-FFF2-40B4-BE49-F238E27FC236}">
                <a16:creationId xmlns:a16="http://schemas.microsoft.com/office/drawing/2014/main" id="{C9BD4A8D-8040-4D9A-BD87-0A2CA1A5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2556372" cy="198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E61CA2-30AF-4B6C-8614-0139DCE9E207}"/>
              </a:ext>
            </a:extLst>
          </p:cNvPr>
          <p:cNvSpPr txBox="1"/>
          <p:nvPr/>
        </p:nvSpPr>
        <p:spPr>
          <a:xfrm flipH="1">
            <a:off x="1219200" y="350221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Confusion Matrix</a:t>
            </a:r>
            <a:endParaRPr lang="en-IE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2" name="Picture 4" descr="Image result for roc curve">
            <a:extLst>
              <a:ext uri="{FF2B5EF4-FFF2-40B4-BE49-F238E27FC236}">
                <a16:creationId xmlns:a16="http://schemas.microsoft.com/office/drawing/2014/main" id="{BA4B220C-B151-4F68-A2A2-8EA541A1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20754"/>
            <a:ext cx="3939073" cy="29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6C4CFE-9EE4-4462-B5C7-AAAAA13843CD}"/>
              </a:ext>
            </a:extLst>
          </p:cNvPr>
          <p:cNvSpPr txBox="1"/>
          <p:nvPr/>
        </p:nvSpPr>
        <p:spPr>
          <a:xfrm flipH="1">
            <a:off x="5486400" y="4175123"/>
            <a:ext cx="1143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ROC Curve</a:t>
            </a:r>
            <a:endParaRPr lang="en-IE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A7348-3FCB-4332-B12F-FF0175E24BBF}"/>
              </a:ext>
            </a:extLst>
          </p:cNvPr>
          <p:cNvSpPr txBox="1"/>
          <p:nvPr/>
        </p:nvSpPr>
        <p:spPr>
          <a:xfrm>
            <a:off x="7168779" y="616922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internet</a:t>
            </a:r>
            <a:endParaRPr lang="en-IE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2FD5D9-2B4A-4225-862B-466223626102}"/>
              </a:ext>
            </a:extLst>
          </p:cNvPr>
          <p:cNvSpPr txBox="1"/>
          <p:nvPr/>
        </p:nvSpPr>
        <p:spPr>
          <a:xfrm flipH="1">
            <a:off x="647700" y="5102423"/>
            <a:ext cx="781050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Sometimes, the output will be consumed in a Dashboard. Sometimes, we use the insights to drive our decisions.</a:t>
            </a:r>
          </a:p>
          <a:p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Hence, the impact on the business (revenue/cost/output/optimized parameter) has to be measured and monitored regularly.</a:t>
            </a:r>
            <a:endParaRPr lang="en-IE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57200" y="486748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Key Takeaways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8CA702-180F-4E7C-BFE9-3C6FAF4EC25A}"/>
              </a:ext>
            </a:extLst>
          </p:cNvPr>
          <p:cNvSpPr/>
          <p:nvPr/>
        </p:nvSpPr>
        <p:spPr bwMode="auto">
          <a:xfrm>
            <a:off x="427056" y="1371600"/>
            <a:ext cx="7954944" cy="5636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Data Science, ML, AI cannot replace the Domain Knowledge</a:t>
            </a:r>
            <a:endParaRPr kumimoji="0" lang="en-IE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B686AC-7476-4D22-96EB-6A061D28AFD7}"/>
              </a:ext>
            </a:extLst>
          </p:cNvPr>
          <p:cNvSpPr/>
          <p:nvPr/>
        </p:nvSpPr>
        <p:spPr bwMode="auto">
          <a:xfrm>
            <a:off x="427056" y="3078762"/>
            <a:ext cx="7954944" cy="5636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Keep the goal measurable, achievable and scoped well</a:t>
            </a:r>
            <a:endParaRPr kumimoji="0" lang="en-IE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BF1FC9-BCBA-4172-A9C8-13442BE93F76}"/>
              </a:ext>
            </a:extLst>
          </p:cNvPr>
          <p:cNvSpPr/>
          <p:nvPr/>
        </p:nvSpPr>
        <p:spPr bwMode="auto">
          <a:xfrm>
            <a:off x="402174" y="3932343"/>
            <a:ext cx="7954944" cy="563640"/>
          </a:xfrm>
          <a:prstGeom prst="roundRect">
            <a:avLst/>
          </a:prstGeom>
          <a:solidFill>
            <a:srgbClr val="D3BAAD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Quantity &amp; Quality of Data is the next most important thing </a:t>
            </a:r>
            <a:endParaRPr kumimoji="0" lang="en-IE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7DDF6E-EFED-478B-ABF8-30EEED9A9870}"/>
              </a:ext>
            </a:extLst>
          </p:cNvPr>
          <p:cNvSpPr/>
          <p:nvPr/>
        </p:nvSpPr>
        <p:spPr bwMode="auto">
          <a:xfrm>
            <a:off x="437942" y="2225181"/>
            <a:ext cx="7954944" cy="563640"/>
          </a:xfrm>
          <a:prstGeom prst="roundRect">
            <a:avLst/>
          </a:prstGeom>
          <a:solidFill>
            <a:srgbClr val="FFCC99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Define and scope the Business Problem well. It decides your success</a:t>
            </a:r>
            <a:endParaRPr kumimoji="0" lang="en-IE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DEE27B-CBF2-42E6-ABE1-A145AA698AC9}"/>
              </a:ext>
            </a:extLst>
          </p:cNvPr>
          <p:cNvSpPr/>
          <p:nvPr/>
        </p:nvSpPr>
        <p:spPr bwMode="auto">
          <a:xfrm>
            <a:off x="402174" y="4785333"/>
            <a:ext cx="7954944" cy="5636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Business Owners have to be involved in the Project from Day 1</a:t>
            </a:r>
            <a:endParaRPr kumimoji="0" lang="en-IE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228600" y="2819399"/>
            <a:ext cx="8686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82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What are the Technical Best Practices for an ML/AI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3352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2590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60FA7474-066A-4929-9624-30B7BB0185D1}"/>
              </a:ext>
            </a:extLst>
          </p:cNvPr>
          <p:cNvSpPr txBox="1">
            <a:spLocks/>
          </p:cNvSpPr>
          <p:nvPr/>
        </p:nvSpPr>
        <p:spPr bwMode="auto">
          <a:xfrm>
            <a:off x="3962400" y="2438400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Autofit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endParaRPr lang="en-US" sz="8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63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57200" y="572277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Getting the Raw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2FD5D9-2B4A-4225-862B-466223626102}"/>
              </a:ext>
            </a:extLst>
          </p:cNvPr>
          <p:cNvSpPr txBox="1"/>
          <p:nvPr/>
        </p:nvSpPr>
        <p:spPr>
          <a:xfrm flipH="1">
            <a:off x="424543" y="1715277"/>
            <a:ext cx="7810500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The raw data should be randomly collected with no bias of time or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In our case, scope of the problem statement might define the Product, Manufacturing Line, parameters to be selected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For the algorithm to converge and generalize, we should avoid the time periods when there was a change being done on the line or a product was undergoing any transformations/updates.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Ideally a period of 2-3 years should be selected to include cyclicity and seasonality in the data</a:t>
            </a:r>
            <a:endParaRPr lang="en-IE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57200" y="572277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Training, Testing and Validation Data 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2FD5D9-2B4A-4225-862B-466223626102}"/>
              </a:ext>
            </a:extLst>
          </p:cNvPr>
          <p:cNvSpPr txBox="1"/>
          <p:nvPr/>
        </p:nvSpPr>
        <p:spPr>
          <a:xfrm flipH="1">
            <a:off x="424543" y="1715277"/>
            <a:ext cx="7810500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The test, train and validation data set can be split into 60:20:20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But if the number of raw data (for example images) are quite high (1million), Andrew Ng suggests to have 98% train, 1% test and 1% validation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All the 3 datasets though, always should be randomly sampled from the original raw data with no bias in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The training dataset will be used for training the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The testing dataset will be used to compare the testing accuracy and overcome Bias-Variance tradeoff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The validation dataset should be exposed to the algorithm only once and after we have finalized the network/algorithm and are done with Hyperparameters tuning</a:t>
            </a:r>
            <a:endParaRPr lang="en-IE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2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57200" y="572277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Measures of accuracy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2FD5D9-2B4A-4225-862B-466223626102}"/>
              </a:ext>
            </a:extLst>
          </p:cNvPr>
          <p:cNvSpPr txBox="1"/>
          <p:nvPr/>
        </p:nvSpPr>
        <p:spPr>
          <a:xfrm flipH="1">
            <a:off x="424543" y="1715277"/>
            <a:ext cx="781050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Classification Accuracy = Number of Correct Predictions/Total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Confusion Matrix for Training, Testing datasets. It should be done for each of the subsequent algorithms and iteration done by tuning the Hypermeters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Precision and Recall are a bi-product of the Confusion Matrix. True Positives, True Negatives, False Positives and False Negatives are also generated. Precision measures: out of all the observations classified as Positive, how many are actually positive. Recall measures: out of all the actual Positive cases, how many we were able to capture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AUC values and ROC curves for the above mentioned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F1 score which is a Harmonic Mean of Precision and Recall. The higher it is the better the model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Sometimes, Mean Absolute Error and Mean Squared Error are also calculated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F347B-0711-459B-AE9E-E5C7DA1ED855}"/>
              </a:ext>
            </a:extLst>
          </p:cNvPr>
          <p:cNvSpPr txBox="1"/>
          <p:nvPr/>
        </p:nvSpPr>
        <p:spPr>
          <a:xfrm flipH="1">
            <a:off x="400792" y="5641573"/>
            <a:ext cx="455220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Test, test and test your solution vigorously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Testing should be done on out-of-time dataset too</a:t>
            </a:r>
            <a:endParaRPr lang="en-I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57200" y="572277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Practical Measures to be considered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2FD5D9-2B4A-4225-862B-466223626102}"/>
              </a:ext>
            </a:extLst>
          </p:cNvPr>
          <p:cNvSpPr txBox="1"/>
          <p:nvPr/>
        </p:nvSpPr>
        <p:spPr>
          <a:xfrm flipH="1">
            <a:off x="424542" y="1715276"/>
            <a:ext cx="8490857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Many times, we do test multiple solutions using SAS, MATLAB, Python, R, Weka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To arrive at the best solution suite, we should consider following parameters too: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E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Ease of Deployment:</a:t>
            </a:r>
            <a:r>
              <a:rPr lang="en-IE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how easy it is to deploy the model in the production environment</a:t>
            </a:r>
          </a:p>
          <a:p>
            <a:pPr marL="342900" indent="-342900">
              <a:buFont typeface="+mj-lt"/>
              <a:buAutoNum type="arabicPeriod"/>
            </a:pPr>
            <a:endParaRPr lang="en-IE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E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Scalability:</a:t>
            </a:r>
            <a:r>
              <a:rPr lang="en-IE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is the solution scalable to other products and environment</a:t>
            </a:r>
            <a:endParaRPr lang="en-IE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E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E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Maintenance and Model Refresh:</a:t>
            </a:r>
            <a:r>
              <a:rPr lang="en-IE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ease of maintaining and refresh the model regularly</a:t>
            </a:r>
            <a:endParaRPr lang="en-IE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E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E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Speed:</a:t>
            </a:r>
            <a:r>
              <a:rPr lang="en-IE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of making the predictions. Sometimes, the requirement is in real-time</a:t>
            </a:r>
            <a:endParaRPr lang="en-IE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E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E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Cost (licence and man hours required)</a:t>
            </a:r>
            <a:r>
              <a:rPr lang="en-IE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: what is the licence cost and efforts required</a:t>
            </a:r>
            <a:endParaRPr lang="en-IE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E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E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Support Available:</a:t>
            </a:r>
            <a:r>
              <a:rPr lang="en-IE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What type of support is available with us from the team. For example, MATLAB team will be extending support whereas Python will not have such a support system</a:t>
            </a: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Agenda for the 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8FF65C2-BA2E-4DE1-A66C-319E63169795}"/>
              </a:ext>
            </a:extLst>
          </p:cNvPr>
          <p:cNvSpPr/>
          <p:nvPr/>
        </p:nvSpPr>
        <p:spPr bwMode="auto">
          <a:xfrm>
            <a:off x="92907" y="2511975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197F2E-239F-4FBF-B6D4-88E5B188A877}"/>
              </a:ext>
            </a:extLst>
          </p:cNvPr>
          <p:cNvSpPr/>
          <p:nvPr/>
        </p:nvSpPr>
        <p:spPr bwMode="auto">
          <a:xfrm>
            <a:off x="1857257" y="2543506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4E2507-9190-429E-992F-03759E8228B6}"/>
              </a:ext>
            </a:extLst>
          </p:cNvPr>
          <p:cNvSpPr/>
          <p:nvPr/>
        </p:nvSpPr>
        <p:spPr bwMode="auto">
          <a:xfrm>
            <a:off x="3621607" y="2509347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816801-A5A2-4D83-8220-B047D202CACF}"/>
              </a:ext>
            </a:extLst>
          </p:cNvPr>
          <p:cNvSpPr/>
          <p:nvPr/>
        </p:nvSpPr>
        <p:spPr bwMode="auto">
          <a:xfrm>
            <a:off x="5360995" y="2509347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D97F71-1CF3-42EB-AE2E-EFD55E21E19C}"/>
              </a:ext>
            </a:extLst>
          </p:cNvPr>
          <p:cNvSpPr/>
          <p:nvPr/>
        </p:nvSpPr>
        <p:spPr bwMode="auto">
          <a:xfrm>
            <a:off x="7100383" y="2509346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67885-EDF1-4000-8078-3851DF16AA30}"/>
              </a:ext>
            </a:extLst>
          </p:cNvPr>
          <p:cNvSpPr txBox="1"/>
          <p:nvPr/>
        </p:nvSpPr>
        <p:spPr>
          <a:xfrm>
            <a:off x="228600" y="3276600"/>
            <a:ext cx="218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2">
                    <a:lumMod val="50000"/>
                  </a:schemeClr>
                </a:solidFill>
              </a:rPr>
              <a:t>Data is the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0BE18-9D6F-44C4-A7F3-9477073542E8}"/>
              </a:ext>
            </a:extLst>
          </p:cNvPr>
          <p:cNvSpPr txBox="1"/>
          <p:nvPr/>
        </p:nvSpPr>
        <p:spPr>
          <a:xfrm>
            <a:off x="2298318" y="3276600"/>
            <a:ext cx="218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DS/ML/AI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439A02-72C2-4748-8268-58839D3259B0}"/>
              </a:ext>
            </a:extLst>
          </p:cNvPr>
          <p:cNvSpPr txBox="1"/>
          <p:nvPr/>
        </p:nvSpPr>
        <p:spPr>
          <a:xfrm>
            <a:off x="4035065" y="3276600"/>
            <a:ext cx="218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A Typical </a:t>
            </a:r>
          </a:p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DS 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079C8-DCB2-4801-9B18-3E8FAF0FD447}"/>
              </a:ext>
            </a:extLst>
          </p:cNvPr>
          <p:cNvSpPr txBox="1"/>
          <p:nvPr/>
        </p:nvSpPr>
        <p:spPr>
          <a:xfrm>
            <a:off x="5757360" y="3299320"/>
            <a:ext cx="218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Tools &amp; </a:t>
            </a:r>
          </a:p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Technology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7DBB7-D37D-4EDB-9C02-E449F4C845FD}"/>
              </a:ext>
            </a:extLst>
          </p:cNvPr>
          <p:cNvSpPr txBox="1"/>
          <p:nvPr/>
        </p:nvSpPr>
        <p:spPr>
          <a:xfrm>
            <a:off x="7772438" y="3299319"/>
            <a:ext cx="218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89073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>
            <a:extLst>
              <a:ext uri="{FF2B5EF4-FFF2-40B4-BE49-F238E27FC236}">
                <a16:creationId xmlns:a16="http://schemas.microsoft.com/office/drawing/2014/main" id="{88EB3E39-FD4D-4AA6-9B0E-5FD27FE293F3}"/>
              </a:ext>
            </a:extLst>
          </p:cNvPr>
          <p:cNvSpPr txBox="1">
            <a:spLocks/>
          </p:cNvSpPr>
          <p:nvPr/>
        </p:nvSpPr>
        <p:spPr bwMode="auto">
          <a:xfrm>
            <a:off x="457200" y="572277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Questions to be considered for ML/solution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57CCD5-BF5E-4FD6-873E-6A2B6594EF54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04F767-C479-4ECA-BAD5-61C5D864BF43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1467C19-A769-4BC7-986F-73BF7C8F3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020"/>
            <a:ext cx="9144000" cy="51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0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57200" y="2819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Questions please…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3352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2590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60FA7474-066A-4929-9624-30B7BB0185D1}"/>
              </a:ext>
            </a:extLst>
          </p:cNvPr>
          <p:cNvSpPr txBox="1">
            <a:spLocks/>
          </p:cNvSpPr>
          <p:nvPr/>
        </p:nvSpPr>
        <p:spPr bwMode="auto">
          <a:xfrm>
            <a:off x="3962400" y="2438400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Autofit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endParaRPr lang="en-US" sz="8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98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683F-8E8D-4840-856F-C4D8DCF5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5950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Data, types of Data and 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2F368C-50D5-400B-8883-3B591D92B565}"/>
              </a:ext>
            </a:extLst>
          </p:cNvPr>
          <p:cNvSpPr/>
          <p:nvPr/>
        </p:nvSpPr>
        <p:spPr bwMode="auto">
          <a:xfrm>
            <a:off x="3733800" y="1354513"/>
            <a:ext cx="1864936" cy="643772"/>
          </a:xfrm>
          <a:prstGeom prst="roundRect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Data</a:t>
            </a:r>
            <a:endParaRPr kumimoji="0" lang="en-IE" sz="3200" b="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A22E39-011F-4DFD-8FAE-73F511891BA6}"/>
              </a:ext>
            </a:extLst>
          </p:cNvPr>
          <p:cNvSpPr/>
          <p:nvPr/>
        </p:nvSpPr>
        <p:spPr bwMode="auto">
          <a:xfrm>
            <a:off x="439625" y="2555737"/>
            <a:ext cx="2173664" cy="643772"/>
          </a:xfrm>
          <a:prstGeom prst="roundRect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Structured</a:t>
            </a:r>
            <a:endParaRPr kumimoji="0" lang="en-IE" sz="3200" b="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8F62CBE-BC0C-4979-AB16-57BDCA3D2FD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auto">
          <a:xfrm rot="5400000">
            <a:off x="2817637" y="707106"/>
            <a:ext cx="557452" cy="3139811"/>
          </a:xfrm>
          <a:prstGeom prst="bentConnector3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C67844-BE43-41E6-8ED0-DE6AAA15BCB6}"/>
              </a:ext>
            </a:extLst>
          </p:cNvPr>
          <p:cNvSpPr/>
          <p:nvPr/>
        </p:nvSpPr>
        <p:spPr bwMode="auto">
          <a:xfrm>
            <a:off x="6154627" y="2552308"/>
            <a:ext cx="2783262" cy="643772"/>
          </a:xfrm>
          <a:prstGeom prst="roundRect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Un-Structured</a:t>
            </a:r>
            <a:endParaRPr kumimoji="0" lang="en-IE" sz="3200" b="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6EDD55E-7D9D-4774-941C-A325E77602D7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 bwMode="auto">
          <a:xfrm rot="16200000" flipH="1">
            <a:off x="5829252" y="835301"/>
            <a:ext cx="554023" cy="2879990"/>
          </a:xfrm>
          <a:prstGeom prst="bentConnector3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5F2860F-CB0B-4A45-B261-65202A69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2368"/>
              </p:ext>
            </p:extLst>
          </p:nvPr>
        </p:nvGraphicFramePr>
        <p:xfrm>
          <a:off x="439625" y="3344018"/>
          <a:ext cx="2173664" cy="16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416">
                  <a:extLst>
                    <a:ext uri="{9D8B030D-6E8A-4147-A177-3AD203B41FA5}">
                      <a16:colId xmlns:a16="http://schemas.microsoft.com/office/drawing/2014/main" val="291503983"/>
                    </a:ext>
                  </a:extLst>
                </a:gridCol>
                <a:gridCol w="543416">
                  <a:extLst>
                    <a:ext uri="{9D8B030D-6E8A-4147-A177-3AD203B41FA5}">
                      <a16:colId xmlns:a16="http://schemas.microsoft.com/office/drawing/2014/main" val="114152834"/>
                    </a:ext>
                  </a:extLst>
                </a:gridCol>
                <a:gridCol w="543416">
                  <a:extLst>
                    <a:ext uri="{9D8B030D-6E8A-4147-A177-3AD203B41FA5}">
                      <a16:colId xmlns:a16="http://schemas.microsoft.com/office/drawing/2014/main" val="2950074549"/>
                    </a:ext>
                  </a:extLst>
                </a:gridCol>
                <a:gridCol w="543416">
                  <a:extLst>
                    <a:ext uri="{9D8B030D-6E8A-4147-A177-3AD203B41FA5}">
                      <a16:colId xmlns:a16="http://schemas.microsoft.com/office/drawing/2014/main" val="1338535054"/>
                    </a:ext>
                  </a:extLst>
                </a:gridCol>
              </a:tblGrid>
              <a:tr h="42091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81231"/>
                  </a:ext>
                </a:extLst>
              </a:tr>
              <a:tr h="42091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409324"/>
                  </a:ext>
                </a:extLst>
              </a:tr>
              <a:tr h="42091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12276"/>
                  </a:ext>
                </a:extLst>
              </a:tr>
              <a:tr h="42091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13579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494D19-20A2-46C2-88DA-BFED46CD8C1B}"/>
              </a:ext>
            </a:extLst>
          </p:cNvPr>
          <p:cNvSpPr/>
          <p:nvPr/>
        </p:nvSpPr>
        <p:spPr bwMode="auto">
          <a:xfrm>
            <a:off x="6154627" y="3435150"/>
            <a:ext cx="2783262" cy="133893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Text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Image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Audio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Video</a:t>
            </a:r>
            <a:endParaRPr kumimoji="0" lang="en-IE" sz="2000" b="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BFB4C0-F0AC-4E2E-8CAC-73677911174B}"/>
              </a:ext>
            </a:extLst>
          </p:cNvPr>
          <p:cNvSpPr txBox="1"/>
          <p:nvPr/>
        </p:nvSpPr>
        <p:spPr>
          <a:xfrm>
            <a:off x="403489" y="5069951"/>
            <a:ext cx="34290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Sources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: all the row-column, relational databases,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txn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data. Most common source of data</a:t>
            </a:r>
            <a:endParaRPr lang="en-IE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1F6102-5BBE-4D5C-B416-2B9F96E9E91E}"/>
              </a:ext>
            </a:extLst>
          </p:cNvPr>
          <p:cNvSpPr txBox="1"/>
          <p:nvPr/>
        </p:nvSpPr>
        <p:spPr>
          <a:xfrm>
            <a:off x="6153841" y="4859716"/>
            <a:ext cx="293644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Sources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: Facebook posts, tweets, </a:t>
            </a:r>
            <a:r>
              <a:rPr lang="en-IE" dirty="0">
                <a:solidFill>
                  <a:schemeClr val="tx2">
                    <a:lumMod val="95000"/>
                    <a:lumOff val="5000"/>
                  </a:schemeClr>
                </a:solidFill>
              </a:rPr>
              <a:t>complaints, reviews, photos, recordings, phone-calls, blogs etc. 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Data: Quantity &amp; Quality is the key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6B99C-EAC0-4E95-BE44-1735836B1415}"/>
              </a:ext>
            </a:extLst>
          </p:cNvPr>
          <p:cNvSpPr txBox="1"/>
          <p:nvPr/>
        </p:nvSpPr>
        <p:spPr>
          <a:xfrm>
            <a:off x="160356" y="4939606"/>
            <a:ext cx="8763000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solidFill>
                  <a:schemeClr val="tx2">
                    <a:lumMod val="95000"/>
                    <a:lumOff val="5000"/>
                  </a:schemeClr>
                </a:solidFill>
              </a:rPr>
              <a:t>For making any meaningful claims and suggestion, data for at least last 4-5 cycles is required to uncover patterns, cyclicity , anomalies and behaviours.</a:t>
            </a:r>
          </a:p>
          <a:p>
            <a:endParaRPr lang="en-IE" sz="1050" dirty="0">
              <a:solidFill>
                <a:schemeClr val="tx2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solidFill>
                  <a:schemeClr val="tx2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There is no alternative to Data. Any claim made on 80% of available data might not be 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050" dirty="0">
              <a:solidFill>
                <a:schemeClr val="tx2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solidFill>
                  <a:schemeClr val="tx2">
                    <a:lumMod val="95000"/>
                    <a:lumOff val="5000"/>
                  </a:schemeClr>
                </a:solidFill>
              </a:rPr>
              <a:t>Garbage In </a:t>
            </a:r>
            <a:r>
              <a:rPr lang="en-IE" sz="1050" dirty="0">
                <a:solidFill>
                  <a:schemeClr val="tx2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Garbage Out. Corresponding to the quality of data fed to the systems, we will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050" dirty="0">
              <a:solidFill>
                <a:schemeClr val="tx2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The better the quality of data, more reliable are the results.</a:t>
            </a:r>
            <a:endParaRPr lang="en-IE" sz="1050" dirty="0">
              <a:solidFill>
                <a:schemeClr val="tx2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1026" name="Picture 2" descr="Image result for data quality">
            <a:extLst>
              <a:ext uri="{FF2B5EF4-FFF2-40B4-BE49-F238E27FC236}">
                <a16:creationId xmlns:a16="http://schemas.microsoft.com/office/drawing/2014/main" id="{D3C8DDFD-38DF-48E2-99E1-4F18AD5E2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8"/>
            <a:ext cx="4832854" cy="365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55D834-BBD1-4DED-AF47-85FAED6973FA}"/>
              </a:ext>
            </a:extLst>
          </p:cNvPr>
          <p:cNvSpPr/>
          <p:nvPr/>
        </p:nvSpPr>
        <p:spPr bwMode="auto">
          <a:xfrm>
            <a:off x="160356" y="1143000"/>
            <a:ext cx="5021244" cy="3048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DEC0B-8898-4371-A74F-595B3F272FEC}"/>
              </a:ext>
            </a:extLst>
          </p:cNvPr>
          <p:cNvSpPr txBox="1"/>
          <p:nvPr/>
        </p:nvSpPr>
        <p:spPr>
          <a:xfrm>
            <a:off x="5867400" y="2233140"/>
            <a:ext cx="293644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Impacts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%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% Wrong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Historical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B779A-9303-4E89-9B0C-3E5E955BA2FA}"/>
              </a:ext>
            </a:extLst>
          </p:cNvPr>
          <p:cNvSpPr txBox="1"/>
          <p:nvPr/>
        </p:nvSpPr>
        <p:spPr>
          <a:xfrm>
            <a:off x="3505200" y="4093964"/>
            <a:ext cx="1447800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Is Data Consistent between systems? Do duplicate records exist?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D9C17-A980-4573-8677-E41EC2347259}"/>
              </a:ext>
            </a:extLst>
          </p:cNvPr>
          <p:cNvSpPr txBox="1"/>
          <p:nvPr/>
        </p:nvSpPr>
        <p:spPr>
          <a:xfrm>
            <a:off x="4016626" y="2295940"/>
            <a:ext cx="1545973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Does data reflect the real-world objects or a verifiable source?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8A700-CC07-49CF-8E50-D8306605CDD3}"/>
              </a:ext>
            </a:extLst>
          </p:cNvPr>
          <p:cNvSpPr txBox="1"/>
          <p:nvPr/>
        </p:nvSpPr>
        <p:spPr>
          <a:xfrm>
            <a:off x="3456113" y="1278779"/>
            <a:ext cx="1793731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Are all Data values within the domain specified by the business?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B57C1-43E4-423A-A291-6F7A3B7134CA}"/>
              </a:ext>
            </a:extLst>
          </p:cNvPr>
          <p:cNvSpPr txBox="1"/>
          <p:nvPr/>
        </p:nvSpPr>
        <p:spPr>
          <a:xfrm>
            <a:off x="160356" y="1424428"/>
            <a:ext cx="1793731" cy="4308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Is all necessary data present?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01CB8-2956-40D9-877F-B3AA53FCC0DB}"/>
              </a:ext>
            </a:extLst>
          </p:cNvPr>
          <p:cNvSpPr txBox="1"/>
          <p:nvPr/>
        </p:nvSpPr>
        <p:spPr>
          <a:xfrm>
            <a:off x="121000" y="2653296"/>
            <a:ext cx="1022000" cy="7757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Is all the data required at the time needed?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3E0FB1-F62C-40CB-8D3D-5014BD588491}"/>
              </a:ext>
            </a:extLst>
          </p:cNvPr>
          <p:cNvSpPr txBox="1"/>
          <p:nvPr/>
        </p:nvSpPr>
        <p:spPr>
          <a:xfrm>
            <a:off x="1299378" y="4229018"/>
            <a:ext cx="1447800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Are the relations between entities &amp; tables consistent?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D628A-B354-416F-8D9F-8711772FE958}"/>
              </a:ext>
            </a:extLst>
          </p:cNvPr>
          <p:cNvSpPr txBox="1"/>
          <p:nvPr/>
        </p:nvSpPr>
        <p:spPr>
          <a:xfrm>
            <a:off x="7086600" y="6223907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</a:t>
            </a:r>
            <a:r>
              <a:rPr lang="en-US" sz="1400" dirty="0" err="1"/>
              <a:t>Kovair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35499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D7D8CC0-FC23-4222-9387-F13241FE3538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Examples of Good and Bad Data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F63952-DA94-454A-BE00-F069CDAADF92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9EC17-4D13-4D7F-AFC8-C1BC15EB6B70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68F96F-B1F6-439F-868C-2915B7EBD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65759"/>
              </p:ext>
            </p:extLst>
          </p:nvPr>
        </p:nvGraphicFramePr>
        <p:xfrm>
          <a:off x="139109" y="1396442"/>
          <a:ext cx="4128092" cy="248975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68882">
                  <a:extLst>
                    <a:ext uri="{9D8B030D-6E8A-4147-A177-3AD203B41FA5}">
                      <a16:colId xmlns:a16="http://schemas.microsoft.com/office/drawing/2014/main" val="3080616797"/>
                    </a:ext>
                  </a:extLst>
                </a:gridCol>
                <a:gridCol w="552869">
                  <a:extLst>
                    <a:ext uri="{9D8B030D-6E8A-4147-A177-3AD203B41FA5}">
                      <a16:colId xmlns:a16="http://schemas.microsoft.com/office/drawing/2014/main" val="1549073045"/>
                    </a:ext>
                  </a:extLst>
                </a:gridCol>
                <a:gridCol w="1584891">
                  <a:extLst>
                    <a:ext uri="{9D8B030D-6E8A-4147-A177-3AD203B41FA5}">
                      <a16:colId xmlns:a16="http://schemas.microsoft.com/office/drawing/2014/main" val="2429847191"/>
                    </a:ext>
                  </a:extLst>
                </a:gridCol>
                <a:gridCol w="423868">
                  <a:extLst>
                    <a:ext uri="{9D8B030D-6E8A-4147-A177-3AD203B41FA5}">
                      <a16:colId xmlns:a16="http://schemas.microsoft.com/office/drawing/2014/main" val="2791527106"/>
                    </a:ext>
                  </a:extLst>
                </a:gridCol>
                <a:gridCol w="497582">
                  <a:extLst>
                    <a:ext uri="{9D8B030D-6E8A-4147-A177-3AD203B41FA5}">
                      <a16:colId xmlns:a16="http://schemas.microsoft.com/office/drawing/2014/main" val="464555404"/>
                    </a:ext>
                  </a:extLst>
                </a:gridCol>
              </a:tblGrid>
              <a:tr h="2313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DateTime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Value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TagName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Line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Zone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2977637"/>
                  </a:ext>
                </a:extLst>
              </a:tr>
              <a:tr h="45167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27/06/2019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L56_Zone16.State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L56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Z16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7641031"/>
                  </a:ext>
                </a:extLst>
              </a:tr>
              <a:tr h="45167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29/06/2019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L56_Zone16.State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L56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Z16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902004"/>
                  </a:ext>
                </a:extLst>
              </a:tr>
              <a:tr h="45167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19/06/2019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L52_Zone04.State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L52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Z04</a:t>
                      </a:r>
                      <a:endParaRPr lang="en-IE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6312272"/>
                  </a:ext>
                </a:extLst>
              </a:tr>
              <a:tr h="45167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21/06/2019</a:t>
                      </a:r>
                      <a:endParaRPr lang="en-IE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L51_Zone15.State</a:t>
                      </a:r>
                      <a:endParaRPr lang="en-IE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L51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Z15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081264"/>
                  </a:ext>
                </a:extLst>
              </a:tr>
              <a:tr h="45167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10/07/2019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L56_Zone04.State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00B050"/>
                          </a:solidFill>
                          <a:effectLst/>
                        </a:rPr>
                        <a:t>L56</a:t>
                      </a:r>
                      <a:endParaRPr lang="en-IE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Z04</a:t>
                      </a:r>
                      <a:endParaRPr lang="en-IE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54345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8D81A6-3BB3-48DC-B8F9-94FCC0959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11244"/>
              </p:ext>
            </p:extLst>
          </p:nvPr>
        </p:nvGraphicFramePr>
        <p:xfrm>
          <a:off x="4406308" y="1371600"/>
          <a:ext cx="4598583" cy="248975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190706">
                  <a:extLst>
                    <a:ext uri="{9D8B030D-6E8A-4147-A177-3AD203B41FA5}">
                      <a16:colId xmlns:a16="http://schemas.microsoft.com/office/drawing/2014/main" val="3080616797"/>
                    </a:ext>
                  </a:extLst>
                </a:gridCol>
                <a:gridCol w="615881">
                  <a:extLst>
                    <a:ext uri="{9D8B030D-6E8A-4147-A177-3AD203B41FA5}">
                      <a16:colId xmlns:a16="http://schemas.microsoft.com/office/drawing/2014/main" val="1549073045"/>
                    </a:ext>
                  </a:extLst>
                </a:gridCol>
                <a:gridCol w="1551108">
                  <a:extLst>
                    <a:ext uri="{9D8B030D-6E8A-4147-A177-3AD203B41FA5}">
                      <a16:colId xmlns:a16="http://schemas.microsoft.com/office/drawing/2014/main" val="2429847191"/>
                    </a:ext>
                  </a:extLst>
                </a:gridCol>
                <a:gridCol w="686596">
                  <a:extLst>
                    <a:ext uri="{9D8B030D-6E8A-4147-A177-3AD203B41FA5}">
                      <a16:colId xmlns:a16="http://schemas.microsoft.com/office/drawing/2014/main" val="2791527106"/>
                    </a:ext>
                  </a:extLst>
                </a:gridCol>
                <a:gridCol w="554292">
                  <a:extLst>
                    <a:ext uri="{9D8B030D-6E8A-4147-A177-3AD203B41FA5}">
                      <a16:colId xmlns:a16="http://schemas.microsoft.com/office/drawing/2014/main" val="464555404"/>
                    </a:ext>
                  </a:extLst>
                </a:gridCol>
              </a:tblGrid>
              <a:tr h="31348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FF0000"/>
                          </a:solidFill>
                          <a:effectLst/>
                        </a:rPr>
                        <a:t>DateTime</a:t>
                      </a:r>
                      <a:endParaRPr lang="en-IE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  <a:endParaRPr lang="en-IE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FF0000"/>
                          </a:solidFill>
                          <a:effectLst/>
                        </a:rPr>
                        <a:t>TagName</a:t>
                      </a:r>
                      <a:endParaRPr lang="en-IE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FF0000"/>
                          </a:solidFill>
                          <a:effectLst/>
                        </a:rPr>
                        <a:t>Line</a:t>
                      </a:r>
                      <a:endParaRPr lang="en-IE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FF0000"/>
                          </a:solidFill>
                          <a:effectLst/>
                        </a:rPr>
                        <a:t>Zone</a:t>
                      </a:r>
                      <a:endParaRPr lang="en-IE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2977637"/>
                  </a:ext>
                </a:extLst>
              </a:tr>
              <a:tr h="61790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FF0000"/>
                          </a:solidFill>
                          <a:effectLst/>
                        </a:rPr>
                        <a:t>27/06/2019</a:t>
                      </a:r>
                      <a:endParaRPr lang="en-IE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L56_Zone16.State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L56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Z16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7641031"/>
                  </a:ext>
                </a:extLst>
              </a:tr>
              <a:tr h="313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XYZ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VV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902004"/>
                  </a:ext>
                </a:extLst>
              </a:tr>
              <a:tr h="61790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19/06/2019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L52_Zone04.State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null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IE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our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6312272"/>
                  </a:ext>
                </a:extLst>
              </a:tr>
              <a:tr h="31348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$&amp;^$_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IE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ULL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L51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IE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081264"/>
                  </a:ext>
                </a:extLst>
              </a:tr>
              <a:tr h="31348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10/07/2019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E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solidFill>
                            <a:srgbClr val="FF0000"/>
                          </a:solidFill>
                          <a:effectLst/>
                        </a:rPr>
                        <a:t>L56</a:t>
                      </a:r>
                      <a:endParaRPr lang="en-IE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54345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DB85D5-929B-461F-805A-4E978C3D0172}"/>
              </a:ext>
            </a:extLst>
          </p:cNvPr>
          <p:cNvSpPr txBox="1"/>
          <p:nvPr/>
        </p:nvSpPr>
        <p:spPr>
          <a:xfrm>
            <a:off x="174551" y="4884842"/>
            <a:ext cx="385817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Missing Values or NULL Values</a:t>
            </a:r>
            <a:endParaRPr lang="en-IE" sz="2000" dirty="0">
              <a:solidFill>
                <a:schemeClr val="tx2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E3AD0-060B-4E18-9A13-247131EEDE41}"/>
              </a:ext>
            </a:extLst>
          </p:cNvPr>
          <p:cNvSpPr txBox="1"/>
          <p:nvPr/>
        </p:nvSpPr>
        <p:spPr>
          <a:xfrm>
            <a:off x="4556051" y="4884842"/>
            <a:ext cx="42672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Duplicate Entries for the same row</a:t>
            </a:r>
            <a:endParaRPr lang="en-IE" sz="2000" dirty="0">
              <a:solidFill>
                <a:schemeClr val="tx2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8723E-F38A-46B3-8853-BA3B1F73ADE0}"/>
              </a:ext>
            </a:extLst>
          </p:cNvPr>
          <p:cNvSpPr txBox="1"/>
          <p:nvPr/>
        </p:nvSpPr>
        <p:spPr>
          <a:xfrm>
            <a:off x="174551" y="5925155"/>
            <a:ext cx="385817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Outliers are present in the data</a:t>
            </a:r>
            <a:endParaRPr lang="en-IE" sz="2000" dirty="0">
              <a:solidFill>
                <a:schemeClr val="tx2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93714-EA34-46D2-A6AA-7DECF74C4FB0}"/>
              </a:ext>
            </a:extLst>
          </p:cNvPr>
          <p:cNvSpPr txBox="1"/>
          <p:nvPr/>
        </p:nvSpPr>
        <p:spPr>
          <a:xfrm>
            <a:off x="4556051" y="5925155"/>
            <a:ext cx="42672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Junk values are present in the data</a:t>
            </a:r>
            <a:endParaRPr lang="en-IE" sz="2000" dirty="0">
              <a:solidFill>
                <a:schemeClr val="tx2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33864-8D36-48DA-B249-A866DD657C67}"/>
              </a:ext>
            </a:extLst>
          </p:cNvPr>
          <p:cNvSpPr txBox="1"/>
          <p:nvPr/>
        </p:nvSpPr>
        <p:spPr>
          <a:xfrm flipH="1">
            <a:off x="1219200" y="4190995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Common Issues with the Data Quality</a:t>
            </a:r>
            <a:endParaRPr lang="en-I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F7B3-EA05-4489-B61F-52A11F6504D1}"/>
              </a:ext>
            </a:extLst>
          </p:cNvPr>
          <p:cNvCxnSpPr/>
          <p:nvPr/>
        </p:nvCxnSpPr>
        <p:spPr bwMode="auto">
          <a:xfrm>
            <a:off x="0" y="40386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16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Importance of Data Engineering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Image result for data engineering">
            <a:extLst>
              <a:ext uri="{FF2B5EF4-FFF2-40B4-BE49-F238E27FC236}">
                <a16:creationId xmlns:a16="http://schemas.microsoft.com/office/drawing/2014/main" id="{8DFDD884-8AD9-4DF7-93BA-8741566C7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00" y="1939206"/>
            <a:ext cx="5338000" cy="34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EA0648-E960-46D5-9C31-FDDBF1ABF6FA}"/>
              </a:ext>
            </a:extLst>
          </p:cNvPr>
          <p:cNvSpPr txBox="1"/>
          <p:nvPr/>
        </p:nvSpPr>
        <p:spPr>
          <a:xfrm>
            <a:off x="6096000" y="6223907"/>
            <a:ext cx="2980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</a:t>
            </a:r>
            <a:r>
              <a:rPr lang="en-US" sz="1400" dirty="0" err="1"/>
              <a:t>towardsdatascience</a:t>
            </a:r>
            <a:endParaRPr lang="en-I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0F9767-1FAD-4782-88ED-A928DAA2768C}"/>
              </a:ext>
            </a:extLst>
          </p:cNvPr>
          <p:cNvSpPr txBox="1"/>
          <p:nvPr/>
        </p:nvSpPr>
        <p:spPr>
          <a:xfrm>
            <a:off x="0" y="1227296"/>
            <a:ext cx="9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Engineering is one of the core pillars for any Data Science project to succeed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98519-8C72-4E8F-B6A3-AB76D6623E3F}"/>
              </a:ext>
            </a:extLst>
          </p:cNvPr>
          <p:cNvSpPr txBox="1"/>
          <p:nvPr/>
        </p:nvSpPr>
        <p:spPr>
          <a:xfrm>
            <a:off x="0" y="1828800"/>
            <a:ext cx="37766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 first step, Data sources have to be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All the sources (excel, csv, txt, tables etc.) have to be thoroughly scanned and understood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 Data Pipeline is created to ingest all the data into servers ready for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Engineering ensures that we are able to aggregate all the data sources and it paves the way for further reporting/analysis 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B13655-D5EA-4360-A2C0-86F42981C16F}"/>
              </a:ext>
            </a:extLst>
          </p:cNvPr>
          <p:cNvSpPr txBox="1"/>
          <p:nvPr/>
        </p:nvSpPr>
        <p:spPr>
          <a:xfrm>
            <a:off x="161925" y="5885353"/>
            <a:ext cx="908685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Without a Strong Data Engineering team, a Data Science project will surely suffer</a:t>
            </a:r>
            <a:endParaRPr lang="en-IE" sz="16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7B1DC6-5F77-4246-9C44-1CB9C51B8BDB}"/>
              </a:ext>
            </a:extLst>
          </p:cNvPr>
          <p:cNvCxnSpPr>
            <a:cxnSpLocks/>
          </p:cNvCxnSpPr>
          <p:nvPr/>
        </p:nvCxnSpPr>
        <p:spPr>
          <a:xfrm>
            <a:off x="3876426" y="1860331"/>
            <a:ext cx="9774" cy="349519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5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There are multiple Data Sources “always”…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B9F1F0-FB4A-44B2-999D-CEFC8347F95A}"/>
              </a:ext>
            </a:extLst>
          </p:cNvPr>
          <p:cNvSpPr txBox="1"/>
          <p:nvPr/>
        </p:nvSpPr>
        <p:spPr>
          <a:xfrm>
            <a:off x="7168779" y="6169223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</a:t>
            </a:r>
            <a:r>
              <a:rPr lang="en-US" sz="1400" dirty="0" err="1"/>
              <a:t>clearbit</a:t>
            </a:r>
            <a:endParaRPr lang="en-IE" sz="1400" dirty="0"/>
          </a:p>
        </p:txBody>
      </p:sp>
      <p:pic>
        <p:nvPicPr>
          <p:cNvPr id="2054" name="Picture 6" descr="Image result for various data sources">
            <a:extLst>
              <a:ext uri="{FF2B5EF4-FFF2-40B4-BE49-F238E27FC236}">
                <a16:creationId xmlns:a16="http://schemas.microsoft.com/office/drawing/2014/main" id="{051DA1CE-2963-4D22-8526-C0532C7FF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15" y="1211181"/>
            <a:ext cx="6932260" cy="366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B6D0FA-2A19-4E5B-8DEA-2684044FB928}"/>
              </a:ext>
            </a:extLst>
          </p:cNvPr>
          <p:cNvSpPr txBox="1"/>
          <p:nvPr/>
        </p:nvSpPr>
        <p:spPr>
          <a:xfrm>
            <a:off x="262020" y="5058521"/>
            <a:ext cx="878205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And hence it pays to have a standard definition across the Data Sources. </a:t>
            </a:r>
          </a:p>
          <a:p>
            <a:endParaRPr lang="en-US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Same variable name in different Data Sources can mean differently.  </a:t>
            </a:r>
            <a:endParaRPr lang="en-IE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6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94F63-7247-4557-9098-EA3BAF2FE5B6}"/>
              </a:ext>
            </a:extLst>
          </p:cNvPr>
          <p:cNvSpPr txBox="1">
            <a:spLocks/>
          </p:cNvSpPr>
          <p:nvPr/>
        </p:nvSpPr>
        <p:spPr bwMode="auto">
          <a:xfrm>
            <a:off x="427056" y="533399"/>
            <a:ext cx="822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 b="0" i="0" u="none"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1pPr>
            <a:lvl2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2pPr>
            <a:lvl3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3pPr>
            <a:lvl4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4pPr>
            <a:lvl5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MS PGothic" pitchFamily="34" charset="-128"/>
                <a:cs typeface="Georgia" pitchFamily="34" charset="0"/>
              </a:defRPr>
            </a:lvl5pPr>
            <a:lvl6pPr marL="456720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6pPr>
            <a:lvl7pPr marL="913444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7pPr>
            <a:lvl8pPr marL="1370167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8pPr>
            <a:lvl9pPr marL="1826889" algn="l" defTabSz="456720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Georgia" pitchFamily="34" charset="0"/>
                <a:ea typeface="ＭＳ Ｐゴシック" pitchFamily="34" charset="-128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Agenda for the 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03F70-2A10-47DC-ABFF-8EAF6B076FEB}"/>
              </a:ext>
            </a:extLst>
          </p:cNvPr>
          <p:cNvCxnSpPr/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652C0-4D28-4E12-A5EB-C3C636534191}"/>
              </a:ext>
            </a:extLst>
          </p:cNvPr>
          <p:cNvCxnSpPr/>
          <p:nvPr/>
        </p:nvCxnSpPr>
        <p:spPr bwMode="auto">
          <a:xfrm>
            <a:off x="0" y="381000"/>
            <a:ext cx="9144000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8FF65C2-BA2E-4DE1-A66C-319E63169795}"/>
              </a:ext>
            </a:extLst>
          </p:cNvPr>
          <p:cNvSpPr/>
          <p:nvPr/>
        </p:nvSpPr>
        <p:spPr bwMode="auto">
          <a:xfrm>
            <a:off x="92907" y="2511975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197F2E-239F-4FBF-B6D4-88E5B188A877}"/>
              </a:ext>
            </a:extLst>
          </p:cNvPr>
          <p:cNvSpPr/>
          <p:nvPr/>
        </p:nvSpPr>
        <p:spPr bwMode="auto">
          <a:xfrm>
            <a:off x="1857257" y="2543506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4E2507-9190-429E-992F-03759E8228B6}"/>
              </a:ext>
            </a:extLst>
          </p:cNvPr>
          <p:cNvSpPr/>
          <p:nvPr/>
        </p:nvSpPr>
        <p:spPr bwMode="auto">
          <a:xfrm>
            <a:off x="3621607" y="2509347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816801-A5A2-4D83-8220-B047D202CACF}"/>
              </a:ext>
            </a:extLst>
          </p:cNvPr>
          <p:cNvSpPr/>
          <p:nvPr/>
        </p:nvSpPr>
        <p:spPr bwMode="auto">
          <a:xfrm>
            <a:off x="5360995" y="2509347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D97F71-1CF3-42EB-AE2E-EFD55E21E19C}"/>
              </a:ext>
            </a:extLst>
          </p:cNvPr>
          <p:cNvSpPr/>
          <p:nvPr/>
        </p:nvSpPr>
        <p:spPr bwMode="auto">
          <a:xfrm>
            <a:off x="7100383" y="2509346"/>
            <a:ext cx="1948281" cy="2031121"/>
          </a:xfrm>
          <a:prstGeom prst="ellipse">
            <a:avLst/>
          </a:prstGeom>
          <a:noFill/>
          <a:ln w="762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67885-EDF1-4000-8078-3851DF16AA30}"/>
              </a:ext>
            </a:extLst>
          </p:cNvPr>
          <p:cNvSpPr txBox="1"/>
          <p:nvPr/>
        </p:nvSpPr>
        <p:spPr>
          <a:xfrm>
            <a:off x="228600" y="3276600"/>
            <a:ext cx="218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Data is the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0BE18-9D6F-44C4-A7F3-9477073542E8}"/>
              </a:ext>
            </a:extLst>
          </p:cNvPr>
          <p:cNvSpPr txBox="1"/>
          <p:nvPr/>
        </p:nvSpPr>
        <p:spPr>
          <a:xfrm>
            <a:off x="2298318" y="3276600"/>
            <a:ext cx="218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2">
                    <a:lumMod val="50000"/>
                  </a:schemeClr>
                </a:solidFill>
              </a:rPr>
              <a:t>DS/ML/AI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439A02-72C2-4748-8268-58839D3259B0}"/>
              </a:ext>
            </a:extLst>
          </p:cNvPr>
          <p:cNvSpPr txBox="1"/>
          <p:nvPr/>
        </p:nvSpPr>
        <p:spPr>
          <a:xfrm>
            <a:off x="4035065" y="3276600"/>
            <a:ext cx="218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A Typical </a:t>
            </a:r>
          </a:p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DS 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079C8-DCB2-4801-9B18-3E8FAF0FD447}"/>
              </a:ext>
            </a:extLst>
          </p:cNvPr>
          <p:cNvSpPr txBox="1"/>
          <p:nvPr/>
        </p:nvSpPr>
        <p:spPr>
          <a:xfrm>
            <a:off x="5757360" y="3299320"/>
            <a:ext cx="218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Tools &amp; </a:t>
            </a:r>
          </a:p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Technology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7DBB7-D37D-4EDB-9C02-E449F4C845FD}"/>
              </a:ext>
            </a:extLst>
          </p:cNvPr>
          <p:cNvSpPr txBox="1"/>
          <p:nvPr/>
        </p:nvSpPr>
        <p:spPr>
          <a:xfrm>
            <a:off x="7772438" y="3299319"/>
            <a:ext cx="218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0648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itle &amp; Bullets">
  <a:themeElements>
    <a:clrScheme name="">
      <a:dk1>
        <a:srgbClr val="777777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333399"/>
      </a:accent2>
      <a:accent3>
        <a:srgbClr val="FFFFFF"/>
      </a:accent3>
      <a:accent4>
        <a:srgbClr val="656565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rgbClr val="7777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777777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rgbClr val="7777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777777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Ethicon Currency Review</Template>
  <TotalTime>170502</TotalTime>
  <Words>2225</Words>
  <Application>Microsoft Macintosh PowerPoint</Application>
  <PresentationFormat>On-screen Show (4:3)</PresentationFormat>
  <Paragraphs>394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Georgia</vt:lpstr>
      <vt:lpstr>Title &amp; Bullets</vt:lpstr>
      <vt:lpstr>Data Science: Nuts &amp; Bolts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Reporting</dc:title>
  <dc:creator>rnunez2</dc:creator>
  <cp:lastModifiedBy>Vaibhav Verdhan</cp:lastModifiedBy>
  <cp:revision>2009</cp:revision>
  <dcterms:created xsi:type="dcterms:W3CDTF">2011-04-06T20:39:43Z</dcterms:created>
  <dcterms:modified xsi:type="dcterms:W3CDTF">2022-01-08T22:42:10Z</dcterms:modified>
</cp:coreProperties>
</file>