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marway.com/ru/infinitiv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en-GB" b="1" dirty="0"/>
              <a:t>Should </a:t>
            </a:r>
            <a:r>
              <a:rPr lang="en-US" b="1" dirty="0" smtClean="0"/>
              <a:t>and</a:t>
            </a:r>
            <a:r>
              <a:rPr lang="ru-RU" b="1" dirty="0" smtClean="0"/>
              <a:t> </a:t>
            </a:r>
            <a:r>
              <a:rPr lang="en-GB" b="1" dirty="0"/>
              <a:t>Ought to</a:t>
            </a:r>
            <a:br>
              <a:rPr lang="en-GB" b="1" dirty="0"/>
            </a:b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0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Модальные глаголы </a:t>
            </a:r>
            <a:r>
              <a:rPr lang="ru-RU" sz="2400" b="1" dirty="0" err="1"/>
              <a:t>should</a:t>
            </a:r>
            <a:r>
              <a:rPr lang="ru-RU" sz="2400" dirty="0"/>
              <a:t> и </a:t>
            </a:r>
            <a:r>
              <a:rPr lang="ru-RU" sz="2400" b="1" dirty="0" err="1"/>
              <a:t>ought</a:t>
            </a:r>
            <a:r>
              <a:rPr lang="ru-RU" sz="2400" b="1" dirty="0"/>
              <a:t> </a:t>
            </a:r>
            <a:r>
              <a:rPr lang="ru-RU" sz="2400" b="1" dirty="0" err="1"/>
              <a:t>to</a:t>
            </a:r>
            <a:r>
              <a:rPr lang="ru-RU" sz="2400" dirty="0"/>
              <a:t> используются только в одной форме настоящего времени для всех лиц. В большинстве случаев они неразличимы по смыслу и могут свободно заменять друг друга. </a:t>
            </a:r>
            <a:r>
              <a:rPr lang="ru-RU" sz="2400" b="1" dirty="0" err="1"/>
              <a:t>Should</a:t>
            </a:r>
            <a:r>
              <a:rPr lang="ru-RU" sz="2400" b="1" dirty="0"/>
              <a:t> </a:t>
            </a:r>
            <a:r>
              <a:rPr lang="ru-RU" sz="2400" dirty="0"/>
              <a:t>и </a:t>
            </a:r>
            <a:r>
              <a:rPr lang="ru-RU" sz="2400" b="1" dirty="0" err="1"/>
              <a:t>ought</a:t>
            </a:r>
            <a:r>
              <a:rPr lang="ru-RU" sz="2400" b="1" dirty="0"/>
              <a:t> </a:t>
            </a:r>
            <a:r>
              <a:rPr lang="ru-RU" sz="2400" b="1" dirty="0" err="1"/>
              <a:t>to</a:t>
            </a:r>
            <a:r>
              <a:rPr lang="ru-RU" sz="2400" dirty="0"/>
              <a:t> выражают </a:t>
            </a:r>
            <a:r>
              <a:rPr lang="ru-RU" sz="2400" u="sng" dirty="0"/>
              <a:t>моральную обязанность, долг, совет, предположения, ожидания</a:t>
            </a:r>
            <a:r>
              <a:rPr lang="ru-RU" sz="2400" dirty="0"/>
              <a:t> и переводятся как «</a:t>
            </a:r>
            <a:r>
              <a:rPr lang="ru-RU" sz="2400" b="1" dirty="0"/>
              <a:t>должен</a:t>
            </a:r>
            <a:r>
              <a:rPr lang="ru-RU" sz="2400" dirty="0"/>
              <a:t>», «</a:t>
            </a:r>
            <a:r>
              <a:rPr lang="ru-RU" sz="2400" b="1" dirty="0"/>
              <a:t>следует</a:t>
            </a:r>
            <a:r>
              <a:rPr lang="ru-RU" sz="2400" dirty="0"/>
              <a:t>», «</a:t>
            </a:r>
            <a:r>
              <a:rPr lang="ru-RU" sz="2400" b="1" dirty="0"/>
              <a:t>следовало бы</a:t>
            </a:r>
            <a:r>
              <a:rPr lang="ru-RU" sz="2400" dirty="0"/>
              <a:t>», «</a:t>
            </a:r>
            <a:r>
              <a:rPr lang="ru-RU" sz="2400" b="1" dirty="0"/>
              <a:t>скорее всего</a:t>
            </a:r>
            <a:r>
              <a:rPr lang="ru-RU" sz="2400" dirty="0" smtClean="0"/>
              <a:t>».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После </a:t>
            </a:r>
            <a:r>
              <a:rPr lang="ru-RU" sz="2400" b="1" dirty="0" err="1"/>
              <a:t>ought</a:t>
            </a:r>
            <a:r>
              <a:rPr lang="ru-RU" sz="2400" dirty="0"/>
              <a:t> всегда употребляется </a:t>
            </a:r>
            <a:r>
              <a:rPr lang="ru-RU" sz="2400" dirty="0">
                <a:hlinkClick r:id="rId3"/>
              </a:rPr>
              <a:t>инфинитив</a:t>
            </a:r>
            <a:r>
              <a:rPr lang="ru-RU" sz="2400" dirty="0"/>
              <a:t> смыслового глагола с частицей </a:t>
            </a:r>
            <a:r>
              <a:rPr lang="ru-RU" sz="2400" b="1" dirty="0" err="1"/>
              <a:t>to</a:t>
            </a:r>
            <a:r>
              <a:rPr lang="ru-RU" sz="2400" dirty="0"/>
              <a:t>, а после </a:t>
            </a:r>
            <a:r>
              <a:rPr lang="ru-RU" sz="2400" b="1" dirty="0" err="1"/>
              <a:t>should</a:t>
            </a:r>
            <a:r>
              <a:rPr lang="ru-RU" sz="2400" dirty="0"/>
              <a:t> частица </a:t>
            </a:r>
            <a:r>
              <a:rPr lang="ru-RU" sz="2400" b="1" dirty="0" err="1"/>
              <a:t>to</a:t>
            </a:r>
            <a:r>
              <a:rPr lang="ru-RU" sz="2400" dirty="0"/>
              <a:t> не используется никогда. Они никогда не изменяются в непрямой речи.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7161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51059"/>
            <a:ext cx="8229600" cy="1143000"/>
          </a:xfrm>
        </p:spPr>
        <p:txBody>
          <a:bodyPr/>
          <a:lstStyle/>
          <a:p>
            <a:r>
              <a:rPr lang="ru-RU" dirty="0" smtClean="0"/>
              <a:t>Утвердительные предложения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909199"/>
            <a:ext cx="8229600" cy="637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err="1" smtClean="0"/>
              <a:t>Should</a:t>
            </a:r>
            <a:r>
              <a:rPr lang="ru-RU" sz="1800" dirty="0" smtClean="0"/>
              <a:t> </a:t>
            </a:r>
            <a:r>
              <a:rPr lang="ru-RU" sz="1800" dirty="0"/>
              <a:t>и </a:t>
            </a:r>
            <a:r>
              <a:rPr lang="ru-RU" sz="1800" dirty="0" err="1"/>
              <a:t>ought</a:t>
            </a:r>
            <a:r>
              <a:rPr lang="ru-RU" sz="1800" dirty="0"/>
              <a:t> </a:t>
            </a:r>
            <a:r>
              <a:rPr lang="ru-RU" sz="1800" dirty="0" err="1"/>
              <a:t>to</a:t>
            </a:r>
            <a:r>
              <a:rPr lang="ru-RU" sz="1800" dirty="0"/>
              <a:t> часто используются в утвердительных предложениях, выражая </a:t>
            </a:r>
            <a:r>
              <a:rPr lang="ru-RU" sz="1800" u="sng" dirty="0"/>
              <a:t>совет, обязанность, ожидания говорящего, предположение, вероятность чего-то</a:t>
            </a:r>
            <a:r>
              <a:rPr lang="ru-RU" sz="1800" dirty="0"/>
              <a:t>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755575" y="1540707"/>
            <a:ext cx="5398442" cy="3253028"/>
            <a:chOff x="1112721" y="2348880"/>
            <a:chExt cx="5463786" cy="331805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1115616" y="2348880"/>
              <a:ext cx="5460891" cy="1028584"/>
              <a:chOff x="1254179" y="2627620"/>
              <a:chExt cx="5460891" cy="1028584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259632" y="2996952"/>
                <a:ext cx="5455438" cy="659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It’s late already. You 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should</a:t>
                </a:r>
                <a:r>
                  <a:rPr lang="en-US" i="1" dirty="0"/>
                  <a:t> go to bed</a:t>
                </a:r>
                <a:r>
                  <a:rPr lang="en-US" i="1" dirty="0" smtClean="0"/>
                  <a:t>.</a:t>
                </a:r>
                <a:endParaRPr lang="ru-RU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Jessica</a:t>
                </a:r>
                <a:r>
                  <a:rPr lang="en-US" i="1" dirty="0"/>
                  <a:t> 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ought to</a:t>
                </a:r>
                <a:r>
                  <a:rPr lang="en-US" i="1" dirty="0"/>
                  <a:t> go home now. Her mom is worrying.</a:t>
                </a:r>
                <a:endParaRPr lang="ru-RU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1254179" y="2627620"/>
                <a:ext cx="8124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 smtClean="0"/>
                  <a:t>Совет</a:t>
                </a:r>
                <a:r>
                  <a:rPr lang="en-US" b="1" dirty="0" smtClean="0"/>
                  <a:t>:</a:t>
                </a:r>
                <a:endParaRPr lang="ru-RU" b="1" dirty="0"/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1112721" y="3420706"/>
              <a:ext cx="5463785" cy="1093042"/>
              <a:chOff x="1115615" y="4222828"/>
              <a:chExt cx="5463785" cy="1093042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1129970" y="4222828"/>
                <a:ext cx="2098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/>
                  <a:t>Обязанность, </a:t>
                </a:r>
                <a:r>
                  <a:rPr lang="ru-RU" b="1" dirty="0" smtClean="0"/>
                  <a:t>долг</a:t>
                </a:r>
                <a:r>
                  <a:rPr lang="en-US" b="1" dirty="0" smtClean="0"/>
                  <a:t>:</a:t>
                </a:r>
                <a:endParaRPr lang="ru-RU" b="1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115615" y="4656618"/>
                <a:ext cx="5463785" cy="659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We 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should</a:t>
                </a:r>
                <a:r>
                  <a:rPr lang="en-US" i="1" dirty="0"/>
                  <a:t> stop him! He is going to commit a crime! </a:t>
                </a:r>
                <a:endParaRPr lang="en-US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I</a:t>
                </a:r>
                <a:r>
                  <a:rPr lang="en-US" i="1" dirty="0"/>
                  <a:t> 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ought to</a:t>
                </a:r>
                <a:r>
                  <a:rPr lang="en-US" i="1" dirty="0"/>
                  <a:t> help everyone who is in need.</a:t>
                </a:r>
                <a:endParaRPr lang="ru-RU" dirty="0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1112722" y="4575638"/>
              <a:ext cx="5396020" cy="1091300"/>
              <a:chOff x="2200316" y="5085184"/>
              <a:chExt cx="5396020" cy="1091300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2200316" y="5085184"/>
                <a:ext cx="3617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/>
                  <a:t>Предположение или </a:t>
                </a:r>
                <a:r>
                  <a:rPr lang="ru-RU" b="1" dirty="0" smtClean="0"/>
                  <a:t>вероятность</a:t>
                </a:r>
                <a:r>
                  <a:rPr lang="en-US" b="1" dirty="0" smtClean="0"/>
                  <a:t>:</a:t>
                </a:r>
                <a:endParaRPr lang="ru-RU" b="1" dirty="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2200316" y="5517232"/>
                <a:ext cx="5396020" cy="659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Don’t </a:t>
                </a:r>
                <a:r>
                  <a:rPr lang="en-US" i="1" dirty="0"/>
                  <a:t>forget your coat. It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should be</a:t>
                </a:r>
                <a:r>
                  <a:rPr lang="en-US" i="1" dirty="0"/>
                  <a:t> chilly outside. 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I </a:t>
                </a:r>
                <a:r>
                  <a:rPr lang="en-US" i="1" dirty="0"/>
                  <a:t>want to go to Paris but it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ought to be</a:t>
                </a:r>
                <a:r>
                  <a:rPr lang="en-US" i="1" dirty="0"/>
                  <a:t> expensive.</a:t>
                </a:r>
                <a:endParaRPr lang="ru-RU" dirty="0"/>
              </a:p>
            </p:txBody>
          </p:sp>
        </p:grpSp>
      </p:grpSp>
      <p:grpSp>
        <p:nvGrpSpPr>
          <p:cNvPr id="16" name="Группа 15"/>
          <p:cNvGrpSpPr/>
          <p:nvPr/>
        </p:nvGrpSpPr>
        <p:grpSpPr>
          <a:xfrm>
            <a:off x="755576" y="5048430"/>
            <a:ext cx="8604448" cy="1638369"/>
            <a:chOff x="683010" y="5013176"/>
            <a:chExt cx="8604448" cy="1638369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683010" y="5013176"/>
              <a:ext cx="86044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Предложения, в которых после </a:t>
              </a:r>
              <a:r>
                <a:rPr lang="ru-RU" dirty="0" err="1"/>
                <a:t>should</a:t>
              </a:r>
              <a:r>
                <a:rPr lang="ru-RU" dirty="0"/>
                <a:t> и </a:t>
              </a:r>
              <a:r>
                <a:rPr lang="ru-RU" dirty="0" err="1"/>
                <a:t>ought</a:t>
              </a:r>
              <a:r>
                <a:rPr lang="ru-RU" dirty="0"/>
                <a:t> </a:t>
              </a:r>
              <a:r>
                <a:rPr lang="ru-RU" dirty="0" err="1"/>
                <a:t>to</a:t>
              </a:r>
              <a:r>
                <a:rPr lang="ru-RU" dirty="0"/>
                <a:t> используется совершенный инфинитив и совершенно-продолжительный инфинитив, означают, что </a:t>
              </a:r>
              <a:r>
                <a:rPr lang="ru-RU" u="sng" dirty="0"/>
                <a:t>желаемое действие не произошло.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91814" y="6005214"/>
              <a:ext cx="58958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 </a:t>
              </a:r>
              <a:r>
                <a:rPr lang="en-US" i="1" dirty="0" smtClean="0"/>
                <a:t>Ann</a:t>
              </a:r>
              <a:r>
                <a:rPr lang="en-US" i="1" dirty="0"/>
                <a:t> </a:t>
              </a:r>
              <a:r>
                <a:rPr lang="en-US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should have been studying</a:t>
              </a:r>
              <a:r>
                <a:rPr lang="en-US" i="1" dirty="0"/>
                <a:t> harder last year</a:t>
              </a:r>
              <a:r>
                <a:rPr lang="en-US" i="1" dirty="0" smtClean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 smtClean="0"/>
                <a:t>They</a:t>
              </a:r>
              <a:r>
                <a:rPr lang="en-US" i="1" dirty="0"/>
                <a:t> </a:t>
              </a:r>
              <a:r>
                <a:rPr lang="en-US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ought to have been</a:t>
              </a:r>
              <a:r>
                <a:rPr lang="en-US" i="1" dirty="0"/>
                <a:t> more careful on the road.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1614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9974"/>
            <a:ext cx="8229600" cy="1143000"/>
          </a:xfrm>
        </p:spPr>
        <p:txBody>
          <a:bodyPr/>
          <a:lstStyle/>
          <a:p>
            <a:r>
              <a:rPr lang="ru-RU" dirty="0" smtClean="0"/>
              <a:t>Отрицательные предложения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901793"/>
            <a:ext cx="8229600" cy="1152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В отрицательных предложениях с модальными глаголами </a:t>
            </a:r>
            <a:r>
              <a:rPr lang="ru-RU" sz="1800" dirty="0" err="1"/>
              <a:t>should</a:t>
            </a:r>
            <a:r>
              <a:rPr lang="ru-RU" sz="1800" dirty="0"/>
              <a:t> и </a:t>
            </a:r>
            <a:r>
              <a:rPr lang="ru-RU" sz="1800" dirty="0" err="1"/>
              <a:t>ought</a:t>
            </a:r>
            <a:r>
              <a:rPr lang="ru-RU" sz="1800" dirty="0"/>
              <a:t> </a:t>
            </a:r>
            <a:r>
              <a:rPr lang="ru-RU" sz="1800" dirty="0" err="1"/>
              <a:t>to</a:t>
            </a:r>
            <a:r>
              <a:rPr lang="ru-RU" sz="1800" dirty="0"/>
              <a:t> частица </a:t>
            </a:r>
            <a:r>
              <a:rPr lang="ru-RU" sz="1800" dirty="0" err="1"/>
              <a:t>not</a:t>
            </a:r>
            <a:r>
              <a:rPr lang="ru-RU" sz="1800" dirty="0"/>
              <a:t> присоединяется </a:t>
            </a:r>
            <a:r>
              <a:rPr lang="ru-RU" sz="1800" u="sng" dirty="0"/>
              <a:t>после модальных глаголов</a:t>
            </a:r>
            <a:r>
              <a:rPr lang="ru-RU" sz="1800" dirty="0"/>
              <a:t> (</a:t>
            </a:r>
            <a:r>
              <a:rPr lang="ru-RU" sz="1800" u="sng" dirty="0" err="1"/>
              <a:t>should</a:t>
            </a:r>
            <a:r>
              <a:rPr lang="ru-RU" sz="1800" u="sng" dirty="0"/>
              <a:t> </a:t>
            </a:r>
            <a:r>
              <a:rPr lang="ru-RU" sz="1800" u="sng" dirty="0" err="1"/>
              <a:t>not</a:t>
            </a:r>
            <a:r>
              <a:rPr lang="ru-RU" sz="1800" u="sng" dirty="0"/>
              <a:t> </a:t>
            </a:r>
            <a:r>
              <a:rPr lang="ru-RU" sz="1800" dirty="0"/>
              <a:t>и </a:t>
            </a:r>
            <a:r>
              <a:rPr lang="ru-RU" sz="1800" u="sng" dirty="0" err="1"/>
              <a:t>ought</a:t>
            </a:r>
            <a:r>
              <a:rPr lang="ru-RU" sz="1800" u="sng" dirty="0"/>
              <a:t> </a:t>
            </a:r>
            <a:r>
              <a:rPr lang="ru-RU" sz="1800" u="sng" dirty="0" err="1"/>
              <a:t>not</a:t>
            </a:r>
            <a:r>
              <a:rPr lang="ru-RU" sz="1800" u="sng" dirty="0"/>
              <a:t> </a:t>
            </a:r>
            <a:r>
              <a:rPr lang="ru-RU" sz="1800" u="sng" dirty="0" err="1"/>
              <a:t>to</a:t>
            </a:r>
            <a:r>
              <a:rPr lang="ru-RU" sz="1800" dirty="0"/>
              <a:t>). Такие предложения переводятся как </a:t>
            </a:r>
            <a:r>
              <a:rPr lang="ru-RU" sz="1800" b="1" dirty="0" smtClean="0"/>
              <a:t>«не следует», «не </a:t>
            </a:r>
            <a:r>
              <a:rPr lang="ru-RU" sz="1800" b="1" dirty="0"/>
              <a:t>стоит», «не должно быть»</a:t>
            </a:r>
            <a:r>
              <a:rPr lang="ru-RU" sz="18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081191"/>
            <a:ext cx="55211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You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 not </a:t>
            </a:r>
            <a:r>
              <a:rPr lang="en-US" i="1" dirty="0"/>
              <a:t>go outside late</a:t>
            </a:r>
            <a:r>
              <a:rPr lang="en-US" i="1" dirty="0" smtClean="0"/>
              <a:t>.</a:t>
            </a:r>
            <a:endParaRPr lang="ru-RU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Tom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ought not to be driving </a:t>
            </a:r>
            <a:r>
              <a:rPr lang="en-US" i="1" dirty="0"/>
              <a:t>now. He looks really tired</a:t>
            </a:r>
            <a:r>
              <a:rPr lang="en-US" i="1" dirty="0" smtClean="0"/>
              <a:t>.</a:t>
            </a:r>
            <a:endParaRPr lang="ru-RU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Those children 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shouldn’t be playing</a:t>
            </a:r>
            <a:r>
              <a:rPr lang="en-US" i="1" dirty="0"/>
              <a:t> near the road</a:t>
            </a:r>
            <a:r>
              <a:rPr lang="en-US" i="1" dirty="0" smtClean="0"/>
              <a:t>.</a:t>
            </a:r>
            <a:endParaRPr lang="ru-RU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Don’t take your coat. It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oughtn’t to be</a:t>
            </a:r>
            <a:r>
              <a:rPr lang="en-US" i="1" dirty="0"/>
              <a:t> cold outside.</a:t>
            </a:r>
            <a:endParaRPr lang="ru-RU" i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827584" y="3717032"/>
            <a:ext cx="8640960" cy="1927501"/>
            <a:chOff x="454306" y="3717032"/>
            <a:chExt cx="8640960" cy="1927501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54306" y="3717032"/>
              <a:ext cx="86409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Отрицательные конструкции с совершенным инфинитивом и совершенно-продолжительным инфинитивом (</a:t>
              </a:r>
              <a:r>
                <a:rPr lang="ru-RU" dirty="0" err="1"/>
                <a:t>should</a:t>
              </a:r>
              <a:r>
                <a:rPr lang="ru-RU" dirty="0"/>
                <a:t> </a:t>
              </a:r>
              <a:r>
                <a:rPr lang="ru-RU" dirty="0" err="1"/>
                <a:t>not</a:t>
              </a:r>
              <a:r>
                <a:rPr lang="ru-RU" dirty="0"/>
                <a:t> </a:t>
              </a:r>
              <a:r>
                <a:rPr lang="ru-RU" dirty="0" err="1"/>
                <a:t>have</a:t>
              </a:r>
              <a:r>
                <a:rPr lang="ru-RU" dirty="0"/>
                <a:t>, </a:t>
              </a:r>
              <a:r>
                <a:rPr lang="ru-RU" dirty="0" err="1"/>
                <a:t>ought</a:t>
              </a:r>
              <a:r>
                <a:rPr lang="ru-RU" dirty="0"/>
                <a:t> </a:t>
              </a:r>
              <a:r>
                <a:rPr lang="ru-RU" dirty="0" err="1"/>
                <a:t>not</a:t>
              </a:r>
              <a:r>
                <a:rPr lang="ru-RU" dirty="0"/>
                <a:t> </a:t>
              </a:r>
              <a:r>
                <a:rPr lang="ru-RU" dirty="0" err="1"/>
                <a:t>to</a:t>
              </a:r>
              <a:r>
                <a:rPr lang="ru-RU" dirty="0"/>
                <a:t> </a:t>
              </a:r>
              <a:r>
                <a:rPr lang="ru-RU" dirty="0" err="1"/>
                <a:t>have</a:t>
              </a:r>
              <a:r>
                <a:rPr lang="ru-RU" dirty="0"/>
                <a:t> </a:t>
              </a:r>
              <a:r>
                <a:rPr lang="ru-RU" dirty="0" err="1"/>
                <a:t>been</a:t>
              </a:r>
              <a:r>
                <a:rPr lang="ru-RU" dirty="0"/>
                <a:t>) </a:t>
              </a:r>
              <a:r>
                <a:rPr lang="ru-RU" u="sng" dirty="0"/>
                <a:t>выражают укор, так как произошло что-то нежелательное.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54306" y="4998202"/>
              <a:ext cx="45660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Jack </a:t>
              </a:r>
              <a:r>
                <a:rPr lang="en-US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shouldn’t have said </a:t>
              </a:r>
              <a:r>
                <a:rPr lang="en-US" i="1" dirty="0"/>
                <a:t>that to his mother</a:t>
              </a:r>
              <a:r>
                <a:rPr lang="en-US" i="1" dirty="0" smtClean="0"/>
                <a:t>.</a:t>
              </a:r>
              <a:endParaRPr lang="ru-RU" i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I </a:t>
              </a:r>
              <a:r>
                <a:rPr lang="en-US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oughtn’t to have been skipping</a:t>
              </a:r>
              <a:r>
                <a:rPr lang="en-US" i="1" dirty="0"/>
                <a:t> my classes.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84582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364" y="-34894"/>
            <a:ext cx="8229600" cy="1143000"/>
          </a:xfrm>
        </p:spPr>
        <p:txBody>
          <a:bodyPr/>
          <a:lstStyle/>
          <a:p>
            <a:r>
              <a:rPr lang="ru-RU" dirty="0" smtClean="0"/>
              <a:t>Вопросительные предложения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41382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вопросительных предложениях </a:t>
            </a:r>
            <a:r>
              <a:rPr lang="ru-RU" sz="1800" b="1" dirty="0" err="1"/>
              <a:t>should</a:t>
            </a:r>
            <a:r>
              <a:rPr lang="ru-RU" sz="1800" dirty="0"/>
              <a:t> и </a:t>
            </a:r>
            <a:r>
              <a:rPr lang="ru-RU" sz="1800" b="1" dirty="0" err="1"/>
              <a:t>ought</a:t>
            </a:r>
            <a:r>
              <a:rPr lang="ru-RU" sz="1800" b="1" dirty="0"/>
              <a:t> </a:t>
            </a:r>
            <a:r>
              <a:rPr lang="ru-RU" sz="1800" b="1" dirty="0" err="1"/>
              <a:t>to</a:t>
            </a:r>
            <a:r>
              <a:rPr lang="ru-RU" sz="1800" dirty="0"/>
              <a:t> стоят в начале предложения перед подлежащим или после вопросительного слова. Встречаются также </a:t>
            </a:r>
            <a:r>
              <a:rPr lang="ru-RU" sz="1800" dirty="0" smtClean="0"/>
              <a:t>отрицательные вопросы</a:t>
            </a:r>
            <a:r>
              <a:rPr lang="ru-RU" sz="1800" dirty="0"/>
              <a:t> «</a:t>
            </a:r>
            <a:r>
              <a:rPr lang="ru-RU" sz="1800" b="1" dirty="0" err="1"/>
              <a:t>Shouldn’t</a:t>
            </a:r>
            <a:r>
              <a:rPr lang="ru-RU" sz="1800" b="1" dirty="0"/>
              <a:t>..?</a:t>
            </a:r>
            <a:r>
              <a:rPr lang="ru-RU" sz="1800" dirty="0"/>
              <a:t>» и «</a:t>
            </a:r>
            <a:r>
              <a:rPr lang="ru-RU" sz="1800" b="1" dirty="0" err="1"/>
              <a:t>Oughtn’t</a:t>
            </a:r>
            <a:r>
              <a:rPr lang="ru-RU" sz="1800" b="1" dirty="0"/>
              <a:t> </a:t>
            </a:r>
            <a:r>
              <a:rPr lang="ru-RU" sz="1800" b="1" dirty="0" err="1"/>
              <a:t>to</a:t>
            </a:r>
            <a:r>
              <a:rPr lang="ru-RU" sz="1800" b="1" dirty="0"/>
              <a:t>..?</a:t>
            </a:r>
            <a:r>
              <a:rPr lang="ru-RU" sz="1800" dirty="0"/>
              <a:t>», которые переводятся как «</a:t>
            </a:r>
            <a:r>
              <a:rPr lang="ru-RU" sz="1800" b="1" dirty="0"/>
              <a:t>разве?</a:t>
            </a:r>
            <a:r>
              <a:rPr lang="ru-RU" sz="1800" dirty="0"/>
              <a:t>», «</a:t>
            </a:r>
            <a:r>
              <a:rPr lang="ru-RU" sz="1800" b="1" dirty="0"/>
              <a:t>не так ли?</a:t>
            </a:r>
            <a:r>
              <a:rPr lang="ru-RU" sz="1800" dirty="0"/>
              <a:t>».</a:t>
            </a:r>
            <a:endParaRPr lang="ru-RU" sz="1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821350" y="2643417"/>
            <a:ext cx="6635080" cy="1188788"/>
            <a:chOff x="2415033" y="3209708"/>
            <a:chExt cx="4572000" cy="118878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415033" y="3209708"/>
              <a:ext cx="32044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 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Ought </a:t>
              </a:r>
              <a:r>
                <a:rPr lang="en-US" dirty="0"/>
                <a:t>we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to </a:t>
              </a:r>
              <a:r>
                <a:rPr lang="en-US" dirty="0"/>
                <a:t>help everyone who is in need? 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415033" y="3613666"/>
              <a:ext cx="2180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 </a:t>
              </a:r>
              <a:r>
                <a:rPr lang="en-US" dirty="0" smtClean="0"/>
                <a:t>Why 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ought</a:t>
              </a:r>
              <a:r>
                <a:rPr lang="en-US" dirty="0"/>
                <a:t> Matt 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to</a:t>
              </a:r>
              <a:r>
                <a:rPr lang="en-US" dirty="0"/>
                <a:t> do this? 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415033" y="4029164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 </a:t>
              </a:r>
              <a:r>
                <a:rPr lang="en-US" dirty="0" smtClean="0"/>
                <a:t>Why </a:t>
              </a:r>
              <a:r>
                <a:rPr lang="en-US" dirty="0"/>
                <a:t>are you here? 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Shouldn’t</a:t>
              </a:r>
              <a:r>
                <a:rPr lang="en-US" dirty="0"/>
                <a:t> you be studying now? </a:t>
              </a:r>
              <a:endParaRPr lang="ru-RU" dirty="0"/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827584" y="4297015"/>
            <a:ext cx="8363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Совершенный инфинитив и совершенно-продолжительный инфинитив в вопросах с </a:t>
            </a:r>
            <a:r>
              <a:rPr lang="ru-RU" dirty="0" err="1"/>
              <a:t>should</a:t>
            </a:r>
            <a:r>
              <a:rPr lang="ru-RU" dirty="0"/>
              <a:t> и </a:t>
            </a:r>
            <a:r>
              <a:rPr lang="ru-RU" dirty="0" err="1"/>
              <a:t>ought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используются редко. Такие вопросы выражают </a:t>
            </a:r>
            <a:r>
              <a:rPr lang="ru-RU" u="sng" dirty="0"/>
              <a:t>сомнение в совершенных или несовершенных делах.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27584" y="5301208"/>
            <a:ext cx="52061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Should </a:t>
            </a:r>
            <a:r>
              <a:rPr lang="en-US" dirty="0"/>
              <a:t>I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have married </a:t>
            </a:r>
            <a:r>
              <a:rPr lang="en-US" dirty="0"/>
              <a:t>Kate</a:t>
            </a:r>
            <a:r>
              <a:rPr lang="en-US" dirty="0" smtClean="0"/>
              <a:t>?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Oughtn't</a:t>
            </a:r>
            <a:r>
              <a:rPr lang="en-US" dirty="0" smtClean="0"/>
              <a:t> </a:t>
            </a:r>
            <a:r>
              <a:rPr lang="en-US" dirty="0"/>
              <a:t>you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have been</a:t>
            </a:r>
            <a:r>
              <a:rPr lang="en-US" dirty="0"/>
              <a:t> more careful that day</a:t>
            </a:r>
            <a:r>
              <a:rPr lang="en-US" dirty="0" smtClean="0"/>
              <a:t>?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Shouldn’t</a:t>
            </a:r>
            <a:r>
              <a:rPr lang="en-US" dirty="0" smtClean="0"/>
              <a:t> </a:t>
            </a:r>
            <a:r>
              <a:rPr lang="en-US" dirty="0"/>
              <a:t>she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have gone</a:t>
            </a:r>
            <a:r>
              <a:rPr lang="en-US" dirty="0"/>
              <a:t> to the party?</a:t>
            </a:r>
            <a:endParaRPr lang="ru-RU" dirty="0"/>
          </a:p>
          <a:p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64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44624" y="2725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Should</a:t>
            </a:r>
            <a:r>
              <a:rPr lang="ru-RU" dirty="0" smtClean="0"/>
              <a:t> </a:t>
            </a:r>
            <a:r>
              <a:rPr lang="en-US" dirty="0" smtClean="0"/>
              <a:t>or </a:t>
            </a:r>
            <a:r>
              <a:rPr lang="en-GB" dirty="0" smtClean="0"/>
              <a:t>Ought to ?</a:t>
            </a:r>
            <a:r>
              <a:rPr lang="en-GB" b="1" dirty="0"/>
              <a:t/>
            </a:r>
            <a:br>
              <a:rPr lang="en-GB" b="1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9116" y="1448717"/>
            <a:ext cx="8099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Модальные глаголы </a:t>
            </a:r>
            <a:r>
              <a:rPr lang="ru-RU" dirty="0" err="1"/>
              <a:t>should</a:t>
            </a:r>
            <a:r>
              <a:rPr lang="ru-RU" dirty="0"/>
              <a:t> и </a:t>
            </a:r>
            <a:r>
              <a:rPr lang="ru-RU" dirty="0" err="1"/>
              <a:t>ought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практически неразличимы и могут свободно заменять друг друга в предложениях. Однако, в современном английском языке чаще всего используется именно </a:t>
            </a:r>
            <a:r>
              <a:rPr lang="ru-RU" dirty="0" err="1"/>
              <a:t>should</a:t>
            </a:r>
            <a:r>
              <a:rPr lang="ru-RU" dirty="0"/>
              <a:t>, так как он более универсальный по значению и используется в инструкциях, поправках, советах. </a:t>
            </a:r>
            <a:r>
              <a:rPr lang="ru-RU" u="sng" dirty="0" err="1"/>
              <a:t>Ought</a:t>
            </a:r>
            <a:r>
              <a:rPr lang="ru-RU" u="sng" dirty="0"/>
              <a:t> </a:t>
            </a:r>
            <a:r>
              <a:rPr lang="ru-RU" u="sng" dirty="0" err="1"/>
              <a:t>to</a:t>
            </a:r>
            <a:r>
              <a:rPr lang="ru-RU" u="sng" dirty="0"/>
              <a:t> подчеркивает моральную обязанность, долг, зов сердца</a:t>
            </a:r>
            <a:r>
              <a:rPr lang="ru-RU" dirty="0"/>
              <a:t>. Также </a:t>
            </a:r>
            <a:r>
              <a:rPr lang="ru-RU" u="sng" dirty="0" err="1"/>
              <a:t>should</a:t>
            </a:r>
            <a:r>
              <a:rPr lang="ru-RU" u="sng" dirty="0"/>
              <a:t> чаще используется при выражении вероятности чего-то, предположения.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9116" y="3501008"/>
            <a:ext cx="5005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ought to </a:t>
            </a:r>
            <a:r>
              <a:rPr lang="en-US" dirty="0"/>
              <a:t>marry Kate because I truly love her.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 be </a:t>
            </a:r>
            <a:r>
              <a:rPr lang="en-US" dirty="0"/>
              <a:t>difficult to live in a foreign country.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2687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40568" y="0"/>
            <a:ext cx="8229600" cy="1143000"/>
          </a:xfrm>
        </p:spPr>
        <p:txBody>
          <a:bodyPr/>
          <a:lstStyle/>
          <a:p>
            <a:r>
              <a:rPr lang="en-GB" dirty="0"/>
              <a:t>Should </a:t>
            </a:r>
            <a:r>
              <a:rPr lang="ru-RU" dirty="0"/>
              <a:t>в конструкциях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05273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Should</a:t>
            </a:r>
            <a:r>
              <a:rPr lang="ru-RU" dirty="0"/>
              <a:t> часто используется в конструкциях после глаголов </a:t>
            </a:r>
            <a:r>
              <a:rPr lang="ru-RU" b="1" dirty="0" err="1"/>
              <a:t>suggest</a:t>
            </a:r>
            <a:r>
              <a:rPr lang="ru-RU" dirty="0"/>
              <a:t> (предлагать), </a:t>
            </a:r>
            <a:r>
              <a:rPr lang="ru-RU" b="1" dirty="0" err="1"/>
              <a:t>propose</a:t>
            </a:r>
            <a:r>
              <a:rPr lang="ru-RU" dirty="0"/>
              <a:t> (вносить предложение), </a:t>
            </a:r>
            <a:r>
              <a:rPr lang="ru-RU" b="1" dirty="0" err="1"/>
              <a:t>recommend</a:t>
            </a:r>
            <a:r>
              <a:rPr lang="ru-RU" dirty="0"/>
              <a:t> (рекомендовать), </a:t>
            </a:r>
            <a:r>
              <a:rPr lang="ru-RU" b="1" dirty="0" err="1"/>
              <a:t>insist</a:t>
            </a:r>
            <a:r>
              <a:rPr lang="ru-RU" b="1" dirty="0"/>
              <a:t> </a:t>
            </a:r>
            <a:r>
              <a:rPr lang="ru-RU" dirty="0"/>
              <a:t>(настаивать), </a:t>
            </a:r>
            <a:r>
              <a:rPr lang="ru-RU" b="1" dirty="0" err="1"/>
              <a:t>demand</a:t>
            </a:r>
            <a:r>
              <a:rPr lang="ru-RU" dirty="0"/>
              <a:t> (требовать), </a:t>
            </a:r>
            <a:r>
              <a:rPr lang="ru-RU" u="sng" dirty="0"/>
              <a:t>но может опускаться без потери смысла</a:t>
            </a:r>
            <a:r>
              <a:rPr lang="ru-RU" dirty="0"/>
              <a:t>. При согласовании времен в предложении </a:t>
            </a:r>
            <a:r>
              <a:rPr lang="ru-RU" dirty="0" err="1"/>
              <a:t>should</a:t>
            </a:r>
            <a:r>
              <a:rPr lang="ru-RU" dirty="0"/>
              <a:t> никогда не меняется.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0264" y="2348880"/>
            <a:ext cx="6102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Janice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demands</a:t>
            </a:r>
            <a:r>
              <a:rPr lang="en-US" i="1" dirty="0"/>
              <a:t> that Jack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</a:t>
            </a:r>
            <a:r>
              <a:rPr lang="en-US" i="1" dirty="0"/>
              <a:t> apologize to her. 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Janice 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demands</a:t>
            </a:r>
            <a:r>
              <a:rPr lang="en-US" i="1" dirty="0"/>
              <a:t> that Jack apologizes to her</a:t>
            </a:r>
            <a:r>
              <a:rPr lang="en-US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My parents 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insisted</a:t>
            </a:r>
            <a:r>
              <a:rPr lang="en-US" i="1" dirty="0"/>
              <a:t> that we 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</a:t>
            </a:r>
            <a:r>
              <a:rPr lang="en-US" i="1" dirty="0"/>
              <a:t> have dinner with them. 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My parents 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insisted</a:t>
            </a:r>
            <a:r>
              <a:rPr lang="en-US" i="1" dirty="0"/>
              <a:t> that we had dinner with them.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3645024"/>
            <a:ext cx="8316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Should </a:t>
            </a:r>
            <a:r>
              <a:rPr lang="ru-RU" dirty="0"/>
              <a:t>также используется в конструкциях </a:t>
            </a:r>
            <a:r>
              <a:rPr lang="en-GB" dirty="0"/>
              <a:t>c </a:t>
            </a:r>
            <a:r>
              <a:rPr lang="ru-RU" dirty="0"/>
              <a:t>прилагательными </a:t>
            </a:r>
            <a:r>
              <a:rPr lang="en-GB" b="1" dirty="0"/>
              <a:t>important</a:t>
            </a:r>
            <a:r>
              <a:rPr lang="en-GB" dirty="0"/>
              <a:t> (</a:t>
            </a:r>
            <a:r>
              <a:rPr lang="ru-RU" dirty="0"/>
              <a:t>важный), </a:t>
            </a:r>
            <a:r>
              <a:rPr lang="en-GB" b="1" dirty="0"/>
              <a:t>essential</a:t>
            </a:r>
            <a:r>
              <a:rPr lang="en-GB" dirty="0"/>
              <a:t> (</a:t>
            </a:r>
            <a:r>
              <a:rPr lang="ru-RU" dirty="0"/>
              <a:t>необходимый), </a:t>
            </a:r>
            <a:r>
              <a:rPr lang="en-GB" b="1" dirty="0"/>
              <a:t>strange </a:t>
            </a:r>
            <a:r>
              <a:rPr lang="en-GB" dirty="0"/>
              <a:t>(</a:t>
            </a:r>
            <a:r>
              <a:rPr lang="ru-RU" dirty="0" smtClean="0"/>
              <a:t>странный),</a:t>
            </a:r>
            <a:r>
              <a:rPr lang="ru-RU" b="1" dirty="0" smtClean="0"/>
              <a:t> </a:t>
            </a:r>
            <a:r>
              <a:rPr lang="en-GB" b="1" dirty="0" smtClean="0"/>
              <a:t>odd </a:t>
            </a:r>
            <a:r>
              <a:rPr lang="en-GB" dirty="0" smtClean="0"/>
              <a:t>(</a:t>
            </a:r>
            <a:r>
              <a:rPr lang="ru-RU" dirty="0"/>
              <a:t>необычный), </a:t>
            </a:r>
            <a:r>
              <a:rPr lang="en-GB" b="1" dirty="0"/>
              <a:t>funny</a:t>
            </a:r>
            <a:r>
              <a:rPr lang="en-GB" dirty="0"/>
              <a:t> (</a:t>
            </a:r>
            <a:r>
              <a:rPr lang="ru-RU" dirty="0"/>
              <a:t>смешной), </a:t>
            </a:r>
            <a:r>
              <a:rPr lang="en-GB" b="1" dirty="0"/>
              <a:t>typical</a:t>
            </a:r>
            <a:r>
              <a:rPr lang="en-GB" dirty="0"/>
              <a:t> (</a:t>
            </a:r>
            <a:r>
              <a:rPr lang="ru-RU" dirty="0"/>
              <a:t>типичный),</a:t>
            </a:r>
            <a:r>
              <a:rPr lang="ru-RU" b="1" dirty="0"/>
              <a:t> </a:t>
            </a:r>
            <a:r>
              <a:rPr lang="en-GB" b="1" dirty="0"/>
              <a:t>natural </a:t>
            </a:r>
            <a:r>
              <a:rPr lang="en-GB" dirty="0"/>
              <a:t>(</a:t>
            </a:r>
            <a:r>
              <a:rPr lang="ru-RU" dirty="0"/>
              <a:t>естественный), </a:t>
            </a:r>
            <a:r>
              <a:rPr lang="en-GB" b="1" dirty="0" smtClean="0"/>
              <a:t>interesting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ru-RU" dirty="0"/>
              <a:t>интересный), </a:t>
            </a:r>
            <a:r>
              <a:rPr lang="en-GB" b="1" dirty="0"/>
              <a:t>surprised </a:t>
            </a:r>
            <a:r>
              <a:rPr lang="en-GB" dirty="0"/>
              <a:t>(</a:t>
            </a:r>
            <a:r>
              <a:rPr lang="ru-RU" dirty="0"/>
              <a:t>удивленный), </a:t>
            </a:r>
            <a:r>
              <a:rPr lang="en-GB" b="1" dirty="0"/>
              <a:t>surprising</a:t>
            </a:r>
            <a:r>
              <a:rPr lang="en-GB" dirty="0"/>
              <a:t> (</a:t>
            </a:r>
            <a:r>
              <a:rPr lang="ru-RU" dirty="0"/>
              <a:t>удивительный) для большей выразительности предложения.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53896" y="5218167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It’s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strange</a:t>
            </a:r>
            <a:r>
              <a:rPr lang="en-US" i="1" dirty="0"/>
              <a:t> that Paul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</a:t>
            </a:r>
            <a:r>
              <a:rPr lang="en-US" i="1" dirty="0"/>
              <a:t> be rude. He is usually really polite</a:t>
            </a:r>
            <a:r>
              <a:rPr lang="en-US" i="1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It is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typical</a:t>
            </a:r>
            <a:r>
              <a:rPr lang="en-US" i="1" dirty="0"/>
              <a:t> that Lauren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should</a:t>
            </a:r>
            <a:r>
              <a:rPr lang="en-US" i="1" dirty="0"/>
              <a:t> forget to do her homework</a:t>
            </a:r>
            <a:r>
              <a:rPr lang="en-US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 was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surprised</a:t>
            </a:r>
            <a:r>
              <a:rPr lang="en-US" i="1" dirty="0"/>
              <a:t> that Matt 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</a:t>
            </a:r>
            <a:r>
              <a:rPr lang="en-US" i="1" dirty="0"/>
              <a:t> behave like that.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4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300" y="0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Should </a:t>
            </a:r>
            <a:r>
              <a:rPr lang="ru-RU" dirty="0"/>
              <a:t>в </a:t>
            </a:r>
            <a:r>
              <a:rPr lang="ru-RU" dirty="0" smtClean="0"/>
              <a:t>конструкциях</a:t>
            </a:r>
            <a:r>
              <a:rPr lang="en-US" dirty="0" smtClean="0"/>
              <a:t>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052736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Модальный глагол </a:t>
            </a:r>
            <a:r>
              <a:rPr lang="ru-RU" b="1" dirty="0" err="1"/>
              <a:t>should</a:t>
            </a:r>
            <a:r>
              <a:rPr lang="ru-RU" dirty="0"/>
              <a:t> может использоваться в условных предложениях с </a:t>
            </a:r>
            <a:r>
              <a:rPr lang="ru-RU" b="1" dirty="0" err="1"/>
              <a:t>If</a:t>
            </a:r>
            <a:r>
              <a:rPr lang="ru-RU" dirty="0"/>
              <a:t> для выражения меньшей степени уверенности в том, что может произойти. Может переводиться как «</a:t>
            </a:r>
            <a:r>
              <a:rPr lang="ru-RU" b="1" dirty="0"/>
              <a:t>если вдруг</a:t>
            </a:r>
            <a:r>
              <a:rPr lang="ru-RU" dirty="0"/>
              <a:t>». Иногда </a:t>
            </a:r>
            <a:r>
              <a:rPr lang="ru-RU" b="1" dirty="0" err="1"/>
              <a:t>If</a:t>
            </a:r>
            <a:r>
              <a:rPr lang="ru-RU" dirty="0"/>
              <a:t> может опускаться, и тогда </a:t>
            </a:r>
            <a:r>
              <a:rPr lang="ru-RU" b="1" dirty="0" err="1"/>
              <a:t>should</a:t>
            </a:r>
            <a:r>
              <a:rPr lang="ru-RU" dirty="0"/>
              <a:t> стоит в начале предложения (используется непрямой порядок слов).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7344" y="2721694"/>
            <a:ext cx="667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/>
              <a:t>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n-US" i="1" dirty="0"/>
              <a:t>it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should</a:t>
            </a:r>
            <a:r>
              <a:rPr lang="en-US" i="1" dirty="0"/>
              <a:t> rain, can you bring in the washing from the garden</a:t>
            </a:r>
            <a:r>
              <a:rPr lang="en-US" i="1" dirty="0" smtClean="0"/>
              <a:t>?</a:t>
            </a:r>
            <a:endParaRPr lang="ru-RU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Should</a:t>
            </a:r>
            <a:r>
              <a:rPr lang="en-US" i="1" dirty="0"/>
              <a:t> it be sunny, can you hang out the washing in the garden? </a:t>
            </a:r>
            <a:r>
              <a:rPr lang="ru-RU" i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08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en-GB" b="1" dirty="0"/>
              <a:t/>
            </a:r>
            <a:br>
              <a:rPr lang="en-GB" b="1" dirty="0"/>
            </a:br>
            <a:r>
              <a:rPr lang="en-US" b="1" dirty="0" smtClean="0"/>
              <a:t>T</a:t>
            </a:r>
            <a:r>
              <a:rPr lang="en-GB" b="1" dirty="0" smtClean="0"/>
              <a:t>hank </a:t>
            </a:r>
            <a:r>
              <a:rPr lang="en-GB" b="1" dirty="0"/>
              <a:t>you for </a:t>
            </a:r>
            <a:r>
              <a:rPr lang="en-GB" b="1" dirty="0" smtClean="0"/>
              <a:t>attention!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97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503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Should and Ought to </vt:lpstr>
      <vt:lpstr>Презентация PowerPoint</vt:lpstr>
      <vt:lpstr>Утвердительные предложения</vt:lpstr>
      <vt:lpstr>Отрицательные предложения</vt:lpstr>
      <vt:lpstr>Вопросительные предложения</vt:lpstr>
      <vt:lpstr>Should or Ought to ? </vt:lpstr>
      <vt:lpstr>Should в конструкциях</vt:lpstr>
      <vt:lpstr>Should в конструкциях(продолжение)</vt:lpstr>
      <vt:lpstr> 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and Ought to </dc:title>
  <dc:creator>Влад</dc:creator>
  <cp:lastModifiedBy>Влад</cp:lastModifiedBy>
  <cp:revision>14</cp:revision>
  <dcterms:created xsi:type="dcterms:W3CDTF">2021-02-19T18:10:49Z</dcterms:created>
  <dcterms:modified xsi:type="dcterms:W3CDTF">2021-02-19T22:11:42Z</dcterms:modified>
</cp:coreProperties>
</file>