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6858000" cx="9144000"/>
  <p:notesSz cx="6858000" cy="9144000"/>
  <p:embeddedFontLst>
    <p:embeddedFont>
      <p:font typeface="Merriweather"/>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5" roundtripDataSignature="AMtx7mh1Hwe3qOyMhgBl2L5FNdcHwEPz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erriweather-regular.fntdata"/><Relationship Id="rId10" Type="http://schemas.openxmlformats.org/officeDocument/2006/relationships/slide" Target="slides/slide5.xml"/><Relationship Id="rId13" Type="http://schemas.openxmlformats.org/officeDocument/2006/relationships/font" Target="fonts/Merriweather-italic.fntdata"/><Relationship Id="rId12"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1" name="Shape 11"/>
        <p:cNvGrpSpPr/>
        <p:nvPr/>
      </p:nvGrpSpPr>
      <p:grpSpPr>
        <a:xfrm>
          <a:off x="0" y="0"/>
          <a:ext cx="0" cy="0"/>
          <a:chOff x="0" y="0"/>
          <a:chExt cx="0" cy="0"/>
        </a:xfrm>
      </p:grpSpPr>
      <p:sp>
        <p:nvSpPr>
          <p:cNvPr id="12" name="Google Shape;1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 name="Google Shape;14;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7" name="Shape 17"/>
        <p:cNvGrpSpPr/>
        <p:nvPr/>
      </p:nvGrpSpPr>
      <p:grpSpPr>
        <a:xfrm>
          <a:off x="0" y="0"/>
          <a:ext cx="0" cy="0"/>
          <a:chOff x="0" y="0"/>
          <a:chExt cx="0" cy="0"/>
        </a:xfrm>
      </p:grpSpPr>
      <p:sp>
        <p:nvSpPr>
          <p:cNvPr id="18" name="Google Shape;18;p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hyperlink" Target="https://teleport.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hyperlink" Target="https://belarusfeed.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GB">
                <a:solidFill>
                  <a:schemeClr val="lt1"/>
                </a:solidFill>
              </a:rPr>
              <a:t>DAY 1, STEP 1 </a:t>
            </a:r>
            <a:endParaRPr>
              <a:solidFill>
                <a:schemeClr val="lt1"/>
              </a:solidFill>
            </a:endParaRPr>
          </a:p>
        </p:txBody>
      </p:sp>
      <p:sp>
        <p:nvSpPr>
          <p:cNvPr id="85" name="Google Shape;85;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514350" lvl="0" marL="514350" rtl="0" algn="l">
              <a:spcBef>
                <a:spcPts val="0"/>
              </a:spcBef>
              <a:spcAft>
                <a:spcPts val="0"/>
              </a:spcAft>
              <a:buClr>
                <a:schemeClr val="lt1"/>
              </a:buClr>
              <a:buSzPts val="3200"/>
              <a:buFont typeface="Calibri"/>
              <a:buAutoNum type="arabicPeriod"/>
            </a:pPr>
            <a:r>
              <a:rPr lang="en-GB">
                <a:solidFill>
                  <a:schemeClr val="lt1"/>
                </a:solidFill>
              </a:rPr>
              <a:t>career</a:t>
            </a:r>
            <a:endParaRPr/>
          </a:p>
          <a:p>
            <a:pPr indent="-514350" lvl="0" marL="514350" rtl="0" algn="l">
              <a:spcBef>
                <a:spcPts val="640"/>
              </a:spcBef>
              <a:spcAft>
                <a:spcPts val="0"/>
              </a:spcAft>
              <a:buClr>
                <a:schemeClr val="lt1"/>
              </a:buClr>
              <a:buSzPts val="3200"/>
              <a:buFont typeface="Calibri"/>
              <a:buAutoNum type="arabicPeriod"/>
            </a:pPr>
            <a:r>
              <a:rPr lang="en-GB">
                <a:solidFill>
                  <a:schemeClr val="lt1"/>
                </a:solidFill>
              </a:rPr>
              <a:t>professions</a:t>
            </a:r>
            <a:endParaRPr/>
          </a:p>
          <a:p>
            <a:pPr indent="-514350" lvl="0" marL="514350" rtl="0" algn="l">
              <a:spcBef>
                <a:spcPts val="640"/>
              </a:spcBef>
              <a:spcAft>
                <a:spcPts val="0"/>
              </a:spcAft>
              <a:buClr>
                <a:schemeClr val="lt1"/>
              </a:buClr>
              <a:buSzPts val="3200"/>
              <a:buFont typeface="Calibri"/>
              <a:buAutoNum type="arabicPeriod"/>
            </a:pPr>
            <a:r>
              <a:rPr lang="en-GB">
                <a:solidFill>
                  <a:schemeClr val="lt1"/>
                </a:solidFill>
              </a:rPr>
              <a:t>profession</a:t>
            </a:r>
            <a:endParaRPr/>
          </a:p>
          <a:p>
            <a:pPr indent="-514350" lvl="0" marL="514350" rtl="0" algn="l">
              <a:spcBef>
                <a:spcPts val="640"/>
              </a:spcBef>
              <a:spcAft>
                <a:spcPts val="0"/>
              </a:spcAft>
              <a:buClr>
                <a:schemeClr val="lt1"/>
              </a:buClr>
              <a:buSzPts val="3200"/>
              <a:buFont typeface="Calibri"/>
              <a:buAutoNum type="arabicPeriod"/>
            </a:pPr>
            <a:r>
              <a:rPr lang="en-GB">
                <a:solidFill>
                  <a:schemeClr val="lt1"/>
                </a:solidFill>
              </a:rPr>
              <a:t>job</a:t>
            </a:r>
            <a:endParaRPr/>
          </a:p>
          <a:p>
            <a:pPr indent="-514350" lvl="0" marL="514350" rtl="0" algn="l">
              <a:spcBef>
                <a:spcPts val="640"/>
              </a:spcBef>
              <a:spcAft>
                <a:spcPts val="0"/>
              </a:spcAft>
              <a:buClr>
                <a:schemeClr val="lt1"/>
              </a:buClr>
              <a:buSzPts val="3200"/>
              <a:buFont typeface="Calibri"/>
              <a:buAutoNum type="arabicPeriod"/>
            </a:pPr>
            <a:r>
              <a:rPr lang="en-GB">
                <a:solidFill>
                  <a:schemeClr val="lt1"/>
                </a:solidFill>
              </a:rPr>
              <a:t>profession</a:t>
            </a:r>
            <a:endParaRPr/>
          </a:p>
          <a:p>
            <a:pPr indent="-514350" lvl="0" marL="514350" rtl="0" algn="l">
              <a:spcBef>
                <a:spcPts val="640"/>
              </a:spcBef>
              <a:spcAft>
                <a:spcPts val="0"/>
              </a:spcAft>
              <a:buClr>
                <a:schemeClr val="lt1"/>
              </a:buClr>
              <a:buSzPts val="3200"/>
              <a:buFont typeface="Calibri"/>
              <a:buAutoNum type="arabicPeriod"/>
            </a:pPr>
            <a:r>
              <a:rPr lang="en-GB">
                <a:solidFill>
                  <a:schemeClr val="lt1"/>
                </a:solidFill>
              </a:rPr>
              <a:t>Job</a:t>
            </a:r>
            <a:endParaRPr/>
          </a:p>
          <a:p>
            <a:pPr indent="-514350" lvl="0" marL="514350" rtl="0" algn="l">
              <a:spcBef>
                <a:spcPts val="640"/>
              </a:spcBef>
              <a:spcAft>
                <a:spcPts val="0"/>
              </a:spcAft>
              <a:buClr>
                <a:schemeClr val="lt1"/>
              </a:buClr>
              <a:buSzPts val="3200"/>
              <a:buFont typeface="Calibri"/>
              <a:buAutoNum type="arabicPeriod"/>
            </a:pPr>
            <a:r>
              <a:rPr lang="en-GB">
                <a:solidFill>
                  <a:schemeClr val="lt1"/>
                </a:solidFill>
              </a:rPr>
              <a:t>Profession&lt;-</a:t>
            </a:r>
            <a:endParaRPr/>
          </a:p>
          <a:p>
            <a:pPr indent="-514350" lvl="0" marL="514350" rtl="0" algn="l">
              <a:spcBef>
                <a:spcPts val="640"/>
              </a:spcBef>
              <a:spcAft>
                <a:spcPts val="0"/>
              </a:spcAft>
              <a:buClr>
                <a:schemeClr val="lt1"/>
              </a:buClr>
              <a:buSzPts val="3200"/>
              <a:buFont typeface="Calibri"/>
              <a:buAutoNum type="arabicPeriod"/>
            </a:pPr>
            <a:r>
              <a:rPr lang="en-GB">
                <a:solidFill>
                  <a:schemeClr val="lt1"/>
                </a:solidFill>
              </a:rPr>
              <a:t>Career&lt;-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GB">
                <a:solidFill>
                  <a:schemeClr val="lt1"/>
                </a:solidFill>
              </a:rPr>
              <a:t>DAY 2, STEP 2 </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chemeClr val="lt1"/>
              </a:buClr>
              <a:buSzPts val="1600"/>
              <a:buFont typeface="Calibri"/>
              <a:buAutoNum type="arabicPeriod"/>
            </a:pPr>
            <a:r>
              <a:rPr lang="en-GB" sz="1600">
                <a:solidFill>
                  <a:schemeClr val="lt1"/>
                </a:solidFill>
              </a:rPr>
              <a:t>When I studied at school, I spent a lot of time solving problems in physics and mathematics, because these two subjects was my favourite.  That’s why  a lot of teachers advised me to enter FAMCS of BSU. I considered their opinion authoritative. So, I guess, they influenced my choice.</a:t>
            </a:r>
            <a:endParaRPr/>
          </a:p>
          <a:p>
            <a:pPr indent="-514350" lvl="0" marL="514350" rtl="0" algn="l">
              <a:spcBef>
                <a:spcPts val="320"/>
              </a:spcBef>
              <a:spcAft>
                <a:spcPts val="0"/>
              </a:spcAft>
              <a:buClr>
                <a:schemeClr val="lt1"/>
              </a:buClr>
              <a:buSzPts val="1600"/>
              <a:buFont typeface="Calibri"/>
              <a:buAutoNum type="arabicPeriod"/>
            </a:pPr>
            <a:r>
              <a:rPr lang="en-GB" sz="1600">
                <a:solidFill>
                  <a:schemeClr val="lt1"/>
                </a:solidFill>
              </a:rPr>
              <a:t>My parents trust me and respect my choice. They said me to do as I see fit.  </a:t>
            </a:r>
            <a:endParaRPr/>
          </a:p>
          <a:p>
            <a:pPr indent="-514350" lvl="0" marL="514350" rtl="0" algn="l">
              <a:spcBef>
                <a:spcPts val="320"/>
              </a:spcBef>
              <a:spcAft>
                <a:spcPts val="0"/>
              </a:spcAft>
              <a:buClr>
                <a:schemeClr val="lt1"/>
              </a:buClr>
              <a:buSzPts val="1600"/>
              <a:buFont typeface="Calibri"/>
              <a:buAutoNum type="arabicPeriod"/>
            </a:pPr>
            <a:r>
              <a:rPr lang="en-GB" sz="1600">
                <a:solidFill>
                  <a:schemeClr val="lt1"/>
                </a:solidFill>
              </a:rPr>
              <a:t>As far as I know, they liked the University I wanted to enter. They also liked the speciality I have chosen.</a:t>
            </a:r>
            <a:endParaRPr/>
          </a:p>
          <a:p>
            <a:pPr indent="-514350" lvl="0" marL="514350" rtl="0" algn="l">
              <a:spcBef>
                <a:spcPts val="320"/>
              </a:spcBef>
              <a:spcAft>
                <a:spcPts val="0"/>
              </a:spcAft>
              <a:buClr>
                <a:schemeClr val="lt1"/>
              </a:buClr>
              <a:buSzPts val="1600"/>
              <a:buFont typeface="Calibri"/>
              <a:buAutoNum type="arabicPeriod"/>
            </a:pPr>
            <a:r>
              <a:rPr lang="en-GB" sz="1600">
                <a:solidFill>
                  <a:schemeClr val="lt1"/>
                </a:solidFill>
              </a:rPr>
              <a:t>As far as I remember, their attitude to my choice hasn't changed, because they considered this profession prestigious. </a:t>
            </a:r>
            <a:endParaRPr/>
          </a:p>
          <a:p>
            <a:pPr indent="-514350" lvl="0" marL="514350" rtl="0" algn="l">
              <a:spcBef>
                <a:spcPts val="320"/>
              </a:spcBef>
              <a:spcAft>
                <a:spcPts val="0"/>
              </a:spcAft>
              <a:buClr>
                <a:schemeClr val="lt1"/>
              </a:buClr>
              <a:buSzPts val="1600"/>
              <a:buFont typeface="Calibri"/>
              <a:buAutoNum type="arabicPeriod"/>
            </a:pPr>
            <a:r>
              <a:rPr lang="en-GB" sz="1600">
                <a:solidFill>
                  <a:schemeClr val="lt1"/>
                </a:solidFill>
              </a:rPr>
              <a:t>My parents understand that times have changed since they were young, </a:t>
            </a:r>
            <a:endParaRPr/>
          </a:p>
          <a:p>
            <a:pPr indent="-412750" lvl="0" marL="514350" rtl="0" algn="l">
              <a:spcBef>
                <a:spcPts val="320"/>
              </a:spcBef>
              <a:spcAft>
                <a:spcPts val="0"/>
              </a:spcAft>
              <a:buClr>
                <a:schemeClr val="dk1"/>
              </a:buClr>
              <a:buSzPts val="1600"/>
              <a:buFont typeface="Calibri"/>
              <a:buNone/>
            </a:pPr>
            <a:r>
              <a:t/>
            </a:r>
            <a:endParaRPr sz="1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3"/>
          <p:cNvSpPr txBox="1"/>
          <p:nvPr>
            <p:ph type="title"/>
          </p:nvPr>
        </p:nvSpPr>
        <p:spPr>
          <a:xfrm>
            <a:off x="0" y="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GB">
                <a:solidFill>
                  <a:schemeClr val="lt1"/>
                </a:solidFill>
              </a:rPr>
              <a:t>DAY 4, STEP 4 </a:t>
            </a:r>
            <a:endParaRPr/>
          </a:p>
        </p:txBody>
      </p:sp>
      <p:sp>
        <p:nvSpPr>
          <p:cNvPr id="97" name="Google Shape;97;p3"/>
          <p:cNvSpPr txBox="1"/>
          <p:nvPr>
            <p:ph idx="1" type="body"/>
          </p:nvPr>
        </p:nvSpPr>
        <p:spPr>
          <a:xfrm>
            <a:off x="251520" y="1484784"/>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lt1"/>
              </a:buClr>
              <a:buSzPts val="1800"/>
              <a:buFont typeface="Calibri"/>
              <a:buAutoNum type="arabicPeriod"/>
            </a:pPr>
            <a:r>
              <a:rPr lang="en-GB" sz="1800">
                <a:solidFill>
                  <a:schemeClr val="lt1"/>
                </a:solidFill>
              </a:rPr>
              <a:t>According to the source </a:t>
            </a:r>
            <a:r>
              <a:rPr lang="en-GB" sz="1800" u="sng">
                <a:solidFill>
                  <a:schemeClr val="lt1"/>
                </a:solidFill>
                <a:hlinkClick r:id="rId4">
                  <a:extLst>
                    <a:ext uri="{A12FA001-AC4F-418D-AE19-62706E023703}">
                      <ahyp:hlinkClr val="tx"/>
                    </a:ext>
                  </a:extLst>
                </a:hlinkClick>
              </a:rPr>
              <a:t>https://teleport.org/</a:t>
            </a:r>
            <a:r>
              <a:rPr lang="en-GB" sz="1800">
                <a:solidFill>
                  <a:schemeClr val="lt1"/>
                </a:solidFill>
              </a:rPr>
              <a:t>, TOP 10 the best paid jobs in Belarus are the following:  </a:t>
            </a:r>
            <a:endParaRPr/>
          </a:p>
          <a:p>
            <a:pPr indent="-285750" lvl="1" marL="742950" rtl="0" algn="l">
              <a:spcBef>
                <a:spcPts val="360"/>
              </a:spcBef>
              <a:spcAft>
                <a:spcPts val="0"/>
              </a:spcAft>
              <a:buClr>
                <a:schemeClr val="lt1"/>
              </a:buClr>
              <a:buSzPts val="1800"/>
              <a:buFont typeface="Calibri"/>
              <a:buAutoNum type="arabicParenR"/>
            </a:pPr>
            <a:r>
              <a:rPr lang="en-GB" sz="1800" cap="none">
                <a:solidFill>
                  <a:schemeClr val="lt1"/>
                </a:solidFill>
              </a:rPr>
              <a:t>C LEVEL EXECUTIVE (</a:t>
            </a:r>
            <a:r>
              <a:rPr lang="en-GB" sz="1800">
                <a:solidFill>
                  <a:schemeClr val="lt1"/>
                </a:solidFill>
              </a:rPr>
              <a:t>$17,087</a:t>
            </a:r>
            <a:r>
              <a:rPr lang="en-GB" sz="1800" cap="none">
                <a:solidFill>
                  <a:schemeClr val="lt1"/>
                </a:solidFill>
              </a:rPr>
              <a:t>)</a:t>
            </a:r>
            <a:endParaRPr sz="1800" cap="none">
              <a:solidFill>
                <a:schemeClr val="lt1"/>
              </a:solidFill>
            </a:endParaRPr>
          </a:p>
          <a:p>
            <a:pPr indent="-285750" lvl="1" marL="742950" rtl="0" algn="l">
              <a:spcBef>
                <a:spcPts val="360"/>
              </a:spcBef>
              <a:spcAft>
                <a:spcPts val="0"/>
              </a:spcAft>
              <a:buClr>
                <a:schemeClr val="lt1"/>
              </a:buClr>
              <a:buSzPts val="1800"/>
              <a:buFont typeface="Calibri"/>
              <a:buAutoNum type="arabicParenR"/>
            </a:pPr>
            <a:r>
              <a:rPr lang="en-GB" sz="1800" cap="none">
                <a:solidFill>
                  <a:schemeClr val="lt1"/>
                </a:solidFill>
              </a:rPr>
              <a:t>DENTIST (</a:t>
            </a:r>
            <a:r>
              <a:rPr lang="en-GB" sz="1800">
                <a:solidFill>
                  <a:schemeClr val="lt1"/>
                </a:solidFill>
              </a:rPr>
              <a:t>$15,545</a:t>
            </a:r>
            <a:r>
              <a:rPr lang="en-GB" sz="1800" cap="none">
                <a:solidFill>
                  <a:schemeClr val="lt1"/>
                </a:solidFill>
              </a:rPr>
              <a:t>)</a:t>
            </a:r>
            <a:endParaRPr sz="1800" cap="none">
              <a:solidFill>
                <a:schemeClr val="lt1"/>
              </a:solidFill>
            </a:endParaRPr>
          </a:p>
          <a:p>
            <a:pPr indent="-285750" lvl="1" marL="742950" rtl="0" algn="l">
              <a:spcBef>
                <a:spcPts val="360"/>
              </a:spcBef>
              <a:spcAft>
                <a:spcPts val="0"/>
              </a:spcAft>
              <a:buClr>
                <a:schemeClr val="lt1"/>
              </a:buClr>
              <a:buSzPts val="1800"/>
              <a:buFont typeface="Calibri"/>
              <a:buAutoNum type="arabicParenR"/>
            </a:pPr>
            <a:r>
              <a:rPr lang="en-GB" sz="1800" cap="none">
                <a:solidFill>
                  <a:schemeClr val="lt1"/>
                </a:solidFill>
              </a:rPr>
              <a:t>PHARMACIST ($13,237)</a:t>
            </a:r>
            <a:endParaRPr sz="1800" cap="none">
              <a:solidFill>
                <a:schemeClr val="lt1"/>
              </a:solidFill>
            </a:endParaRPr>
          </a:p>
          <a:p>
            <a:pPr indent="-285750" lvl="1" marL="742950" rtl="0" algn="l">
              <a:spcBef>
                <a:spcPts val="360"/>
              </a:spcBef>
              <a:spcAft>
                <a:spcPts val="0"/>
              </a:spcAft>
              <a:buClr>
                <a:schemeClr val="lt1"/>
              </a:buClr>
              <a:buSzPts val="1800"/>
              <a:buFont typeface="Calibri"/>
              <a:buAutoNum type="arabicParenR"/>
            </a:pPr>
            <a:r>
              <a:rPr lang="en-GB" sz="1800" cap="none">
                <a:solidFill>
                  <a:schemeClr val="lt1"/>
                </a:solidFill>
              </a:rPr>
              <a:t>QA ENGINEER ($11,677)</a:t>
            </a:r>
            <a:endParaRPr sz="1800" cap="none">
              <a:solidFill>
                <a:schemeClr val="lt1"/>
              </a:solidFill>
            </a:endParaRPr>
          </a:p>
          <a:p>
            <a:pPr indent="-285750" lvl="1" marL="742950" rtl="0" algn="l">
              <a:spcBef>
                <a:spcPts val="360"/>
              </a:spcBef>
              <a:spcAft>
                <a:spcPts val="0"/>
              </a:spcAft>
              <a:buClr>
                <a:schemeClr val="lt1"/>
              </a:buClr>
              <a:buSzPts val="1800"/>
              <a:buFont typeface="Calibri"/>
              <a:buAutoNum type="arabicParenR"/>
            </a:pPr>
            <a:r>
              <a:rPr lang="en-GB" sz="1800" cap="none">
                <a:solidFill>
                  <a:schemeClr val="lt1"/>
                </a:solidFill>
              </a:rPr>
              <a:t>ARCHITECT ($10,641)</a:t>
            </a:r>
            <a:endParaRPr sz="1800" cap="none">
              <a:solidFill>
                <a:schemeClr val="lt1"/>
              </a:solidFill>
            </a:endParaRPr>
          </a:p>
          <a:p>
            <a:pPr indent="-285750" lvl="1" marL="742950" rtl="0" algn="l">
              <a:spcBef>
                <a:spcPts val="360"/>
              </a:spcBef>
              <a:spcAft>
                <a:spcPts val="0"/>
              </a:spcAft>
              <a:buClr>
                <a:schemeClr val="lt1"/>
              </a:buClr>
              <a:buSzPts val="1800"/>
              <a:buFont typeface="Calibri"/>
              <a:buAutoNum type="arabicParenR"/>
            </a:pPr>
            <a:r>
              <a:rPr lang="en-GB" sz="1800" cap="none">
                <a:solidFill>
                  <a:schemeClr val="lt1"/>
                </a:solidFill>
              </a:rPr>
              <a:t>CHEMICAL ENGINEER ($9,420)</a:t>
            </a:r>
            <a:endParaRPr sz="1800" cap="none">
              <a:solidFill>
                <a:schemeClr val="lt1"/>
              </a:solidFill>
            </a:endParaRPr>
          </a:p>
          <a:p>
            <a:pPr indent="-285750" lvl="1" marL="742950" rtl="0" algn="l">
              <a:spcBef>
                <a:spcPts val="360"/>
              </a:spcBef>
              <a:spcAft>
                <a:spcPts val="0"/>
              </a:spcAft>
              <a:buClr>
                <a:schemeClr val="lt1"/>
              </a:buClr>
              <a:buSzPts val="1800"/>
              <a:buFont typeface="Calibri"/>
              <a:buAutoNum type="arabicParenR"/>
            </a:pPr>
            <a:r>
              <a:rPr lang="en-GB" sz="1800" cap="none">
                <a:solidFill>
                  <a:schemeClr val="lt1"/>
                </a:solidFill>
              </a:rPr>
              <a:t>BUSINESS DEVELOPMENT ($9,403)</a:t>
            </a:r>
            <a:endParaRPr/>
          </a:p>
          <a:p>
            <a:pPr indent="-285750" lvl="1" marL="742950" rtl="0" algn="l">
              <a:spcBef>
                <a:spcPts val="360"/>
              </a:spcBef>
              <a:spcAft>
                <a:spcPts val="0"/>
              </a:spcAft>
              <a:buClr>
                <a:schemeClr val="lt1"/>
              </a:buClr>
              <a:buSzPts val="1800"/>
              <a:buFont typeface="Calibri"/>
              <a:buAutoNum type="arabicParenR"/>
            </a:pPr>
            <a:r>
              <a:rPr lang="en-GB" sz="1800" cap="none">
                <a:solidFill>
                  <a:schemeClr val="lt1"/>
                </a:solidFill>
              </a:rPr>
              <a:t>HARDWARE ENGINEER (</a:t>
            </a:r>
            <a:r>
              <a:rPr lang="en-GB" sz="1800">
                <a:solidFill>
                  <a:schemeClr val="lt1"/>
                </a:solidFill>
              </a:rPr>
              <a:t>$9,318)</a:t>
            </a:r>
            <a:endParaRPr/>
          </a:p>
          <a:p>
            <a:pPr indent="-285750" lvl="1" marL="742950" rtl="0" algn="l">
              <a:spcBef>
                <a:spcPts val="360"/>
              </a:spcBef>
              <a:spcAft>
                <a:spcPts val="0"/>
              </a:spcAft>
              <a:buClr>
                <a:schemeClr val="lt1"/>
              </a:buClr>
              <a:buSzPts val="1800"/>
              <a:buFont typeface="Calibri"/>
              <a:buAutoNum type="arabicParenR"/>
            </a:pPr>
            <a:r>
              <a:rPr lang="en-GB" sz="1800" cap="none">
                <a:solidFill>
                  <a:schemeClr val="lt1"/>
                </a:solidFill>
              </a:rPr>
              <a:t>ATTORNEY (</a:t>
            </a:r>
            <a:r>
              <a:rPr lang="en-GB" sz="1800">
                <a:solidFill>
                  <a:schemeClr val="lt1"/>
                </a:solidFill>
              </a:rPr>
              <a:t>$9,286)</a:t>
            </a:r>
            <a:endParaRPr/>
          </a:p>
          <a:p>
            <a:pPr indent="-285750" lvl="1" marL="742950" rtl="0" algn="l">
              <a:spcBef>
                <a:spcPts val="360"/>
              </a:spcBef>
              <a:spcAft>
                <a:spcPts val="0"/>
              </a:spcAft>
              <a:buClr>
                <a:schemeClr val="lt1"/>
              </a:buClr>
              <a:buSzPts val="1800"/>
              <a:buFont typeface="Calibri"/>
              <a:buAutoNum type="arabicParenR"/>
            </a:pPr>
            <a:r>
              <a:rPr lang="en-GB" sz="1800" cap="none">
                <a:solidFill>
                  <a:schemeClr val="lt1"/>
                </a:solidFill>
              </a:rPr>
              <a:t>RESEARCH SCIENTIST ($8,232)</a:t>
            </a:r>
            <a:endParaRPr sz="18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4"/>
          <p:cNvSpPr txBox="1"/>
          <p:nvPr>
            <p:ph type="title"/>
          </p:nvPr>
        </p:nvSpPr>
        <p:spPr>
          <a:xfrm>
            <a:off x="0" y="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GB">
                <a:solidFill>
                  <a:schemeClr val="lt1"/>
                </a:solidFill>
              </a:rPr>
              <a:t>DAY 4, STEP 4 </a:t>
            </a:r>
            <a:endParaRPr/>
          </a:p>
        </p:txBody>
      </p:sp>
      <p:sp>
        <p:nvSpPr>
          <p:cNvPr id="103" name="Google Shape;103;p4"/>
          <p:cNvSpPr txBox="1"/>
          <p:nvPr>
            <p:ph idx="1" type="body"/>
          </p:nvPr>
        </p:nvSpPr>
        <p:spPr>
          <a:xfrm>
            <a:off x="179512" y="1412776"/>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1800"/>
              <a:buNone/>
            </a:pPr>
            <a:r>
              <a:rPr lang="en-GB" sz="1800">
                <a:solidFill>
                  <a:schemeClr val="lt1"/>
                </a:solidFill>
              </a:rPr>
              <a:t>2. According to the  source </a:t>
            </a:r>
            <a:r>
              <a:rPr lang="en-GB" sz="1800" u="sng">
                <a:solidFill>
                  <a:schemeClr val="lt1"/>
                </a:solidFill>
                <a:hlinkClick r:id="rId4">
                  <a:extLst>
                    <a:ext uri="{A12FA001-AC4F-418D-AE19-62706E023703}">
                      <ahyp:hlinkClr val="tx"/>
                    </a:ext>
                  </a:extLst>
                </a:hlinkClick>
              </a:rPr>
              <a:t>https://belarusfeed.com/</a:t>
            </a:r>
            <a:r>
              <a:rPr lang="en-GB" sz="1800">
                <a:solidFill>
                  <a:schemeClr val="lt1"/>
                </a:solidFill>
              </a:rPr>
              <a:t> , there’s a growing shortage of workers in Belarus. </a:t>
            </a:r>
            <a:endParaRPr sz="1800">
              <a:solidFill>
                <a:schemeClr val="lt1"/>
              </a:solidFill>
            </a:endParaRPr>
          </a:p>
          <a:p>
            <a:pPr indent="0" lvl="0" marL="0" rtl="0" algn="l">
              <a:spcBef>
                <a:spcPts val="360"/>
              </a:spcBef>
              <a:spcAft>
                <a:spcPts val="0"/>
              </a:spcAft>
              <a:buClr>
                <a:schemeClr val="lt1"/>
              </a:buClr>
              <a:buSzPts val="1800"/>
              <a:buNone/>
            </a:pPr>
            <a:r>
              <a:rPr lang="en-GB" sz="1800">
                <a:solidFill>
                  <a:schemeClr val="lt1"/>
                </a:solidFill>
              </a:rPr>
              <a:t>For instance, the national vacancy bank offers 4,700 vacancies for drivers, 2,400 for sellers, 1,8000 for cooks, almost 1,900 for cleaners, almost 1,100 for movers, a little more than a 1,000 for nurses and about 500 for road workers. </a:t>
            </a:r>
            <a:endParaRPr sz="1800">
              <a:solidFill>
                <a:schemeClr val="lt1"/>
              </a:solidFill>
            </a:endParaRPr>
          </a:p>
          <a:p>
            <a:pPr indent="0" lvl="0" marL="0" rtl="0" algn="l">
              <a:spcBef>
                <a:spcPts val="360"/>
              </a:spcBef>
              <a:spcAft>
                <a:spcPts val="0"/>
              </a:spcAft>
              <a:buClr>
                <a:schemeClr val="lt1"/>
              </a:buClr>
              <a:buSzPts val="1800"/>
              <a:buNone/>
            </a:pPr>
            <a:r>
              <a:rPr lang="en-GB" sz="1800">
                <a:solidFill>
                  <a:schemeClr val="lt1"/>
                </a:solidFill>
              </a:rPr>
              <a:t>There is still a lack of builders too. As of now, there are 600 available vacancies for masons, almost 1,400 for carpenters, 1,100 for plasterers and 940 for painters. </a:t>
            </a:r>
            <a:endParaRPr/>
          </a:p>
          <a:p>
            <a:pPr indent="0" lvl="0" marL="0" rtl="0" algn="l">
              <a:spcBef>
                <a:spcPts val="360"/>
              </a:spcBef>
              <a:spcAft>
                <a:spcPts val="0"/>
              </a:spcAft>
              <a:buClr>
                <a:schemeClr val="lt1"/>
              </a:buClr>
              <a:buSzPts val="1800"/>
              <a:buNone/>
            </a:pPr>
            <a:r>
              <a:rPr lang="en-GB" sz="1800">
                <a:solidFill>
                  <a:schemeClr val="lt1"/>
                </a:solidFill>
              </a:rPr>
              <a:t>Belarus also lacks doctors. For doctors, there are over 3,100 available vacancies, for nurses – a little more than 3,000. </a:t>
            </a:r>
            <a:endParaRPr/>
          </a:p>
          <a:p>
            <a:pPr indent="0" lvl="0" marL="0" rtl="0" algn="l">
              <a:spcBef>
                <a:spcPts val="380"/>
              </a:spcBef>
              <a:spcAft>
                <a:spcPts val="0"/>
              </a:spcAft>
              <a:buClr>
                <a:schemeClr val="lt1"/>
              </a:buClr>
              <a:buSzPts val="1900"/>
              <a:buNone/>
            </a:pPr>
            <a:r>
              <a:rPr lang="en-GB" sz="1900">
                <a:solidFill>
                  <a:schemeClr val="lt1"/>
                </a:solidFill>
              </a:rPr>
              <a:t>It’s interesting to know, that in the first half of 2019  9,442 foreigners arrived in the country for employment. This is 1,842 more employees than during the same period last year. Foreigners coming to Belarus also can’t fill a gap in the labour force.</a:t>
            </a:r>
            <a:endParaRPr sz="19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5"/>
          <p:cNvSpPr txBox="1"/>
          <p:nvPr>
            <p:ph type="title"/>
          </p:nvPr>
        </p:nvSpPr>
        <p:spPr>
          <a:xfrm>
            <a:off x="0" y="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GB">
                <a:solidFill>
                  <a:schemeClr val="lt1"/>
                </a:solidFill>
              </a:rPr>
              <a:t>DAY 6, STEP 6 </a:t>
            </a:r>
            <a:endParaRPr/>
          </a:p>
        </p:txBody>
      </p:sp>
      <p:sp>
        <p:nvSpPr>
          <p:cNvPr id="109" name="Google Shape;10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1800"/>
              <a:buNone/>
            </a:pPr>
            <a:r>
              <a:rPr i="1" lang="en-GB" sz="1800">
                <a:solidFill>
                  <a:schemeClr val="lt1"/>
                </a:solidFill>
              </a:rPr>
              <a:t>‘If you have a good job or a profitable business, you should be thinking about what it will look like in 10 years and get ready’.</a:t>
            </a:r>
            <a:endParaRPr i="1" sz="1800">
              <a:solidFill>
                <a:schemeClr val="lt1"/>
              </a:solidFill>
            </a:endParaRPr>
          </a:p>
          <a:p>
            <a:pPr indent="0" lvl="0" marL="0" rtl="0" algn="l">
              <a:spcBef>
                <a:spcPts val="320"/>
              </a:spcBef>
              <a:spcAft>
                <a:spcPts val="0"/>
              </a:spcAft>
              <a:buClr>
                <a:schemeClr val="lt1"/>
              </a:buClr>
              <a:buSzPts val="1600"/>
              <a:buNone/>
            </a:pPr>
            <a:r>
              <a:rPr lang="en-GB" sz="1600">
                <a:solidFill>
                  <a:schemeClr val="lt1"/>
                </a:solidFill>
              </a:rPr>
              <a:t>I completely agree with this statement, because the world does not stand still, everything  changes. With time new technologies may appear. These technologies will remove some professions and businesses from the labor market.  So as not to lose all property, each person should learn to adapt to our rapidly changing world.</a:t>
            </a:r>
            <a:endParaRPr/>
          </a:p>
          <a:p>
            <a:pPr indent="0" lvl="0" marL="0" rtl="0" algn="l">
              <a:spcBef>
                <a:spcPts val="640"/>
              </a:spcBef>
              <a:spcAft>
                <a:spcPts val="0"/>
              </a:spcAft>
              <a:buClr>
                <a:schemeClr val="lt1"/>
              </a:buClr>
              <a:buSzPts val="1600"/>
              <a:buNone/>
            </a:pPr>
            <a:r>
              <a:rPr lang="en-GB" sz="1600">
                <a:solidFill>
                  <a:schemeClr val="lt1"/>
                </a:solidFill>
              </a:rPr>
              <a:t>As for me, I study on the Faculty of Applied Mathematics and Computer Science, my speciality</a:t>
            </a:r>
            <a:r>
              <a:rPr lang="en-GB"/>
              <a:t> </a:t>
            </a:r>
            <a:r>
              <a:rPr lang="en-GB" sz="1600">
                <a:solidFill>
                  <a:schemeClr val="lt1"/>
                </a:solidFill>
              </a:rPr>
              <a:t>is Applied Informatics. After graduation I will have the qualification of “Informaticien,  Expert of Software Design”. </a:t>
            </a:r>
            <a:endParaRPr sz="1600">
              <a:solidFill>
                <a:schemeClr val="lt1"/>
              </a:solidFill>
            </a:endParaRPr>
          </a:p>
          <a:p>
            <a:pPr indent="0" lvl="0" marL="0" rtl="0" algn="l">
              <a:spcBef>
                <a:spcPts val="640"/>
              </a:spcBef>
              <a:spcAft>
                <a:spcPts val="0"/>
              </a:spcAft>
              <a:buClr>
                <a:schemeClr val="lt1"/>
              </a:buClr>
              <a:buSzPts val="1600"/>
              <a:buNone/>
            </a:pPr>
            <a:r>
              <a:rPr lang="en-GB" sz="1200">
                <a:solidFill>
                  <a:srgbClr val="131313"/>
                </a:solidFill>
                <a:highlight>
                  <a:srgbClr val="FBFBFC"/>
                </a:highlight>
                <a:latin typeface="Merriweather"/>
                <a:ea typeface="Merriweather"/>
                <a:cs typeface="Merriweather"/>
                <a:sym typeface="Merriweather"/>
              </a:rPr>
              <a:t>As far as I know, to be a good specialist in IT you'll need to be able to communicate well with your supervisors and colleagues to help them solve technology issues. Being organized makes you more efficient and productive at work. Being analytical gives you a major edge in IT, where you're expected to find logical solutions to problems frequently. Creativity may not be a stated requirement for all IT jobs, but it's a useful talent in many of them. Also  IT jobs are some of the best jobs for problem solving, so problem-solving abilities are necessary for your entrance into the field. Finding enjoyment in learning new things and genuinely wanting to know how things work are major plusses for IT workers. A big part of almost every technology job involves helping people, whether you're creating new technology that makes people's lives easier or helping them figure out ways around technology hurdles.</a:t>
            </a:r>
            <a:endParaRPr sz="1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2021-03-02T16:24:53Z</dcterms:created>
  <dc:creator>Влад</dc:creator>
</cp:coreProperties>
</file>