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Roboto"/>
      <p:regular r:id="rId52"/>
      <p:bold r:id="rId53"/>
      <p:italic r:id="rId54"/>
      <p:boldItalic r:id="rId55"/>
    </p:embeddedFont>
    <p:embeddedFont>
      <p:font typeface="Roboto Mono"/>
      <p:regular r:id="rId56"/>
      <p:bold r:id="rId57"/>
      <p:italic r:id="rId58"/>
      <p:boldItalic r:id="rId59"/>
    </p:embeddedFont>
    <p:embeddedFont>
      <p:font typeface="Open Sans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OpenSans-italic.fntdata"/><Relationship Id="rId61" Type="http://schemas.openxmlformats.org/officeDocument/2006/relationships/font" Target="fonts/OpenSans-bold.fntdata"/><Relationship Id="rId20" Type="http://schemas.openxmlformats.org/officeDocument/2006/relationships/slide" Target="slides/slide15.xml"/><Relationship Id="rId63" Type="http://schemas.openxmlformats.org/officeDocument/2006/relationships/font" Target="fonts/Ope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penSans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Roboto-bold.fntdata"/><Relationship Id="rId52" Type="http://schemas.openxmlformats.org/officeDocument/2006/relationships/font" Target="fonts/Roboto-regular.fntdata"/><Relationship Id="rId11" Type="http://schemas.openxmlformats.org/officeDocument/2006/relationships/slide" Target="slides/slide6.xml"/><Relationship Id="rId55" Type="http://schemas.openxmlformats.org/officeDocument/2006/relationships/font" Target="fonts/Roboto-boldItalic.fntdata"/><Relationship Id="rId10" Type="http://schemas.openxmlformats.org/officeDocument/2006/relationships/slide" Target="slides/slide5.xml"/><Relationship Id="rId54" Type="http://schemas.openxmlformats.org/officeDocument/2006/relationships/font" Target="fonts/Roboto-italic.fntdata"/><Relationship Id="rId13" Type="http://schemas.openxmlformats.org/officeDocument/2006/relationships/slide" Target="slides/slide8.xml"/><Relationship Id="rId57" Type="http://schemas.openxmlformats.org/officeDocument/2006/relationships/font" Target="fonts/RobotoMono-bold.fntdata"/><Relationship Id="rId12" Type="http://schemas.openxmlformats.org/officeDocument/2006/relationships/slide" Target="slides/slide7.xml"/><Relationship Id="rId56" Type="http://schemas.openxmlformats.org/officeDocument/2006/relationships/font" Target="fonts/RobotoMono-regular.fntdata"/><Relationship Id="rId15" Type="http://schemas.openxmlformats.org/officeDocument/2006/relationships/slide" Target="slides/slide10.xml"/><Relationship Id="rId59" Type="http://schemas.openxmlformats.org/officeDocument/2006/relationships/font" Target="fonts/RobotoMono-boldItalic.fntdata"/><Relationship Id="rId14" Type="http://schemas.openxmlformats.org/officeDocument/2006/relationships/slide" Target="slides/slide9.xml"/><Relationship Id="rId58" Type="http://schemas.openxmlformats.org/officeDocument/2006/relationships/font" Target="fonts/RobotoMon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5fdb602dbb23df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5fdb602dbb23df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351a4f243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351a4f243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14ca2e75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14ca2e75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351a4f243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351a4f243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14ca2e75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14ca2e75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7222c4ced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7222c4ced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351a4efb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351a4efb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351a4ef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351a4ef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351a4efb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351a4efb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76d0d628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76d0d628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76d0d628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76d0d628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7222c4ced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7222c4ced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76d0d628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76d0d628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76d0d628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76d0d628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76d0d628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76d0d628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76d0d628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76d0d628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76d0d628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76d0d628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76d0d628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c76d0d628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76d0d628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c76d0d628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76d0d628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c76d0d628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76d0d6282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c76d0d628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76d0d6282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c76d0d628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351a4f24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351a4f24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c76d0d628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c76d0d628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c76d0d628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c76d0d628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c76d0d6282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c76d0d628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c76d0d6282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c76d0d6282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c76d0d6282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c76d0d6282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14ca2e75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14ca2e75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14ca2e75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d14ca2e75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cd83e91af8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cd83e91af8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d4a48b72d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d4a48b72d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4a48b72d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d4a48b72d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351a4f243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351a4f243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4a48b72d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4a48b72d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ca12dd3b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ca12dd3b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d4184b85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d4184b85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d14ca2e75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d14ca2e75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d4a48b72d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d4a48b72d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d4a48b72d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d4a48b72d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d4a48b72d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d4a48b72d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351a4f243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351a4f243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351a4f243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351a4f243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351a4f243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351a4f243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351a4f243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351a4f243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351a4f243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351a4f243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avesli.com/urok-81-nulevye-ukazateli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ravesli.com/urok-86-dinamicheskie-massivy/" TargetMode="External"/><Relationship Id="rId4" Type="http://schemas.openxmlformats.org/officeDocument/2006/relationships/hyperlink" Target="https://ravesli.com/urok-151-kontejnernye-klassy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ravesli.com/urok-192-std-move/" TargetMode="External"/><Relationship Id="rId4" Type="http://schemas.openxmlformats.org/officeDocument/2006/relationships/hyperlink" Target="https://ravesli.com/urok-192-std-move/" TargetMode="External"/><Relationship Id="rId5" Type="http://schemas.openxmlformats.org/officeDocument/2006/relationships/hyperlink" Target="https://ravesli.com/urok-190-ssylki-r-value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ravesli.com/urok-81-nulevye-ukazateli/" TargetMode="External"/><Relationship Id="rId4" Type="http://schemas.openxmlformats.org/officeDocument/2006/relationships/hyperlink" Target="https://ravesli.com/urok-55-neyavnoe-preobrazovanie-tipov-dannyh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ravesli.com/urok-74-massivy-chast-1/" TargetMode="External"/><Relationship Id="rId4" Type="http://schemas.openxmlformats.org/officeDocument/2006/relationships/hyperlink" Target="https://ravesli.com/urok-86-dinamicheskie-massivy/" TargetMode="External"/><Relationship Id="rId5" Type="http://schemas.openxmlformats.org/officeDocument/2006/relationships/hyperlink" Target="https://ravesli.com/urok-95-vvedenie-v-std-vector-vektory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ravesli.com/urok-173-shablony-funktsij/" TargetMode="External"/><Relationship Id="rId4" Type="http://schemas.openxmlformats.org/officeDocument/2006/relationships/hyperlink" Target="https://ravesli.com/urok-173-shablony-funktsij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ravesli.com/urok-97-peredacha-argumentov-po-znacheniyu/" TargetMode="External"/><Relationship Id="rId4" Type="http://schemas.openxmlformats.org/officeDocument/2006/relationships/hyperlink" Target="https://ravesli.com/urok-99-peredacha-argumentov-po-adresu/" TargetMode="External"/><Relationship Id="rId5" Type="http://schemas.openxmlformats.org/officeDocument/2006/relationships/hyperlink" Target="https://ravesli.com/urok-98-peredacha-argumentov-po-ssylke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ravesli.com/urok-193-std-unique_ptr/" TargetMode="External"/><Relationship Id="rId4" Type="http://schemas.openxmlformats.org/officeDocument/2006/relationships/hyperlink" Target="https://ravesli.com/urok-189-umnye-ukazateli-i-semantika-peremeshheniya/" TargetMode="External"/><Relationship Id="rId5" Type="http://schemas.openxmlformats.org/officeDocument/2006/relationships/hyperlink" Target="https://ravesli.com/urok-85-dinamicheskoe-vydelenie-pamyati-operatory-new-i-delete/" TargetMode="External"/><Relationship Id="rId6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ravesli.com/urok-86-dinamicheskie-massivy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ravesli.com/urok-88-ssylki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avesli.com/urok-141-konstruktor-kopirovaniya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44250" y="120500"/>
            <a:ext cx="8455500" cy="21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Smart pointers in C++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44250" y="2737175"/>
            <a:ext cx="7075200" cy="1744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440">
                <a:solidFill>
                  <a:srgbClr val="FFFFFF"/>
                </a:solidFill>
              </a:rPr>
              <a:t>Память в C++ нужно освобождать. Желательно всегда. Если где-то пишется new, обязательно должен быть соответствующий delete. Но ручные манипуляции с памятью могут быть чреваты, например, следующими ошибками:</a:t>
            </a:r>
            <a:endParaRPr sz="1440">
              <a:solidFill>
                <a:srgbClr val="FFFFFF"/>
              </a:solidFill>
            </a:endParaRPr>
          </a:p>
          <a:p>
            <a:pPr indent="-32004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Char char="●"/>
            </a:pPr>
            <a:r>
              <a:rPr lang="ru" sz="1440">
                <a:solidFill>
                  <a:srgbClr val="FFFFFF"/>
                </a:solidFill>
              </a:rPr>
              <a:t>утечки памяти;</a:t>
            </a:r>
            <a:endParaRPr sz="1440">
              <a:solidFill>
                <a:srgbClr val="FFFFFF"/>
              </a:solidFill>
            </a:endParaRPr>
          </a:p>
          <a:p>
            <a:pPr indent="-32004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Char char="●"/>
            </a:pPr>
            <a:r>
              <a:rPr lang="ru" sz="1440">
                <a:solidFill>
                  <a:srgbClr val="FFFFFF"/>
                </a:solidFill>
              </a:rPr>
              <a:t>разыменовывание нулевого указателя, либо обращение к неинициализированной области памяти;</a:t>
            </a:r>
            <a:endParaRPr sz="1440">
              <a:solidFill>
                <a:srgbClr val="FFFFFF"/>
              </a:solidFill>
            </a:endParaRPr>
          </a:p>
          <a:p>
            <a:pPr indent="-32004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Char char="●"/>
            </a:pPr>
            <a:r>
              <a:rPr lang="ru" sz="1440">
                <a:solidFill>
                  <a:srgbClr val="FFFFFF"/>
                </a:solidFill>
              </a:rPr>
              <a:t>удаление уже удаленного объекта;</a:t>
            </a:r>
            <a:endParaRPr sz="144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4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std::auto ptr и почему его лучше не использовать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rgbClr val="1C4587"/>
                </a:solidFill>
                <a:highlight>
                  <a:srgbClr val="FFFFFF"/>
                </a:highlight>
              </a:rPr>
              <a:t>Теперь самое время поговорить о std::auto_ptr. std::auto_ptr, представленный в C++98, был первой попыткой в языке C++ сделать стандартизированный умный указатель. В std::auto_ptr решили реализовать семантику перемещения.</a:t>
            </a:r>
            <a:endParaRPr sz="1550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50">
                <a:solidFill>
                  <a:srgbClr val="1C4587"/>
                </a:solidFill>
                <a:highlight>
                  <a:srgbClr val="FFFFFF"/>
                </a:highlight>
              </a:rPr>
              <a:t>Однако, std::auto_ptr имеет ряд проблем, которые делают его использование опасным.</a:t>
            </a:r>
            <a:endParaRPr sz="155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350"/>
              <a:buAutoNum type="arabicParenR"/>
            </a:pPr>
            <a:r>
              <a:rPr lang="ru" sz="1350">
                <a:solidFill>
                  <a:srgbClr val="1C4587"/>
                </a:solidFill>
                <a:highlight>
                  <a:schemeClr val="lt1"/>
                </a:highlight>
              </a:rPr>
              <a:t>Во-первых, поскольку std::auto_ptr реализует семантику перемещения через конструктор копирования и оператор присваивания, то передача std::auto_ptr в функцию по значению приведет к тому, что ваш Item будет перемещен в параметр функции и, следовательно, будет уничтожен в конце функции, когда параметры этой функции выйдут из области видимости. Затем, когда вы попытаетесь получить доступ к аргументу std::auto_ptr, вы внезапно выполните разыменование </a:t>
            </a:r>
            <a:r>
              <a:rPr b="1" lang="ru" sz="1350">
                <a:solidFill>
                  <a:srgbClr val="1C4587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нулевого указателя</a:t>
            </a:r>
            <a:r>
              <a:rPr lang="ru" sz="1350">
                <a:solidFill>
                  <a:srgbClr val="1C4587"/>
                </a:solidFill>
                <a:highlight>
                  <a:schemeClr val="lt1"/>
                </a:highlight>
              </a:rPr>
              <a:t>. Бум!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3420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1C4587"/>
                </a:solidFill>
                <a:highlight>
                  <a:srgbClr val="FFFFFF"/>
                </a:highlight>
              </a:rPr>
              <a:t>   </a:t>
            </a:r>
            <a:r>
              <a:rPr lang="ru" sz="1250">
                <a:solidFill>
                  <a:srgbClr val="1C4587"/>
                </a:solidFill>
                <a:highlight>
                  <a:srgbClr val="FFFFFF"/>
                </a:highlight>
              </a:rPr>
              <a:t>2)    Во-вторых, std::auto_ptr всегда удаляет свое содержимое, используя оператор delete, который не работает с массивами. Это означает, что std::auto_ptr не будет правильно работать с </a:t>
            </a:r>
            <a:r>
              <a:rPr b="1" lang="ru" sz="1250">
                <a:solidFill>
                  <a:srgbClr val="1C4587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динамическими массивами</a:t>
            </a:r>
            <a:r>
              <a:rPr lang="ru" sz="1250">
                <a:solidFill>
                  <a:srgbClr val="1C4587"/>
                </a:solidFill>
                <a:highlight>
                  <a:srgbClr val="FFFFFF"/>
                </a:highlight>
              </a:rPr>
              <a:t>, поскольку использует неправильный тип удаления. Хуже того, std::auto_ptr не помешает вам передать ему динамический массив, который затем будет неправильно обработан, что приведет к утечке памяти.</a:t>
            </a:r>
            <a:endParaRPr sz="1250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1C4587"/>
                </a:solidFill>
                <a:highlight>
                  <a:srgbClr val="FFFFFF"/>
                </a:highlight>
              </a:rPr>
              <a:t>Наконец, std::auto_ptr не очень хорошо работает со многими другими классами из Стандартной библиотеки С++ (особенно с </a:t>
            </a:r>
            <a:r>
              <a:rPr b="1" lang="ru" sz="1250">
                <a:solidFill>
                  <a:srgbClr val="1C4587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контейнерными классами</a:t>
            </a:r>
            <a:r>
              <a:rPr lang="ru" sz="1250">
                <a:solidFill>
                  <a:srgbClr val="1C4587"/>
                </a:solidFill>
                <a:highlight>
                  <a:srgbClr val="FFFFFF"/>
                </a:highlight>
              </a:rPr>
              <a:t> и классами алгоритмов). Это происходит из-за того, что классы Стандартной библиотеки С++ предполагают, что, когда они копируют элемент, они фактически выполняют копирование, а не перемещение.</a:t>
            </a:r>
            <a:endParaRPr sz="1250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1C4587"/>
                </a:solidFill>
                <a:highlight>
                  <a:srgbClr val="FFFFFF"/>
                </a:highlight>
              </a:rPr>
              <a:t>Из-за вышеупомянутых недостатков в C++11 перестали использовать std::auto_ptr, а в C++17 планировали удалить его из Стандартной библиотеки С++.</a:t>
            </a:r>
            <a:endParaRPr sz="1250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250">
                <a:solidFill>
                  <a:srgbClr val="1C4587"/>
                </a:solidFill>
                <a:highlight>
                  <a:srgbClr val="FFFFFF"/>
                </a:highlight>
              </a:rPr>
              <a:t>Правило: std::auto_ptr устарел и не должен использоваться. Используйте вместо него std::unique_ptr или std::shared_ptr.</a:t>
            </a:r>
            <a:endParaRPr sz="125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Умный указатель std::unique_ptr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C4587"/>
                </a:solidFill>
              </a:rPr>
              <a:t>std :: unique_ptr был разработан в C ++ 11 как замена std :: auto_ptr.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C4587"/>
                </a:solidFill>
              </a:rPr>
              <a:t>unique_ptr - это новое средство с аналогичной функциональностью, но с улучшенной безопасностью (без фальшивых назначений копий), добавленными функциями (удаления) и поддержкой массивов. Это контейнер для “сырых” указателей. Он явно предотвращает копирование содержащегося в нем указателя, как это произошло бы при обычном назначении, то есть разрешает ровно одного владельца базового указателя.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C4587"/>
                </a:solidFill>
              </a:rPr>
              <a:t>Таким образом, при использовании unique_ptr на любом ресурсе может быть не более одного unique_ptr, и когда этот unique_ptr уничтожается, ресурсы освобождаются. Кроме того, поскольку для любого ресурса может быть только один unique_ptr, любая попытка сделать копию unique_ptr вызовет ошибку времени компиляции.</a:t>
            </a:r>
            <a:endParaRPr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Умный указатель</a:t>
            </a:r>
            <a:r>
              <a:rPr lang="ru"/>
              <a:t> std::unique_ptr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179150" y="1473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50">
              <a:solidFill>
                <a:srgbClr val="1C4587"/>
              </a:solidFill>
            </a:endParaRPr>
          </a:p>
        </p:txBody>
      </p:sp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-9793"/>
          <a:stretch/>
        </p:blipFill>
        <p:spPr>
          <a:xfrm>
            <a:off x="1212475" y="1153100"/>
            <a:ext cx="4852225" cy="28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64200" y="637450"/>
            <a:ext cx="78558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#include</a:t>
            </a:r>
            <a:r>
              <a:rPr lang="ru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&lt;iostream&gt;</a:t>
            </a:r>
            <a:endParaRPr sz="1100">
              <a:solidFill>
                <a:srgbClr val="A3151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#include</a:t>
            </a:r>
            <a:r>
              <a:rPr lang="ru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&lt;memory&gt;</a:t>
            </a:r>
            <a:r>
              <a:rPr lang="ru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for std::unique_ptr</a:t>
            </a:r>
            <a:endParaRPr sz="11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ru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Example() {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std::cout </a:t>
            </a:r>
            <a:r>
              <a:rPr lang="ru" sz="110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"Item acquired\n"</a:t>
            </a:r>
            <a:r>
              <a:rPr lang="ru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~Example() {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std::cout </a:t>
            </a:r>
            <a:r>
              <a:rPr lang="ru" sz="110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"Item destroyed\n"</a:t>
            </a:r>
            <a:r>
              <a:rPr lang="ru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main() {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1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Allocate an object of class Example and transfer ownership of it to std::unique_ptr</a:t>
            </a:r>
            <a:endParaRPr sz="11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std::</a:t>
            </a:r>
            <a:r>
              <a:rPr lang="ru" sz="110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unique_ptr</a:t>
            </a:r>
            <a:r>
              <a:rPr lang="ru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10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ru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 item(</a:t>
            </a:r>
            <a:r>
              <a:rPr lang="ru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0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ru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11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0;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   </a:t>
            </a:r>
            <a:r>
              <a:rPr lang="ru" sz="110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Example goes out of scope here, respectively, Example is destroyed here too</a:t>
            </a:r>
            <a:endParaRPr sz="11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223425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№1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/>
        </p:nvSpPr>
        <p:spPr>
          <a:xfrm>
            <a:off x="236700" y="1024950"/>
            <a:ext cx="87348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1C4587"/>
                </a:solidFill>
              </a:rPr>
              <a:t>Поскольку </a:t>
            </a:r>
            <a:r>
              <a:rPr b="1" lang="ru" sz="1450">
                <a:solidFill>
                  <a:srgbClr val="1C4587"/>
                </a:solidFill>
              </a:rPr>
              <a:t>std::unique_ptr</a:t>
            </a:r>
            <a:r>
              <a:rPr lang="ru" sz="1450">
                <a:solidFill>
                  <a:srgbClr val="1C4587"/>
                </a:solidFill>
              </a:rPr>
              <a:t> разработан с учетом семантики перемещения, то семантика копирования по умолчанию отключена. Если вы хотите передать содержимое, управляемое </a:t>
            </a:r>
            <a:r>
              <a:rPr b="1" lang="ru" sz="1450">
                <a:solidFill>
                  <a:srgbClr val="1C4587"/>
                </a:solidFill>
              </a:rPr>
              <a:t>std::unique_ptr</a:t>
            </a:r>
            <a:r>
              <a:rPr lang="ru" sz="1450">
                <a:solidFill>
                  <a:srgbClr val="1C4587"/>
                </a:solidFill>
              </a:rPr>
              <a:t>, то вы должны использовать семантику перемещения. В программе, приведенной </a:t>
            </a:r>
            <a:r>
              <a:rPr lang="ru" sz="1450">
                <a:solidFill>
                  <a:srgbClr val="1C4587"/>
                </a:solidFill>
              </a:rPr>
              <a:t>ниже</a:t>
            </a:r>
            <a:r>
              <a:rPr lang="ru" sz="1450">
                <a:solidFill>
                  <a:srgbClr val="1C4587"/>
                </a:solidFill>
              </a:rPr>
              <a:t>, мы передаем содержимое </a:t>
            </a:r>
            <a:r>
              <a:rPr b="1" lang="ru" sz="1450">
                <a:solidFill>
                  <a:srgbClr val="1C4587"/>
                </a:solidFill>
              </a:rPr>
              <a:t>std::unique_ptr</a:t>
            </a:r>
            <a:r>
              <a:rPr lang="ru" sz="1450">
                <a:solidFill>
                  <a:srgbClr val="1C4587"/>
                </a:solidFill>
              </a:rPr>
              <a:t> с помощью </a:t>
            </a:r>
            <a:r>
              <a:rPr lang="ru" sz="1450">
                <a:solidFill>
                  <a:srgbClr val="1C4587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функции </a:t>
            </a:r>
            <a:r>
              <a:rPr b="1" lang="ru" sz="1450">
                <a:solidFill>
                  <a:srgbClr val="1C4587"/>
                </a:solidFill>
                <a:highlight>
                  <a:srgbClr val="CFE2F3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std::move()</a:t>
            </a:r>
            <a:r>
              <a:rPr lang="ru" sz="1450">
                <a:solidFill>
                  <a:srgbClr val="1C4587"/>
                </a:solidFill>
                <a:highlight>
                  <a:srgbClr val="CFE2F3"/>
                </a:highlight>
              </a:rPr>
              <a:t> </a:t>
            </a:r>
            <a:r>
              <a:rPr lang="ru" sz="1450">
                <a:solidFill>
                  <a:srgbClr val="1C4587"/>
                </a:solidFill>
              </a:rPr>
              <a:t>(которая конвертирует </a:t>
            </a:r>
            <a:r>
              <a:rPr lang="ru" sz="1600">
                <a:solidFill>
                  <a:srgbClr val="1C4587"/>
                </a:solidFill>
              </a:rPr>
              <a:t>example</a:t>
            </a:r>
            <a:r>
              <a:rPr lang="ru" sz="1450">
                <a:solidFill>
                  <a:srgbClr val="1C4587"/>
                </a:solidFill>
              </a:rPr>
              <a:t> в </a:t>
            </a:r>
            <a:r>
              <a:rPr b="1" lang="ru" sz="1450">
                <a:solidFill>
                  <a:srgbClr val="1C4587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r-value</a:t>
            </a:r>
            <a:r>
              <a:rPr lang="ru" sz="1450">
                <a:solidFill>
                  <a:srgbClr val="1C4587"/>
                </a:solidFill>
              </a:rPr>
              <a:t>, являющееся триггером для выполнения семантики перемещения вместо семантики копирования).</a:t>
            </a:r>
            <a:endParaRPr sz="17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/>
        </p:nvSpPr>
        <p:spPr>
          <a:xfrm>
            <a:off x="0" y="297075"/>
            <a:ext cx="6299100" cy="47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Example 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8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8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   	Example() {</a:t>
            </a:r>
            <a:endParaRPr sz="8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         	std::cout </a:t>
            </a:r>
            <a:r>
              <a:rPr lang="ru" sz="8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"Example acquired\n"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8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   	}</a:t>
            </a:r>
            <a:endParaRPr sz="8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   	~Example() {</a:t>
            </a:r>
            <a:endParaRPr sz="8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         	std::cout </a:t>
            </a:r>
            <a:r>
              <a:rPr lang="ru" sz="8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"Example destroyed\n"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8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   	}</a:t>
            </a:r>
            <a:endParaRPr sz="8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8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 main() {</a:t>
            </a:r>
            <a:endParaRPr sz="8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   	std::</a:t>
            </a:r>
            <a:r>
              <a:rPr lang="ru" sz="8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unique_ptr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8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&gt; example1(</a:t>
            </a:r>
            <a:r>
              <a:rPr lang="ru" sz="8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r>
              <a:rPr lang="ru" sz="8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allocate Example</a:t>
            </a:r>
            <a:endParaRPr sz="8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   	std::</a:t>
            </a:r>
            <a:r>
              <a:rPr lang="ru" sz="8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unique_ptr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8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&gt; example2; </a:t>
            </a:r>
            <a:r>
              <a:rPr lang="ru" sz="8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assigned to nullptr</a:t>
            </a:r>
            <a:endParaRPr sz="8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8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   	std::cout </a:t>
            </a:r>
            <a:r>
              <a:rPr lang="ru" sz="8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"example1 is "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ru" sz="8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static_cast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8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&gt;(example1) ? </a:t>
            </a:r>
            <a:r>
              <a:rPr lang="ru" sz="8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"not null\n"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ru" sz="8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"null\n"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8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   	std::cout </a:t>
            </a:r>
            <a:r>
              <a:rPr lang="ru" sz="8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"example2 is "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ru" sz="8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static_cast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8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&gt;(example2) ? </a:t>
            </a:r>
            <a:r>
              <a:rPr lang="ru" sz="8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"not null\n"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ru" sz="8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"null\n"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8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8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ru" sz="8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example2 = example1 // Compilation error!!!</a:t>
            </a:r>
            <a:endParaRPr sz="8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   	example2 </a:t>
            </a:r>
            <a:r>
              <a:rPr lang="ru" sz="8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 std::move(example1); </a:t>
            </a:r>
            <a:r>
              <a:rPr lang="ru" sz="8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example2 owns example1, and example1 is set to null</a:t>
            </a:r>
            <a:endParaRPr sz="8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8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   	std::cout </a:t>
            </a:r>
            <a:r>
              <a:rPr lang="ru" sz="8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"Ownership transferred\n"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8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   	std::cout </a:t>
            </a:r>
            <a:r>
              <a:rPr lang="ru" sz="8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"example1 is "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ru" sz="8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static_cast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8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&gt;(example1) ? </a:t>
            </a:r>
            <a:r>
              <a:rPr lang="ru" sz="8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"not null\n"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ru" sz="8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"null\n"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8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   	std::cout </a:t>
            </a:r>
            <a:r>
              <a:rPr lang="ru" sz="8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"example2 is "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8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ru" sz="8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static_cast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8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&gt;(example2) ? </a:t>
            </a:r>
            <a:r>
              <a:rPr lang="ru" sz="8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"not null\n"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ru" sz="8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"null\n"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8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ru" sz="8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 0;</a:t>
            </a:r>
            <a:endParaRPr sz="8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5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ru" sz="8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Example is destroyed here when example2 goes out of scope</a:t>
            </a:r>
            <a:endParaRPr sz="8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5384375" y="71400"/>
            <a:ext cx="3711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Результат выполнения программы: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5480450" y="572550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ru" sz="115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acquired</a:t>
            </a:r>
            <a:endParaRPr>
              <a:highlight>
                <a:srgbClr val="CFE2F3"/>
              </a:highlight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5480450" y="790750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ru" sz="115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xample</a:t>
            </a:r>
            <a:r>
              <a:rPr lang="ru" sz="115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1 is not null</a:t>
            </a:r>
            <a:endParaRPr>
              <a:highlight>
                <a:srgbClr val="CFE2F3"/>
              </a:highlight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5480450" y="1027513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ru" sz="115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2 is null</a:t>
            </a:r>
            <a:endParaRPr>
              <a:highlight>
                <a:srgbClr val="CFE2F3"/>
              </a:highlight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5480450" y="1228213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Ownership transferred</a:t>
            </a:r>
            <a:endParaRPr>
              <a:highlight>
                <a:srgbClr val="CFE2F3"/>
              </a:highlight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5480450" y="1448538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ru" sz="115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1 is null</a:t>
            </a:r>
            <a:endParaRPr>
              <a:highlight>
                <a:srgbClr val="CFE2F3"/>
              </a:highlight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5480450" y="1665700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ru" sz="115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2 is not null</a:t>
            </a:r>
            <a:endParaRPr>
              <a:highlight>
                <a:srgbClr val="CFE2F3"/>
              </a:highlight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5480450" y="1869575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ru" sz="115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xample</a:t>
            </a:r>
            <a:r>
              <a:rPr lang="ru" sz="115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destroyed</a:t>
            </a:r>
            <a:endParaRPr>
              <a:highlight>
                <a:srgbClr val="CFE2F3"/>
              </a:highlight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0" y="-67425"/>
            <a:ext cx="2704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Пример №2</a:t>
            </a:r>
            <a:endParaRPr sz="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8352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ru" sz="1700">
                <a:solidFill>
                  <a:srgbClr val="1C4587"/>
                </a:solidFill>
                <a:highlight>
                  <a:srgbClr val="FFFFFF"/>
                </a:highlight>
              </a:rPr>
              <a:t>Доступ к объекту, который хранит умный указатель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5508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1C4587"/>
                </a:solidFill>
                <a:highlight>
                  <a:srgbClr val="FFFFFF"/>
                </a:highlight>
              </a:rPr>
              <a:t>Умный указатель</a:t>
            </a:r>
            <a:r>
              <a:rPr lang="ru" sz="1050">
                <a:solidFill>
                  <a:srgbClr val="1C4587"/>
                </a:solidFill>
              </a:rPr>
              <a:t> std::unique_ptr</a:t>
            </a:r>
            <a:r>
              <a:rPr b="1" lang="ru" sz="1050">
                <a:solidFill>
                  <a:srgbClr val="1C4587"/>
                </a:solidFill>
              </a:rPr>
              <a:t> </a:t>
            </a:r>
            <a:r>
              <a:rPr lang="ru" sz="1050">
                <a:solidFill>
                  <a:srgbClr val="1C4587"/>
                </a:solidFill>
                <a:highlight>
                  <a:srgbClr val="FFFFFF"/>
                </a:highlight>
              </a:rPr>
              <a:t>имеет </a:t>
            </a:r>
            <a:r>
              <a:rPr b="1" lang="ru" sz="1050">
                <a:solidFill>
                  <a:srgbClr val="1C4587"/>
                </a:solidFill>
                <a:highlight>
                  <a:srgbClr val="FFFFFF"/>
                </a:highlight>
              </a:rPr>
              <a:t>перегруженные операторы</a:t>
            </a:r>
            <a:r>
              <a:rPr lang="ru" sz="1050">
                <a:solidFill>
                  <a:srgbClr val="1C4587"/>
                </a:solidFill>
                <a:highlight>
                  <a:srgbClr val="FFFFFF"/>
                </a:highlight>
              </a:rPr>
              <a:t> </a:t>
            </a:r>
            <a:r>
              <a:rPr lang="ru" sz="1250">
                <a:solidFill>
                  <a:srgbClr val="1C4587"/>
                </a:solidFill>
                <a:highlight>
                  <a:srgbClr val="CFE2F3"/>
                </a:highlight>
              </a:rPr>
              <a:t>*</a:t>
            </a:r>
            <a:r>
              <a:rPr lang="ru" sz="1250">
                <a:solidFill>
                  <a:srgbClr val="1C4587"/>
                </a:solidFill>
              </a:rPr>
              <a:t> </a:t>
            </a:r>
            <a:r>
              <a:rPr lang="ru" sz="1050">
                <a:solidFill>
                  <a:srgbClr val="1C4587"/>
                </a:solidFill>
                <a:highlight>
                  <a:srgbClr val="FFFFFF"/>
                </a:highlight>
              </a:rPr>
              <a:t>и </a:t>
            </a:r>
            <a:r>
              <a:rPr lang="ru" sz="1250">
                <a:solidFill>
                  <a:srgbClr val="1C4587"/>
                </a:solidFill>
                <a:highlight>
                  <a:srgbClr val="CFE2F3"/>
                </a:highlight>
              </a:rPr>
              <a:t>-&gt;</a:t>
            </a:r>
            <a:r>
              <a:rPr lang="ru" sz="1050">
                <a:solidFill>
                  <a:srgbClr val="1C4587"/>
                </a:solidFill>
                <a:highlight>
                  <a:srgbClr val="FFFFFF"/>
                </a:highlight>
              </a:rPr>
              <a:t>, которые используются для доступа к хранимым объектам. Оператор </a:t>
            </a:r>
            <a:r>
              <a:rPr lang="ru" sz="1250">
                <a:solidFill>
                  <a:srgbClr val="1C4587"/>
                </a:solidFill>
                <a:highlight>
                  <a:srgbClr val="CFE2F3"/>
                </a:highlight>
              </a:rPr>
              <a:t>*</a:t>
            </a:r>
            <a:r>
              <a:rPr lang="ru" sz="1050">
                <a:solidFill>
                  <a:srgbClr val="1C4587"/>
                </a:solidFill>
                <a:highlight>
                  <a:srgbClr val="FFFFFF"/>
                </a:highlight>
              </a:rPr>
              <a:t> возвращает ссылку на управляемый ресурс, а оператор </a:t>
            </a:r>
            <a:r>
              <a:rPr lang="ru" sz="1250">
                <a:solidFill>
                  <a:srgbClr val="1C4587"/>
                </a:solidFill>
                <a:highlight>
                  <a:srgbClr val="CFE2F3"/>
                </a:highlight>
              </a:rPr>
              <a:t>-&gt;</a:t>
            </a:r>
            <a:r>
              <a:rPr lang="ru" sz="1050">
                <a:solidFill>
                  <a:srgbClr val="1C4587"/>
                </a:solidFill>
                <a:highlight>
                  <a:srgbClr val="FFFFFF"/>
                </a:highlight>
              </a:rPr>
              <a:t> возвращает указатель.</a:t>
            </a:r>
            <a:endParaRPr sz="1050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1C4587"/>
                </a:solidFill>
                <a:highlight>
                  <a:srgbClr val="FFFFFF"/>
                </a:highlight>
              </a:rPr>
              <a:t>Умный указатель </a:t>
            </a:r>
            <a:r>
              <a:rPr lang="ru" sz="1050">
                <a:solidFill>
                  <a:srgbClr val="1C4587"/>
                </a:solidFill>
              </a:rPr>
              <a:t>std::unique_ptr</a:t>
            </a:r>
            <a:r>
              <a:rPr lang="ru" sz="1050">
                <a:solidFill>
                  <a:srgbClr val="1C4587"/>
                </a:solidFill>
                <a:highlight>
                  <a:srgbClr val="FFFFFF"/>
                </a:highlight>
              </a:rPr>
              <a:t> не всегда может управлять объектом: либо потому, что объект был создан пустым (с использованием конструктора по умолчанию, или в объект передан в качестве параметра </a:t>
            </a:r>
            <a:r>
              <a:rPr b="1" lang="ru" sz="1050">
                <a:solidFill>
                  <a:srgbClr val="1C4587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nullptr</a:t>
            </a:r>
            <a:r>
              <a:rPr lang="ru" sz="1050">
                <a:solidFill>
                  <a:srgbClr val="1C4587"/>
                </a:solidFill>
                <a:highlight>
                  <a:srgbClr val="FFFFFF"/>
                </a:highlight>
              </a:rPr>
              <a:t>), либо потому, что ресурс, которым он управлял, был перемещен в другой </a:t>
            </a:r>
            <a:r>
              <a:rPr lang="ru" sz="1050">
                <a:solidFill>
                  <a:srgbClr val="1C4587"/>
                </a:solidFill>
              </a:rPr>
              <a:t>std::unique_ptr</a:t>
            </a:r>
            <a:r>
              <a:rPr lang="ru" sz="1050">
                <a:solidFill>
                  <a:srgbClr val="1C4587"/>
                </a:solidFill>
                <a:highlight>
                  <a:srgbClr val="FFFFFF"/>
                </a:highlight>
              </a:rPr>
              <a:t>. Поэтому, прежде чем использовать какой-либо из этих операторов, вы должны проверить, действительно ли </a:t>
            </a:r>
            <a:r>
              <a:rPr lang="ru" sz="1050">
                <a:solidFill>
                  <a:srgbClr val="1C4587"/>
                </a:solidFill>
              </a:rPr>
              <a:t>std::unique_ptr</a:t>
            </a:r>
            <a:r>
              <a:rPr b="1" lang="ru" sz="1050">
                <a:solidFill>
                  <a:srgbClr val="1C4587"/>
                </a:solidFill>
              </a:rPr>
              <a:t> </a:t>
            </a:r>
            <a:r>
              <a:rPr lang="ru" sz="1050">
                <a:solidFill>
                  <a:srgbClr val="1C4587"/>
                </a:solidFill>
                <a:highlight>
                  <a:srgbClr val="FFFFFF"/>
                </a:highlight>
              </a:rPr>
              <a:t>управляет ресурсом. К счастью, это легко сделать: </a:t>
            </a:r>
            <a:r>
              <a:rPr lang="ru" sz="1050">
                <a:solidFill>
                  <a:srgbClr val="1C4587"/>
                </a:solidFill>
              </a:rPr>
              <a:t>std::unique_ptr</a:t>
            </a:r>
            <a:r>
              <a:rPr b="1" lang="ru" sz="1050">
                <a:solidFill>
                  <a:srgbClr val="1C4587"/>
                </a:solidFill>
              </a:rPr>
              <a:t> </a:t>
            </a:r>
            <a:r>
              <a:rPr lang="ru" sz="1050">
                <a:solidFill>
                  <a:srgbClr val="1C4587"/>
                </a:solidFill>
                <a:highlight>
                  <a:srgbClr val="FFFFFF"/>
                </a:highlight>
              </a:rPr>
              <a:t>имеет </a:t>
            </a:r>
            <a:r>
              <a:rPr b="1" lang="ru" sz="1050">
                <a:solidFill>
                  <a:srgbClr val="1C4587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неявное преобразование</a:t>
            </a:r>
            <a:r>
              <a:rPr lang="ru" sz="1050">
                <a:solidFill>
                  <a:srgbClr val="1C4587"/>
                </a:solidFill>
                <a:highlight>
                  <a:srgbClr val="FFFFFF"/>
                </a:highlight>
              </a:rPr>
              <a:t> в тип bool, возвращая </a:t>
            </a:r>
            <a:r>
              <a:rPr lang="ru" sz="1250">
                <a:solidFill>
                  <a:srgbClr val="1C4587"/>
                </a:solidFill>
                <a:highlight>
                  <a:srgbClr val="CFE2F3"/>
                </a:highlight>
              </a:rPr>
              <a:t>true</a:t>
            </a:r>
            <a:r>
              <a:rPr lang="ru" sz="1050">
                <a:solidFill>
                  <a:srgbClr val="1C4587"/>
                </a:solidFill>
                <a:highlight>
                  <a:srgbClr val="FFFFFF"/>
                </a:highlight>
              </a:rPr>
              <a:t>, если std::unique_ptr владеет ресурсом.</a:t>
            </a:r>
            <a:endParaRPr sz="1050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/>
        </p:nvSpPr>
        <p:spPr>
          <a:xfrm>
            <a:off x="32100" y="513550"/>
            <a:ext cx="7944000" cy="3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2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ru" sz="125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25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50"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ru" sz="12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friend</a:t>
            </a:r>
            <a:r>
              <a:rPr lang="ru" sz="1250">
                <a:latin typeface="Roboto Mono"/>
                <a:ea typeface="Roboto Mono"/>
                <a:cs typeface="Roboto Mono"/>
                <a:sym typeface="Roboto Mono"/>
              </a:rPr>
              <a:t> std::</a:t>
            </a:r>
            <a:r>
              <a:rPr lang="ru" sz="12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ostream</a:t>
            </a:r>
            <a:r>
              <a:rPr lang="ru" sz="1250">
                <a:latin typeface="Roboto Mono"/>
                <a:ea typeface="Roboto Mono"/>
                <a:cs typeface="Roboto Mono"/>
                <a:sym typeface="Roboto Mono"/>
              </a:rPr>
              <a:t>&amp; </a:t>
            </a:r>
            <a:r>
              <a:rPr lang="ru" sz="12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operator&lt;&lt;</a:t>
            </a:r>
            <a:r>
              <a:rPr lang="ru" sz="1250">
                <a:latin typeface="Roboto Mono"/>
                <a:ea typeface="Roboto Mono"/>
                <a:cs typeface="Roboto Mono"/>
                <a:sym typeface="Roboto Mono"/>
              </a:rPr>
              <a:t>(std::</a:t>
            </a:r>
            <a:r>
              <a:rPr lang="ru" sz="12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ostream</a:t>
            </a:r>
            <a:r>
              <a:rPr lang="ru" sz="1250">
                <a:latin typeface="Roboto Mono"/>
                <a:ea typeface="Roboto Mono"/>
                <a:cs typeface="Roboto Mono"/>
                <a:sym typeface="Roboto Mono"/>
              </a:rPr>
              <a:t>&amp; </a:t>
            </a:r>
            <a:r>
              <a:rPr lang="ru" sz="125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ru" sz="125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ru" sz="12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ru" sz="12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ru" sz="1250">
                <a:latin typeface="Roboto Mono"/>
                <a:ea typeface="Roboto Mono"/>
                <a:cs typeface="Roboto Mono"/>
                <a:sym typeface="Roboto Mono"/>
              </a:rPr>
              <a:t>&amp; </a:t>
            </a:r>
            <a:r>
              <a:rPr lang="ru" sz="125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ru" sz="1250"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50">
                <a:latin typeface="Roboto Mono"/>
                <a:ea typeface="Roboto Mono"/>
                <a:cs typeface="Roboto Mono"/>
                <a:sym typeface="Roboto Mono"/>
              </a:rPr>
              <a:t>         	</a:t>
            </a:r>
            <a:r>
              <a:rPr lang="ru" sz="125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ru" sz="12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12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 am an Example!\n"</a:t>
            </a:r>
            <a:r>
              <a:rPr lang="ru" sz="125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50">
                <a:latin typeface="Roboto Mono"/>
                <a:ea typeface="Roboto Mono"/>
                <a:cs typeface="Roboto Mono"/>
                <a:sym typeface="Roboto Mono"/>
              </a:rPr>
              <a:t>         	</a:t>
            </a:r>
            <a:r>
              <a:rPr lang="ru" sz="12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2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5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ru" sz="125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50">
                <a:latin typeface="Roboto Mono"/>
                <a:ea typeface="Roboto Mono"/>
                <a:cs typeface="Roboto Mono"/>
                <a:sym typeface="Roboto Mono"/>
              </a:rPr>
              <a:t>   	}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5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50">
                <a:latin typeface="Roboto Mono"/>
                <a:ea typeface="Roboto Mono"/>
                <a:cs typeface="Roboto Mono"/>
                <a:sym typeface="Roboto Mono"/>
              </a:rPr>
              <a:t> main() {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50">
                <a:latin typeface="Roboto Mono"/>
                <a:ea typeface="Roboto Mono"/>
                <a:cs typeface="Roboto Mono"/>
                <a:sym typeface="Roboto Mono"/>
              </a:rPr>
              <a:t>   	std::</a:t>
            </a:r>
            <a:r>
              <a:rPr lang="ru" sz="12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unique_ptr</a:t>
            </a:r>
            <a:r>
              <a:rPr lang="ru" sz="1250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2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ru" sz="1250">
                <a:latin typeface="Roboto Mono"/>
                <a:ea typeface="Roboto Mono"/>
                <a:cs typeface="Roboto Mono"/>
                <a:sym typeface="Roboto Mono"/>
              </a:rPr>
              <a:t>&gt; example(</a:t>
            </a:r>
            <a:r>
              <a:rPr lang="ru" sz="12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2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ru" sz="125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50"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ru" sz="12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1250">
                <a:latin typeface="Roboto Mono"/>
                <a:ea typeface="Roboto Mono"/>
                <a:cs typeface="Roboto Mono"/>
                <a:sym typeface="Roboto Mono"/>
              </a:rPr>
              <a:t> (example) { </a:t>
            </a:r>
            <a:r>
              <a:rPr lang="ru" sz="12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//implicit conversion to bool</a:t>
            </a:r>
            <a:endParaRPr sz="12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50">
                <a:latin typeface="Roboto Mono"/>
                <a:ea typeface="Roboto Mono"/>
                <a:cs typeface="Roboto Mono"/>
                <a:sym typeface="Roboto Mono"/>
              </a:rPr>
              <a:t>         	std::cout </a:t>
            </a:r>
            <a:r>
              <a:rPr lang="ru" sz="12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12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ru" sz="1250">
                <a:latin typeface="Roboto Mono"/>
                <a:ea typeface="Roboto Mono"/>
                <a:cs typeface="Roboto Mono"/>
                <a:sym typeface="Roboto Mono"/>
              </a:rPr>
              <a:t>example;</a:t>
            </a:r>
            <a:r>
              <a:rPr lang="ru" sz="12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//display an Example controlled by a example</a:t>
            </a:r>
            <a:endParaRPr sz="12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50">
                <a:latin typeface="Roboto Mono"/>
                <a:ea typeface="Roboto Mono"/>
                <a:cs typeface="Roboto Mono"/>
                <a:sym typeface="Roboto Mono"/>
              </a:rPr>
              <a:t>   	}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50"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ru" sz="12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250">
                <a:latin typeface="Roboto Mono"/>
                <a:ea typeface="Roboto Mono"/>
                <a:cs typeface="Roboto Mono"/>
                <a:sym typeface="Roboto Mono"/>
              </a:rPr>
              <a:t> 0;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5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32100" y="0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Пример №3</a:t>
            </a:r>
            <a:endParaRPr/>
          </a:p>
        </p:txBody>
      </p:sp>
      <p:sp>
        <p:nvSpPr>
          <p:cNvPr id="203" name="Google Shape;203;p31"/>
          <p:cNvSpPr txBox="1"/>
          <p:nvPr/>
        </p:nvSpPr>
        <p:spPr>
          <a:xfrm>
            <a:off x="32100" y="4065025"/>
            <a:ext cx="3711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Результат выполнения программы: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125700" y="4473025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I am an Example!</a:t>
            </a:r>
            <a:endParaRPr>
              <a:highlight>
                <a:srgbClr val="CFE2F3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C4587"/>
                </a:solidFill>
              </a:rPr>
              <a:t>При выделении памяти динамически очень легко забыть в конце освободить память. Даже если не забыть это сделать, существует множество причин, по которым указатель не будет удален.</a:t>
            </a:r>
            <a:endParaRPr>
              <a:solidFill>
                <a:srgbClr val="1C4587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lang="ru">
                <a:solidFill>
                  <a:srgbClr val="1C4587"/>
                </a:solidFill>
              </a:rPr>
              <a:t>Это может произойти из-за досрочного возврата значения из функции.</a:t>
            </a:r>
            <a:endParaRPr>
              <a:solidFill>
                <a:srgbClr val="1C4587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Char char="●"/>
            </a:pPr>
            <a:r>
              <a:rPr lang="ru">
                <a:solidFill>
                  <a:srgbClr val="1C4587"/>
                </a:solidFill>
              </a:rPr>
              <a:t>Это может произойти из-за генерации исключения.</a:t>
            </a:r>
            <a:endParaRPr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8352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ru" sz="1811">
                <a:solidFill>
                  <a:srgbClr val="1C4587"/>
                </a:solidFill>
                <a:highlight>
                  <a:srgbClr val="FFFFFF"/>
                </a:highlight>
              </a:rPr>
              <a:t>Умный указатель std::unique_ptr и динамические массивы</a:t>
            </a:r>
            <a:endParaRPr sz="3111">
              <a:solidFill>
                <a:srgbClr val="1C4587"/>
              </a:solidFill>
            </a:endParaRPr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11700" y="1205800"/>
            <a:ext cx="8520600" cy="29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1C458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В отличие от std::auto_ptr, std::unique_ptr достаточно умен, чтобы знать, когда использовать единичный оператор delete, а когда форму оператора delete для </a:t>
            </a:r>
            <a:r>
              <a:rPr lang="ru" sz="1050">
                <a:solidFill>
                  <a:srgbClr val="1C4587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массива</a:t>
            </a:r>
            <a:r>
              <a:rPr lang="ru" sz="1050">
                <a:solidFill>
                  <a:srgbClr val="1C458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, поэтому std::unique_ptr можно использовать как с единичными объектами, так и с </a:t>
            </a:r>
            <a:r>
              <a:rPr b="1" lang="ru" sz="1050">
                <a:solidFill>
                  <a:srgbClr val="1C4587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динамическими массивами</a:t>
            </a:r>
            <a:r>
              <a:rPr lang="ru" sz="1050">
                <a:solidFill>
                  <a:srgbClr val="1C458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050">
              <a:solidFill>
                <a:srgbClr val="1C458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1C458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Однако использование </a:t>
            </a:r>
            <a:r>
              <a:rPr b="1" lang="ru" sz="1050">
                <a:solidFill>
                  <a:srgbClr val="1C4587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std::vector</a:t>
            </a:r>
            <a:r>
              <a:rPr lang="ru" sz="1050">
                <a:solidFill>
                  <a:srgbClr val="1C458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почти всегда является лучшим выбором, чем использование std::unique_ptr с </a:t>
            </a:r>
            <a:r>
              <a:rPr lang="ru" sz="1050">
                <a:solidFill>
                  <a:srgbClr val="1C458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динамическим массивом.</a:t>
            </a:r>
            <a:endParaRPr sz="1050">
              <a:solidFill>
                <a:srgbClr val="1C458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rgbClr val="1C458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050">
              <a:solidFill>
                <a:srgbClr val="1C458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0" y="9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835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1C458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Функция std::make_unique()</a:t>
            </a:r>
            <a:endParaRPr b="1" sz="1700">
              <a:solidFill>
                <a:srgbClr val="1C458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157300" y="704075"/>
            <a:ext cx="85206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1C458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В C++14 добавили новую функцию — </a:t>
            </a:r>
            <a:r>
              <a:rPr b="1" lang="ru" sz="1150">
                <a:solidFill>
                  <a:srgbClr val="1C458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std::make_unique()</a:t>
            </a:r>
            <a:r>
              <a:rPr lang="ru" sz="1150">
                <a:solidFill>
                  <a:srgbClr val="1C458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 Это </a:t>
            </a:r>
            <a:r>
              <a:rPr lang="ru" sz="1150">
                <a:solidFill>
                  <a:srgbClr val="1C4587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шабло</a:t>
            </a:r>
            <a:r>
              <a:rPr lang="ru" sz="1150">
                <a:solidFill>
                  <a:srgbClr val="1C4587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н функции</a:t>
            </a:r>
            <a:r>
              <a:rPr lang="ru" sz="1150">
                <a:solidFill>
                  <a:srgbClr val="1C458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, который создает объект типа шаблона и инициализирует его аргументами, переданными в функцию. Использование функции std::make_unique() является необязательным, но рекомендуется вместо использования умного указателя std::unique_ptr. Дело в простоте. Кроме того, std::make_unique() решает проблему безопасности использования исключений, которая может возникнуть в результате неопределенного порядка обработки аргументов функции (так как язык С++ явно не указывает этот порядок).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414075" y="1894225"/>
            <a:ext cx="79152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8" name="Google Shape;218;p33"/>
          <p:cNvSpPr txBox="1"/>
          <p:nvPr/>
        </p:nvSpPr>
        <p:spPr>
          <a:xfrm>
            <a:off x="157300" y="2274225"/>
            <a:ext cx="83766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>
                <a:latin typeface="Roboto Mono"/>
                <a:ea typeface="Roboto Mono"/>
                <a:cs typeface="Roboto Mono"/>
                <a:sym typeface="Roboto Mono"/>
              </a:rPr>
              <a:t>function(std::</a:t>
            </a:r>
            <a:r>
              <a:rPr lang="ru" sz="11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unique_ptr</a:t>
            </a:r>
            <a:r>
              <a:rPr lang="ru" sz="1150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1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ru" sz="1150">
                <a:latin typeface="Roboto Mono"/>
                <a:ea typeface="Roboto Mono"/>
                <a:cs typeface="Roboto Mono"/>
                <a:sym typeface="Roboto Mono"/>
              </a:rPr>
              <a:t>&gt;(</a:t>
            </a:r>
            <a:r>
              <a:rPr lang="ru" sz="11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1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ru" sz="1150">
                <a:latin typeface="Roboto Mono"/>
                <a:ea typeface="Roboto Mono"/>
                <a:cs typeface="Roboto Mono"/>
                <a:sym typeface="Roboto Mono"/>
              </a:rPr>
              <a:t>), function_that_can_throw_exception())</a:t>
            </a:r>
            <a:endParaRPr sz="115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9" name="Google Shape;219;p33"/>
          <p:cNvSpPr txBox="1"/>
          <p:nvPr/>
        </p:nvSpPr>
        <p:spPr>
          <a:xfrm>
            <a:off x="157300" y="1966450"/>
            <a:ext cx="6274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Например, рассмотрим функцию:</a:t>
            </a:r>
            <a:endParaRPr sz="115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33"/>
          <p:cNvSpPr txBox="1"/>
          <p:nvPr/>
        </p:nvSpPr>
        <p:spPr>
          <a:xfrm>
            <a:off x="157300" y="2571750"/>
            <a:ext cx="8948400" cy="17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1C458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Здесь компилятору предоставляется большая гибкость при обработке вызова функции. Он может сначала выделить новый </a:t>
            </a:r>
            <a:r>
              <a:rPr lang="ru" sz="1150">
                <a:solidFill>
                  <a:srgbClr val="1C4587"/>
                </a:solidFill>
                <a:highlight>
                  <a:srgbClr val="9FC5E8"/>
                </a:highlight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ru" sz="1150">
                <a:solidFill>
                  <a:srgbClr val="1C458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, затем вызвать function_that_can_throw_exception(), а затем уже создать std::unique_ptr, который управляет динамически выделенным </a:t>
            </a:r>
            <a:r>
              <a:rPr lang="ru" sz="1150">
                <a:solidFill>
                  <a:srgbClr val="1C4587"/>
                </a:solidFill>
                <a:highlight>
                  <a:srgbClr val="CFE2F3"/>
                </a:highlight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ru" sz="1150">
                <a:solidFill>
                  <a:srgbClr val="1C458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 Если функция function_that_can_throw_exception() выбросит исключение, то выделенный </a:t>
            </a:r>
            <a:r>
              <a:rPr lang="ru" sz="1150">
                <a:solidFill>
                  <a:srgbClr val="1C4587"/>
                </a:solidFill>
                <a:highlight>
                  <a:srgbClr val="CFE2F3"/>
                </a:highlight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ru" sz="1150">
                <a:solidFill>
                  <a:srgbClr val="1C458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не будет корректно удален, поскольку умный указатель, который должен выполнить его удаление, не успеет создаться. Это приведет к утечке памяти.</a:t>
            </a:r>
            <a:endParaRPr sz="1150">
              <a:solidFill>
                <a:srgbClr val="1C458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1C458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Функция std::make_unique() лишена этой проблемы, поскольку выделение объекта </a:t>
            </a:r>
            <a:r>
              <a:rPr lang="ru" sz="1150">
                <a:solidFill>
                  <a:srgbClr val="1C4587"/>
                </a:solidFill>
                <a:highlight>
                  <a:srgbClr val="CFE2F3"/>
                </a:highlight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ru" sz="1150">
                <a:solidFill>
                  <a:srgbClr val="1C458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и создание std::unique_ptr происходят внутри функции std::make_unique(), где порядок обработки аргументов чётко определен.</a:t>
            </a:r>
            <a:endParaRPr sz="1150">
              <a:solidFill>
                <a:srgbClr val="1C458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№4</a:t>
            </a:r>
            <a:endParaRPr/>
          </a:p>
        </p:txBody>
      </p:sp>
      <p:sp>
        <p:nvSpPr>
          <p:cNvPr id="226" name="Google Shape;226;p34"/>
          <p:cNvSpPr txBox="1"/>
          <p:nvPr/>
        </p:nvSpPr>
        <p:spPr>
          <a:xfrm>
            <a:off x="0" y="754275"/>
            <a:ext cx="6395400" cy="31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Fraction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0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0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ru" sz="10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 m_numerator;</a:t>
            </a:r>
            <a:endParaRPr sz="10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ru" sz="10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 m_denominator;</a:t>
            </a:r>
            <a:endParaRPr sz="10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0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   	Fraction(</a:t>
            </a:r>
            <a:r>
              <a:rPr lang="ru" sz="10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5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numerator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ru" sz="10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5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denominator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) :</a:t>
            </a:r>
            <a:endParaRPr sz="10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         	m_numerator(</a:t>
            </a:r>
            <a:r>
              <a:rPr lang="ru" sz="105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numerator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), m_denominator(</a:t>
            </a:r>
            <a:r>
              <a:rPr lang="ru" sz="105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denominator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) {}</a:t>
            </a:r>
            <a:endParaRPr sz="10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ru" sz="10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friend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 std::</a:t>
            </a:r>
            <a:r>
              <a:rPr lang="ru" sz="10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ostream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&amp; </a:t>
            </a:r>
            <a:r>
              <a:rPr lang="ru" sz="10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operator&lt;&lt;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(std::</a:t>
            </a:r>
            <a:r>
              <a:rPr lang="ru" sz="10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ostream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&amp; </a:t>
            </a:r>
            <a:r>
              <a:rPr lang="ru" sz="105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ru" sz="10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Fraction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&amp; </a:t>
            </a:r>
            <a:r>
              <a:rPr lang="ru" sz="105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f1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 sz="10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         	</a:t>
            </a:r>
            <a:r>
              <a:rPr lang="ru" sz="105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5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f1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.m_numerator </a:t>
            </a:r>
            <a:r>
              <a:rPr lang="ru" sz="10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"/"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5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f1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.m_denominator;</a:t>
            </a:r>
            <a:endParaRPr sz="10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         	</a:t>
            </a:r>
            <a:r>
              <a:rPr lang="ru" sz="10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5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   	}</a:t>
            </a:r>
            <a:endParaRPr sz="10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0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 main(){</a:t>
            </a:r>
            <a:endParaRPr sz="10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ru" sz="10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Create an object with dynamically allocated Fraction </a:t>
            </a:r>
            <a:endParaRPr sz="10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   	std::</a:t>
            </a:r>
            <a:r>
              <a:rPr lang="ru" sz="10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unique_ptr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0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Fraction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&gt; f1 = std::make_unique&lt;</a:t>
            </a:r>
            <a:r>
              <a:rPr lang="ru" sz="10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Fraction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&gt;(2, 9);</a:t>
            </a:r>
            <a:endParaRPr sz="10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   	std::cout </a:t>
            </a:r>
            <a:r>
              <a:rPr lang="ru" sz="10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f1 ;</a:t>
            </a:r>
            <a:endParaRPr sz="10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ru" sz="10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 0;</a:t>
            </a:r>
            <a:endParaRPr sz="10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  <p:sp>
        <p:nvSpPr>
          <p:cNvPr id="227" name="Google Shape;227;p34"/>
          <p:cNvSpPr txBox="1"/>
          <p:nvPr/>
        </p:nvSpPr>
        <p:spPr>
          <a:xfrm>
            <a:off x="5432400" y="406000"/>
            <a:ext cx="3711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Результат выполнения программы: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5526000" y="814000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2/9</a:t>
            </a:r>
            <a:endParaRPr>
              <a:highlight>
                <a:srgbClr val="CFE2F3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835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1C458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Возврат умного указателя std::unique_ptr из функции</a:t>
            </a:r>
            <a:endParaRPr b="1" sz="1700">
              <a:solidFill>
                <a:srgbClr val="1C458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150600" y="547825"/>
            <a:ext cx="8520600" cy="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1C4587"/>
                </a:solidFill>
                <a:highlight>
                  <a:srgbClr val="FFFFFF"/>
                </a:highlight>
              </a:rPr>
              <a:t>Умный указатель std::unique_ptr можно возвращать из функции </a:t>
            </a:r>
            <a:r>
              <a:rPr b="1" lang="ru" sz="1150">
                <a:solidFill>
                  <a:srgbClr val="1C4587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 значению</a:t>
            </a:r>
            <a:r>
              <a:rPr lang="ru" sz="1191">
                <a:solidFill>
                  <a:srgbClr val="1C4587"/>
                </a:solidFill>
              </a:rPr>
              <a:t>:</a:t>
            </a:r>
            <a:endParaRPr sz="1191">
              <a:solidFill>
                <a:srgbClr val="1C4587"/>
              </a:solidFill>
            </a:endParaRPr>
          </a:p>
        </p:txBody>
      </p:sp>
      <p:sp>
        <p:nvSpPr>
          <p:cNvPr id="235" name="Google Shape;235;p35"/>
          <p:cNvSpPr txBox="1"/>
          <p:nvPr/>
        </p:nvSpPr>
        <p:spPr>
          <a:xfrm>
            <a:off x="311700" y="990925"/>
            <a:ext cx="8359500" cy="18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std::</a:t>
            </a:r>
            <a:r>
              <a:rPr lang="ru" sz="10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unique_ptr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0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&gt; createExample() {</a:t>
            </a:r>
            <a:endParaRPr sz="10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ru" sz="10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 std::make_unique&lt;</a:t>
            </a:r>
            <a:r>
              <a:rPr lang="ru" sz="10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&gt;();</a:t>
            </a:r>
            <a:endParaRPr sz="10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 main() {</a:t>
            </a:r>
            <a:endParaRPr sz="10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   	std::</a:t>
            </a:r>
            <a:r>
              <a:rPr lang="ru" sz="10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unique_ptr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0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&gt; ptr = createExample();</a:t>
            </a:r>
            <a:endParaRPr sz="10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ru" sz="10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 Doing sth</a:t>
            </a:r>
            <a:endParaRPr sz="10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ru" sz="10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 0;</a:t>
            </a:r>
            <a:endParaRPr sz="10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6" name="Google Shape;236;p35"/>
          <p:cNvSpPr txBox="1"/>
          <p:nvPr/>
        </p:nvSpPr>
        <p:spPr>
          <a:xfrm>
            <a:off x="51000" y="2843425"/>
            <a:ext cx="9042000" cy="15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Здесь createExample() возвращает std::unique_ptr по значению. Если возвращаемое значение не присваивается какому-либо объекту, то оно выходит из области видимости, и Example удаляется. Если значение присваивается объекту (как показано в функции main()), то с помощью семантики перемещения Item перемещается из возвращаемого значения в нужный объект (в данном случае в </a:t>
            </a:r>
            <a:r>
              <a:rPr lang="ru" sz="1250">
                <a:solidFill>
                  <a:srgbClr val="1C4587"/>
                </a:solidFill>
                <a:highlight>
                  <a:srgbClr val="CFE2F3"/>
                </a:highlight>
                <a:latin typeface="Roboto"/>
                <a:ea typeface="Roboto"/>
                <a:cs typeface="Roboto"/>
                <a:sym typeface="Roboto"/>
              </a:rPr>
              <a:t>ptr</a:t>
            </a:r>
            <a:r>
              <a:rPr lang="ru" sz="105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). Это делает возврат ресурсов с помощью std::unique_ptr намного безопаснее, чем возврат «сырых» указателей!</a:t>
            </a:r>
            <a:endParaRPr sz="105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05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общем, вы не должны возвращать std::unique_ptr </a:t>
            </a:r>
            <a:r>
              <a:rPr b="1" lang="ru" sz="1050">
                <a:solidFill>
                  <a:srgbClr val="1C4587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 адресу</a:t>
            </a:r>
            <a:r>
              <a:rPr lang="ru" sz="105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(вообще) или </a:t>
            </a:r>
            <a:r>
              <a:rPr b="1" lang="ru" sz="1050">
                <a:solidFill>
                  <a:srgbClr val="1C4587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по ссылке</a:t>
            </a:r>
            <a:r>
              <a:rPr lang="ru" sz="105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(если у вас нет на это веских причин).</a:t>
            </a:r>
            <a:endParaRPr sz="105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8352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ru" sz="1811">
                <a:solidFill>
                  <a:srgbClr val="1C458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Передача умного указателя std::unique_ptr в функцию</a:t>
            </a:r>
            <a:endParaRPr sz="3111"/>
          </a:p>
        </p:txBody>
      </p:sp>
      <p:sp>
        <p:nvSpPr>
          <p:cNvPr id="242" name="Google Shape;242;p36"/>
          <p:cNvSpPr txBox="1"/>
          <p:nvPr>
            <p:ph idx="1" type="body"/>
          </p:nvPr>
        </p:nvSpPr>
        <p:spPr>
          <a:xfrm>
            <a:off x="311700" y="1229875"/>
            <a:ext cx="8520600" cy="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50">
                <a:solidFill>
                  <a:srgbClr val="1C4587"/>
                </a:solidFill>
                <a:highlight>
                  <a:srgbClr val="FFFFFF"/>
                </a:highlight>
              </a:rPr>
              <a:t>Если вы хотите, чтобы функция стала владельцем содержимого умного указателя, то передавать std::unique_ptr в функцию нужно по значению. Обратите внимание, поскольку семантика копирования отключена, то вам придется использовать std::move() для фактической передачи ресурса в функцию:</a:t>
            </a:r>
            <a:endParaRPr sz="21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/>
        </p:nvSpPr>
        <p:spPr>
          <a:xfrm>
            <a:off x="112325" y="608550"/>
            <a:ext cx="6154800" cy="3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  	Example() { std::cout </a:t>
            </a:r>
            <a:r>
              <a:rPr lang="ru" sz="9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"Example acquired\n"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  	~Example() { std::cout </a:t>
            </a:r>
            <a:r>
              <a:rPr lang="ru" sz="9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"Example destroyed\n"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ru" sz="9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friend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std::</a:t>
            </a:r>
            <a:r>
              <a:rPr lang="ru" sz="9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ostream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&amp; </a:t>
            </a:r>
            <a:r>
              <a:rPr lang="ru" sz="9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operator&lt;&lt;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(std::</a:t>
            </a:r>
            <a:r>
              <a:rPr lang="ru" sz="9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ostream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&amp; </a:t>
            </a:r>
            <a:r>
              <a:rPr lang="ru" sz="95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ru" sz="9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&amp; </a:t>
            </a:r>
            <a:r>
              <a:rPr lang="ru" sz="95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        	</a:t>
            </a:r>
            <a:r>
              <a:rPr lang="ru" sz="95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 am an Example!\n"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        	</a:t>
            </a:r>
            <a:r>
              <a:rPr lang="ru" sz="9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  	}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takeOwnership(std::</a:t>
            </a:r>
            <a:r>
              <a:rPr lang="ru" sz="9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unique_ptr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9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ru" sz="95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ru" sz="9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ru" sz="95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        	std::cout </a:t>
            </a:r>
            <a:r>
              <a:rPr lang="ru" sz="9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ru" sz="95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  	}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ru" sz="9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Example dies here</a:t>
            </a:r>
            <a:endParaRPr sz="9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main(){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ru" sz="9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ptr = std::make_unique&lt;</a:t>
            </a:r>
            <a:r>
              <a:rPr lang="ru" sz="9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&gt;();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ru" sz="9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	takeOwnership(ptr); // will not compile. We must use move semantics</a:t>
            </a:r>
            <a:endParaRPr sz="9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  	takeOwnership(std::move(ptr));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  	std::cout </a:t>
            </a:r>
            <a:r>
              <a:rPr lang="ru" sz="9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"Ending program\n"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ru" sz="9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0;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8" name="Google Shape;248;p37"/>
          <p:cNvSpPr txBox="1"/>
          <p:nvPr/>
        </p:nvSpPr>
        <p:spPr>
          <a:xfrm>
            <a:off x="0" y="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Пример №5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37"/>
          <p:cNvSpPr txBox="1"/>
          <p:nvPr/>
        </p:nvSpPr>
        <p:spPr>
          <a:xfrm>
            <a:off x="5737275" y="1529175"/>
            <a:ext cx="36957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Результат выполнения программы:</a:t>
            </a:r>
            <a:endParaRPr/>
          </a:p>
        </p:txBody>
      </p:sp>
      <p:sp>
        <p:nvSpPr>
          <p:cNvPr id="250" name="Google Shape;250;p37"/>
          <p:cNvSpPr txBox="1"/>
          <p:nvPr/>
        </p:nvSpPr>
        <p:spPr>
          <a:xfrm>
            <a:off x="5817550" y="1905075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ru" sz="115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acquired</a:t>
            </a:r>
            <a:endParaRPr>
              <a:highlight>
                <a:srgbClr val="CFE2F3"/>
              </a:highlight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5817550" y="2122400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I am an Example!</a:t>
            </a:r>
            <a:endParaRPr>
              <a:highlight>
                <a:srgbClr val="CFE2F3"/>
              </a:highlight>
            </a:endParaRPr>
          </a:p>
        </p:txBody>
      </p:sp>
      <p:sp>
        <p:nvSpPr>
          <p:cNvPr id="252" name="Google Shape;252;p37"/>
          <p:cNvSpPr txBox="1"/>
          <p:nvPr/>
        </p:nvSpPr>
        <p:spPr>
          <a:xfrm>
            <a:off x="5817550" y="2354150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Example destroyed</a:t>
            </a:r>
            <a:endParaRPr>
              <a:highlight>
                <a:srgbClr val="CFE2F3"/>
              </a:highlight>
            </a:endParaRPr>
          </a:p>
        </p:txBody>
      </p:sp>
      <p:sp>
        <p:nvSpPr>
          <p:cNvPr id="253" name="Google Shape;253;p37"/>
          <p:cNvSpPr txBox="1"/>
          <p:nvPr/>
        </p:nvSpPr>
        <p:spPr>
          <a:xfrm>
            <a:off x="5817550" y="2571750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Ending program</a:t>
            </a:r>
            <a:endParaRPr>
              <a:highlight>
                <a:srgbClr val="CFE2F3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835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1C458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Неправильное использование умного указателя std::unique_ptr</a:t>
            </a:r>
            <a:endParaRPr b="1" sz="1700">
              <a:solidFill>
                <a:srgbClr val="1C458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8"/>
          <p:cNvSpPr txBox="1"/>
          <p:nvPr>
            <p:ph idx="1" type="body"/>
          </p:nvPr>
        </p:nvSpPr>
        <p:spPr>
          <a:xfrm>
            <a:off x="383925" y="459550"/>
            <a:ext cx="8520600" cy="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100">
                <a:solidFill>
                  <a:srgbClr val="1C4587"/>
                </a:solidFill>
                <a:highlight>
                  <a:srgbClr val="FFFFFF"/>
                </a:highlight>
              </a:rPr>
              <a:t>Существует два способа неправильного использования std::unique_ptr, оба из которых легко избежать. </a:t>
            </a:r>
            <a:endParaRPr sz="1100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ru" sz="1100">
                <a:solidFill>
                  <a:srgbClr val="1C4587"/>
                </a:solidFill>
                <a:highlight>
                  <a:srgbClr val="FFFFFF"/>
                </a:highlight>
              </a:rPr>
              <a:t>1) Не позволяйте нескольким классам «владеть» одним и тем же ресурсом. Например:</a:t>
            </a:r>
            <a:endParaRPr sz="1100">
              <a:solidFill>
                <a:srgbClr val="1C4587"/>
              </a:solidFill>
            </a:endParaRPr>
          </a:p>
        </p:txBody>
      </p:sp>
      <p:sp>
        <p:nvSpPr>
          <p:cNvPr id="260" name="Google Shape;260;p38"/>
          <p:cNvSpPr txBox="1"/>
          <p:nvPr/>
        </p:nvSpPr>
        <p:spPr>
          <a:xfrm>
            <a:off x="666100" y="828525"/>
            <a:ext cx="91440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/>
              <a:t> </a:t>
            </a:r>
            <a:endParaRPr b="1" sz="1100"/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* example = </a:t>
            </a:r>
            <a:r>
              <a:rPr lang="ru" sz="9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std::</a:t>
            </a:r>
            <a:r>
              <a:rPr lang="ru" sz="9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unique_ptr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9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&gt; example1(example);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std::</a:t>
            </a:r>
            <a:r>
              <a:rPr lang="ru" sz="9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unique_ptr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9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&gt; example2(example);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1" name="Google Shape;261;p38"/>
          <p:cNvSpPr txBox="1"/>
          <p:nvPr/>
        </p:nvSpPr>
        <p:spPr>
          <a:xfrm>
            <a:off x="422375" y="1865925"/>
            <a:ext cx="83595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Хотя это синтаксически допустимо, конечным результатом будет то, что и </a:t>
            </a:r>
            <a:r>
              <a:rPr lang="ru" sz="1100">
                <a:solidFill>
                  <a:srgbClr val="1C4587"/>
                </a:solidFill>
                <a:highlight>
                  <a:srgbClr val="CFE2F3"/>
                </a:highlight>
                <a:latin typeface="Roboto"/>
                <a:ea typeface="Roboto"/>
                <a:cs typeface="Roboto"/>
                <a:sym typeface="Roboto"/>
              </a:rPr>
              <a:t>example</a:t>
            </a:r>
            <a:r>
              <a:rPr lang="ru" sz="1100">
                <a:solidFill>
                  <a:srgbClr val="1C4587"/>
                </a:solidFill>
                <a:highlight>
                  <a:srgbClr val="CFE2F3"/>
                </a:highlight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ru" sz="11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и </a:t>
            </a:r>
            <a:r>
              <a:rPr lang="ru" sz="1100">
                <a:solidFill>
                  <a:srgbClr val="1C4587"/>
                </a:solidFill>
                <a:highlight>
                  <a:srgbClr val="CFE2F3"/>
                </a:highlight>
                <a:latin typeface="Roboto"/>
                <a:ea typeface="Roboto"/>
                <a:cs typeface="Roboto"/>
                <a:sym typeface="Roboto"/>
              </a:rPr>
              <a:t>example</a:t>
            </a:r>
            <a:r>
              <a:rPr lang="ru" sz="1100">
                <a:solidFill>
                  <a:srgbClr val="1C4587"/>
                </a:solidFill>
                <a:highlight>
                  <a:srgbClr val="CFE2F3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ru" sz="11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попытаются удалить Example, что приведет к неопределенному поведению/результатам.</a:t>
            </a:r>
            <a:endParaRPr sz="11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2) </a:t>
            </a:r>
            <a:r>
              <a:rPr lang="ru" sz="1150">
                <a:solidFill>
                  <a:srgbClr val="1C458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не удаляйте выделенный ресурс вручную из-под std::unique_ptr:</a:t>
            </a:r>
            <a:endParaRPr sz="11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38"/>
          <p:cNvSpPr txBox="1"/>
          <p:nvPr/>
        </p:nvSpPr>
        <p:spPr>
          <a:xfrm>
            <a:off x="666100" y="2630625"/>
            <a:ext cx="87096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* example = </a:t>
            </a:r>
            <a:r>
              <a:rPr lang="ru" sz="9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std::</a:t>
            </a:r>
            <a:r>
              <a:rPr lang="ru" sz="9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unique_ptr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9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&gt; example1(example);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3" name="Google Shape;263;p38"/>
          <p:cNvSpPr txBox="1"/>
          <p:nvPr/>
        </p:nvSpPr>
        <p:spPr>
          <a:xfrm>
            <a:off x="422375" y="3193625"/>
            <a:ext cx="6791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Если вы это сделаете, std::unique_ptr попытается удалить уже удаленный ресурс, что опять приведет к неопределенному поведению/результатам.</a:t>
            </a:r>
            <a:endParaRPr sz="11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Обратите внимание, функция std::make_unique() предотвращает непреднамеренное возникновение обеих ситуаций, приведенных выше.</a:t>
            </a:r>
            <a:endParaRPr sz="110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20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rgbClr val="1C458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Умный указатель std::shared_ptr</a:t>
            </a:r>
            <a:endParaRPr b="1" sz="2300">
              <a:solidFill>
                <a:srgbClr val="1C458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9"/>
          <p:cNvSpPr txBox="1"/>
          <p:nvPr>
            <p:ph idx="1" type="body"/>
          </p:nvPr>
        </p:nvSpPr>
        <p:spPr>
          <a:xfrm>
            <a:off x="311700" y="60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1C458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В отличие от </a:t>
            </a:r>
            <a:r>
              <a:rPr b="1" lang="ru" sz="1150">
                <a:solidFill>
                  <a:srgbClr val="1C4587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std::unique_ptr</a:t>
            </a:r>
            <a:r>
              <a:rPr lang="ru" sz="1150">
                <a:solidFill>
                  <a:srgbClr val="1C458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, который предназначен для единоличного владения и управления переданным ему ресурсом/объектом, </a:t>
            </a:r>
            <a:r>
              <a:rPr b="1" lang="ru" sz="1150">
                <a:solidFill>
                  <a:srgbClr val="1C458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std::shared_ptr</a:t>
            </a:r>
            <a:r>
              <a:rPr lang="ru" sz="1150">
                <a:solidFill>
                  <a:srgbClr val="1C458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предназначен для случаев, когда несколько </a:t>
            </a:r>
            <a:r>
              <a:rPr b="1" lang="ru" sz="1150">
                <a:solidFill>
                  <a:srgbClr val="1C4587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умных указателей</a:t>
            </a:r>
            <a:r>
              <a:rPr lang="ru" sz="1150">
                <a:solidFill>
                  <a:srgbClr val="1C458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совместно владеют одним </a:t>
            </a:r>
            <a:r>
              <a:rPr b="1" lang="ru" sz="1150">
                <a:solidFill>
                  <a:srgbClr val="1C4587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динамически выделенным</a:t>
            </a:r>
            <a:r>
              <a:rPr lang="ru" sz="1150">
                <a:solidFill>
                  <a:srgbClr val="1C458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ресурсом.</a:t>
            </a:r>
            <a:endParaRPr sz="1150">
              <a:solidFill>
                <a:srgbClr val="1C458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1C458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Вы можете иметь несколько умных указателей std::shared_ptr, указывающих на один и тот же ресурс. Умный указатель std::shared_ptr отслеживает количество владельцев у каждого полученного ресурса. До тех пор, пока хотя бы один std::shared_ptr владеет ресурсом, этот ресурс не будет уничтожен, даже если удалить все остальные std::shared_ptr (которые также владеют этим ресурсом). Как только последний std::shared_ptr, владеющий ресурсом, выйдет из области видимости (или ему передадут другой ресурс для управления), тогда ресурс будет уничтожен.</a:t>
            </a:r>
            <a:endParaRPr sz="1150">
              <a:solidFill>
                <a:srgbClr val="1C4587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0" name="Google Shape;270;p39"/>
          <p:cNvPicPr preferRelativeResize="0"/>
          <p:nvPr/>
        </p:nvPicPr>
        <p:blipFill rotWithShape="1">
          <a:blip r:embed="rId6">
            <a:alphaModFix/>
          </a:blip>
          <a:srcRect b="0" l="0" r="0" t="20823"/>
          <a:stretch/>
        </p:blipFill>
        <p:spPr>
          <a:xfrm>
            <a:off x="752300" y="2571750"/>
            <a:ext cx="5508020" cy="22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/>
        </p:nvSpPr>
        <p:spPr>
          <a:xfrm>
            <a:off x="0" y="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Пример №1</a:t>
            </a:r>
            <a:endParaRPr/>
          </a:p>
        </p:txBody>
      </p:sp>
      <p:sp>
        <p:nvSpPr>
          <p:cNvPr id="276" name="Google Shape;276;p40"/>
          <p:cNvSpPr txBox="1"/>
          <p:nvPr/>
        </p:nvSpPr>
        <p:spPr>
          <a:xfrm>
            <a:off x="80225" y="646500"/>
            <a:ext cx="5809800" cy="41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#include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&lt;iostream&gt;</a:t>
            </a:r>
            <a:endParaRPr sz="950">
              <a:solidFill>
                <a:srgbClr val="A3151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#include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&lt;memory&gt;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for std::shared_ptr</a:t>
            </a:r>
            <a:endParaRPr sz="9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  	Example() { std::cout </a:t>
            </a:r>
            <a:r>
              <a:rPr lang="ru" sz="9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"Example acquired\n"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  	~Example() { std::cout </a:t>
            </a:r>
            <a:r>
              <a:rPr lang="ru" sz="9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"Example destroyed\n"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main() {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ru" sz="9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Allocate Example and transfer ownership of it to std::shared_ptr</a:t>
            </a:r>
            <a:endParaRPr sz="9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ru" sz="9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* example = </a:t>
            </a:r>
            <a:r>
              <a:rPr lang="ru" sz="9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  	std::</a:t>
            </a:r>
            <a:r>
              <a:rPr lang="ru" sz="9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shared_ptr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9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&gt; ptr1(example);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  	{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        	std::</a:t>
            </a:r>
            <a:r>
              <a:rPr lang="ru" sz="9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shared_ptr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9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&gt; ptr2(ptr1); </a:t>
            </a:r>
            <a:r>
              <a:rPr lang="ru" sz="9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 use copy semantics</a:t>
            </a:r>
            <a:endParaRPr sz="9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        	std::cout </a:t>
            </a:r>
            <a:r>
              <a:rPr lang="ru" sz="9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"Killing one shared pointer\n"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  	} </a:t>
            </a:r>
            <a:r>
              <a:rPr lang="ru" sz="9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ptr2 goes out of scope here, but nothing else happens</a:t>
            </a:r>
            <a:endParaRPr sz="9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  	std::cout </a:t>
            </a:r>
            <a:r>
              <a:rPr lang="ru" sz="9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"Killing another shared pointer\n"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ru" sz="9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0;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7" name="Google Shape;277;p40"/>
          <p:cNvSpPr txBox="1"/>
          <p:nvPr/>
        </p:nvSpPr>
        <p:spPr>
          <a:xfrm>
            <a:off x="5673100" y="119250"/>
            <a:ext cx="3948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Результат выполнения программы:</a:t>
            </a:r>
            <a:endParaRPr/>
          </a:p>
        </p:txBody>
      </p:sp>
      <p:sp>
        <p:nvSpPr>
          <p:cNvPr id="278" name="Google Shape;278;p40"/>
          <p:cNvSpPr txBox="1"/>
          <p:nvPr/>
        </p:nvSpPr>
        <p:spPr>
          <a:xfrm>
            <a:off x="5890025" y="512950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ru" sz="115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acquired</a:t>
            </a:r>
            <a:endParaRPr>
              <a:highlight>
                <a:srgbClr val="CFE2F3"/>
              </a:highlight>
            </a:endParaRPr>
          </a:p>
        </p:txBody>
      </p:sp>
      <p:sp>
        <p:nvSpPr>
          <p:cNvPr id="279" name="Google Shape;279;p40"/>
          <p:cNvSpPr txBox="1"/>
          <p:nvPr/>
        </p:nvSpPr>
        <p:spPr>
          <a:xfrm>
            <a:off x="5890025" y="749000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Killing one shared pointer</a:t>
            </a:r>
            <a:endParaRPr>
              <a:highlight>
                <a:srgbClr val="CFE2F3"/>
              </a:highlight>
            </a:endParaRPr>
          </a:p>
        </p:txBody>
      </p:sp>
      <p:sp>
        <p:nvSpPr>
          <p:cNvPr id="280" name="Google Shape;280;p40"/>
          <p:cNvSpPr txBox="1"/>
          <p:nvPr/>
        </p:nvSpPr>
        <p:spPr>
          <a:xfrm>
            <a:off x="5890025" y="998300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Killing another shared pointer</a:t>
            </a:r>
            <a:endParaRPr>
              <a:highlight>
                <a:srgbClr val="CFE2F3"/>
              </a:highlight>
            </a:endParaRPr>
          </a:p>
        </p:txBody>
      </p:sp>
      <p:sp>
        <p:nvSpPr>
          <p:cNvPr id="281" name="Google Shape;281;p40"/>
          <p:cNvSpPr txBox="1"/>
          <p:nvPr/>
        </p:nvSpPr>
        <p:spPr>
          <a:xfrm>
            <a:off x="5890025" y="1241825"/>
            <a:ext cx="3000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ru" sz="115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destroyed</a:t>
            </a:r>
            <a:endParaRPr>
              <a:highlight>
                <a:srgbClr val="CFE2F3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/>
        </p:nvSpPr>
        <p:spPr>
          <a:xfrm>
            <a:off x="0" y="0"/>
            <a:ext cx="8530200" cy="20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приведенном выше примере </a:t>
            </a:r>
            <a:r>
              <a:rPr lang="ru" sz="105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мы динамически выделяем объект класса Example и передаем его указателю std::shared_ptr с именем </a:t>
            </a:r>
            <a:r>
              <a:rPr lang="ru" sz="1250">
                <a:solidFill>
                  <a:srgbClr val="1C4587"/>
                </a:solidFill>
                <a:highlight>
                  <a:srgbClr val="CFE2F3"/>
                </a:highlight>
                <a:latin typeface="Roboto"/>
                <a:ea typeface="Roboto"/>
                <a:cs typeface="Roboto"/>
                <a:sym typeface="Roboto"/>
              </a:rPr>
              <a:t>ptr1</a:t>
            </a:r>
            <a:r>
              <a:rPr lang="ru" sz="105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Внутри вложенного блока функции main() мы используем семантику копирования (которая разрешена в std::shared_ptr, так как одним ресурсом могут владеть сразу несколько умных указателей) для создания второго std::shared_ptr (</a:t>
            </a:r>
            <a:r>
              <a:rPr lang="ru" sz="1250">
                <a:solidFill>
                  <a:srgbClr val="1C4587"/>
                </a:solidFill>
                <a:highlight>
                  <a:srgbClr val="CFE2F3"/>
                </a:highlight>
                <a:latin typeface="Roboto"/>
                <a:ea typeface="Roboto"/>
                <a:cs typeface="Roboto"/>
                <a:sym typeface="Roboto"/>
              </a:rPr>
              <a:t>ptr2</a:t>
            </a:r>
            <a:r>
              <a:rPr lang="ru" sz="105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), который указывает на тот же выделенный Example. Когда </a:t>
            </a:r>
            <a:r>
              <a:rPr lang="ru" sz="1250">
                <a:solidFill>
                  <a:srgbClr val="1C4587"/>
                </a:solidFill>
                <a:highlight>
                  <a:srgbClr val="CFE2F3"/>
                </a:highlight>
                <a:latin typeface="Roboto"/>
                <a:ea typeface="Roboto"/>
                <a:cs typeface="Roboto"/>
                <a:sym typeface="Roboto"/>
              </a:rPr>
              <a:t>ptr2</a:t>
            </a:r>
            <a:r>
              <a:rPr lang="ru" sz="1050">
                <a:solidFill>
                  <a:srgbClr val="1C4587"/>
                </a:solidFill>
                <a:highlight>
                  <a:srgbClr val="CFE2F3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" sz="105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выходит из области видимости, Example не уничтожается, так как </a:t>
            </a:r>
            <a:r>
              <a:rPr lang="ru" sz="1250">
                <a:solidFill>
                  <a:srgbClr val="1C4587"/>
                </a:solidFill>
                <a:highlight>
                  <a:srgbClr val="CFE2F3"/>
                </a:highlight>
                <a:latin typeface="Roboto"/>
                <a:ea typeface="Roboto"/>
                <a:cs typeface="Roboto"/>
                <a:sym typeface="Roboto"/>
              </a:rPr>
              <a:t>ptr1</a:t>
            </a:r>
            <a:r>
              <a:rPr lang="ru" sz="105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по-прежнему указывает на него. Когда </a:t>
            </a:r>
            <a:r>
              <a:rPr lang="ru" sz="1250">
                <a:solidFill>
                  <a:srgbClr val="1C4587"/>
                </a:solidFill>
                <a:highlight>
                  <a:srgbClr val="CFE2F3"/>
                </a:highlight>
                <a:latin typeface="Roboto"/>
                <a:ea typeface="Roboto"/>
                <a:cs typeface="Roboto"/>
                <a:sym typeface="Roboto"/>
              </a:rPr>
              <a:t>ptr1</a:t>
            </a:r>
            <a:r>
              <a:rPr lang="ru" sz="105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выходит из области видимости, то он замечает, что больше нет std::shared_ptr, которые бы указывали на Example, и удаляет Example.</a:t>
            </a:r>
            <a:endParaRPr sz="105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Обратите внимание, мы создали второй умный указатель из первого умного указателя (используя оператор присваивания копированием). Это важно.</a:t>
            </a:r>
            <a:endParaRPr sz="105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05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Рассмотрим такой пример:</a:t>
            </a:r>
            <a:endParaRPr sz="105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41"/>
          <p:cNvSpPr txBox="1"/>
          <p:nvPr/>
        </p:nvSpPr>
        <p:spPr>
          <a:xfrm>
            <a:off x="85500" y="2070300"/>
            <a:ext cx="8444700" cy="2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main() {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ru" sz="9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* example = </a:t>
            </a:r>
            <a:r>
              <a:rPr lang="ru" sz="9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  	std::</a:t>
            </a:r>
            <a:r>
              <a:rPr lang="ru" sz="9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shared_ptr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9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&gt; ptr1(example);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  	{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        	std::</a:t>
            </a:r>
            <a:r>
              <a:rPr lang="ru" sz="9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shared_ptr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9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&gt; ptr2(example); </a:t>
            </a:r>
            <a:r>
              <a:rPr lang="ru" sz="9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create ptr2 directly from Example (instead of ptr1)</a:t>
            </a:r>
            <a:endParaRPr sz="9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        	std::cout </a:t>
            </a:r>
            <a:r>
              <a:rPr lang="ru" sz="9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"Killing one shared pointer\n"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  	} </a:t>
            </a:r>
            <a:r>
              <a:rPr lang="ru" sz="9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ptr2 goes out of scope here, allocated  Example died here too</a:t>
            </a:r>
            <a:endParaRPr sz="9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  	std::cout </a:t>
            </a:r>
            <a:r>
              <a:rPr lang="ru" sz="9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"Killing another shared pointer\n"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ru" sz="9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0;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ru" sz="9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ptr1 goes out of scope here, allocated  Example died here one more time</a:t>
            </a:r>
            <a:endParaRPr sz="9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265250"/>
            <a:ext cx="85206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rgbClr val="1C4587"/>
                </a:solidFill>
              </a:rPr>
              <a:t>Это может произойти из-за досрочного возврата значения из функции: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820250"/>
            <a:ext cx="8520600" cy="3748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80808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#include</a:t>
            </a:r>
            <a:r>
              <a:rPr lang="ru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3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&lt;iostream&gt;</a:t>
            </a:r>
            <a:endParaRPr sz="1350">
              <a:solidFill>
                <a:srgbClr val="A3151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myFunction()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ru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ptr = </a:t>
            </a:r>
            <a:r>
              <a:rPr lang="ru" sz="13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3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ru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a;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	std::cout </a:t>
            </a:r>
            <a:r>
              <a:rPr lang="ru" sz="13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3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an integer: "</a:t>
            </a:r>
            <a:r>
              <a:rPr lang="ru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	std::cin </a:t>
            </a:r>
            <a:r>
              <a:rPr lang="ru" sz="13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&gt;&gt;</a:t>
            </a:r>
            <a:r>
              <a:rPr lang="ru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a;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3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(a == 0)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		</a:t>
            </a:r>
            <a:r>
              <a:rPr lang="ru" sz="13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ru" sz="13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the function returns early so that ptr will not be deleted!</a:t>
            </a:r>
            <a:endParaRPr sz="13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3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Do something with ptr here</a:t>
            </a:r>
            <a:endParaRPr sz="13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3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lang="ru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ptr;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/>
        </p:nvSpPr>
        <p:spPr>
          <a:xfrm>
            <a:off x="409425" y="0"/>
            <a:ext cx="4572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Результат выполнения программы:</a:t>
            </a:r>
            <a:endParaRPr/>
          </a:p>
        </p:txBody>
      </p:sp>
      <p:sp>
        <p:nvSpPr>
          <p:cNvPr id="293" name="Google Shape;293;p42"/>
          <p:cNvSpPr txBox="1"/>
          <p:nvPr/>
        </p:nvSpPr>
        <p:spPr>
          <a:xfrm>
            <a:off x="857650" y="408000"/>
            <a:ext cx="30000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ru" sz="115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 acquired</a:t>
            </a:r>
            <a:endParaRPr sz="115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Killing one shared pointer</a:t>
            </a:r>
            <a:endParaRPr sz="115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Example destroyed</a:t>
            </a:r>
            <a:endParaRPr sz="115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Killing another shared pointer</a:t>
            </a:r>
            <a:endParaRPr sz="1150"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Example destroyed</a:t>
            </a:r>
            <a:endParaRPr>
              <a:highlight>
                <a:srgbClr val="CFE2F3"/>
              </a:highlight>
            </a:endParaRPr>
          </a:p>
        </p:txBody>
      </p:sp>
      <p:sp>
        <p:nvSpPr>
          <p:cNvPr id="294" name="Google Shape;294;p42"/>
          <p:cNvSpPr txBox="1"/>
          <p:nvPr/>
        </p:nvSpPr>
        <p:spPr>
          <a:xfrm>
            <a:off x="409425" y="2013750"/>
            <a:ext cx="79671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После чего последует генерация исключения.</a:t>
            </a:r>
            <a:endParaRPr sz="115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Разница здесь в том, что мы создали два отдельных, независимых друг от друга умных указателя std::shared_ptr. Хотя они оба указывают на один и тот же Example, они не знают о существовании друг друга. Когда </a:t>
            </a:r>
            <a:r>
              <a:rPr lang="ru" sz="1300">
                <a:solidFill>
                  <a:srgbClr val="1C4587"/>
                </a:solidFill>
                <a:highlight>
                  <a:srgbClr val="CFE2F3"/>
                </a:highlight>
                <a:latin typeface="Roboto"/>
                <a:ea typeface="Roboto"/>
                <a:cs typeface="Roboto"/>
                <a:sym typeface="Roboto"/>
              </a:rPr>
              <a:t>ptr2</a:t>
            </a:r>
            <a:r>
              <a:rPr lang="ru" sz="115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выходит из области видимости, он думает, что является единственным владельцем Example, поэтому уничтожает его. Когда позже </a:t>
            </a:r>
            <a:r>
              <a:rPr lang="ru" sz="1300">
                <a:solidFill>
                  <a:srgbClr val="1C4587"/>
                </a:solidFill>
                <a:highlight>
                  <a:srgbClr val="CFE2F3"/>
                </a:highlight>
                <a:latin typeface="Roboto"/>
                <a:ea typeface="Roboto"/>
                <a:cs typeface="Roboto"/>
                <a:sym typeface="Roboto"/>
              </a:rPr>
              <a:t>ptr1</a:t>
            </a:r>
            <a:r>
              <a:rPr lang="ru" sz="115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выходит из области видимости, он думает так же и пытается снова удалить (уже удаленный) Example. </a:t>
            </a:r>
            <a:endParaRPr sz="115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1C458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 счастью, этого легко избежать, используя семантику копирования для создания нескольких умных указателей, указывающих на один динамически выделенный ресурс.</a:t>
            </a:r>
            <a:endParaRPr sz="1150">
              <a:solidFill>
                <a:srgbClr val="1C458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835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1C458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Функция std::make_shared()</a:t>
            </a:r>
            <a:endParaRPr b="1" sz="1700">
              <a:solidFill>
                <a:srgbClr val="1C458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3"/>
          <p:cNvSpPr txBox="1"/>
          <p:nvPr>
            <p:ph idx="1" type="body"/>
          </p:nvPr>
        </p:nvSpPr>
        <p:spPr>
          <a:xfrm>
            <a:off x="311700" y="479250"/>
            <a:ext cx="85206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1C4587"/>
                </a:solidFill>
                <a:highlight>
                  <a:srgbClr val="FFFFFF"/>
                </a:highlight>
              </a:rPr>
              <a:t>Как функцию std::make_unique() можно использовать для создания std::unique_ptr в C++14, так и </a:t>
            </a:r>
            <a:r>
              <a:rPr b="1" lang="ru" sz="1150">
                <a:solidFill>
                  <a:srgbClr val="1C4587"/>
                </a:solidFill>
                <a:highlight>
                  <a:srgbClr val="FFFFFF"/>
                </a:highlight>
              </a:rPr>
              <a:t>функцию std::make_shared()</a:t>
            </a:r>
            <a:r>
              <a:rPr lang="ru" sz="1150">
                <a:solidFill>
                  <a:srgbClr val="1C4587"/>
                </a:solidFill>
                <a:highlight>
                  <a:srgbClr val="FFFFFF"/>
                </a:highlight>
              </a:rPr>
              <a:t> можно (и нужно) использовать для создания std::shared_ptr. Функцию std::make_shared() добавили в C++11. Причины использования функции std::make_shared() такие же, как и причины использования функции std::make_unique(). Перепишем Пример №1, используя </a:t>
            </a:r>
            <a:r>
              <a:rPr lang="ru" sz="1150">
                <a:solidFill>
                  <a:srgbClr val="1C4587"/>
                </a:solidFill>
                <a:highlight>
                  <a:srgbClr val="FFFFFF"/>
                </a:highlight>
              </a:rPr>
              <a:t>std::make_shared():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301" name="Google Shape;301;p43"/>
          <p:cNvSpPr txBox="1"/>
          <p:nvPr/>
        </p:nvSpPr>
        <p:spPr>
          <a:xfrm>
            <a:off x="513550" y="1115325"/>
            <a:ext cx="9236100" cy="3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#include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&lt;iostream&gt;</a:t>
            </a:r>
            <a:endParaRPr sz="950">
              <a:solidFill>
                <a:srgbClr val="A3151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#include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&lt;memory&gt;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for std::shared_ptr</a:t>
            </a:r>
            <a:endParaRPr sz="9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	Example() { std::cout </a:t>
            </a:r>
            <a:r>
              <a:rPr lang="ru" sz="9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"Example acquired\n"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	~Example() { std::cout </a:t>
            </a:r>
            <a:r>
              <a:rPr lang="ru" sz="9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"Example destroyed\n"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main() {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9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Allocate Example and transfer ownership of it to std::shared_ptr</a:t>
            </a:r>
            <a:endParaRPr sz="9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9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ptr1 = std::make_shared&lt;</a:t>
            </a:r>
            <a:r>
              <a:rPr lang="ru" sz="9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&gt;();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	{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   	</a:t>
            </a:r>
            <a:r>
              <a:rPr lang="ru" sz="9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ptr2 = ptr1;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   	std::cout </a:t>
            </a:r>
            <a:r>
              <a:rPr lang="ru" sz="9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"Killing one shared pointer\n"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	} </a:t>
            </a:r>
            <a:r>
              <a:rPr lang="ru" sz="9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ptr2 goes out of scope here, but nothing else happens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	std::cout </a:t>
            </a:r>
            <a:r>
              <a:rPr lang="ru" sz="9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"Killing another shared pointer\n"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9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 0;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5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>
            <p:ph type="title"/>
          </p:nvPr>
        </p:nvSpPr>
        <p:spPr>
          <a:xfrm>
            <a:off x="311700" y="180575"/>
            <a:ext cx="85206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835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1C458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Детали реализации умного указателя std::shared_ptr</a:t>
            </a:r>
            <a:endParaRPr b="1" sz="1700">
              <a:solidFill>
                <a:srgbClr val="1C458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4"/>
          <p:cNvSpPr txBox="1"/>
          <p:nvPr>
            <p:ph idx="1" type="body"/>
          </p:nvPr>
        </p:nvSpPr>
        <p:spPr>
          <a:xfrm>
            <a:off x="207225" y="740075"/>
            <a:ext cx="8814300" cy="3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071">
                <a:solidFill>
                  <a:srgbClr val="1C4587"/>
                </a:solidFill>
                <a:highlight>
                  <a:srgbClr val="FFFFFF"/>
                </a:highlight>
              </a:rPr>
              <a:t>В отличие от std::unique_ptr, который использует внутри («под капотом») один указатель, std::shared_ptr использует внутри два указателя. Один указывает на передаваемый ресурс, а второй — на </a:t>
            </a:r>
            <a:r>
              <a:rPr b="1" lang="ru" sz="1071">
                <a:solidFill>
                  <a:srgbClr val="1C4587"/>
                </a:solidFill>
                <a:highlight>
                  <a:srgbClr val="FFFFFF"/>
                </a:highlight>
              </a:rPr>
              <a:t>«блок управления»</a:t>
            </a:r>
            <a:r>
              <a:rPr lang="ru" sz="1071">
                <a:solidFill>
                  <a:srgbClr val="1C4587"/>
                </a:solidFill>
                <a:highlight>
                  <a:srgbClr val="FFFFFF"/>
                </a:highlight>
              </a:rPr>
              <a:t> — динамически выделенный объект, который отслеживает кучу разных вещей, включая и то, сколько умных указателей std::shared_ptr одновременно указывают на каждый полученный ресурс. При создании std::shared_ptr с помощью конструктора std::shared_ptr, память для полученного ресурса и блока управления (который также создает конструктор) выделяется отдельно. Однако в std::make_shared() это оптимизировано в единое выделение памяти, что, соответственно, повышает производительность.</a:t>
            </a:r>
            <a:endParaRPr sz="1071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1071">
                <a:solidFill>
                  <a:srgbClr val="1C4587"/>
                </a:solidFill>
                <a:highlight>
                  <a:srgbClr val="FFFFFF"/>
                </a:highlight>
              </a:rPr>
              <a:t>Это также объясняет то, почему независимое создание двух std::shared_ptr, указывающих на один и тот же ресурс, приводит к проблемам. Каждый std::shared_ptr имеет один указатель, указывающий на полученный ресурс. Однако каждый std::shared_ptr еще и независимо выделяет свой собственный блок управления, который сообщает указателю, что он является единственным «владельцем» полученного ресурса (даже если это не так). Таким образом, когда данный std::shared_ptr выходит из области видимости, он уничтожает ресурс, которым владеет, не осознавая того, что могут быть еще другие умные указатели std::shared_ptr, которые владеют этим же ресурсом.</a:t>
            </a:r>
            <a:endParaRPr sz="1071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4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ru" sz="1071">
                <a:solidFill>
                  <a:srgbClr val="1C4587"/>
                </a:solidFill>
                <a:highlight>
                  <a:srgbClr val="FFFFFF"/>
                </a:highlight>
              </a:rPr>
              <a:t>Однако, когда std::shared_ptr клонируется с использованием семантики копирования, данные в блоке управления соответствующим образом обновляются и говорят о том, что появился еще один std::shared_ptr, указывающий на полученный ресурс.</a:t>
            </a:r>
            <a:endParaRPr sz="1765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/>
          <p:nvPr>
            <p:ph type="title"/>
          </p:nvPr>
        </p:nvSpPr>
        <p:spPr>
          <a:xfrm>
            <a:off x="158175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835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1C458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Опасности использования умного указателя std::shared_ptr</a:t>
            </a:r>
            <a:endParaRPr b="1" sz="1700">
              <a:solidFill>
                <a:srgbClr val="1C458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5"/>
          <p:cNvSpPr txBox="1"/>
          <p:nvPr>
            <p:ph idx="1" type="body"/>
          </p:nvPr>
        </p:nvSpPr>
        <p:spPr>
          <a:xfrm>
            <a:off x="528850" y="598675"/>
            <a:ext cx="8520600" cy="1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1C458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У умного указателя std::shared_ptr есть некоторые из проблем, которые имеет std::unique_ptr. Если std::shared_ptr не уничтожается должным образом (</a:t>
            </a:r>
            <a:r>
              <a:rPr b="1" lang="ru" sz="1150">
                <a:solidFill>
                  <a:srgbClr val="1C458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либо потому, что он был динамически выделен и не удален должным образом, либо потому, что он был частью объекта, который был динамически выделен и не удален</a:t>
            </a:r>
            <a:r>
              <a:rPr lang="ru" sz="1150">
                <a:solidFill>
                  <a:srgbClr val="1C458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), тогда ресурс, которым управляет std::shared_ptr, тоже не будет удален. С std::unique_ptr вам нужно беспокоиться об удалении лишь одного указателя. А с std::shared_ptr вам придется беспокоиться об удалении всех указателей, владеющих ресурсом. Если какой-либо из std::shared_ptr, владеющий ресурсом, не будет должным образом уничтожен, то и сам ресурс также не будет уничтожен.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314" name="Google Shape;314;p45"/>
          <p:cNvSpPr txBox="1"/>
          <p:nvPr/>
        </p:nvSpPr>
        <p:spPr>
          <a:xfrm>
            <a:off x="238825" y="2167675"/>
            <a:ext cx="728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8352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ru" sz="1700">
                <a:solidFill>
                  <a:srgbClr val="1C4587"/>
                </a:solidFill>
                <a:highlight>
                  <a:srgbClr val="FFFFFF"/>
                </a:highlight>
              </a:rPr>
              <a:t>Умный указатель std::shared_ptr и массивы</a:t>
            </a:r>
            <a:endParaRPr b="1" sz="1700">
              <a:solidFill>
                <a:srgbClr val="1C4587"/>
              </a:solidFill>
              <a:highlight>
                <a:srgbClr val="FFFFFF"/>
              </a:highlight>
            </a:endParaRPr>
          </a:p>
        </p:txBody>
      </p:sp>
      <p:sp>
        <p:nvSpPr>
          <p:cNvPr id="315" name="Google Shape;315;p45"/>
          <p:cNvSpPr txBox="1"/>
          <p:nvPr/>
        </p:nvSpPr>
        <p:spPr>
          <a:xfrm>
            <a:off x="562800" y="2614075"/>
            <a:ext cx="80184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1C458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В C++14 и в более ранних версиях С++ std::shared_ptr не имеет поддержки управления </a:t>
            </a:r>
            <a:r>
              <a:rPr b="1" lang="ru" sz="1150">
                <a:solidFill>
                  <a:srgbClr val="1C4587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динамическими массивами</a:t>
            </a:r>
            <a:r>
              <a:rPr lang="ru" sz="1150">
                <a:solidFill>
                  <a:srgbClr val="1C458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и, соответственно, не должен использоваться с ними. Начиная с C++17, в std::shared_ptr добавили поддержку динамических массивов. Однако в C++17 «забыли» добавить эту поддержку в std::make_shared(), поэтому данную функцию не следует использовать для создания std::shared_ptr, указывающего на динамические массивы.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316" name="Google Shape;316;p45"/>
          <p:cNvSpPr txBox="1"/>
          <p:nvPr/>
        </p:nvSpPr>
        <p:spPr>
          <a:xfrm>
            <a:off x="238825" y="3683875"/>
            <a:ext cx="30000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835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1C4587"/>
                </a:solidFill>
                <a:highlight>
                  <a:srgbClr val="FFFFFF"/>
                </a:highlight>
              </a:rPr>
              <a:t>Заключение</a:t>
            </a:r>
            <a:endParaRPr b="1" sz="1700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17" name="Google Shape;317;p45"/>
          <p:cNvSpPr txBox="1"/>
          <p:nvPr/>
        </p:nvSpPr>
        <p:spPr>
          <a:xfrm>
            <a:off x="562800" y="4069625"/>
            <a:ext cx="59781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1C458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Умный указатель std::shared_ptr дает возможность сразу нескольким умным указателям управлять одним динамически выделенным ресурсом. Ресурс уничтожается лишь в том случае, когда уничтожены все std::shared_ptr, указывающие на него.</a:t>
            </a:r>
            <a:endParaRPr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Add in conclusion of pres.</a:t>
            </a:r>
            <a:endParaRPr/>
          </a:p>
        </p:txBody>
      </p:sp>
      <p:sp>
        <p:nvSpPr>
          <p:cNvPr id="323" name="Google Shape;323;p4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50">
                <a:solidFill>
                  <a:srgbClr val="000000"/>
                </a:solidFill>
                <a:highlight>
                  <a:srgbClr val="FFFFFF"/>
                </a:highlight>
              </a:rPr>
              <a:t>Правило: Используйте std::vector вместо использования умного указателя, который владеет динамическим массивом.</a:t>
            </a:r>
            <a:endParaRPr b="1" sz="14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450">
                <a:solidFill>
                  <a:srgbClr val="000000"/>
                </a:solidFill>
                <a:highlight>
                  <a:srgbClr val="FFFFFF"/>
                </a:highlight>
              </a:rPr>
              <a:t>Правило: Используйте функцию std::make_unique() вместо создания умного указателя std::unique_ptr и использования оператора new.</a:t>
            </a:r>
            <a:endParaRPr b="1" sz="14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450">
                <a:solidFill>
                  <a:srgbClr val="000000"/>
                </a:solidFill>
                <a:highlight>
                  <a:srgbClr val="FFFFFF"/>
                </a:highlight>
              </a:rPr>
              <a:t>Правило: Всегда выполняйте копирование существующего std::shared_ptr, если вам нужно более одного std::shared_ptr, указывающего на один и тот же динамически выделенный ресурс.</a:t>
            </a:r>
            <a:endParaRPr b="1" sz="145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Циклические ссылки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50">
                <a:solidFill>
                  <a:srgbClr val="1C4587"/>
                </a:solidFill>
                <a:highlight>
                  <a:srgbClr val="FFFFFF"/>
                </a:highlight>
              </a:rPr>
              <a:t>Циклические ссылки - это серия «ссылок», где текущий объект ссылается на следующий, а последний объект ссылается на первый. Эти «ссылки» не обязательно должны быть обычными </a:t>
            </a:r>
            <a:r>
              <a:rPr b="1" lang="ru" sz="1550">
                <a:solidFill>
                  <a:srgbClr val="1C4587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ссылками</a:t>
            </a:r>
            <a:r>
              <a:rPr lang="ru" sz="1550">
                <a:solidFill>
                  <a:srgbClr val="1C4587"/>
                </a:solidFill>
                <a:highlight>
                  <a:srgbClr val="FFFFFF"/>
                </a:highlight>
              </a:rPr>
              <a:t> в языке C++, они могут быть указателями, уникальными ID или любыми другими средствами идентификации конкретных объектов.</a:t>
            </a:r>
            <a:endParaRPr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Циклические ссылки</a:t>
            </a:r>
            <a:endParaRPr/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48"/>
          <p:cNvPicPr preferRelativeResize="0"/>
          <p:nvPr/>
        </p:nvPicPr>
        <p:blipFill rotWithShape="1">
          <a:blip r:embed="rId3">
            <a:alphaModFix/>
          </a:blip>
          <a:srcRect b="11903" l="9453" r="3499" t="7340"/>
          <a:stretch/>
        </p:blipFill>
        <p:spPr>
          <a:xfrm>
            <a:off x="234500" y="1100100"/>
            <a:ext cx="6327575" cy="33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 циклических ссылок</a:t>
            </a:r>
            <a:endParaRPr/>
          </a:p>
        </p:txBody>
      </p:sp>
      <p:sp>
        <p:nvSpPr>
          <p:cNvPr id="342" name="Google Shape;342;p4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</a:rPr>
              <a:t>Предположим, есть два объекта и в каждом из них по владеющему указателю. Указателю в первом объекте присвоим адрес второго объекта, а указателю во втором — адрес первого объекта. Если теперь всем </a:t>
            </a:r>
            <a:r>
              <a:rPr i="1" lang="ru" sz="1250">
                <a:solidFill>
                  <a:schemeClr val="dk1"/>
                </a:solidFill>
                <a:highlight>
                  <a:srgbClr val="FFFFFF"/>
                </a:highlight>
              </a:rPr>
              <a:t>внешним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</a:rPr>
              <a:t> (то есть не хранящимся внутри этих объектов) указателям на два данных объекта присвоить новые значения, то указатели внутри объектов по-прежнему будут владеть друг другом и будут оставаться в памяти. В результате возникнет ситуация, когда к объектам невозможно получить доступ, то есть утечка памяти.</a:t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500"/>
              </a:spcBef>
              <a:spcAft>
                <a:spcPts val="50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</a:rPr>
              <a:t>Проблема циклических ссылок решается либо путём соответствующего проектирования структур данных, либо использованием сборки мусора, либо использованием двух видов ссылок: сильные (владеющие) и слабые (невладеющие, напр. </a:t>
            </a:r>
            <a:r>
              <a:rPr lang="ru" sz="1250">
                <a:solidFill>
                  <a:schemeClr val="dk1"/>
                </a:solidFill>
                <a:highlight>
                  <a:srgbClr val="F8F9FA"/>
                </a:highlight>
              </a:rPr>
              <a:t>std::weak_ptr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</a:rPr>
              <a:t>).</a:t>
            </a:r>
            <a:endParaRPr sz="12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"/>
          <p:cNvSpPr txBox="1"/>
          <p:nvPr>
            <p:ph idx="1" type="body"/>
          </p:nvPr>
        </p:nvSpPr>
        <p:spPr>
          <a:xfrm>
            <a:off x="311700" y="90150"/>
            <a:ext cx="8520600" cy="46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237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37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Human</a:t>
            </a:r>
            <a:endParaRPr sz="1237">
              <a:solidFill>
                <a:srgbClr val="2B91A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37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	std::</a:t>
            </a:r>
            <a:r>
              <a:rPr lang="ru" sz="1237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m_name;</a:t>
            </a:r>
            <a:endParaRPr sz="1237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	std::</a:t>
            </a:r>
            <a:r>
              <a:rPr lang="ru" sz="1237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shared_ptr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237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Human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 m_partner; </a:t>
            </a:r>
            <a:r>
              <a:rPr lang="ru" sz="1237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initially empty</a:t>
            </a:r>
            <a:endParaRPr sz="1237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37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237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237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37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	Human(</a:t>
            </a:r>
            <a:r>
              <a:rPr lang="ru" sz="1237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std::</a:t>
            </a:r>
            <a:r>
              <a:rPr lang="ru" sz="1237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&amp; </a:t>
            </a:r>
            <a:r>
              <a:rPr lang="ru" sz="1237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: m_name(</a:t>
            </a:r>
            <a:r>
              <a:rPr lang="ru" sz="1237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37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	{ std::cout </a:t>
            </a:r>
            <a:r>
              <a:rPr lang="ru" sz="1237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m_name </a:t>
            </a:r>
            <a:r>
              <a:rPr lang="ru" sz="1237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37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created\n"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endParaRPr sz="1237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	~Human()</a:t>
            </a:r>
            <a:endParaRPr sz="1237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	{ std::cout </a:t>
            </a:r>
            <a:r>
              <a:rPr lang="ru" sz="1237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m_name </a:t>
            </a:r>
            <a:r>
              <a:rPr lang="ru" sz="1237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37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destroyed\n"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endParaRPr sz="1237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37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ru" sz="1237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friend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37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partnerUp(std::</a:t>
            </a:r>
            <a:r>
              <a:rPr lang="ru" sz="1237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shared_ptr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237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Human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&gt;&amp; </a:t>
            </a:r>
            <a:r>
              <a:rPr lang="ru" sz="1237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std::</a:t>
            </a:r>
            <a:r>
              <a:rPr lang="ru" sz="1237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shared_ptr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237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Human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&gt;&amp; </a:t>
            </a:r>
            <a:r>
              <a:rPr lang="ru" sz="1237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h2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37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	{</a:t>
            </a:r>
            <a:endParaRPr sz="1237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	</a:t>
            </a:r>
            <a:r>
              <a:rPr lang="ru" sz="1237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(!</a:t>
            </a:r>
            <a:r>
              <a:rPr lang="ru" sz="1237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|| !</a:t>
            </a:r>
            <a:r>
              <a:rPr lang="ru" sz="1237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h2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37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	</a:t>
            </a:r>
            <a:r>
              <a:rPr lang="ru" sz="1237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37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37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37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	</a:t>
            </a:r>
            <a:r>
              <a:rPr lang="ru" sz="1237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ru" sz="1237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m_partner </a:t>
            </a:r>
            <a:r>
              <a:rPr lang="ru" sz="1237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37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h2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37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	</a:t>
            </a:r>
            <a:r>
              <a:rPr lang="ru" sz="1237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h2</a:t>
            </a:r>
            <a:r>
              <a:rPr lang="ru" sz="1237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m_partner </a:t>
            </a:r>
            <a:r>
              <a:rPr lang="ru" sz="1237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37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37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	std::cout </a:t>
            </a:r>
            <a:r>
              <a:rPr lang="ru" sz="1237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37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ru" sz="1237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m_name </a:t>
            </a:r>
            <a:r>
              <a:rPr lang="ru" sz="1237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37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is now partnered with "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37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37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h2</a:t>
            </a:r>
            <a:r>
              <a:rPr lang="ru" sz="1237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m_name </a:t>
            </a:r>
            <a:r>
              <a:rPr lang="ru" sz="1237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37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"\n"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37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	</a:t>
            </a:r>
            <a:r>
              <a:rPr lang="ru" sz="1237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37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37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	}</a:t>
            </a:r>
            <a:endParaRPr sz="1237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ru" sz="12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85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sz="1137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ru" sz="1137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1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main()</a:t>
            </a:r>
            <a:endParaRPr sz="1137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ru" sz="11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37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ru" sz="1137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ru" sz="11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anton = std::make_shared&lt;</a:t>
            </a:r>
            <a:r>
              <a:rPr lang="ru" sz="1137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Human</a:t>
            </a:r>
            <a:r>
              <a:rPr lang="ru" sz="11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&gt;(</a:t>
            </a:r>
            <a:r>
              <a:rPr lang="ru" sz="1137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"Anton"</a:t>
            </a:r>
            <a:r>
              <a:rPr lang="ru" sz="11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r>
              <a:rPr lang="ru" sz="1137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creating a smart pointer with an Anton </a:t>
            </a:r>
            <a:endParaRPr sz="1137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ru" sz="1137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  object of the Human class</a:t>
            </a:r>
            <a:endParaRPr sz="1137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ru" sz="1137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ru" sz="11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ivan = std::make_shared&lt;</a:t>
            </a:r>
            <a:r>
              <a:rPr lang="ru" sz="1137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Human</a:t>
            </a:r>
            <a:r>
              <a:rPr lang="ru" sz="11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&gt;(</a:t>
            </a:r>
            <a:r>
              <a:rPr lang="ru" sz="1137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"Ivan"</a:t>
            </a:r>
            <a:r>
              <a:rPr lang="ru" sz="11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r>
              <a:rPr lang="ru" sz="1137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creating a smart pointer with an Ivan </a:t>
            </a:r>
            <a:endParaRPr sz="1137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11480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ru" sz="1137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object of the Human class</a:t>
            </a:r>
            <a:endParaRPr sz="1137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ru" sz="11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	partnerUp(anton, ivan); </a:t>
            </a:r>
            <a:r>
              <a:rPr lang="ru" sz="1137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Anton points to Ivan and Ivan points to Anton</a:t>
            </a:r>
            <a:endParaRPr sz="1137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ru" sz="11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37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ru" sz="11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ru" sz="1137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1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0;</a:t>
            </a:r>
            <a:endParaRPr sz="1137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3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37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37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8">
                <a:solidFill>
                  <a:srgbClr val="0B539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Результат выполнения программы:</a:t>
            </a:r>
            <a:endParaRPr sz="1158">
              <a:solidFill>
                <a:srgbClr val="0B539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50">
                <a:solidFill>
                  <a:srgbClr val="000000"/>
                </a:solidFill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Anton created</a:t>
            </a:r>
            <a:endParaRPr b="1" sz="1250">
              <a:solidFill>
                <a:srgbClr val="000000"/>
              </a:solidFill>
              <a:highlight>
                <a:srgbClr val="CFE2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50">
                <a:solidFill>
                  <a:srgbClr val="000000"/>
                </a:solidFill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Ivan created</a:t>
            </a:r>
            <a:endParaRPr b="1" sz="1250">
              <a:solidFill>
                <a:srgbClr val="000000"/>
              </a:solidFill>
              <a:highlight>
                <a:srgbClr val="CFE2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50">
                <a:solidFill>
                  <a:srgbClr val="000000"/>
                </a:solidFill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Anton is now partnered with Ivan</a:t>
            </a:r>
            <a:endParaRPr b="1" sz="1250">
              <a:solidFill>
                <a:srgbClr val="000000"/>
              </a:solidFill>
              <a:highlight>
                <a:srgbClr val="CFE2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37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4" name="Google Shape;354;p51"/>
          <p:cNvSpPr/>
          <p:nvPr/>
        </p:nvSpPr>
        <p:spPr>
          <a:xfrm>
            <a:off x="362625" y="3086100"/>
            <a:ext cx="6297900" cy="148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12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rgbClr val="1C4587"/>
                </a:solidFill>
              </a:rPr>
              <a:t>Это может произойти из-за генерации исключения: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125450" y="792075"/>
            <a:ext cx="8887800" cy="4042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4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4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myFunction() {</a:t>
            </a:r>
            <a:endParaRPr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ru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ptr = </a:t>
            </a:r>
            <a:r>
              <a:rPr lang="ru" sz="14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ru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a;</a:t>
            </a:r>
            <a:endParaRPr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	std::cout </a:t>
            </a:r>
            <a:r>
              <a:rPr lang="ru" sz="14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4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"Enter an integer: "</a:t>
            </a:r>
            <a:r>
              <a:rPr lang="ru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	std::cin </a:t>
            </a:r>
            <a:r>
              <a:rPr lang="ru" sz="14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&gt;&gt;</a:t>
            </a:r>
            <a:r>
              <a:rPr lang="ru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a;</a:t>
            </a:r>
            <a:endParaRPr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(a == 0)</a:t>
            </a:r>
            <a:endParaRPr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		</a:t>
            </a:r>
            <a:r>
              <a:rPr lang="ru" sz="14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throw</a:t>
            </a:r>
            <a:r>
              <a:rPr lang="ru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0</a:t>
            </a:r>
            <a:r>
              <a:rPr lang="ru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	  </a:t>
            </a:r>
            <a:r>
              <a:rPr lang="ru" sz="14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an exception is thrown&gt; the function terminates </a:t>
            </a:r>
            <a:endParaRPr sz="14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137160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4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 // </a:t>
            </a:r>
            <a:r>
              <a:rPr lang="ru" sz="14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abruptly&gt; ptr is not deleted</a:t>
            </a:r>
            <a:endParaRPr sz="14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4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	/*</a:t>
            </a:r>
            <a:endParaRPr sz="14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4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do something with ptr here</a:t>
            </a:r>
            <a:endParaRPr sz="14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r>
              <a:rPr lang="ru" sz="14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ru" sz="14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endParaRPr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ru" sz="14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lang="ru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ptr;</a:t>
            </a:r>
            <a:endParaRPr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5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2"/>
          <p:cNvSpPr txBox="1"/>
          <p:nvPr>
            <p:ph idx="1" type="body"/>
          </p:nvPr>
        </p:nvSpPr>
        <p:spPr>
          <a:xfrm>
            <a:off x="311700" y="281225"/>
            <a:ext cx="8520600" cy="4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В конце функции partnerUp() умный указатель </a:t>
            </a:r>
            <a:r>
              <a:rPr lang="ru" sz="1250">
                <a:solidFill>
                  <a:schemeClr val="dk1"/>
                </a:solidFill>
                <a:highlight>
                  <a:srgbClr val="F5F2F0"/>
                </a:highlight>
              </a:rPr>
              <a:t>ivan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 выходит из области видимости первым. Когда это происходит, он проверяет, есть ли другие умные указатели, которые владеют объектом </a:t>
            </a:r>
            <a:r>
              <a:rPr lang="ru" sz="1250">
                <a:solidFill>
                  <a:schemeClr val="dk1"/>
                </a:solidFill>
                <a:highlight>
                  <a:srgbClr val="F5F2F0"/>
                </a:highlight>
              </a:rPr>
              <a:t>Ivan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 класса Human. Есть — </a:t>
            </a:r>
            <a:r>
              <a:rPr lang="ru" sz="1250">
                <a:solidFill>
                  <a:schemeClr val="dk1"/>
                </a:solidFill>
                <a:highlight>
                  <a:srgbClr val="F5F2F0"/>
                </a:highlight>
              </a:rPr>
              <a:t>m_partner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 объекта </a:t>
            </a:r>
            <a:r>
              <a:rPr lang="ru" sz="1250">
                <a:solidFill>
                  <a:schemeClr val="dk1"/>
                </a:solidFill>
                <a:highlight>
                  <a:srgbClr val="F5F2F0"/>
                </a:highlight>
              </a:rPr>
              <a:t>Anton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. Из-за этого умный указатель не уничтожает </a:t>
            </a:r>
            <a:r>
              <a:rPr lang="ru" sz="1250">
                <a:solidFill>
                  <a:schemeClr val="dk1"/>
                </a:solidFill>
                <a:highlight>
                  <a:srgbClr val="F5F2F0"/>
                </a:highlight>
              </a:rPr>
              <a:t>Ivan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-а (если он это сделает, то </a:t>
            </a:r>
            <a:r>
              <a:rPr lang="ru" sz="1250">
                <a:solidFill>
                  <a:schemeClr val="dk1"/>
                </a:solidFill>
                <a:highlight>
                  <a:srgbClr val="F5F2F0"/>
                </a:highlight>
              </a:rPr>
              <a:t>m_partner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 объекта </a:t>
            </a:r>
            <a:r>
              <a:rPr lang="ru" sz="1250">
                <a:solidFill>
                  <a:schemeClr val="dk1"/>
                </a:solidFill>
                <a:highlight>
                  <a:srgbClr val="F5F2F0"/>
                </a:highlight>
              </a:rPr>
              <a:t>Anton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 останется висячим указателем). Таким образом у нас остается один умный указатель, владеющий </a:t>
            </a:r>
            <a:r>
              <a:rPr lang="ru" sz="1250">
                <a:solidFill>
                  <a:schemeClr val="dk1"/>
                </a:solidFill>
                <a:highlight>
                  <a:srgbClr val="F5F2F0"/>
                </a:highlight>
              </a:rPr>
              <a:t>Ivan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-ом (</a:t>
            </a:r>
            <a:r>
              <a:rPr lang="ru" sz="1250">
                <a:solidFill>
                  <a:schemeClr val="dk1"/>
                </a:solidFill>
                <a:highlight>
                  <a:srgbClr val="F5F2F0"/>
                </a:highlight>
              </a:rPr>
              <a:t>m_partner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 объекта </a:t>
            </a:r>
            <a:r>
              <a:rPr lang="ru" sz="1250">
                <a:solidFill>
                  <a:schemeClr val="dk1"/>
                </a:solidFill>
                <a:highlight>
                  <a:srgbClr val="F5F2F0"/>
                </a:highlight>
              </a:rPr>
              <a:t>Anton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) и два умных указателя, владеющие </a:t>
            </a:r>
            <a:r>
              <a:rPr lang="ru" sz="1250">
                <a:solidFill>
                  <a:schemeClr val="dk1"/>
                </a:solidFill>
                <a:highlight>
                  <a:srgbClr val="F5F2F0"/>
                </a:highlight>
              </a:rPr>
              <a:t>Anton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-ом (</a:t>
            </a:r>
            <a:r>
              <a:rPr lang="ru" sz="1250">
                <a:solidFill>
                  <a:schemeClr val="dk1"/>
                </a:solidFill>
                <a:highlight>
                  <a:srgbClr val="F5F2F0"/>
                </a:highlight>
              </a:rPr>
              <a:t>anton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 и </a:t>
            </a:r>
            <a:r>
              <a:rPr lang="ru" sz="1250">
                <a:solidFill>
                  <a:schemeClr val="dk1"/>
                </a:solidFill>
                <a:highlight>
                  <a:srgbClr val="F5F2F0"/>
                </a:highlight>
              </a:rPr>
              <a:t>m_partner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 объекта </a:t>
            </a:r>
            <a:r>
              <a:rPr lang="ru" sz="1250">
                <a:solidFill>
                  <a:schemeClr val="dk1"/>
                </a:solidFill>
                <a:highlight>
                  <a:srgbClr val="F5F2F0"/>
                </a:highlight>
              </a:rPr>
              <a:t>Ivan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).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Затем умный указатель </a:t>
            </a:r>
            <a:r>
              <a:rPr lang="ru" sz="1250">
                <a:solidFill>
                  <a:schemeClr val="dk1"/>
                </a:solidFill>
                <a:highlight>
                  <a:srgbClr val="F5F2F0"/>
                </a:highlight>
              </a:rPr>
              <a:t>anton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 выходит из области видимости, и происходит то же самое. </a:t>
            </a:r>
            <a:r>
              <a:rPr lang="ru" sz="1250">
                <a:solidFill>
                  <a:schemeClr val="dk1"/>
                </a:solidFill>
                <a:highlight>
                  <a:srgbClr val="F5F2F0"/>
                </a:highlight>
              </a:rPr>
              <a:t>anton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 проверяет, есть ли другие умные указатели, которые также владеют объектом </a:t>
            </a:r>
            <a:r>
              <a:rPr lang="ru" sz="1250">
                <a:solidFill>
                  <a:schemeClr val="dk1"/>
                </a:solidFill>
                <a:highlight>
                  <a:srgbClr val="F5F2F0"/>
                </a:highlight>
              </a:rPr>
              <a:t>Anton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 класса Human. Есть — </a:t>
            </a:r>
            <a:r>
              <a:rPr lang="ru" sz="1250">
                <a:solidFill>
                  <a:schemeClr val="dk1"/>
                </a:solidFill>
                <a:highlight>
                  <a:srgbClr val="F5F2F0"/>
                </a:highlight>
              </a:rPr>
              <a:t>m_partner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 объекта </a:t>
            </a:r>
            <a:r>
              <a:rPr lang="ru" sz="1250">
                <a:solidFill>
                  <a:schemeClr val="dk1"/>
                </a:solidFill>
                <a:highlight>
                  <a:srgbClr val="F5F2F0"/>
                </a:highlight>
              </a:rPr>
              <a:t>Ivan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, поэтому объект </a:t>
            </a:r>
            <a:r>
              <a:rPr lang="ru" sz="1250">
                <a:solidFill>
                  <a:schemeClr val="dk1"/>
                </a:solidFill>
                <a:highlight>
                  <a:srgbClr val="F5F2F0"/>
                </a:highlight>
              </a:rPr>
              <a:t>Anton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 не уничтожается. Таким образом, остаются два умных указателя: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ru" sz="1250">
                <a:solidFill>
                  <a:schemeClr val="dk1"/>
                </a:solidFill>
                <a:highlight>
                  <a:srgbClr val="F5F2F0"/>
                </a:highlight>
              </a:rPr>
              <a:t>m_partner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 объекта </a:t>
            </a:r>
            <a:r>
              <a:rPr lang="ru" sz="1250">
                <a:solidFill>
                  <a:schemeClr val="dk1"/>
                </a:solidFill>
                <a:highlight>
                  <a:srgbClr val="F5F2F0"/>
                </a:highlight>
              </a:rPr>
              <a:t>Ivan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, который указывает на </a:t>
            </a:r>
            <a:r>
              <a:rPr lang="ru" sz="1250">
                <a:solidFill>
                  <a:schemeClr val="dk1"/>
                </a:solidFill>
                <a:highlight>
                  <a:srgbClr val="F5F2F0"/>
                </a:highlight>
              </a:rPr>
              <a:t>Anton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-а;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ru" sz="1250">
                <a:solidFill>
                  <a:schemeClr val="dk1"/>
                </a:solidFill>
                <a:highlight>
                  <a:srgbClr val="F5F2F0"/>
                </a:highlight>
              </a:rPr>
              <a:t>m_partner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 объекта </a:t>
            </a:r>
            <a:r>
              <a:rPr lang="ru" sz="1250">
                <a:solidFill>
                  <a:schemeClr val="dk1"/>
                </a:solidFill>
                <a:highlight>
                  <a:srgbClr val="F5F2F0"/>
                </a:highlight>
              </a:rPr>
              <a:t>Anton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, который указывает на </a:t>
            </a:r>
            <a:r>
              <a:rPr lang="ru" sz="1250">
                <a:solidFill>
                  <a:schemeClr val="dk1"/>
                </a:solidFill>
                <a:highlight>
                  <a:srgbClr val="F5F2F0"/>
                </a:highlight>
              </a:rPr>
              <a:t>Ivan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-а.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Затем программа завершает свое выполнение, и ни объект </a:t>
            </a:r>
            <a:r>
              <a:rPr lang="ru" sz="1250">
                <a:solidFill>
                  <a:schemeClr val="dk1"/>
                </a:solidFill>
                <a:highlight>
                  <a:srgbClr val="F5F2F0"/>
                </a:highlight>
              </a:rPr>
              <a:t>Anton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, ни объект </a:t>
            </a:r>
            <a:r>
              <a:rPr lang="ru" sz="1250">
                <a:solidFill>
                  <a:schemeClr val="dk1"/>
                </a:solidFill>
                <a:highlight>
                  <a:srgbClr val="F5F2F0"/>
                </a:highlight>
              </a:rPr>
              <a:t>Ivan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 не уничтожаются! По сути, </a:t>
            </a:r>
            <a:r>
              <a:rPr lang="ru" sz="1250">
                <a:solidFill>
                  <a:schemeClr val="dk1"/>
                </a:solidFill>
                <a:highlight>
                  <a:srgbClr val="F5F2F0"/>
                </a:highlight>
              </a:rPr>
              <a:t>Anton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 не дает уничтожить </a:t>
            </a:r>
            <a:r>
              <a:rPr lang="ru" sz="1250">
                <a:solidFill>
                  <a:schemeClr val="dk1"/>
                </a:solidFill>
                <a:highlight>
                  <a:srgbClr val="F5F2F0"/>
                </a:highlight>
              </a:rPr>
              <a:t>Ivan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-а, а </a:t>
            </a:r>
            <a:r>
              <a:rPr lang="ru" sz="1250">
                <a:solidFill>
                  <a:schemeClr val="dk1"/>
                </a:solidFill>
                <a:highlight>
                  <a:srgbClr val="F5F2F0"/>
                </a:highlight>
              </a:rPr>
              <a:t>Ivan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 не дает уничтожить </a:t>
            </a:r>
            <a:r>
              <a:rPr lang="ru" sz="1250">
                <a:solidFill>
                  <a:schemeClr val="dk1"/>
                </a:solidFill>
                <a:highlight>
                  <a:srgbClr val="F5F2F0"/>
                </a:highlight>
              </a:rPr>
              <a:t>Anton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-а.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Это тот случай, когда умные указатели типа std::shared_ptr формируют циклическую зависимость.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20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rgbClr val="1C4587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Умный указатель std::weak_ptr</a:t>
            </a:r>
            <a:endParaRPr b="1" sz="2300">
              <a:solidFill>
                <a:srgbClr val="1C4587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53"/>
          <p:cNvPicPr preferRelativeResize="0"/>
          <p:nvPr/>
        </p:nvPicPr>
        <p:blipFill rotWithShape="1">
          <a:blip r:embed="rId3">
            <a:alphaModFix/>
          </a:blip>
          <a:srcRect b="6474" l="33561" r="6519" t="22457"/>
          <a:stretch/>
        </p:blipFill>
        <p:spPr>
          <a:xfrm>
            <a:off x="1995050" y="2119725"/>
            <a:ext cx="4468099" cy="25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1C4587"/>
                </a:solidFill>
              </a:rPr>
              <a:t>Умный указатель std::weak_ptr был разработан для решения проблемы «циклической зависимости». std::weak_ptr является наблюдателем — он может наблюдать и получать доступ к тому же объекту, на который указывает std::shared_ptr (или другой std::weak_ptr), но не считаться владельцем этого объекта. Помните, когда std::shared_ptr выходит из области видимости, он проверяет, есть ли другие владельцы std::shared_ptr. std::weak_ptr владельцем не считается!</a:t>
            </a:r>
            <a:endParaRPr sz="115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4"/>
          <p:cNvSpPr txBox="1"/>
          <p:nvPr>
            <p:ph idx="1" type="body"/>
          </p:nvPr>
        </p:nvSpPr>
        <p:spPr>
          <a:xfrm>
            <a:off x="311700" y="96500"/>
            <a:ext cx="8527800" cy="43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Human</a:t>
            </a:r>
            <a:endParaRPr sz="950">
              <a:solidFill>
                <a:srgbClr val="2B91A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9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	std::</a:t>
            </a:r>
            <a:r>
              <a:rPr lang="ru" sz="9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m_name;</a:t>
            </a:r>
            <a:endParaRPr sz="9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	std::</a:t>
            </a:r>
            <a:r>
              <a:rPr lang="ru" sz="9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weak_ptr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9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Human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 m_partner; </a:t>
            </a:r>
            <a:r>
              <a:rPr lang="ru" sz="9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note here std :: weak_ptr</a:t>
            </a:r>
            <a:endParaRPr sz="9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9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9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9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	Human(</a:t>
            </a:r>
            <a:r>
              <a:rPr lang="ru" sz="9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std::</a:t>
            </a:r>
            <a:r>
              <a:rPr lang="ru" sz="9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&amp; </a:t>
            </a:r>
            <a:r>
              <a:rPr lang="ru" sz="95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: m_name(</a:t>
            </a:r>
            <a:r>
              <a:rPr lang="ru" sz="95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9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	{   std::cout </a:t>
            </a:r>
            <a:r>
              <a:rPr lang="ru" sz="9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m_name </a:t>
            </a:r>
            <a:r>
              <a:rPr lang="ru" sz="9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created\n"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   }</a:t>
            </a:r>
            <a:endParaRPr sz="9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	~Human()</a:t>
            </a:r>
            <a:endParaRPr sz="9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{   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std::cout </a:t>
            </a:r>
            <a:r>
              <a:rPr lang="ru" sz="9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m_name </a:t>
            </a:r>
            <a:r>
              <a:rPr lang="ru" sz="9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destroyed\n"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   }</a:t>
            </a:r>
            <a:endParaRPr sz="9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9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ru" sz="9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friend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partnerUp(std::</a:t>
            </a:r>
            <a:r>
              <a:rPr lang="ru" sz="9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shared_ptr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9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Human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&gt;&amp; </a:t>
            </a:r>
            <a:r>
              <a:rPr lang="ru" sz="95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std::</a:t>
            </a:r>
            <a:r>
              <a:rPr lang="ru" sz="9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shared_ptr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9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Human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&gt;&amp; </a:t>
            </a:r>
            <a:r>
              <a:rPr lang="ru" sz="95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h2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9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	{</a:t>
            </a:r>
            <a:endParaRPr sz="9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	</a:t>
            </a:r>
            <a:r>
              <a:rPr lang="ru" sz="9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(!</a:t>
            </a:r>
            <a:r>
              <a:rPr lang="ru" sz="95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|| !</a:t>
            </a:r>
            <a:r>
              <a:rPr lang="ru" sz="95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h2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9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	</a:t>
            </a:r>
            <a:r>
              <a:rPr lang="ru" sz="9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9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	</a:t>
            </a:r>
            <a:r>
              <a:rPr lang="ru" sz="95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ru" sz="9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m_partner </a:t>
            </a:r>
            <a:r>
              <a:rPr lang="ru" sz="9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h2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	</a:t>
            </a:r>
            <a:r>
              <a:rPr lang="ru" sz="95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h2</a:t>
            </a:r>
            <a:r>
              <a:rPr lang="ru" sz="9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m_partner </a:t>
            </a:r>
            <a:r>
              <a:rPr lang="ru" sz="9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9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	std::cout </a:t>
            </a:r>
            <a:r>
              <a:rPr lang="ru" sz="9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ru" sz="9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m_name </a:t>
            </a:r>
            <a:r>
              <a:rPr lang="ru" sz="9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 is now partnered with "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h2</a:t>
            </a:r>
            <a:r>
              <a:rPr lang="ru" sz="9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m_name </a:t>
            </a:r>
            <a:r>
              <a:rPr lang="ru" sz="9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"\n"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	</a:t>
            </a:r>
            <a:r>
              <a:rPr lang="ru" sz="9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9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	}</a:t>
            </a:r>
            <a:endParaRPr sz="9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9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9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5"/>
          <p:cNvSpPr txBox="1"/>
          <p:nvPr>
            <p:ph idx="1" type="body"/>
          </p:nvPr>
        </p:nvSpPr>
        <p:spPr>
          <a:xfrm>
            <a:off x="311700" y="134050"/>
            <a:ext cx="8520600" cy="47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main()</a:t>
            </a:r>
            <a:endParaRPr sz="12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ru" sz="12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anton = std::make_shared&lt;</a:t>
            </a:r>
            <a:r>
              <a:rPr lang="ru" sz="12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Human</a:t>
            </a: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&gt;(</a:t>
            </a:r>
            <a:r>
              <a:rPr lang="ru" sz="12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"Anton"</a:t>
            </a: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r>
              <a:rPr lang="ru" sz="12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creating a smart pointer from an</a:t>
            </a:r>
            <a:endParaRPr sz="12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										  Anton object of the Human class</a:t>
            </a:r>
            <a:endParaRPr sz="12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ru" sz="12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ivan = std::make_shared&lt;</a:t>
            </a:r>
            <a:r>
              <a:rPr lang="ru" sz="12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Human</a:t>
            </a: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&gt;(</a:t>
            </a:r>
            <a:r>
              <a:rPr lang="ru" sz="125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"Ivan"</a:t>
            </a: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r>
              <a:rPr lang="ru" sz="12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creating a smart pointer with</a:t>
            </a:r>
            <a:endParaRPr sz="12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object Ivan of class Human</a:t>
            </a:r>
            <a:endParaRPr sz="12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	partnerUp(anton, ivan); </a:t>
            </a:r>
            <a:r>
              <a:rPr lang="ru" sz="12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Anton points to Ivan and Ivan points to Anton</a:t>
            </a:r>
            <a:endParaRPr sz="12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ru" sz="12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0;</a:t>
            </a:r>
            <a:endParaRPr sz="12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B539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Результат выполнения программы:</a:t>
            </a:r>
            <a:endParaRPr sz="1050">
              <a:solidFill>
                <a:srgbClr val="0B539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50">
                <a:solidFill>
                  <a:srgbClr val="000000"/>
                </a:solidFill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Anton created</a:t>
            </a:r>
            <a:endParaRPr b="1" sz="1150">
              <a:solidFill>
                <a:srgbClr val="000000"/>
              </a:solidFill>
              <a:highlight>
                <a:srgbClr val="CFE2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50">
                <a:solidFill>
                  <a:srgbClr val="000000"/>
                </a:solidFill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Ivan created</a:t>
            </a:r>
            <a:endParaRPr b="1" sz="1150">
              <a:solidFill>
                <a:srgbClr val="000000"/>
              </a:solidFill>
              <a:highlight>
                <a:srgbClr val="CFE2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50">
                <a:solidFill>
                  <a:srgbClr val="000000"/>
                </a:solidFill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Anton is now partnered with Ivan</a:t>
            </a:r>
            <a:endParaRPr b="1" sz="1150">
              <a:solidFill>
                <a:srgbClr val="000000"/>
              </a:solidFill>
              <a:highlight>
                <a:srgbClr val="CFE2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" marR="381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50">
                <a:solidFill>
                  <a:srgbClr val="000000"/>
                </a:solidFill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Ivan destroyed</a:t>
            </a:r>
            <a:endParaRPr b="1" sz="1150">
              <a:solidFill>
                <a:srgbClr val="000000"/>
              </a:solidFill>
              <a:highlight>
                <a:srgbClr val="CFE2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150">
                <a:solidFill>
                  <a:srgbClr val="000000"/>
                </a:solidFill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Anton destroyed</a:t>
            </a:r>
            <a:endParaRPr sz="2000">
              <a:highlight>
                <a:srgbClr val="CFE2F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7" name="Google Shape;377;p55"/>
          <p:cNvSpPr/>
          <p:nvPr/>
        </p:nvSpPr>
        <p:spPr>
          <a:xfrm>
            <a:off x="377425" y="2702275"/>
            <a:ext cx="6024300" cy="213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5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</a:rPr>
              <a:t>теперь, когда </a:t>
            </a:r>
            <a:r>
              <a:rPr lang="ru" sz="1600">
                <a:solidFill>
                  <a:schemeClr val="dk1"/>
                </a:solidFill>
                <a:highlight>
                  <a:srgbClr val="F5F2F0"/>
                </a:highlight>
              </a:rPr>
              <a:t>ivan</a:t>
            </a: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</a:rPr>
              <a:t> выходит из области видимости, он видит, что нет другого std::shared_ptr, указывающего на </a:t>
            </a:r>
            <a:r>
              <a:rPr lang="ru" sz="1600">
                <a:solidFill>
                  <a:schemeClr val="dk1"/>
                </a:solidFill>
                <a:highlight>
                  <a:srgbClr val="F5F2F0"/>
                </a:highlight>
              </a:rPr>
              <a:t>Ivan</a:t>
            </a: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</a:rPr>
              <a:t>-а (std::weak_ptr из </a:t>
            </a:r>
            <a:r>
              <a:rPr lang="ru" sz="1600">
                <a:solidFill>
                  <a:schemeClr val="dk1"/>
                </a:solidFill>
                <a:highlight>
                  <a:srgbClr val="F5F2F0"/>
                </a:highlight>
              </a:rPr>
              <a:t>Anton</a:t>
            </a: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</a:rPr>
              <a:t>-а не считается). Поэтому он уничтожает </a:t>
            </a:r>
            <a:r>
              <a:rPr lang="ru" sz="1600">
                <a:solidFill>
                  <a:schemeClr val="dk1"/>
                </a:solidFill>
                <a:highlight>
                  <a:srgbClr val="F5F2F0"/>
                </a:highlight>
              </a:rPr>
              <a:t>Ivan</a:t>
            </a: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</a:rPr>
              <a:t>-а. То же самое происходит и с </a:t>
            </a:r>
            <a:r>
              <a:rPr lang="ru" sz="1600">
                <a:solidFill>
                  <a:schemeClr val="dk1"/>
                </a:solidFill>
                <a:highlight>
                  <a:srgbClr val="F5F2F0"/>
                </a:highlight>
              </a:rPr>
              <a:t>Anton</a:t>
            </a: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</a:rPr>
              <a:t>-ом.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title"/>
          </p:nvPr>
        </p:nvSpPr>
        <p:spPr>
          <a:xfrm>
            <a:off x="311700" y="695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Недостаток</a:t>
            </a:r>
            <a:endParaRPr/>
          </a:p>
        </p:txBody>
      </p:sp>
      <p:sp>
        <p:nvSpPr>
          <p:cNvPr id="389" name="Google Shape;389;p57"/>
          <p:cNvSpPr txBox="1"/>
          <p:nvPr>
            <p:ph idx="1" type="body"/>
          </p:nvPr>
        </p:nvSpPr>
        <p:spPr>
          <a:xfrm>
            <a:off x="311700" y="677375"/>
            <a:ext cx="8520600" cy="3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849">
                <a:solidFill>
                  <a:schemeClr val="dk1"/>
                </a:solidFill>
                <a:highlight>
                  <a:srgbClr val="FFFFFF"/>
                </a:highlight>
              </a:rPr>
              <a:t>Недостатком умного указателя std::weak_ptr является то, что его нельзя использовать напрямую (нет оператора </a:t>
            </a:r>
            <a:r>
              <a:rPr lang="ru" sz="4849">
                <a:solidFill>
                  <a:schemeClr val="dk1"/>
                </a:solidFill>
                <a:highlight>
                  <a:srgbClr val="F5F2F0"/>
                </a:highlight>
              </a:rPr>
              <a:t>-&gt;</a:t>
            </a:r>
            <a:r>
              <a:rPr lang="ru" sz="4849">
                <a:solidFill>
                  <a:schemeClr val="dk1"/>
                </a:solidFill>
                <a:highlight>
                  <a:srgbClr val="FFFFFF"/>
                </a:highlight>
              </a:rPr>
              <a:t>). Чтобы использовать std::weak_ptr, вы сначала должны конвертировать его в std::shared_ptr (с помощью </a:t>
            </a:r>
            <a:r>
              <a:rPr b="1" lang="ru" sz="4849">
                <a:solidFill>
                  <a:schemeClr val="dk1"/>
                </a:solidFill>
                <a:highlight>
                  <a:srgbClr val="FFFFFF"/>
                </a:highlight>
              </a:rPr>
              <a:t>метода lock()</a:t>
            </a:r>
            <a:r>
              <a:rPr lang="ru" sz="4849">
                <a:solidFill>
                  <a:schemeClr val="dk1"/>
                </a:solidFill>
                <a:highlight>
                  <a:srgbClr val="FFFFFF"/>
                </a:highlight>
              </a:rPr>
              <a:t>), а затем уже использовать std::shared_ptr. Например, перепишем вышеприведенную программу:</a:t>
            </a:r>
            <a:endParaRPr sz="4849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79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ru" sz="4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4799">
                <a:solidFill>
                  <a:srgbClr val="2B91AF"/>
                </a:solidFill>
                <a:latin typeface="Arial"/>
                <a:ea typeface="Arial"/>
                <a:cs typeface="Arial"/>
                <a:sym typeface="Arial"/>
              </a:rPr>
              <a:t>Human</a:t>
            </a:r>
            <a:endParaRPr sz="4799">
              <a:solidFill>
                <a:srgbClr val="2B91A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47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79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ru" sz="4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47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ru" sz="4799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  <a:endParaRPr sz="4799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799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part of the Human class</a:t>
            </a:r>
            <a:endParaRPr sz="4799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799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 sz="4799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	</a:t>
            </a:r>
            <a:r>
              <a:rPr lang="ru" sz="479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ru" sz="4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std::</a:t>
            </a:r>
            <a:r>
              <a:rPr lang="ru" sz="4799">
                <a:solidFill>
                  <a:srgbClr val="2B91AF"/>
                </a:solidFill>
                <a:latin typeface="Arial"/>
                <a:ea typeface="Arial"/>
                <a:cs typeface="Arial"/>
                <a:sym typeface="Arial"/>
              </a:rPr>
              <a:t>shared_ptr</a:t>
            </a:r>
            <a:r>
              <a:rPr lang="ru" sz="4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ru" sz="4799">
                <a:solidFill>
                  <a:srgbClr val="2B91AF"/>
                </a:solidFill>
                <a:latin typeface="Arial"/>
                <a:ea typeface="Arial"/>
                <a:cs typeface="Arial"/>
                <a:sym typeface="Arial"/>
              </a:rPr>
              <a:t>Human</a:t>
            </a:r>
            <a:r>
              <a:rPr lang="ru" sz="4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getPartner() </a:t>
            </a:r>
            <a:r>
              <a:rPr lang="ru" sz="479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ru" sz="4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 </a:t>
            </a:r>
            <a:r>
              <a:rPr lang="ru" sz="479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ru" sz="4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m_partner.lock(); } </a:t>
            </a:r>
            <a:endParaRPr sz="47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799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use lock() method to convert std::weak_ptr to std::shared_ptr</a:t>
            </a:r>
            <a:endParaRPr sz="4799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	</a:t>
            </a:r>
            <a:r>
              <a:rPr lang="ru" sz="479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ru" sz="4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std::</a:t>
            </a:r>
            <a:r>
              <a:rPr lang="ru" sz="4799">
                <a:solidFill>
                  <a:srgbClr val="2B91AF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ru" sz="4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 getName() </a:t>
            </a:r>
            <a:r>
              <a:rPr lang="ru" sz="479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ru" sz="4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 </a:t>
            </a:r>
            <a:r>
              <a:rPr lang="ru" sz="4799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ru" sz="4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m_name; }</a:t>
            </a:r>
            <a:endParaRPr sz="47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47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" name="Google Shape;390;p57"/>
          <p:cNvSpPr/>
          <p:nvPr/>
        </p:nvSpPr>
        <p:spPr>
          <a:xfrm>
            <a:off x="370025" y="1295125"/>
            <a:ext cx="6290700" cy="3012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311700" y="124925"/>
            <a:ext cx="85206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Благодарим за внимание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139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Простейший пример умного указателя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704450"/>
            <a:ext cx="8520600" cy="4168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5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2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2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2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2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Auto_ptr </a:t>
            </a: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ru" sz="12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* m_ptr;</a:t>
            </a:r>
            <a:endParaRPr sz="12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2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2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ru" sz="12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Get a pointer to "own" through the constructor</a:t>
            </a:r>
            <a:endParaRPr sz="12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	Auto_ptr(</a:t>
            </a:r>
            <a:r>
              <a:rPr lang="ru" sz="12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lang="ru" sz="125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ru" sz="12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nullptr</a:t>
            </a: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: m_ptr(</a:t>
            </a:r>
            <a:r>
              <a:rPr lang="ru" sz="1250">
                <a:solidFill>
                  <a:srgbClr val="808080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2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	}</a:t>
            </a:r>
            <a:endParaRPr sz="12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ru" sz="12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The destructor will take care of the pointer deletion</a:t>
            </a:r>
            <a:endParaRPr sz="12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	~Auto_ptr() {</a:t>
            </a:r>
            <a:endParaRPr sz="12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	</a:t>
            </a:r>
            <a:r>
              <a:rPr lang="ru" sz="12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m_ptr;</a:t>
            </a:r>
            <a:endParaRPr sz="12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	}</a:t>
            </a:r>
            <a:endParaRPr sz="12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ru" sz="12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We overload the dereference operator and the -&gt; operator to have </a:t>
            </a:r>
            <a:endParaRPr sz="12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2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ability to use Auto_ptr as m_ptr</a:t>
            </a:r>
            <a:endParaRPr sz="12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endParaRPr sz="12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2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&amp; </a:t>
            </a:r>
            <a:r>
              <a:rPr lang="ru" sz="12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operator*</a:t>
            </a: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() </a:t>
            </a:r>
            <a:r>
              <a:rPr lang="ru" sz="12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lang="ru" sz="12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*m_ptr; }</a:t>
            </a:r>
            <a:endParaRPr sz="12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ru" sz="12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lang="ru" sz="125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operator-&gt;</a:t>
            </a: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() </a:t>
            </a:r>
            <a:r>
              <a:rPr lang="ru" sz="12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lang="ru" sz="12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m_ptr; }</a:t>
            </a:r>
            <a:endParaRPr sz="12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2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25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786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888"/>
              <a:t>Класс для проверки работоспособности вышеприведенного кода</a:t>
            </a:r>
            <a:endParaRPr sz="1888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606250"/>
            <a:ext cx="8520600" cy="2688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sz="160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ru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60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endParaRPr sz="1600">
              <a:solidFill>
                <a:srgbClr val="2B91A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ru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ru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ru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ru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	Item() { std::cout </a:t>
            </a:r>
            <a:r>
              <a:rPr lang="ru" sz="160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6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"Item acquired\n"</a:t>
            </a:r>
            <a:r>
              <a:rPr lang="ru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ru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	~Item() { std::cout </a:t>
            </a:r>
            <a:r>
              <a:rPr lang="ru" sz="160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6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"Item destroyed\n"</a:t>
            </a:r>
            <a:r>
              <a:rPr lang="ru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ru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ru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ru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sayHi() { std::cout </a:t>
            </a:r>
            <a:r>
              <a:rPr lang="ru" sz="1600">
                <a:solidFill>
                  <a:srgbClr val="008080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600">
                <a:solidFill>
                  <a:srgbClr val="A31515"/>
                </a:solidFill>
                <a:latin typeface="Roboto Mono"/>
                <a:ea typeface="Roboto Mono"/>
                <a:cs typeface="Roboto Mono"/>
                <a:sym typeface="Roboto Mono"/>
              </a:rPr>
              <a:t>"Hi!\n"</a:t>
            </a:r>
            <a:r>
              <a:rPr lang="ru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</a:t>
            </a:r>
            <a:r>
              <a:rPr lang="ru"/>
              <a:t>едостаток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ru" sz="11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nt</a:t>
            </a:r>
            <a:r>
              <a:rPr lang="ru" sz="11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main()</a:t>
            </a:r>
            <a:endParaRPr sz="11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ru" sz="11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Auto_ptr</a:t>
            </a:r>
            <a:r>
              <a:rPr lang="ru" sz="11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1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ru" sz="11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 item1(</a:t>
            </a:r>
            <a:r>
              <a:rPr lang="ru" sz="11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ru" sz="11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1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ru" sz="11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1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ru" sz="11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Auto_ptr</a:t>
            </a:r>
            <a:r>
              <a:rPr lang="ru" sz="11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ru" sz="1150">
                <a:solidFill>
                  <a:srgbClr val="2B91AF"/>
                </a:solidFill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ru" sz="11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&gt; item2(item1); </a:t>
            </a:r>
            <a:r>
              <a:rPr lang="ru" sz="11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// alternatively you can not initialize item2 with item1,</a:t>
            </a:r>
            <a:endParaRPr sz="11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						    // but simply do the </a:t>
            </a:r>
            <a:endParaRPr sz="1150">
              <a:solidFill>
                <a:srgbClr val="008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8000"/>
                </a:solidFill>
                <a:latin typeface="Roboto Mono"/>
                <a:ea typeface="Roboto Mono"/>
                <a:cs typeface="Roboto Mono"/>
                <a:sym typeface="Roboto Mono"/>
              </a:rPr>
              <a:t>     	    // assignment to item2 = item1</a:t>
            </a:r>
            <a:r>
              <a:rPr lang="ru" sz="11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lang="ru" sz="115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11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0;</a:t>
            </a:r>
            <a:endParaRPr sz="11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4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>
                <a:latin typeface="Roboto Mono"/>
                <a:ea typeface="Roboto Mono"/>
                <a:cs typeface="Roboto Mono"/>
                <a:sym typeface="Roboto Mono"/>
              </a:rPr>
              <a:t>Результат выполнения программы:</a:t>
            </a:r>
            <a:endParaRPr sz="1300"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00000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Item acquired</a:t>
            </a:r>
            <a:endParaRPr sz="1350">
              <a:solidFill>
                <a:srgbClr val="000000"/>
              </a:solidFill>
              <a:highlight>
                <a:srgbClr val="F5F2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00000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Item destroyed</a:t>
            </a:r>
            <a:endParaRPr sz="1350">
              <a:solidFill>
                <a:srgbClr val="000000"/>
              </a:solidFill>
              <a:highlight>
                <a:srgbClr val="F5F2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000000"/>
                </a:solidFill>
                <a:highlight>
                  <a:srgbClr val="F5F2F0"/>
                </a:highlight>
                <a:latin typeface="Roboto Mono"/>
                <a:ea typeface="Roboto Mono"/>
                <a:cs typeface="Roboto Mono"/>
                <a:sym typeface="Roboto Mono"/>
              </a:rPr>
              <a:t>Item destroyed</a:t>
            </a:r>
            <a:endParaRPr sz="1350">
              <a:solidFill>
                <a:srgbClr val="000000"/>
              </a:solidFill>
              <a:highlight>
                <a:srgbClr val="F5F2F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6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357050" y="3001175"/>
            <a:ext cx="8395800" cy="126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50">
                <a:solidFill>
                  <a:srgbClr val="1C4587"/>
                </a:solidFill>
                <a:highlight>
                  <a:srgbClr val="FFFFFF"/>
                </a:highlight>
              </a:rPr>
              <a:t>Поскольку мы не предоставили </a:t>
            </a:r>
            <a:r>
              <a:rPr b="1" lang="ru" sz="1450">
                <a:solidFill>
                  <a:srgbClr val="1C4587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конструктор копирования</a:t>
            </a:r>
            <a:r>
              <a:rPr lang="ru" sz="1450">
                <a:solidFill>
                  <a:srgbClr val="1C4587"/>
                </a:solidFill>
                <a:highlight>
                  <a:srgbClr val="FFFFFF"/>
                </a:highlight>
              </a:rPr>
              <a:t> или свой оператор присваивания (перегрузку оператора присваивания), то язык C++ предоставил их самостоятельно. Поэтому, когда мы инициализируем </a:t>
            </a:r>
            <a:r>
              <a:rPr lang="ru" sz="1650">
                <a:solidFill>
                  <a:srgbClr val="1C4587"/>
                </a:solidFill>
                <a:highlight>
                  <a:srgbClr val="F5F2F0"/>
                </a:highlight>
              </a:rPr>
              <a:t>item2</a:t>
            </a:r>
            <a:r>
              <a:rPr lang="ru" sz="1450">
                <a:solidFill>
                  <a:srgbClr val="1C4587"/>
                </a:solidFill>
                <a:highlight>
                  <a:srgbClr val="FFFFFF"/>
                </a:highlight>
              </a:rPr>
              <a:t> значением </a:t>
            </a:r>
            <a:r>
              <a:rPr lang="ru" sz="1650">
                <a:solidFill>
                  <a:srgbClr val="1C4587"/>
                </a:solidFill>
                <a:highlight>
                  <a:srgbClr val="F5F2F0"/>
                </a:highlight>
              </a:rPr>
              <a:t>item1</a:t>
            </a:r>
            <a:r>
              <a:rPr lang="ru" sz="1450">
                <a:solidFill>
                  <a:srgbClr val="1C4587"/>
                </a:solidFill>
                <a:highlight>
                  <a:srgbClr val="FFFFFF"/>
                </a:highlight>
              </a:rPr>
              <a:t>, оба объекта класса Auto_ptr указывают на один и тот же Item. Когда </a:t>
            </a:r>
            <a:r>
              <a:rPr lang="ru" sz="1650">
                <a:solidFill>
                  <a:srgbClr val="1C4587"/>
                </a:solidFill>
                <a:highlight>
                  <a:srgbClr val="F5F2F0"/>
                </a:highlight>
              </a:rPr>
              <a:t>item2</a:t>
            </a:r>
            <a:r>
              <a:rPr lang="ru" sz="1450">
                <a:solidFill>
                  <a:srgbClr val="1C4587"/>
                </a:solidFill>
                <a:highlight>
                  <a:srgbClr val="FFFFFF"/>
                </a:highlight>
              </a:rPr>
              <a:t> выходит из области видимости, он удаляет Item, оставляя </a:t>
            </a:r>
            <a:r>
              <a:rPr lang="ru" sz="1650">
                <a:solidFill>
                  <a:srgbClr val="1C4587"/>
                </a:solidFill>
                <a:highlight>
                  <a:srgbClr val="F5F2F0"/>
                </a:highlight>
              </a:rPr>
              <a:t>item1</a:t>
            </a:r>
            <a:r>
              <a:rPr lang="ru" sz="1450">
                <a:solidFill>
                  <a:srgbClr val="1C4587"/>
                </a:solidFill>
                <a:highlight>
                  <a:srgbClr val="FFFFFF"/>
                </a:highlight>
              </a:rPr>
              <a:t> с висячим указателем. Когда же </a:t>
            </a:r>
            <a:r>
              <a:rPr lang="ru" sz="1650">
                <a:solidFill>
                  <a:srgbClr val="1C4587"/>
                </a:solidFill>
                <a:highlight>
                  <a:srgbClr val="F5F2F0"/>
                </a:highlight>
              </a:rPr>
              <a:t>item1</a:t>
            </a:r>
            <a:r>
              <a:rPr lang="ru" sz="1450">
                <a:solidFill>
                  <a:srgbClr val="1C4587"/>
                </a:solidFill>
                <a:highlight>
                  <a:srgbClr val="FFFFFF"/>
                </a:highlight>
              </a:rPr>
              <a:t> отправляется на удаление своего (уже удаленного) Item, происходит «Бум!»</a:t>
            </a:r>
            <a:r>
              <a:rPr lang="ru" sz="1450">
                <a:solidFill>
                  <a:srgbClr val="1C4587"/>
                </a:solidFill>
                <a:highlight>
                  <a:srgbClr val="FFFFFF"/>
                </a:highlight>
              </a:rPr>
              <a:t>.</a:t>
            </a:r>
            <a:endParaRPr sz="19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50">
                <a:solidFill>
                  <a:srgbClr val="1C4587"/>
                </a:solidFill>
                <a:highlight>
                  <a:srgbClr val="FFFFFF"/>
                </a:highlight>
              </a:rPr>
              <a:t>А что, если бы наш конструктор копирования и оператор присваивания не копировали указатель (семантика копирования), а передавали владение указателем из источника в объект назначения? Это основная идея семантики перемещения. </a:t>
            </a:r>
            <a:r>
              <a:rPr b="1" lang="ru" sz="1650">
                <a:solidFill>
                  <a:srgbClr val="1C4587"/>
                </a:solidFill>
                <a:highlight>
                  <a:srgbClr val="FFFFFF"/>
                </a:highlight>
              </a:rPr>
              <a:t>Семантика перемещения</a:t>
            </a:r>
            <a:r>
              <a:rPr lang="ru" sz="1650">
                <a:solidFill>
                  <a:srgbClr val="1C4587"/>
                </a:solidFill>
                <a:highlight>
                  <a:srgbClr val="FFFFFF"/>
                </a:highlight>
              </a:rPr>
              <a:t> означает, что класс, вместо копирования, передает право собственности на объект.</a:t>
            </a:r>
            <a:endParaRPr sz="23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