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6" r:id="rId1"/>
  </p:sldMasterIdLst>
  <p:notesMasterIdLst>
    <p:notesMasterId r:id="rId35"/>
  </p:notesMasterIdLst>
  <p:sldIdLst>
    <p:sldId id="256" r:id="rId2"/>
    <p:sldId id="257" r:id="rId3"/>
    <p:sldId id="258" r:id="rId4"/>
    <p:sldId id="282" r:id="rId5"/>
    <p:sldId id="259" r:id="rId6"/>
    <p:sldId id="262" r:id="rId7"/>
    <p:sldId id="263" r:id="rId8"/>
    <p:sldId id="281" r:id="rId9"/>
    <p:sldId id="264" r:id="rId10"/>
    <p:sldId id="265" r:id="rId11"/>
    <p:sldId id="266" r:id="rId12"/>
    <p:sldId id="267" r:id="rId13"/>
    <p:sldId id="268" r:id="rId14"/>
    <p:sldId id="270" r:id="rId15"/>
    <p:sldId id="279" r:id="rId16"/>
    <p:sldId id="271" r:id="rId17"/>
    <p:sldId id="272" r:id="rId18"/>
    <p:sldId id="274" r:id="rId19"/>
    <p:sldId id="275" r:id="rId20"/>
    <p:sldId id="276" r:id="rId21"/>
    <p:sldId id="283" r:id="rId22"/>
    <p:sldId id="277" r:id="rId23"/>
    <p:sldId id="278" r:id="rId24"/>
    <p:sldId id="284" r:id="rId25"/>
    <p:sldId id="285" r:id="rId26"/>
    <p:sldId id="286" r:id="rId27"/>
    <p:sldId id="287" r:id="rId28"/>
    <p:sldId id="288" r:id="rId29"/>
    <p:sldId id="290" r:id="rId30"/>
    <p:sldId id="292" r:id="rId31"/>
    <p:sldId id="294" r:id="rId32"/>
    <p:sldId id="295" r:id="rId33"/>
    <p:sldId id="29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67" autoAdjust="0"/>
    <p:restoredTop sz="94660"/>
  </p:normalViewPr>
  <p:slideViewPr>
    <p:cSldViewPr snapToGrid="0">
      <p:cViewPr varScale="1">
        <p:scale>
          <a:sx n="86" d="100"/>
          <a:sy n="86" d="100"/>
        </p:scale>
        <p:origin x="37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06T07:41:22.79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06T07:41:34.997"/>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06T07:41:35.325"/>
    </inkml:context>
    <inkml:brush xml:id="br0">
      <inkml:brushProperty name="width" value="0.05" units="cm"/>
      <inkml:brushProperty name="height" value="0.05" units="cm"/>
      <inkml:brushProperty name="color" value="#66CC00"/>
      <inkml:brushProperty name="ignorePressure" value="1"/>
    </inkml:brush>
  </inkml:definitions>
  <inkml:trace contextRef="#ctx0" brushRef="#br0">35 0,'-4'0,"-10"0,-2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06T07:41:35.700"/>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trace contextRef="#ctx0" brushRef="#br0" timeOffset="1">0 1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06T07:41:24.09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06T07:41:24.507"/>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06T07:41:24.83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06T07:41:25.191"/>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1,'0'4,"0"1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06T07:41:29.12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06T07:41:30.795"/>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06T07:41:31.157"/>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0,'0'4,"4"6,2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06T07:41:34.62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45,'4'-4,"6"-6,5-5,0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4B14D9-136E-4555-9261-DECC3602F31E}" type="datetimeFigureOut">
              <a:rPr lang="en-US" smtClean="0"/>
              <a:t>4/9/2021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5D9D70-008C-4471-9097-3C7D3A07FDE5}" type="slidenum">
              <a:rPr lang="en-US" smtClean="0"/>
              <a:t>‹#›</a:t>
            </a:fld>
            <a:endParaRPr lang="en-US"/>
          </a:p>
        </p:txBody>
      </p:sp>
    </p:spTree>
    <p:extLst>
      <p:ext uri="{BB962C8B-B14F-4D97-AF65-F5344CB8AC3E}">
        <p14:creationId xmlns:p14="http://schemas.microsoft.com/office/powerpoint/2010/main" val="741799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E24CABC8-652A-4568-B3F9-E3222CDF5135}" type="datetime1">
              <a:rPr lang="en-US" smtClean="0"/>
              <a:t>4/9/2021</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013056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BAB8FAA1-7728-4417-A1B7-ACB60488D79E}" type="datetime1">
              <a:rPr lang="en-US" smtClean="0"/>
              <a:t>4/9/2021</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271615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7C13DA48-86BC-423E-9B59-0451DC9B63C7}" type="datetime1">
              <a:rPr lang="en-US" smtClean="0"/>
              <a:t>4/9/2021</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300351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9027A9F1-CEE1-48A2-9275-F4A3B5BF54C5}" type="datetime1">
              <a:rPr lang="en-US" smtClean="0"/>
              <a:t>4/9/2021</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863415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720BC1E3-0D5C-45BB-ACA3-9D2A17567C49}" type="datetime1">
              <a:rPr lang="en-US" smtClean="0"/>
              <a:t>4/9/2021</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815786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3321F08A-2FF9-4D04-8A21-4A2862CC58BF}" type="datetime1">
              <a:rPr lang="en-US" smtClean="0"/>
              <a:t>4/9/2021</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125302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5E6A8BF0-2D8E-4456-A2F1-6F1D79F7A218}" type="datetime1">
              <a:rPr lang="en-US" smtClean="0"/>
              <a:t>4/9/2021</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670202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F63B0741-8298-4D5E-9C8C-0843423133BD}" type="datetime1">
              <a:rPr lang="en-US" smtClean="0"/>
              <a:t>4/9/2021</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019367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341BE970-06AC-4487-8FF5-61B013EE1FA7}" type="datetime1">
              <a:rPr lang="en-US" smtClean="0"/>
              <a:t>4/9/2021</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737717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34CAB26-EDEB-412C-821D-09628F15F920}" type="datetime1">
              <a:rPr lang="en-US" smtClean="0"/>
              <a:t>4/9/2021</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743905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3CB43527-F49E-4FB6-B4AE-76EF7564FF3B}" type="datetime1">
              <a:rPr lang="en-US" smtClean="0"/>
              <a:t>4/9/2021</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553365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14B83BE-6A02-4976-A4D8-D8AA0BADC39B}" type="datetime1">
              <a:rPr lang="en-US" smtClean="0"/>
              <a:t>4/9/2021</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3544558"/>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79" r:id="rId6"/>
    <p:sldLayoutId id="2147483775" r:id="rId7"/>
    <p:sldLayoutId id="2147483776" r:id="rId8"/>
    <p:sldLayoutId id="2147483777" r:id="rId9"/>
    <p:sldLayoutId id="2147483778" r:id="rId10"/>
    <p:sldLayoutId id="2147483780" r:id="rId11"/>
  </p:sldLayoutIdLst>
  <p:hf sldNum="0" hd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customXml" Target="../ink/ink5.xml"/><Relationship Id="rId13" Type="http://schemas.openxmlformats.org/officeDocument/2006/relationships/image" Target="../media/image130.png"/><Relationship Id="rId18" Type="http://schemas.openxmlformats.org/officeDocument/2006/relationships/image" Target="../media/image150.png"/><Relationship Id="rId21" Type="http://schemas.openxmlformats.org/officeDocument/2006/relationships/image" Target="../media/image17.PNG"/><Relationship Id="rId7" Type="http://schemas.openxmlformats.org/officeDocument/2006/relationships/customXml" Target="../ink/ink4.xml"/><Relationship Id="rId12" Type="http://schemas.openxmlformats.org/officeDocument/2006/relationships/customXml" Target="../ink/ink8.xml"/><Relationship Id="rId17" Type="http://schemas.openxmlformats.org/officeDocument/2006/relationships/customXml" Target="../ink/ink11.xml"/><Relationship Id="rId2" Type="http://schemas.openxmlformats.org/officeDocument/2006/relationships/customXml" Target="../ink/ink1.xml"/><Relationship Id="rId16" Type="http://schemas.openxmlformats.org/officeDocument/2006/relationships/customXml" Target="../ink/ink10.xml"/><Relationship Id="rId20" Type="http://schemas.openxmlformats.org/officeDocument/2006/relationships/image" Target="../media/image160.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customXml" Target="../ink/ink7.xml"/><Relationship Id="rId5" Type="http://schemas.openxmlformats.org/officeDocument/2006/relationships/customXml" Target="../ink/ink2.xml"/><Relationship Id="rId15" Type="http://schemas.openxmlformats.org/officeDocument/2006/relationships/image" Target="../media/image140.png"/><Relationship Id="rId10" Type="http://schemas.openxmlformats.org/officeDocument/2006/relationships/customXml" Target="../ink/ink6.xml"/><Relationship Id="rId19" Type="http://schemas.openxmlformats.org/officeDocument/2006/relationships/customXml" Target="../ink/ink12.xml"/><Relationship Id="rId4" Type="http://schemas.openxmlformats.org/officeDocument/2006/relationships/image" Target="../media/image110.png"/><Relationship Id="rId9" Type="http://schemas.openxmlformats.org/officeDocument/2006/relationships/image" Target="../media/image120.png"/><Relationship Id="rId14" Type="http://schemas.openxmlformats.org/officeDocument/2006/relationships/customXml" Target="../ink/ink9.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5D67320-FCFD-4931-AAF7-C6C85332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97420C-8C64-4280-B5E1-63B10B8EF25D}"/>
              </a:ext>
            </a:extLst>
          </p:cNvPr>
          <p:cNvSpPr>
            <a:spLocks noGrp="1"/>
          </p:cNvSpPr>
          <p:nvPr>
            <p:ph type="ctrTitle"/>
          </p:nvPr>
        </p:nvSpPr>
        <p:spPr>
          <a:xfrm>
            <a:off x="685800" y="908651"/>
            <a:ext cx="3620882" cy="3640345"/>
          </a:xfrm>
        </p:spPr>
        <p:txBody>
          <a:bodyPr anchor="t">
            <a:normAutofit/>
          </a:bodyPr>
          <a:lstStyle/>
          <a:p>
            <a:r>
              <a:rPr lang="en-US" sz="3700" dirty="0">
                <a:solidFill>
                  <a:schemeClr val="bg1"/>
                </a:solidFill>
              </a:rPr>
              <a:t>Segmentation and Classification of Melanoma</a:t>
            </a:r>
          </a:p>
        </p:txBody>
      </p:sp>
      <p:sp>
        <p:nvSpPr>
          <p:cNvPr id="3" name="Subtitle 2">
            <a:extLst>
              <a:ext uri="{FF2B5EF4-FFF2-40B4-BE49-F238E27FC236}">
                <a16:creationId xmlns:a16="http://schemas.microsoft.com/office/drawing/2014/main" id="{6D737775-CF96-4FE0-B1B4-6C64A9CD8736}"/>
              </a:ext>
            </a:extLst>
          </p:cNvPr>
          <p:cNvSpPr>
            <a:spLocks noGrp="1"/>
          </p:cNvSpPr>
          <p:nvPr>
            <p:ph type="subTitle" idx="1"/>
          </p:nvPr>
        </p:nvSpPr>
        <p:spPr>
          <a:xfrm>
            <a:off x="705934" y="3257550"/>
            <a:ext cx="3380437" cy="2286000"/>
          </a:xfrm>
        </p:spPr>
        <p:txBody>
          <a:bodyPr anchor="b">
            <a:normAutofit/>
          </a:bodyPr>
          <a:lstStyle/>
          <a:p>
            <a:pPr algn="ctr"/>
            <a:r>
              <a:rPr lang="en-US" sz="1800" dirty="0">
                <a:solidFill>
                  <a:schemeClr val="bg1"/>
                </a:solidFill>
              </a:rPr>
              <a:t>Vivek Verma</a:t>
            </a:r>
          </a:p>
          <a:p>
            <a:pPr algn="ctr"/>
            <a:r>
              <a:rPr lang="en-US" sz="1800" b="1" dirty="0">
                <a:solidFill>
                  <a:schemeClr val="bg1"/>
                </a:solidFill>
              </a:rPr>
              <a:t>Committee Members:</a:t>
            </a:r>
          </a:p>
          <a:p>
            <a:pPr marL="285750" indent="-285750" algn="ctr">
              <a:buFont typeface="Wingdings" panose="05000000000000000000" pitchFamily="2" charset="2"/>
              <a:buChar char="§"/>
            </a:pPr>
            <a:r>
              <a:rPr lang="en-US" sz="1800" dirty="0">
                <a:solidFill>
                  <a:schemeClr val="bg1"/>
                </a:solidFill>
              </a:rPr>
              <a:t>Dr. Sebastien </a:t>
            </a:r>
            <a:r>
              <a:rPr lang="en-US" sz="1800" dirty="0" err="1">
                <a:solidFill>
                  <a:schemeClr val="bg1"/>
                </a:solidFill>
              </a:rPr>
              <a:t>Motsch</a:t>
            </a:r>
            <a:endParaRPr lang="en-US" sz="1800" dirty="0">
              <a:solidFill>
                <a:schemeClr val="bg1"/>
              </a:solidFill>
            </a:endParaRPr>
          </a:p>
          <a:p>
            <a:pPr marL="285750" indent="-285750" algn="ctr">
              <a:buFont typeface="Wingdings" panose="05000000000000000000" pitchFamily="2" charset="2"/>
              <a:buChar char="§"/>
            </a:pPr>
            <a:r>
              <a:rPr lang="en-US" sz="1800" dirty="0">
                <a:solidFill>
                  <a:schemeClr val="bg1"/>
                </a:solidFill>
              </a:rPr>
              <a:t>Dr. Spring Berman</a:t>
            </a:r>
          </a:p>
          <a:p>
            <a:pPr marL="285750" indent="-285750" algn="ctr">
              <a:buFont typeface="Wingdings" panose="05000000000000000000" pitchFamily="2" charset="2"/>
              <a:buChar char="§"/>
            </a:pPr>
            <a:r>
              <a:rPr lang="en-US" sz="1800" dirty="0">
                <a:solidFill>
                  <a:schemeClr val="bg1"/>
                </a:solidFill>
              </a:rPr>
              <a:t>Dr. </a:t>
            </a:r>
            <a:r>
              <a:rPr lang="en-US" sz="1800" dirty="0" err="1">
                <a:solidFill>
                  <a:schemeClr val="bg1"/>
                </a:solidFill>
              </a:rPr>
              <a:t>Houlong</a:t>
            </a:r>
            <a:r>
              <a:rPr lang="en-US" sz="1800" dirty="0">
                <a:solidFill>
                  <a:schemeClr val="bg1"/>
                </a:solidFill>
              </a:rPr>
              <a:t> Zhuang</a:t>
            </a:r>
          </a:p>
        </p:txBody>
      </p:sp>
      <p:cxnSp>
        <p:nvCxnSpPr>
          <p:cNvPr id="42" name="Straight Connector 41">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pic>
        <p:nvPicPr>
          <p:cNvPr id="16" name="Picture 3" descr="Close up shot of connecting patterns">
            <a:extLst>
              <a:ext uri="{FF2B5EF4-FFF2-40B4-BE49-F238E27FC236}">
                <a16:creationId xmlns:a16="http://schemas.microsoft.com/office/drawing/2014/main" id="{868D3A5A-A27A-4E9C-B9E9-6CDA04B7B5D2}"/>
              </a:ext>
            </a:extLst>
          </p:cNvPr>
          <p:cNvPicPr>
            <a:picLocks noChangeAspect="1"/>
          </p:cNvPicPr>
          <p:nvPr/>
        </p:nvPicPr>
        <p:blipFill rotWithShape="1">
          <a:blip r:embed="rId2"/>
          <a:srcRect l="31719" r="8276"/>
          <a:stretch/>
        </p:blipFill>
        <p:spPr>
          <a:xfrm>
            <a:off x="4876158" y="10"/>
            <a:ext cx="7315841" cy="6857990"/>
          </a:xfrm>
          <a:prstGeom prst="rect">
            <a:avLst/>
          </a:prstGeom>
        </p:spPr>
      </p:pic>
    </p:spTree>
    <p:extLst>
      <p:ext uri="{BB962C8B-B14F-4D97-AF65-F5344CB8AC3E}">
        <p14:creationId xmlns:p14="http://schemas.microsoft.com/office/powerpoint/2010/main" val="369449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A588-07DF-4508-AAB7-A27181682F94}"/>
              </a:ext>
            </a:extLst>
          </p:cNvPr>
          <p:cNvSpPr>
            <a:spLocks noGrp="1"/>
          </p:cNvSpPr>
          <p:nvPr>
            <p:ph type="title"/>
          </p:nvPr>
        </p:nvSpPr>
        <p:spPr>
          <a:xfrm>
            <a:off x="700635" y="745724"/>
            <a:ext cx="10691265" cy="532660"/>
          </a:xfrm>
        </p:spPr>
        <p:txBody>
          <a:bodyPr>
            <a:noAutofit/>
          </a:bodyPr>
          <a:lstStyle/>
          <a:p>
            <a:r>
              <a:rPr lang="en-US" sz="3400" dirty="0">
                <a:latin typeface="Times New Roman" panose="02020603050405020304" pitchFamily="18" charset="0"/>
                <a:cs typeface="Times New Roman" panose="02020603050405020304" pitchFamily="18" charset="0"/>
              </a:rPr>
              <a:t>Segmentation</a:t>
            </a:r>
          </a:p>
        </p:txBody>
      </p:sp>
      <p:sp>
        <p:nvSpPr>
          <p:cNvPr id="3" name="Content Placeholder 2">
            <a:extLst>
              <a:ext uri="{FF2B5EF4-FFF2-40B4-BE49-F238E27FC236}">
                <a16:creationId xmlns:a16="http://schemas.microsoft.com/office/drawing/2014/main" id="{740FF77D-B715-4236-BAC5-611409F41875}"/>
              </a:ext>
            </a:extLst>
          </p:cNvPr>
          <p:cNvSpPr>
            <a:spLocks noGrp="1"/>
          </p:cNvSpPr>
          <p:nvPr>
            <p:ph idx="1"/>
          </p:nvPr>
        </p:nvSpPr>
        <p:spPr>
          <a:xfrm>
            <a:off x="700635" y="1278384"/>
            <a:ext cx="10691265" cy="4833892"/>
          </a:xfrm>
        </p:spPr>
        <p:txBody>
          <a:bodyPr>
            <a:normAutofit/>
          </a:bodyPr>
          <a:lstStyle/>
          <a:p>
            <a:pPr marL="0" indent="0" algn="just">
              <a:buNone/>
            </a:pPr>
            <a:r>
              <a:rPr lang="en-US" sz="1800" b="1" dirty="0">
                <a:latin typeface="Times New Roman" panose="02020603050405020304" pitchFamily="18" charset="0"/>
                <a:cs typeface="Times New Roman" panose="02020603050405020304" pitchFamily="18" charset="0"/>
              </a:rPr>
              <a:t>Architecture &amp; Results – “Level 0”</a:t>
            </a:r>
          </a:p>
          <a:p>
            <a:pPr algn="just"/>
            <a:r>
              <a:rPr lang="en-US" sz="1800" dirty="0">
                <a:latin typeface="Times New Roman" panose="02020603050405020304" pitchFamily="18" charset="0"/>
                <a:cs typeface="Times New Roman" panose="02020603050405020304" pitchFamily="18" charset="0"/>
              </a:rPr>
              <a:t>The train-test split was kept as 90-10%. </a:t>
            </a:r>
          </a:p>
          <a:p>
            <a:pPr algn="just"/>
            <a:r>
              <a:rPr lang="en-US" sz="1800" dirty="0">
                <a:latin typeface="Times New Roman" panose="02020603050405020304" pitchFamily="18" charset="0"/>
                <a:cs typeface="Times New Roman" panose="02020603050405020304" pitchFamily="18" charset="0"/>
              </a:rPr>
              <a:t>Learning rate was kept at </a:t>
            </a:r>
            <a:r>
              <a:rPr lang="en-US" sz="1800" dirty="0">
                <a:effectLst/>
                <a:latin typeface="Times New Roman" panose="02020603050405020304" pitchFamily="18" charset="0"/>
                <a:ea typeface="Times New Roman" panose="02020603050405020304" pitchFamily="18" charset="0"/>
              </a:rPr>
              <a:t>10</a:t>
            </a:r>
            <a:r>
              <a:rPr lang="en-US" sz="1800" baseline="30000" dirty="0">
                <a:effectLst/>
                <a:latin typeface="Times New Roman" panose="02020603050405020304" pitchFamily="18" charset="0"/>
                <a:ea typeface="Times New Roman" panose="02020603050405020304" pitchFamily="18" charset="0"/>
              </a:rPr>
              <a:t>-3</a:t>
            </a:r>
            <a:r>
              <a:rPr lang="en-US" sz="1800" dirty="0">
                <a:effectLst/>
                <a:latin typeface="Times New Roman" panose="02020603050405020304" pitchFamily="18" charset="0"/>
                <a:ea typeface="Times New Roman" panose="02020603050405020304" pitchFamily="18" charset="0"/>
              </a:rPr>
              <a:t>. </a:t>
            </a:r>
          </a:p>
          <a:p>
            <a:pPr algn="just"/>
            <a:r>
              <a:rPr lang="en-US" sz="1800" dirty="0">
                <a:latin typeface="Times New Roman" panose="02020603050405020304" pitchFamily="18" charset="0"/>
                <a:ea typeface="Times New Roman" panose="02020603050405020304" pitchFamily="18" charset="0"/>
              </a:rPr>
              <a:t>Batch size of 2 was used and the model was trained for 25 epochs.</a:t>
            </a:r>
          </a:p>
          <a:p>
            <a:pPr algn="just"/>
            <a:r>
              <a:rPr lang="en-US" sz="1800" dirty="0">
                <a:effectLst/>
                <a:latin typeface="Times New Roman" panose="02020603050405020304" pitchFamily="18" charset="0"/>
                <a:ea typeface="Times New Roman" panose="02020603050405020304" pitchFamily="18" charset="0"/>
              </a:rPr>
              <a:t>Adam was used as the optimizer and CE(Cross Entropy) loss as the loss function(Supervision).</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model was quick to learn to its maximum limit and 3 epochs were enough for the model to learn. After that negligible changes could be seen in training and testing curves.</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average dice achieved in the test was approximately </a:t>
            </a:r>
            <a:r>
              <a:rPr lang="en-US" sz="1800" b="1" dirty="0">
                <a:latin typeface="Times New Roman" panose="02020603050405020304" pitchFamily="18" charset="0"/>
                <a:cs typeface="Times New Roman" panose="02020603050405020304" pitchFamily="18" charset="0"/>
              </a:rPr>
              <a:t>0.58</a:t>
            </a:r>
            <a:r>
              <a:rPr lang="en-US" sz="18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results show that </a:t>
            </a:r>
            <a:r>
              <a:rPr lang="en-US" sz="1800" b="1" dirty="0">
                <a:latin typeface="Times New Roman" panose="02020603050405020304" pitchFamily="18" charset="0"/>
                <a:cs typeface="Times New Roman" panose="02020603050405020304" pitchFamily="18" charset="0"/>
              </a:rPr>
              <a:t>8 parameters </a:t>
            </a:r>
            <a:r>
              <a:rPr lang="en-US" sz="1800" dirty="0">
                <a:latin typeface="Times New Roman" panose="02020603050405020304" pitchFamily="18" charset="0"/>
                <a:cs typeface="Times New Roman" panose="02020603050405020304" pitchFamily="18" charset="0"/>
              </a:rPr>
              <a:t>do not serve the purpose of accurate segmentation. The predictions are not good and would lead in poor segmentation with a lot of misclassifications.</a:t>
            </a:r>
          </a:p>
        </p:txBody>
      </p:sp>
      <p:sp>
        <p:nvSpPr>
          <p:cNvPr id="4" name="Footer Placeholder 3">
            <a:extLst>
              <a:ext uri="{FF2B5EF4-FFF2-40B4-BE49-F238E27FC236}">
                <a16:creationId xmlns:a16="http://schemas.microsoft.com/office/drawing/2014/main" id="{A0C98D78-EB1B-4CD6-A342-35AF10ACAD06}"/>
              </a:ext>
            </a:extLst>
          </p:cNvPr>
          <p:cNvSpPr>
            <a:spLocks noGrp="1"/>
          </p:cNvSpPr>
          <p:nvPr>
            <p:ph type="ftr" sz="quarter" idx="11"/>
          </p:nvPr>
        </p:nvSpPr>
        <p:spPr>
          <a:xfrm>
            <a:off x="6852173" y="6196552"/>
            <a:ext cx="4539727" cy="365125"/>
          </a:xfrm>
        </p:spPr>
        <p:txBody>
          <a:bodyPr/>
          <a:lstStyle/>
          <a:p>
            <a:pPr algn="r"/>
            <a:r>
              <a:rPr lang="en-US" dirty="0"/>
              <a:t>9</a:t>
            </a:r>
          </a:p>
        </p:txBody>
      </p:sp>
    </p:spTree>
    <p:extLst>
      <p:ext uri="{BB962C8B-B14F-4D97-AF65-F5344CB8AC3E}">
        <p14:creationId xmlns:p14="http://schemas.microsoft.com/office/powerpoint/2010/main" val="2966132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A588-07DF-4508-AAB7-A27181682F94}"/>
              </a:ext>
            </a:extLst>
          </p:cNvPr>
          <p:cNvSpPr>
            <a:spLocks noGrp="1"/>
          </p:cNvSpPr>
          <p:nvPr>
            <p:ph type="title"/>
          </p:nvPr>
        </p:nvSpPr>
        <p:spPr>
          <a:xfrm>
            <a:off x="700635" y="745724"/>
            <a:ext cx="10691265" cy="532660"/>
          </a:xfrm>
        </p:spPr>
        <p:txBody>
          <a:bodyPr>
            <a:noAutofit/>
          </a:bodyPr>
          <a:lstStyle/>
          <a:p>
            <a:r>
              <a:rPr lang="en-US" sz="3400" dirty="0">
                <a:latin typeface="Times New Roman" panose="02020603050405020304" pitchFamily="18" charset="0"/>
                <a:cs typeface="Times New Roman" panose="02020603050405020304" pitchFamily="18" charset="0"/>
              </a:rPr>
              <a:t>Segmentation</a:t>
            </a:r>
          </a:p>
        </p:txBody>
      </p:sp>
      <p:sp>
        <p:nvSpPr>
          <p:cNvPr id="3" name="Content Placeholder 2">
            <a:extLst>
              <a:ext uri="{FF2B5EF4-FFF2-40B4-BE49-F238E27FC236}">
                <a16:creationId xmlns:a16="http://schemas.microsoft.com/office/drawing/2014/main" id="{740FF77D-B715-4236-BAC5-611409F41875}"/>
              </a:ext>
            </a:extLst>
          </p:cNvPr>
          <p:cNvSpPr>
            <a:spLocks noGrp="1"/>
          </p:cNvSpPr>
          <p:nvPr>
            <p:ph idx="1"/>
          </p:nvPr>
        </p:nvSpPr>
        <p:spPr>
          <a:xfrm>
            <a:off x="700635" y="1278384"/>
            <a:ext cx="10691265" cy="4833892"/>
          </a:xfrm>
        </p:spPr>
        <p:txBody>
          <a:bodyPr>
            <a:noAutofit/>
          </a:bodyPr>
          <a:lstStyle/>
          <a:p>
            <a:pPr marL="0" indent="0" algn="just">
              <a:buNone/>
            </a:pPr>
            <a:r>
              <a:rPr lang="en-US" sz="1800" b="1" dirty="0">
                <a:latin typeface="Times New Roman" panose="02020603050405020304" pitchFamily="18" charset="0"/>
                <a:cs typeface="Times New Roman" panose="02020603050405020304" pitchFamily="18" charset="0"/>
              </a:rPr>
              <a:t>Architecture &amp; Results – “Level 0”</a:t>
            </a:r>
          </a:p>
          <a:p>
            <a:pPr algn="just"/>
            <a:r>
              <a:rPr lang="en-US" sz="1800" dirty="0">
                <a:latin typeface="Times New Roman" panose="02020603050405020304" pitchFamily="18" charset="0"/>
                <a:cs typeface="Times New Roman" panose="02020603050405020304" pitchFamily="18" charset="0"/>
              </a:rPr>
              <a:t>Training result can be found in Figure 2.</a:t>
            </a: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p>
          <a:p>
            <a:pPr marL="0" indent="0" algn="just">
              <a:buNone/>
            </a:pPr>
            <a:r>
              <a:rPr lang="en-US" sz="1800" dirty="0">
                <a:latin typeface="Times New Roman" panose="02020603050405020304" pitchFamily="18" charset="0"/>
                <a:cs typeface="Times New Roman" panose="02020603050405020304" pitchFamily="18" charset="0"/>
              </a:rPr>
              <a:t>                                                                                                  Figure 9: Level 0 Segmentation           </a:t>
            </a:r>
          </a:p>
          <a:p>
            <a:pPr marL="0" indent="0" algn="just">
              <a:buNone/>
            </a:pPr>
            <a:r>
              <a:rPr lang="en-US" sz="1800" dirty="0">
                <a:latin typeface="Times New Roman" panose="02020603050405020304" pitchFamily="18" charset="0"/>
                <a:cs typeface="Times New Roman" panose="02020603050405020304" pitchFamily="18" charset="0"/>
              </a:rPr>
              <a:t>                                                                                           </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Figure 8: Training Result</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p>
        </p:txBody>
      </p:sp>
      <p:pic>
        <p:nvPicPr>
          <p:cNvPr id="6" name="Picture 5">
            <a:extLst>
              <a:ext uri="{FF2B5EF4-FFF2-40B4-BE49-F238E27FC236}">
                <a16:creationId xmlns:a16="http://schemas.microsoft.com/office/drawing/2014/main" id="{8119B771-AF64-4961-9FC1-B580D6CD5AC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73771" y="2174688"/>
            <a:ext cx="3929117" cy="3218838"/>
          </a:xfrm>
          <a:prstGeom prst="rect">
            <a:avLst/>
          </a:prstGeom>
          <a:noFill/>
          <a:ln>
            <a:noFill/>
          </a:ln>
        </p:spPr>
      </p:pic>
      <p:sp>
        <p:nvSpPr>
          <p:cNvPr id="4" name="Footer Placeholder 3">
            <a:extLst>
              <a:ext uri="{FF2B5EF4-FFF2-40B4-BE49-F238E27FC236}">
                <a16:creationId xmlns:a16="http://schemas.microsoft.com/office/drawing/2014/main" id="{D4ABADD0-C05D-4299-A128-E95FDF086C9E}"/>
              </a:ext>
            </a:extLst>
          </p:cNvPr>
          <p:cNvSpPr>
            <a:spLocks noGrp="1"/>
          </p:cNvSpPr>
          <p:nvPr>
            <p:ph type="ftr" sz="quarter" idx="11"/>
          </p:nvPr>
        </p:nvSpPr>
        <p:spPr>
          <a:xfrm>
            <a:off x="6856438" y="6205430"/>
            <a:ext cx="4539727" cy="365125"/>
          </a:xfrm>
        </p:spPr>
        <p:txBody>
          <a:bodyPr/>
          <a:lstStyle/>
          <a:p>
            <a:pPr algn="r"/>
            <a:r>
              <a:rPr lang="en-US" dirty="0"/>
              <a:t>10</a:t>
            </a:r>
          </a:p>
        </p:txBody>
      </p:sp>
      <p:pic>
        <p:nvPicPr>
          <p:cNvPr id="7" name="Picture 6">
            <a:extLst>
              <a:ext uri="{FF2B5EF4-FFF2-40B4-BE49-F238E27FC236}">
                <a16:creationId xmlns:a16="http://schemas.microsoft.com/office/drawing/2014/main" id="{5034A100-93E0-41D5-BC80-ED689836B42F}"/>
              </a:ext>
            </a:extLst>
          </p:cNvPr>
          <p:cNvPicPr>
            <a:picLocks noChangeAspect="1"/>
          </p:cNvPicPr>
          <p:nvPr/>
        </p:nvPicPr>
        <p:blipFill>
          <a:blip r:embed="rId3"/>
          <a:stretch>
            <a:fillRect/>
          </a:stretch>
        </p:blipFill>
        <p:spPr>
          <a:xfrm>
            <a:off x="6096000" y="2571370"/>
            <a:ext cx="1269667" cy="1277114"/>
          </a:xfrm>
          <a:prstGeom prst="rect">
            <a:avLst/>
          </a:prstGeom>
        </p:spPr>
      </p:pic>
      <p:pic>
        <p:nvPicPr>
          <p:cNvPr id="9" name="Picture 8">
            <a:extLst>
              <a:ext uri="{FF2B5EF4-FFF2-40B4-BE49-F238E27FC236}">
                <a16:creationId xmlns:a16="http://schemas.microsoft.com/office/drawing/2014/main" id="{2293FE43-2B3C-409F-8FB9-1148FE44A13D}"/>
              </a:ext>
            </a:extLst>
          </p:cNvPr>
          <p:cNvPicPr>
            <a:picLocks noChangeAspect="1"/>
          </p:cNvPicPr>
          <p:nvPr/>
        </p:nvPicPr>
        <p:blipFill>
          <a:blip r:embed="rId4"/>
          <a:stretch>
            <a:fillRect/>
          </a:stretch>
        </p:blipFill>
        <p:spPr>
          <a:xfrm>
            <a:off x="8234766" y="2571371"/>
            <a:ext cx="1273379" cy="1277113"/>
          </a:xfrm>
          <a:prstGeom prst="rect">
            <a:avLst/>
          </a:prstGeom>
        </p:spPr>
      </p:pic>
      <p:sp>
        <p:nvSpPr>
          <p:cNvPr id="10" name="Arrow: Right 9">
            <a:extLst>
              <a:ext uri="{FF2B5EF4-FFF2-40B4-BE49-F238E27FC236}">
                <a16:creationId xmlns:a16="http://schemas.microsoft.com/office/drawing/2014/main" id="{1C8F46B0-CA99-4A47-AA15-7F31B04D528B}"/>
              </a:ext>
            </a:extLst>
          </p:cNvPr>
          <p:cNvSpPr/>
          <p:nvPr/>
        </p:nvSpPr>
        <p:spPr>
          <a:xfrm>
            <a:off x="7361955" y="3027364"/>
            <a:ext cx="872811" cy="36512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2356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A588-07DF-4508-AAB7-A27181682F94}"/>
              </a:ext>
            </a:extLst>
          </p:cNvPr>
          <p:cNvSpPr>
            <a:spLocks noGrp="1"/>
          </p:cNvSpPr>
          <p:nvPr>
            <p:ph type="title"/>
          </p:nvPr>
        </p:nvSpPr>
        <p:spPr>
          <a:xfrm>
            <a:off x="700635" y="745724"/>
            <a:ext cx="10691265" cy="532660"/>
          </a:xfrm>
        </p:spPr>
        <p:txBody>
          <a:bodyPr>
            <a:noAutofit/>
          </a:bodyPr>
          <a:lstStyle/>
          <a:p>
            <a:r>
              <a:rPr lang="en-US" sz="3400" dirty="0">
                <a:latin typeface="Times New Roman" panose="02020603050405020304" pitchFamily="18" charset="0"/>
                <a:cs typeface="Times New Roman" panose="02020603050405020304" pitchFamily="18" charset="0"/>
              </a:rPr>
              <a:t>Segmentation</a:t>
            </a:r>
          </a:p>
        </p:txBody>
      </p:sp>
      <p:sp>
        <p:nvSpPr>
          <p:cNvPr id="3" name="Content Placeholder 2">
            <a:extLst>
              <a:ext uri="{FF2B5EF4-FFF2-40B4-BE49-F238E27FC236}">
                <a16:creationId xmlns:a16="http://schemas.microsoft.com/office/drawing/2014/main" id="{740FF77D-B715-4236-BAC5-611409F41875}"/>
              </a:ext>
            </a:extLst>
          </p:cNvPr>
          <p:cNvSpPr>
            <a:spLocks noGrp="1"/>
          </p:cNvSpPr>
          <p:nvPr>
            <p:ph idx="1"/>
          </p:nvPr>
        </p:nvSpPr>
        <p:spPr>
          <a:xfrm>
            <a:off x="700635" y="1278384"/>
            <a:ext cx="10691265" cy="4833892"/>
          </a:xfrm>
        </p:spPr>
        <p:txBody>
          <a:bodyPr>
            <a:normAutofit/>
          </a:bodyPr>
          <a:lstStyle/>
          <a:p>
            <a:pPr marL="0" indent="0" algn="just">
              <a:buNone/>
            </a:pPr>
            <a:r>
              <a:rPr lang="en-US" sz="1800" b="1" dirty="0">
                <a:latin typeface="Times New Roman" panose="02020603050405020304" pitchFamily="18" charset="0"/>
                <a:cs typeface="Times New Roman" panose="02020603050405020304" pitchFamily="18" charset="0"/>
              </a:rPr>
              <a:t>Architecture &amp; Results – U Net</a:t>
            </a:r>
          </a:p>
          <a:p>
            <a:pPr algn="just"/>
            <a:r>
              <a:rPr lang="en-US" sz="1800" dirty="0">
                <a:latin typeface="Times New Roman" panose="02020603050405020304" pitchFamily="18" charset="0"/>
                <a:cs typeface="Times New Roman" panose="02020603050405020304" pitchFamily="18" charset="0"/>
              </a:rPr>
              <a:t>U-Net was specifically designed for the purpose of Image segmentation in the field of biomedical. </a:t>
            </a:r>
          </a:p>
          <a:p>
            <a:pPr algn="just"/>
            <a:r>
              <a:rPr lang="en-US" sz="1800" dirty="0">
                <a:latin typeface="Times New Roman" panose="02020603050405020304" pitchFamily="18" charset="0"/>
                <a:cs typeface="Times New Roman" panose="02020603050405020304" pitchFamily="18" charset="0"/>
              </a:rPr>
              <a:t>It consists of two paths. The first path is contraction path (also called encoder) and is used to capture the features of the input images. Encoder contains convolution and max pooling layers. </a:t>
            </a:r>
          </a:p>
          <a:p>
            <a:pPr algn="just"/>
            <a:r>
              <a:rPr lang="en-US" sz="1800" dirty="0">
                <a:latin typeface="Times New Roman" panose="02020603050405020304" pitchFamily="18" charset="0"/>
                <a:cs typeface="Times New Roman" panose="02020603050405020304" pitchFamily="18" charset="0"/>
              </a:rPr>
              <a:t>The second path is an expansion path symmetric to the encoder, called as a decoder. Decoder contains transposed convolution layers needed to up sample the image and convolution layers to keep extracting features. </a:t>
            </a:r>
          </a:p>
          <a:p>
            <a:pPr algn="just"/>
            <a:r>
              <a:rPr lang="en-US" sz="1800" dirty="0">
                <a:effectLst/>
                <a:latin typeface="Times New Roman" panose="02020603050405020304" pitchFamily="18" charset="0"/>
                <a:ea typeface="Times New Roman" panose="02020603050405020304" pitchFamily="18" charset="0"/>
              </a:rPr>
              <a:t>This architecture leverages the power of skip connections at 4 different channel levels. Essentially, skip connections are connections from layers earlier in the architecture to the layers that come later via addition or concatenation. </a:t>
            </a:r>
          </a:p>
          <a:p>
            <a:pPr algn="just"/>
            <a:r>
              <a:rPr lang="en-US" sz="1800" dirty="0">
                <a:effectLst/>
                <a:latin typeface="Times New Roman" panose="02020603050405020304" pitchFamily="18" charset="0"/>
                <a:ea typeface="Times New Roman" panose="02020603050405020304" pitchFamily="18" charset="0"/>
              </a:rPr>
              <a:t>This is an end-to-end fully convolution network and does not contain linear layers, hence it can accept images of any size.</a:t>
            </a:r>
            <a:endParaRPr lang="en-US"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E23D0248-6785-482E-A097-1910E707CC02}"/>
              </a:ext>
            </a:extLst>
          </p:cNvPr>
          <p:cNvSpPr>
            <a:spLocks noGrp="1"/>
          </p:cNvSpPr>
          <p:nvPr>
            <p:ph type="ftr" sz="quarter" idx="11"/>
          </p:nvPr>
        </p:nvSpPr>
        <p:spPr>
          <a:xfrm>
            <a:off x="6852173" y="6205429"/>
            <a:ext cx="4539727" cy="365125"/>
          </a:xfrm>
        </p:spPr>
        <p:txBody>
          <a:bodyPr/>
          <a:lstStyle/>
          <a:p>
            <a:pPr algn="r"/>
            <a:r>
              <a:rPr lang="en-US" dirty="0"/>
              <a:t>11</a:t>
            </a:r>
          </a:p>
        </p:txBody>
      </p:sp>
    </p:spTree>
    <p:extLst>
      <p:ext uri="{BB962C8B-B14F-4D97-AF65-F5344CB8AC3E}">
        <p14:creationId xmlns:p14="http://schemas.microsoft.com/office/powerpoint/2010/main" val="3089381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A588-07DF-4508-AAB7-A27181682F94}"/>
              </a:ext>
            </a:extLst>
          </p:cNvPr>
          <p:cNvSpPr>
            <a:spLocks noGrp="1"/>
          </p:cNvSpPr>
          <p:nvPr>
            <p:ph type="title"/>
          </p:nvPr>
        </p:nvSpPr>
        <p:spPr>
          <a:xfrm>
            <a:off x="700635" y="745724"/>
            <a:ext cx="10691265" cy="532660"/>
          </a:xfrm>
        </p:spPr>
        <p:txBody>
          <a:bodyPr>
            <a:noAutofit/>
          </a:bodyPr>
          <a:lstStyle/>
          <a:p>
            <a:r>
              <a:rPr lang="en-US" sz="3400" dirty="0">
                <a:latin typeface="Times New Roman" panose="02020603050405020304" pitchFamily="18" charset="0"/>
                <a:cs typeface="Times New Roman" panose="02020603050405020304" pitchFamily="18" charset="0"/>
              </a:rPr>
              <a:t>Segmentation</a:t>
            </a:r>
          </a:p>
        </p:txBody>
      </p:sp>
      <p:sp>
        <p:nvSpPr>
          <p:cNvPr id="3" name="Content Placeholder 2">
            <a:extLst>
              <a:ext uri="{FF2B5EF4-FFF2-40B4-BE49-F238E27FC236}">
                <a16:creationId xmlns:a16="http://schemas.microsoft.com/office/drawing/2014/main" id="{740FF77D-B715-4236-BAC5-611409F41875}"/>
              </a:ext>
            </a:extLst>
          </p:cNvPr>
          <p:cNvSpPr>
            <a:spLocks noGrp="1"/>
          </p:cNvSpPr>
          <p:nvPr>
            <p:ph idx="1"/>
          </p:nvPr>
        </p:nvSpPr>
        <p:spPr>
          <a:xfrm>
            <a:off x="700635" y="1278384"/>
            <a:ext cx="10691265" cy="4833892"/>
          </a:xfrm>
        </p:spPr>
        <p:txBody>
          <a:bodyPr>
            <a:normAutofit fontScale="92500" lnSpcReduction="20000"/>
          </a:bodyPr>
          <a:lstStyle/>
          <a:p>
            <a:pPr marL="0" indent="0" algn="just">
              <a:buNone/>
            </a:pPr>
            <a:r>
              <a:rPr lang="en-US" sz="1900" b="1" dirty="0">
                <a:latin typeface="Times New Roman" panose="02020603050405020304" pitchFamily="18" charset="0"/>
                <a:cs typeface="Times New Roman" panose="02020603050405020304" pitchFamily="18" charset="0"/>
              </a:rPr>
              <a:t>Architecture &amp; Results – U Net</a:t>
            </a:r>
          </a:p>
          <a:p>
            <a:pPr algn="just"/>
            <a:r>
              <a:rPr lang="en-US" sz="1900" dirty="0">
                <a:effectLst/>
                <a:latin typeface="Times New Roman" panose="02020603050405020304" pitchFamily="18" charset="0"/>
                <a:ea typeface="Times New Roman" panose="02020603050405020304" pitchFamily="18" charset="0"/>
              </a:rPr>
              <a:t>U-Net architecture can be found in the Figure 8.</a:t>
            </a:r>
          </a:p>
          <a:p>
            <a:pPr algn="just"/>
            <a:r>
              <a:rPr lang="en-US" sz="1900" dirty="0">
                <a:latin typeface="Times New Roman" panose="02020603050405020304" pitchFamily="18" charset="0"/>
                <a:ea typeface="Times New Roman" panose="02020603050405020304" pitchFamily="18" charset="0"/>
              </a:rPr>
              <a:t>We explore various modifications in U-Net where we </a:t>
            </a:r>
          </a:p>
          <a:p>
            <a:pPr marL="0" indent="0" algn="just">
              <a:buNone/>
            </a:pPr>
            <a:r>
              <a:rPr lang="en-US" sz="1900" dirty="0">
                <a:effectLst/>
                <a:latin typeface="Times New Roman" panose="02020603050405020304" pitchFamily="18" charset="0"/>
                <a:ea typeface="Times New Roman" panose="02020603050405020304" pitchFamily="18" charset="0"/>
              </a:rPr>
              <a:t>    reduce the complexity of the neural network to see its </a:t>
            </a:r>
          </a:p>
          <a:p>
            <a:pPr marL="0" indent="0" algn="just">
              <a:buNone/>
            </a:pPr>
            <a:r>
              <a:rPr lang="en-US" sz="1900" dirty="0">
                <a:effectLst/>
                <a:latin typeface="Times New Roman" panose="02020603050405020304" pitchFamily="18" charset="0"/>
                <a:ea typeface="Times New Roman" panose="02020603050405020304" pitchFamily="18" charset="0"/>
              </a:rPr>
              <a:t>    effect and study the increase/decrease in performance</a:t>
            </a:r>
          </a:p>
          <a:p>
            <a:pPr marL="0" indent="0" algn="just">
              <a:buNone/>
            </a:pPr>
            <a:r>
              <a:rPr lang="en-US" sz="1900" dirty="0">
                <a:effectLst/>
                <a:latin typeface="Times New Roman" panose="02020603050405020304" pitchFamily="18" charset="0"/>
                <a:ea typeface="Times New Roman" panose="02020603050405020304" pitchFamily="18" charset="0"/>
              </a:rPr>
              <a:t>    with change in number of parameters.</a:t>
            </a: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p>
          <a:p>
            <a:pPr marL="0" indent="0" algn="just">
              <a:buNone/>
            </a:pPr>
            <a:r>
              <a:rPr lang="en-US" sz="1900" dirty="0">
                <a:latin typeface="Times New Roman" panose="02020603050405020304" pitchFamily="18" charset="0"/>
                <a:cs typeface="Times New Roman" panose="02020603050405020304" pitchFamily="18" charset="0"/>
              </a:rPr>
              <a:t>                                                                                                             Figure 10: U Net Architecture</a:t>
            </a:r>
          </a:p>
          <a:p>
            <a:pPr algn="just"/>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endParaRPr lang="en-US" sz="19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grpSp>
        <p:nvGrpSpPr>
          <p:cNvPr id="15" name="Group 14">
            <a:extLst>
              <a:ext uri="{FF2B5EF4-FFF2-40B4-BE49-F238E27FC236}">
                <a16:creationId xmlns:a16="http://schemas.microsoft.com/office/drawing/2014/main" id="{5204BFD8-25B1-4D53-A1B1-A6B9CAE64E8D}"/>
              </a:ext>
            </a:extLst>
          </p:cNvPr>
          <p:cNvGrpSpPr/>
          <p:nvPr/>
        </p:nvGrpSpPr>
        <p:grpSpPr>
          <a:xfrm>
            <a:off x="8761897" y="2698588"/>
            <a:ext cx="360" cy="360"/>
            <a:chOff x="8761897" y="2698588"/>
            <a:chExt cx="360" cy="360"/>
          </a:xfrm>
        </p:grpSpPr>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BA9BB732-F8E2-47A8-BA11-339F8AAFD561}"/>
                    </a:ext>
                  </a:extLst>
                </p14:cNvPr>
                <p14:cNvContentPartPr/>
                <p14:nvPr/>
              </p14:nvContentPartPr>
              <p14:xfrm>
                <a:off x="8761897" y="2698588"/>
                <a:ext cx="360" cy="360"/>
              </p14:xfrm>
            </p:contentPart>
          </mc:Choice>
          <mc:Fallback xmlns="">
            <p:pic>
              <p:nvPicPr>
                <p:cNvPr id="10" name="Ink 9">
                  <a:extLst>
                    <a:ext uri="{FF2B5EF4-FFF2-40B4-BE49-F238E27FC236}">
                      <a16:creationId xmlns:a16="http://schemas.microsoft.com/office/drawing/2014/main" id="{BA9BB732-F8E2-47A8-BA11-339F8AAFD561}"/>
                    </a:ext>
                  </a:extLst>
                </p:cNvPr>
                <p:cNvPicPr/>
                <p:nvPr/>
              </p:nvPicPr>
              <p:blipFill>
                <a:blip r:embed="rId4"/>
                <a:stretch>
                  <a:fillRect/>
                </a:stretch>
              </p:blipFill>
              <p:spPr>
                <a:xfrm>
                  <a:off x="8752897" y="268958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72DE36A8-4A05-40A1-8C45-BE08AE24F49D}"/>
                    </a:ext>
                  </a:extLst>
                </p14:cNvPr>
                <p14:cNvContentPartPr/>
                <p14:nvPr/>
              </p14:nvContentPartPr>
              <p14:xfrm>
                <a:off x="8761897" y="2698588"/>
                <a:ext cx="360" cy="360"/>
              </p14:xfrm>
            </p:contentPart>
          </mc:Choice>
          <mc:Fallback xmlns="">
            <p:pic>
              <p:nvPicPr>
                <p:cNvPr id="11" name="Ink 10">
                  <a:extLst>
                    <a:ext uri="{FF2B5EF4-FFF2-40B4-BE49-F238E27FC236}">
                      <a16:creationId xmlns:a16="http://schemas.microsoft.com/office/drawing/2014/main" id="{72DE36A8-4A05-40A1-8C45-BE08AE24F49D}"/>
                    </a:ext>
                  </a:extLst>
                </p:cNvPr>
                <p:cNvPicPr/>
                <p:nvPr/>
              </p:nvPicPr>
              <p:blipFill>
                <a:blip r:embed="rId4"/>
                <a:stretch>
                  <a:fillRect/>
                </a:stretch>
              </p:blipFill>
              <p:spPr>
                <a:xfrm>
                  <a:off x="8752897" y="2689588"/>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F6994529-5B53-4F6E-B74F-62F82ED4951B}"/>
                  </a:ext>
                </a:extLst>
              </p14:cNvPr>
              <p14:cNvContentPartPr/>
              <p14:nvPr/>
            </p14:nvContentPartPr>
            <p14:xfrm>
              <a:off x="7030657" y="3346588"/>
              <a:ext cx="360" cy="360"/>
            </p14:xfrm>
          </p:contentPart>
        </mc:Choice>
        <mc:Fallback xmlns="">
          <p:pic>
            <p:nvPicPr>
              <p:cNvPr id="12" name="Ink 11">
                <a:extLst>
                  <a:ext uri="{FF2B5EF4-FFF2-40B4-BE49-F238E27FC236}">
                    <a16:creationId xmlns:a16="http://schemas.microsoft.com/office/drawing/2014/main" id="{F6994529-5B53-4F6E-B74F-62F82ED4951B}"/>
                  </a:ext>
                </a:extLst>
              </p:cNvPr>
              <p:cNvPicPr/>
              <p:nvPr/>
            </p:nvPicPr>
            <p:blipFill>
              <a:blip r:embed="rId4"/>
              <a:stretch>
                <a:fillRect/>
              </a:stretch>
            </p:blipFill>
            <p:spPr>
              <a:xfrm>
                <a:off x="7022017" y="333758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A9F3D06B-8465-427F-AB80-2BD72C84B8BF}"/>
                  </a:ext>
                </a:extLst>
              </p14:cNvPr>
              <p14:cNvContentPartPr/>
              <p14:nvPr/>
            </p14:nvContentPartPr>
            <p14:xfrm>
              <a:off x="3523897" y="2219068"/>
              <a:ext cx="360" cy="360"/>
            </p14:xfrm>
          </p:contentPart>
        </mc:Choice>
        <mc:Fallback xmlns="">
          <p:pic>
            <p:nvPicPr>
              <p:cNvPr id="13" name="Ink 12">
                <a:extLst>
                  <a:ext uri="{FF2B5EF4-FFF2-40B4-BE49-F238E27FC236}">
                    <a16:creationId xmlns:a16="http://schemas.microsoft.com/office/drawing/2014/main" id="{A9F3D06B-8465-427F-AB80-2BD72C84B8BF}"/>
                  </a:ext>
                </a:extLst>
              </p:cNvPr>
              <p:cNvPicPr/>
              <p:nvPr/>
            </p:nvPicPr>
            <p:blipFill>
              <a:blip r:embed="rId4"/>
              <a:stretch>
                <a:fillRect/>
              </a:stretch>
            </p:blipFill>
            <p:spPr>
              <a:xfrm>
                <a:off x="3515257" y="221042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CD518473-0DD9-4DB8-AD7C-631DBEADA035}"/>
                  </a:ext>
                </a:extLst>
              </p14:cNvPr>
              <p14:cNvContentPartPr/>
              <p14:nvPr/>
            </p14:nvContentPartPr>
            <p14:xfrm>
              <a:off x="3400057" y="3062548"/>
              <a:ext cx="360" cy="3960"/>
            </p14:xfrm>
          </p:contentPart>
        </mc:Choice>
        <mc:Fallback xmlns="">
          <p:pic>
            <p:nvPicPr>
              <p:cNvPr id="14" name="Ink 13">
                <a:extLst>
                  <a:ext uri="{FF2B5EF4-FFF2-40B4-BE49-F238E27FC236}">
                    <a16:creationId xmlns:a16="http://schemas.microsoft.com/office/drawing/2014/main" id="{CD518473-0DD9-4DB8-AD7C-631DBEADA035}"/>
                  </a:ext>
                </a:extLst>
              </p:cNvPr>
              <p:cNvPicPr/>
              <p:nvPr/>
            </p:nvPicPr>
            <p:blipFill>
              <a:blip r:embed="rId9"/>
              <a:stretch>
                <a:fillRect/>
              </a:stretch>
            </p:blipFill>
            <p:spPr>
              <a:xfrm>
                <a:off x="3391057" y="3053908"/>
                <a:ext cx="1800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E360745C-F1B9-4893-A40A-BCE3DB47E724}"/>
                  </a:ext>
                </a:extLst>
              </p14:cNvPr>
              <p14:cNvContentPartPr/>
              <p14:nvPr/>
            </p14:nvContentPartPr>
            <p14:xfrm>
              <a:off x="2707417" y="4394188"/>
              <a:ext cx="360" cy="360"/>
            </p14:xfrm>
          </p:contentPart>
        </mc:Choice>
        <mc:Fallback xmlns="">
          <p:pic>
            <p:nvPicPr>
              <p:cNvPr id="16" name="Ink 15">
                <a:extLst>
                  <a:ext uri="{FF2B5EF4-FFF2-40B4-BE49-F238E27FC236}">
                    <a16:creationId xmlns:a16="http://schemas.microsoft.com/office/drawing/2014/main" id="{E360745C-F1B9-4893-A40A-BCE3DB47E724}"/>
                  </a:ext>
                </a:extLst>
              </p:cNvPr>
              <p:cNvPicPr/>
              <p:nvPr/>
            </p:nvPicPr>
            <p:blipFill>
              <a:blip r:embed="rId4"/>
              <a:stretch>
                <a:fillRect/>
              </a:stretch>
            </p:blipFill>
            <p:spPr>
              <a:xfrm>
                <a:off x="2698777" y="43855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9EA30213-542D-4696-A262-B8622C2983EE}"/>
                  </a:ext>
                </a:extLst>
              </p14:cNvPr>
              <p14:cNvContentPartPr/>
              <p14:nvPr/>
            </p14:nvContentPartPr>
            <p14:xfrm>
              <a:off x="3701377" y="2352268"/>
              <a:ext cx="360" cy="360"/>
            </p14:xfrm>
          </p:contentPart>
        </mc:Choice>
        <mc:Fallback xmlns="">
          <p:pic>
            <p:nvPicPr>
              <p:cNvPr id="17" name="Ink 16">
                <a:extLst>
                  <a:ext uri="{FF2B5EF4-FFF2-40B4-BE49-F238E27FC236}">
                    <a16:creationId xmlns:a16="http://schemas.microsoft.com/office/drawing/2014/main" id="{9EA30213-542D-4696-A262-B8622C2983EE}"/>
                  </a:ext>
                </a:extLst>
              </p:cNvPr>
              <p:cNvPicPr/>
              <p:nvPr/>
            </p:nvPicPr>
            <p:blipFill>
              <a:blip r:embed="rId4"/>
              <a:stretch>
                <a:fillRect/>
              </a:stretch>
            </p:blipFill>
            <p:spPr>
              <a:xfrm>
                <a:off x="3692737" y="234326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8" name="Ink 17">
                <a:extLst>
                  <a:ext uri="{FF2B5EF4-FFF2-40B4-BE49-F238E27FC236}">
                    <a16:creationId xmlns:a16="http://schemas.microsoft.com/office/drawing/2014/main" id="{AC78AC1A-6D90-46A0-8DDB-AE24F674FAE2}"/>
                  </a:ext>
                </a:extLst>
              </p14:cNvPr>
              <p14:cNvContentPartPr/>
              <p14:nvPr/>
            </p14:nvContentPartPr>
            <p14:xfrm>
              <a:off x="3764017" y="2929348"/>
              <a:ext cx="3960" cy="9360"/>
            </p14:xfrm>
          </p:contentPart>
        </mc:Choice>
        <mc:Fallback xmlns="">
          <p:pic>
            <p:nvPicPr>
              <p:cNvPr id="18" name="Ink 17">
                <a:extLst>
                  <a:ext uri="{FF2B5EF4-FFF2-40B4-BE49-F238E27FC236}">
                    <a16:creationId xmlns:a16="http://schemas.microsoft.com/office/drawing/2014/main" id="{AC78AC1A-6D90-46A0-8DDB-AE24F674FAE2}"/>
                  </a:ext>
                </a:extLst>
              </p:cNvPr>
              <p:cNvPicPr/>
              <p:nvPr/>
            </p:nvPicPr>
            <p:blipFill>
              <a:blip r:embed="rId13"/>
              <a:stretch>
                <a:fillRect/>
              </a:stretch>
            </p:blipFill>
            <p:spPr>
              <a:xfrm>
                <a:off x="3755017" y="2920348"/>
                <a:ext cx="2160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E5D58F15-C58B-49B7-ABE6-4164C0FD65FE}"/>
                  </a:ext>
                </a:extLst>
              </p14:cNvPr>
              <p14:cNvContentPartPr/>
              <p14:nvPr/>
            </p14:nvContentPartPr>
            <p14:xfrm>
              <a:off x="6613417" y="2691388"/>
              <a:ext cx="16200" cy="16200"/>
            </p14:xfrm>
          </p:contentPart>
        </mc:Choice>
        <mc:Fallback xmlns="">
          <p:pic>
            <p:nvPicPr>
              <p:cNvPr id="19" name="Ink 18">
                <a:extLst>
                  <a:ext uri="{FF2B5EF4-FFF2-40B4-BE49-F238E27FC236}">
                    <a16:creationId xmlns:a16="http://schemas.microsoft.com/office/drawing/2014/main" id="{E5D58F15-C58B-49B7-ABE6-4164C0FD65FE}"/>
                  </a:ext>
                </a:extLst>
              </p:cNvPr>
              <p:cNvPicPr/>
              <p:nvPr/>
            </p:nvPicPr>
            <p:blipFill>
              <a:blip r:embed="rId15"/>
              <a:stretch>
                <a:fillRect/>
              </a:stretch>
            </p:blipFill>
            <p:spPr>
              <a:xfrm>
                <a:off x="6604777" y="2682748"/>
                <a:ext cx="3384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0" name="Ink 19">
                <a:extLst>
                  <a:ext uri="{FF2B5EF4-FFF2-40B4-BE49-F238E27FC236}">
                    <a16:creationId xmlns:a16="http://schemas.microsoft.com/office/drawing/2014/main" id="{9BF42E4D-F4AB-4643-AD24-A57D4F0C8CF3}"/>
                  </a:ext>
                </a:extLst>
              </p14:cNvPr>
              <p14:cNvContentPartPr/>
              <p14:nvPr/>
            </p14:nvContentPartPr>
            <p14:xfrm>
              <a:off x="7767577" y="2751868"/>
              <a:ext cx="360" cy="360"/>
            </p14:xfrm>
          </p:contentPart>
        </mc:Choice>
        <mc:Fallback xmlns="">
          <p:pic>
            <p:nvPicPr>
              <p:cNvPr id="20" name="Ink 19">
                <a:extLst>
                  <a:ext uri="{FF2B5EF4-FFF2-40B4-BE49-F238E27FC236}">
                    <a16:creationId xmlns:a16="http://schemas.microsoft.com/office/drawing/2014/main" id="{9BF42E4D-F4AB-4643-AD24-A57D4F0C8CF3}"/>
                  </a:ext>
                </a:extLst>
              </p:cNvPr>
              <p:cNvPicPr/>
              <p:nvPr/>
            </p:nvPicPr>
            <p:blipFill>
              <a:blip r:embed="rId4"/>
              <a:stretch>
                <a:fillRect/>
              </a:stretch>
            </p:blipFill>
            <p:spPr>
              <a:xfrm>
                <a:off x="7758937" y="274286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1" name="Ink 20">
                <a:extLst>
                  <a:ext uri="{FF2B5EF4-FFF2-40B4-BE49-F238E27FC236}">
                    <a16:creationId xmlns:a16="http://schemas.microsoft.com/office/drawing/2014/main" id="{B6F8719E-1003-4198-992E-3F1DF974B2FC}"/>
                  </a:ext>
                </a:extLst>
              </p14:cNvPr>
              <p14:cNvContentPartPr/>
              <p14:nvPr/>
            </p14:nvContentPartPr>
            <p14:xfrm>
              <a:off x="4221577" y="4136788"/>
              <a:ext cx="12600" cy="360"/>
            </p14:xfrm>
          </p:contentPart>
        </mc:Choice>
        <mc:Fallback xmlns="">
          <p:pic>
            <p:nvPicPr>
              <p:cNvPr id="21" name="Ink 20">
                <a:extLst>
                  <a:ext uri="{FF2B5EF4-FFF2-40B4-BE49-F238E27FC236}">
                    <a16:creationId xmlns:a16="http://schemas.microsoft.com/office/drawing/2014/main" id="{B6F8719E-1003-4198-992E-3F1DF974B2FC}"/>
                  </a:ext>
                </a:extLst>
              </p:cNvPr>
              <p:cNvPicPr/>
              <p:nvPr/>
            </p:nvPicPr>
            <p:blipFill>
              <a:blip r:embed="rId18"/>
              <a:stretch>
                <a:fillRect/>
              </a:stretch>
            </p:blipFill>
            <p:spPr>
              <a:xfrm>
                <a:off x="4212937" y="4127788"/>
                <a:ext cx="302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2" name="Ink 21">
                <a:extLst>
                  <a:ext uri="{FF2B5EF4-FFF2-40B4-BE49-F238E27FC236}">
                    <a16:creationId xmlns:a16="http://schemas.microsoft.com/office/drawing/2014/main" id="{B92B4299-0C78-4257-A89D-A1AF0AE7A990}"/>
                  </a:ext>
                </a:extLst>
              </p14:cNvPr>
              <p14:cNvContentPartPr/>
              <p14:nvPr/>
            </p14:nvContentPartPr>
            <p14:xfrm>
              <a:off x="3710737" y="3222388"/>
              <a:ext cx="360" cy="360"/>
            </p14:xfrm>
          </p:contentPart>
        </mc:Choice>
        <mc:Fallback xmlns="">
          <p:pic>
            <p:nvPicPr>
              <p:cNvPr id="22" name="Ink 21">
                <a:extLst>
                  <a:ext uri="{FF2B5EF4-FFF2-40B4-BE49-F238E27FC236}">
                    <a16:creationId xmlns:a16="http://schemas.microsoft.com/office/drawing/2014/main" id="{B92B4299-0C78-4257-A89D-A1AF0AE7A990}"/>
                  </a:ext>
                </a:extLst>
              </p:cNvPr>
              <p:cNvPicPr/>
              <p:nvPr/>
            </p:nvPicPr>
            <p:blipFill>
              <a:blip r:embed="rId20"/>
              <a:stretch>
                <a:fillRect/>
              </a:stretch>
            </p:blipFill>
            <p:spPr>
              <a:xfrm>
                <a:off x="3701737" y="3213748"/>
                <a:ext cx="18000" cy="18000"/>
              </a:xfrm>
              <a:prstGeom prst="rect">
                <a:avLst/>
              </a:prstGeom>
            </p:spPr>
          </p:pic>
        </mc:Fallback>
      </mc:AlternateContent>
      <p:sp>
        <p:nvSpPr>
          <p:cNvPr id="4" name="Footer Placeholder 3">
            <a:extLst>
              <a:ext uri="{FF2B5EF4-FFF2-40B4-BE49-F238E27FC236}">
                <a16:creationId xmlns:a16="http://schemas.microsoft.com/office/drawing/2014/main" id="{3711A449-DAB2-40B1-B086-9D1B83964C12}"/>
              </a:ext>
            </a:extLst>
          </p:cNvPr>
          <p:cNvSpPr>
            <a:spLocks noGrp="1"/>
          </p:cNvSpPr>
          <p:nvPr>
            <p:ph type="ftr" sz="quarter" idx="11"/>
          </p:nvPr>
        </p:nvSpPr>
        <p:spPr>
          <a:xfrm>
            <a:off x="6852173" y="6197293"/>
            <a:ext cx="4539727" cy="365125"/>
          </a:xfrm>
        </p:spPr>
        <p:txBody>
          <a:bodyPr/>
          <a:lstStyle/>
          <a:p>
            <a:pPr algn="r"/>
            <a:r>
              <a:rPr lang="en-US" dirty="0"/>
              <a:t>12</a:t>
            </a:r>
          </a:p>
        </p:txBody>
      </p:sp>
      <p:pic>
        <p:nvPicPr>
          <p:cNvPr id="9" name="Picture 8" descr="Chart, box and whisker chart&#10;&#10;Description automatically generated">
            <a:extLst>
              <a:ext uri="{FF2B5EF4-FFF2-40B4-BE49-F238E27FC236}">
                <a16:creationId xmlns:a16="http://schemas.microsoft.com/office/drawing/2014/main" id="{4918F264-A7FC-4422-A940-295FF1ECCCD0}"/>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995864" y="1699533"/>
            <a:ext cx="4856321" cy="3045709"/>
          </a:xfrm>
          <a:prstGeom prst="rect">
            <a:avLst/>
          </a:prstGeom>
        </p:spPr>
      </p:pic>
    </p:spTree>
    <p:extLst>
      <p:ext uri="{BB962C8B-B14F-4D97-AF65-F5344CB8AC3E}">
        <p14:creationId xmlns:p14="http://schemas.microsoft.com/office/powerpoint/2010/main" val="3057299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A588-07DF-4508-AAB7-A27181682F94}"/>
              </a:ext>
            </a:extLst>
          </p:cNvPr>
          <p:cNvSpPr>
            <a:spLocks noGrp="1"/>
          </p:cNvSpPr>
          <p:nvPr>
            <p:ph type="title"/>
          </p:nvPr>
        </p:nvSpPr>
        <p:spPr>
          <a:xfrm>
            <a:off x="700635" y="745724"/>
            <a:ext cx="10691265" cy="532660"/>
          </a:xfrm>
        </p:spPr>
        <p:txBody>
          <a:bodyPr>
            <a:noAutofit/>
          </a:bodyPr>
          <a:lstStyle/>
          <a:p>
            <a:r>
              <a:rPr lang="en-US" sz="3400" dirty="0">
                <a:latin typeface="Times New Roman" panose="02020603050405020304" pitchFamily="18" charset="0"/>
                <a:cs typeface="Times New Roman" panose="02020603050405020304" pitchFamily="18" charset="0"/>
              </a:rPr>
              <a:t>Segmentation</a:t>
            </a:r>
          </a:p>
        </p:txBody>
      </p:sp>
      <p:sp>
        <p:nvSpPr>
          <p:cNvPr id="3" name="Content Placeholder 2">
            <a:extLst>
              <a:ext uri="{FF2B5EF4-FFF2-40B4-BE49-F238E27FC236}">
                <a16:creationId xmlns:a16="http://schemas.microsoft.com/office/drawing/2014/main" id="{740FF77D-B715-4236-BAC5-611409F41875}"/>
              </a:ext>
            </a:extLst>
          </p:cNvPr>
          <p:cNvSpPr>
            <a:spLocks noGrp="1"/>
          </p:cNvSpPr>
          <p:nvPr>
            <p:ph idx="1"/>
          </p:nvPr>
        </p:nvSpPr>
        <p:spPr>
          <a:xfrm>
            <a:off x="700635" y="1278384"/>
            <a:ext cx="10691265" cy="4833892"/>
          </a:xfrm>
        </p:spPr>
        <p:txBody>
          <a:bodyPr>
            <a:noAutofit/>
          </a:bodyPr>
          <a:lstStyle/>
          <a:p>
            <a:pPr marL="0" indent="0" algn="just">
              <a:buNone/>
            </a:pPr>
            <a:r>
              <a:rPr lang="en-US" sz="1800" b="1" dirty="0">
                <a:latin typeface="Times New Roman" panose="02020603050405020304" pitchFamily="18" charset="0"/>
                <a:cs typeface="Times New Roman" panose="02020603050405020304" pitchFamily="18" charset="0"/>
              </a:rPr>
              <a:t>Architecture &amp; Results – U Net</a:t>
            </a:r>
          </a:p>
          <a:p>
            <a:pPr algn="just"/>
            <a:r>
              <a:rPr lang="en-US" sz="1800" u="sng" dirty="0">
                <a:latin typeface="Times New Roman" panose="02020603050405020304" pitchFamily="18" charset="0"/>
                <a:cs typeface="Times New Roman" panose="02020603050405020304" pitchFamily="18" charset="0"/>
              </a:rPr>
              <a:t>U-Net 1</a:t>
            </a: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This network has </a:t>
            </a:r>
            <a:r>
              <a:rPr lang="en-US" sz="1800" b="1" dirty="0">
                <a:effectLst/>
                <a:latin typeface="Times New Roman" panose="02020603050405020304" pitchFamily="18" charset="0"/>
                <a:ea typeface="Times New Roman" panose="02020603050405020304" pitchFamily="18" charset="0"/>
              </a:rPr>
              <a:t>403,842</a:t>
            </a:r>
            <a:r>
              <a:rPr lang="en-US" sz="1800" dirty="0">
                <a:effectLst/>
                <a:latin typeface="Times New Roman" panose="02020603050405020304" pitchFamily="18" charset="0"/>
                <a:ea typeface="Times New Roman" panose="02020603050405020304" pitchFamily="18" charset="0"/>
              </a:rPr>
              <a:t> number of parameters </a:t>
            </a:r>
            <a:r>
              <a:rPr lang="en-US" sz="1800" dirty="0">
                <a:latin typeface="Times New Roman" panose="02020603050405020304" pitchFamily="18" charset="0"/>
                <a:ea typeface="Times New Roman" panose="02020603050405020304" pitchFamily="18" charset="0"/>
              </a:rPr>
              <a:t>and is the smallest</a:t>
            </a:r>
          </a:p>
          <a:p>
            <a:pPr marL="0" indent="0" algn="just">
              <a:buNone/>
            </a:pPr>
            <a:r>
              <a:rPr lang="en-US" sz="1800" dirty="0">
                <a:latin typeface="Times New Roman" panose="02020603050405020304" pitchFamily="18" charset="0"/>
                <a:ea typeface="Times New Roman" panose="02020603050405020304" pitchFamily="18" charset="0"/>
              </a:rPr>
              <a:t>    out of all the U-Net variations.</a:t>
            </a:r>
            <a:endParaRPr lang="en-US" sz="1800" dirty="0">
              <a:effectLst/>
              <a:latin typeface="Times New Roman" panose="02020603050405020304" pitchFamily="18" charset="0"/>
              <a:ea typeface="Times New Roman" panose="02020603050405020304" pitchFamily="18" charset="0"/>
            </a:endParaRPr>
          </a:p>
          <a:p>
            <a:pPr algn="jus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For training this network a train-test split was kept as 60-40%. </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Learning rate was kept at </a:t>
            </a:r>
            <a:r>
              <a:rPr lang="en-US" sz="1800" dirty="0">
                <a:effectLst/>
                <a:latin typeface="Times New Roman" panose="02020603050405020304" pitchFamily="18" charset="0"/>
                <a:ea typeface="Times New Roman" panose="02020603050405020304" pitchFamily="18" charset="0"/>
              </a:rPr>
              <a:t>10</a:t>
            </a:r>
            <a:r>
              <a:rPr lang="en-US" sz="1800" baseline="30000" dirty="0">
                <a:effectLst/>
                <a:latin typeface="Times New Roman" panose="02020603050405020304" pitchFamily="18" charset="0"/>
                <a:ea typeface="Times New Roman" panose="02020603050405020304" pitchFamily="18" charset="0"/>
              </a:rPr>
              <a:t>-4</a:t>
            </a:r>
            <a:r>
              <a:rPr lang="en-US" sz="1800" dirty="0">
                <a:effectLst/>
                <a:latin typeface="Times New Roman" panose="02020603050405020304" pitchFamily="18" charset="0"/>
                <a:ea typeface="Times New Roman" panose="02020603050405020304" pitchFamily="18" charset="0"/>
              </a:rPr>
              <a:t>. </a:t>
            </a:r>
          </a:p>
          <a:p>
            <a:pPr algn="just">
              <a:buFont typeface="Wingdings" panose="05000000000000000000" pitchFamily="2" charset="2"/>
              <a:buChar char="Ø"/>
            </a:pPr>
            <a:r>
              <a:rPr lang="en-US" sz="1800" dirty="0">
                <a:latin typeface="Times New Roman" panose="02020603050405020304" pitchFamily="18" charset="0"/>
                <a:ea typeface="Times New Roman" panose="02020603050405020304" pitchFamily="18" charset="0"/>
              </a:rPr>
              <a:t>Batch size of 1 was used and the model was trained for 25 epochs.</a:t>
            </a:r>
          </a:p>
          <a:p>
            <a:pPr algn="jus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Adam was used as the optimizer and CE as the loss function.</a:t>
            </a:r>
          </a:p>
          <a:p>
            <a:pPr algn="jus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The model was able to attain a highest test dice index of  about </a:t>
            </a:r>
            <a:r>
              <a:rPr lang="en-US" sz="1800" b="1" dirty="0">
                <a:effectLst/>
                <a:latin typeface="Times New Roman" panose="02020603050405020304" pitchFamily="18" charset="0"/>
                <a:ea typeface="Times New Roman" panose="02020603050405020304" pitchFamily="18" charset="0"/>
              </a:rPr>
              <a:t>0.72</a:t>
            </a:r>
            <a:r>
              <a:rPr lang="en-US" sz="1800" dirty="0">
                <a:effectLst/>
                <a:latin typeface="Times New Roman" panose="02020603050405020304" pitchFamily="18" charset="0"/>
                <a:ea typeface="Times New Roman" panose="02020603050405020304" pitchFamily="18" charset="0"/>
              </a:rPr>
              <a:t>.          Figure 11: U Net 1 Training Result </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p>
          <a:p>
            <a:pPr algn="just"/>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p>
        </p:txBody>
      </p:sp>
      <p:pic>
        <p:nvPicPr>
          <p:cNvPr id="6" name="Picture 5">
            <a:extLst>
              <a:ext uri="{FF2B5EF4-FFF2-40B4-BE49-F238E27FC236}">
                <a16:creationId xmlns:a16="http://schemas.microsoft.com/office/drawing/2014/main" id="{17B6D53C-8AE1-4356-B19B-8E622499CF9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292340" y="1612292"/>
            <a:ext cx="4099560" cy="3116580"/>
          </a:xfrm>
          <a:prstGeom prst="rect">
            <a:avLst/>
          </a:prstGeom>
          <a:noFill/>
          <a:ln>
            <a:noFill/>
          </a:ln>
        </p:spPr>
      </p:pic>
      <p:sp>
        <p:nvSpPr>
          <p:cNvPr id="4" name="Footer Placeholder 3">
            <a:extLst>
              <a:ext uri="{FF2B5EF4-FFF2-40B4-BE49-F238E27FC236}">
                <a16:creationId xmlns:a16="http://schemas.microsoft.com/office/drawing/2014/main" id="{96B15453-02A8-4DD7-B4FC-BB52CBA495F4}"/>
              </a:ext>
            </a:extLst>
          </p:cNvPr>
          <p:cNvSpPr>
            <a:spLocks noGrp="1"/>
          </p:cNvSpPr>
          <p:nvPr>
            <p:ph type="ftr" sz="quarter" idx="11"/>
          </p:nvPr>
        </p:nvSpPr>
        <p:spPr>
          <a:xfrm>
            <a:off x="6852173" y="6187675"/>
            <a:ext cx="4539727" cy="365125"/>
          </a:xfrm>
        </p:spPr>
        <p:txBody>
          <a:bodyPr/>
          <a:lstStyle/>
          <a:p>
            <a:pPr algn="r"/>
            <a:r>
              <a:rPr lang="en-US" dirty="0"/>
              <a:t>13</a:t>
            </a:r>
          </a:p>
        </p:txBody>
      </p:sp>
    </p:spTree>
    <p:extLst>
      <p:ext uri="{BB962C8B-B14F-4D97-AF65-F5344CB8AC3E}">
        <p14:creationId xmlns:p14="http://schemas.microsoft.com/office/powerpoint/2010/main" val="2567198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A588-07DF-4508-AAB7-A27181682F94}"/>
              </a:ext>
            </a:extLst>
          </p:cNvPr>
          <p:cNvSpPr>
            <a:spLocks noGrp="1"/>
          </p:cNvSpPr>
          <p:nvPr>
            <p:ph type="title"/>
          </p:nvPr>
        </p:nvSpPr>
        <p:spPr>
          <a:xfrm>
            <a:off x="700635" y="745724"/>
            <a:ext cx="10691265" cy="532660"/>
          </a:xfrm>
        </p:spPr>
        <p:txBody>
          <a:bodyPr>
            <a:noAutofit/>
          </a:bodyPr>
          <a:lstStyle/>
          <a:p>
            <a:r>
              <a:rPr lang="en-US" sz="3400" dirty="0">
                <a:latin typeface="Times New Roman" panose="02020603050405020304" pitchFamily="18" charset="0"/>
                <a:cs typeface="Times New Roman" panose="02020603050405020304" pitchFamily="18" charset="0"/>
              </a:rPr>
              <a:t>Segmentation</a:t>
            </a:r>
          </a:p>
        </p:txBody>
      </p:sp>
      <p:sp>
        <p:nvSpPr>
          <p:cNvPr id="3" name="Content Placeholder 2">
            <a:extLst>
              <a:ext uri="{FF2B5EF4-FFF2-40B4-BE49-F238E27FC236}">
                <a16:creationId xmlns:a16="http://schemas.microsoft.com/office/drawing/2014/main" id="{740FF77D-B715-4236-BAC5-611409F41875}"/>
              </a:ext>
            </a:extLst>
          </p:cNvPr>
          <p:cNvSpPr>
            <a:spLocks noGrp="1"/>
          </p:cNvSpPr>
          <p:nvPr>
            <p:ph idx="1"/>
          </p:nvPr>
        </p:nvSpPr>
        <p:spPr>
          <a:xfrm>
            <a:off x="700635" y="1278384"/>
            <a:ext cx="10691265" cy="4833892"/>
          </a:xfrm>
        </p:spPr>
        <p:txBody>
          <a:bodyPr>
            <a:noAutofit/>
          </a:bodyPr>
          <a:lstStyle/>
          <a:p>
            <a:pPr marL="0" indent="0" algn="just">
              <a:buNone/>
            </a:pPr>
            <a:r>
              <a:rPr lang="en-US" sz="1800" b="1" dirty="0">
                <a:latin typeface="Times New Roman" panose="02020603050405020304" pitchFamily="18" charset="0"/>
                <a:cs typeface="Times New Roman" panose="02020603050405020304" pitchFamily="18" charset="0"/>
              </a:rPr>
              <a:t>Architecture &amp; Results – U Net</a:t>
            </a:r>
          </a:p>
          <a:p>
            <a:pPr algn="just"/>
            <a:r>
              <a:rPr lang="en-US" sz="1800" u="sng" dirty="0">
                <a:latin typeface="Times New Roman" panose="02020603050405020304" pitchFamily="18" charset="0"/>
                <a:cs typeface="Times New Roman" panose="02020603050405020304" pitchFamily="18" charset="0"/>
              </a:rPr>
              <a:t>U-Net 4</a:t>
            </a: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This network has </a:t>
            </a:r>
            <a:r>
              <a:rPr lang="en-US" sz="1800" b="1" dirty="0">
                <a:effectLst/>
                <a:latin typeface="Times New Roman" panose="02020603050405020304" pitchFamily="18" charset="0"/>
                <a:ea typeface="Times New Roman" panose="02020603050405020304" pitchFamily="18" charset="0"/>
              </a:rPr>
              <a:t>31,031,810</a:t>
            </a:r>
            <a:r>
              <a:rPr lang="en-US" sz="1800" dirty="0">
                <a:effectLst/>
                <a:latin typeface="Times New Roman" panose="02020603050405020304" pitchFamily="18" charset="0"/>
                <a:ea typeface="Times New Roman" panose="02020603050405020304" pitchFamily="18" charset="0"/>
              </a:rPr>
              <a:t> number of parameters in it making it</a:t>
            </a:r>
          </a:p>
          <a:p>
            <a:pPr marL="0" indent="0" algn="just">
              <a:buNone/>
            </a:pPr>
            <a:r>
              <a:rPr lang="en-US" sz="180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quite heavy in terms of computation power. </a:t>
            </a:r>
          </a:p>
          <a:p>
            <a:pPr algn="jus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For training this network a train-test split was kept as 90-10%. </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Learning rate was kept at </a:t>
            </a:r>
            <a:r>
              <a:rPr lang="en-US" sz="1800" dirty="0">
                <a:effectLst/>
                <a:latin typeface="Times New Roman" panose="02020603050405020304" pitchFamily="18" charset="0"/>
                <a:ea typeface="Times New Roman" panose="02020603050405020304" pitchFamily="18" charset="0"/>
              </a:rPr>
              <a:t>10</a:t>
            </a:r>
            <a:r>
              <a:rPr lang="en-US" sz="1800" baseline="30000" dirty="0">
                <a:effectLst/>
                <a:latin typeface="Times New Roman" panose="02020603050405020304" pitchFamily="18" charset="0"/>
                <a:ea typeface="Times New Roman" panose="02020603050405020304" pitchFamily="18" charset="0"/>
              </a:rPr>
              <a:t>-4</a:t>
            </a:r>
            <a:r>
              <a:rPr lang="en-US" sz="1800" dirty="0">
                <a:effectLst/>
                <a:latin typeface="Times New Roman" panose="02020603050405020304" pitchFamily="18" charset="0"/>
                <a:ea typeface="Times New Roman" panose="02020603050405020304" pitchFamily="18" charset="0"/>
              </a:rPr>
              <a:t>. </a:t>
            </a:r>
          </a:p>
          <a:p>
            <a:pPr algn="just">
              <a:buFont typeface="Wingdings" panose="05000000000000000000" pitchFamily="2" charset="2"/>
              <a:buChar char="Ø"/>
            </a:pPr>
            <a:r>
              <a:rPr lang="en-US" sz="1800" dirty="0">
                <a:latin typeface="Times New Roman" panose="02020603050405020304" pitchFamily="18" charset="0"/>
                <a:ea typeface="Times New Roman" panose="02020603050405020304" pitchFamily="18" charset="0"/>
              </a:rPr>
              <a:t>Batch size of 1 was used and the model was trained for 25 epochs.</a:t>
            </a:r>
          </a:p>
          <a:p>
            <a:pPr algn="jus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Adam was used as the optimizer and CE as the loss function.</a:t>
            </a:r>
          </a:p>
          <a:p>
            <a:pPr algn="jus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The model was able to attain a highest test dice index of </a:t>
            </a:r>
            <a:r>
              <a:rPr lang="en-US" sz="1800" b="1" dirty="0">
                <a:effectLst/>
                <a:latin typeface="Times New Roman" panose="02020603050405020304" pitchFamily="18" charset="0"/>
                <a:ea typeface="Times New Roman" panose="02020603050405020304" pitchFamily="18" charset="0"/>
              </a:rPr>
              <a:t>0.834</a:t>
            </a:r>
            <a:r>
              <a:rPr lang="en-US" sz="1800" dirty="0">
                <a:effectLst/>
                <a:latin typeface="Times New Roman" panose="02020603050405020304" pitchFamily="18" charset="0"/>
                <a:ea typeface="Times New Roman" panose="02020603050405020304" pitchFamily="18" charset="0"/>
              </a:rPr>
              <a:t>.                   Figure 12: U Net 4 Training Result </a:t>
            </a:r>
          </a:p>
          <a:p>
            <a:pPr algn="jus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The </a:t>
            </a:r>
            <a:r>
              <a:rPr lang="en-US" sz="1800" dirty="0">
                <a:latin typeface="Times New Roman" panose="02020603050405020304" pitchFamily="18" charset="0"/>
                <a:ea typeface="Times New Roman" panose="02020603050405020304" pitchFamily="18" charset="0"/>
              </a:rPr>
              <a:t>attained accuracy falls in the ‘good score’ range and t</a:t>
            </a:r>
            <a:r>
              <a:rPr lang="en-US" sz="1800" dirty="0">
                <a:effectLst/>
                <a:latin typeface="Times New Roman" panose="02020603050405020304" pitchFamily="18" charset="0"/>
                <a:ea typeface="Times New Roman" panose="02020603050405020304" pitchFamily="18" charset="0"/>
              </a:rPr>
              <a:t>he training results can be seen in Figure 10.</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p>
          <a:p>
            <a:pPr algn="just"/>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D08260E8-C5D3-44A4-86E1-794787B1778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234975" y="1582615"/>
            <a:ext cx="4256390" cy="3031632"/>
          </a:xfrm>
          <a:prstGeom prst="rect">
            <a:avLst/>
          </a:prstGeom>
          <a:noFill/>
          <a:ln>
            <a:noFill/>
          </a:ln>
        </p:spPr>
      </p:pic>
      <p:sp>
        <p:nvSpPr>
          <p:cNvPr id="4" name="Footer Placeholder 3">
            <a:extLst>
              <a:ext uri="{FF2B5EF4-FFF2-40B4-BE49-F238E27FC236}">
                <a16:creationId xmlns:a16="http://schemas.microsoft.com/office/drawing/2014/main" id="{E8E5A479-6B87-485C-9F60-34A07DA04D42}"/>
              </a:ext>
            </a:extLst>
          </p:cNvPr>
          <p:cNvSpPr>
            <a:spLocks noGrp="1"/>
          </p:cNvSpPr>
          <p:nvPr>
            <p:ph type="ftr" sz="quarter" idx="11"/>
          </p:nvPr>
        </p:nvSpPr>
        <p:spPr>
          <a:xfrm>
            <a:off x="6852173" y="6233944"/>
            <a:ext cx="4539727" cy="365125"/>
          </a:xfrm>
        </p:spPr>
        <p:txBody>
          <a:bodyPr/>
          <a:lstStyle/>
          <a:p>
            <a:pPr algn="r"/>
            <a:r>
              <a:rPr lang="en-US" dirty="0"/>
              <a:t>14</a:t>
            </a:r>
          </a:p>
        </p:txBody>
      </p:sp>
    </p:spTree>
    <p:extLst>
      <p:ext uri="{BB962C8B-B14F-4D97-AF65-F5344CB8AC3E}">
        <p14:creationId xmlns:p14="http://schemas.microsoft.com/office/powerpoint/2010/main" val="504476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A588-07DF-4508-AAB7-A27181682F94}"/>
              </a:ext>
            </a:extLst>
          </p:cNvPr>
          <p:cNvSpPr>
            <a:spLocks noGrp="1"/>
          </p:cNvSpPr>
          <p:nvPr>
            <p:ph type="title"/>
          </p:nvPr>
        </p:nvSpPr>
        <p:spPr>
          <a:xfrm>
            <a:off x="700635" y="745724"/>
            <a:ext cx="10691265" cy="532660"/>
          </a:xfrm>
        </p:spPr>
        <p:txBody>
          <a:bodyPr>
            <a:noAutofit/>
          </a:bodyPr>
          <a:lstStyle/>
          <a:p>
            <a:r>
              <a:rPr lang="en-US" sz="3400" dirty="0">
                <a:latin typeface="Times New Roman" panose="02020603050405020304" pitchFamily="18" charset="0"/>
                <a:cs typeface="Times New Roman" panose="02020603050405020304" pitchFamily="18" charset="0"/>
              </a:rPr>
              <a:t>Segmentation</a:t>
            </a:r>
          </a:p>
        </p:txBody>
      </p:sp>
      <p:sp>
        <p:nvSpPr>
          <p:cNvPr id="3" name="Content Placeholder 2">
            <a:extLst>
              <a:ext uri="{FF2B5EF4-FFF2-40B4-BE49-F238E27FC236}">
                <a16:creationId xmlns:a16="http://schemas.microsoft.com/office/drawing/2014/main" id="{740FF77D-B715-4236-BAC5-611409F41875}"/>
              </a:ext>
            </a:extLst>
          </p:cNvPr>
          <p:cNvSpPr>
            <a:spLocks noGrp="1"/>
          </p:cNvSpPr>
          <p:nvPr>
            <p:ph idx="1"/>
          </p:nvPr>
        </p:nvSpPr>
        <p:spPr>
          <a:xfrm>
            <a:off x="700635" y="1278384"/>
            <a:ext cx="10691265" cy="4833892"/>
          </a:xfrm>
        </p:spPr>
        <p:txBody>
          <a:bodyPr>
            <a:noAutofit/>
          </a:bodyPr>
          <a:lstStyle/>
          <a:p>
            <a:pPr marL="0" indent="0" algn="just">
              <a:buNone/>
            </a:pPr>
            <a:r>
              <a:rPr lang="en-US" sz="1800" b="1" dirty="0">
                <a:latin typeface="Times New Roman" panose="02020603050405020304" pitchFamily="18" charset="0"/>
                <a:cs typeface="Times New Roman" panose="02020603050405020304" pitchFamily="18" charset="0"/>
              </a:rPr>
              <a:t>Performance vs. Number of Parameters</a:t>
            </a:r>
          </a:p>
          <a:p>
            <a:pPr algn="just"/>
            <a:r>
              <a:rPr lang="en-US" sz="1800" b="0" i="0" u="none" strike="noStrike" baseline="0" dirty="0">
                <a:solidFill>
                  <a:srgbClr val="000000"/>
                </a:solidFill>
                <a:latin typeface="Times New Roman" panose="02020603050405020304" pitchFamily="18" charset="0"/>
              </a:rPr>
              <a:t>Parameters in a neural network architecture are the elements </a:t>
            </a:r>
          </a:p>
          <a:p>
            <a:pPr marL="0" indent="0" algn="just">
              <a:buNone/>
            </a:pPr>
            <a:r>
              <a:rPr lang="en-US" sz="180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which are learn able.</a:t>
            </a:r>
          </a:p>
          <a:p>
            <a:pPr algn="just"/>
            <a:r>
              <a:rPr lang="en-US" sz="1800" b="0" i="0" u="none" strike="noStrike" baseline="0" dirty="0">
                <a:solidFill>
                  <a:srgbClr val="000000"/>
                </a:solidFill>
                <a:latin typeface="Times New Roman" panose="02020603050405020304" pitchFamily="18" charset="0"/>
              </a:rPr>
              <a:t>These are in general referred to as weights and biases that are</a:t>
            </a:r>
          </a:p>
          <a:p>
            <a:pPr marL="0" indent="0" algn="just">
              <a:buNone/>
            </a:pPr>
            <a:r>
              <a:rPr lang="en-US" sz="1800" b="0" i="0" u="none" strike="noStrike" baseline="0" dirty="0">
                <a:solidFill>
                  <a:srgbClr val="000000"/>
                </a:solidFill>
                <a:latin typeface="Times New Roman" panose="02020603050405020304" pitchFamily="18" charset="0"/>
              </a:rPr>
              <a:t>    learnt during the training process.</a:t>
            </a:r>
          </a:p>
          <a:p>
            <a:pPr algn="just"/>
            <a:r>
              <a:rPr lang="en-US" sz="1800" dirty="0">
                <a:solidFill>
                  <a:srgbClr val="000000"/>
                </a:solidFill>
                <a:latin typeface="Times New Roman" panose="02020603050405020304" pitchFamily="18" charset="0"/>
              </a:rPr>
              <a:t>Although it seems logical that the more complex the architecture</a:t>
            </a:r>
          </a:p>
          <a:p>
            <a:pPr marL="0" indent="0" algn="just">
              <a:buNone/>
            </a:pPr>
            <a:r>
              <a:rPr lang="en-US" sz="1800" b="0" i="0" u="none" strike="noStrike" baseline="0" dirty="0">
                <a:solidFill>
                  <a:srgbClr val="000000"/>
                </a:solidFill>
                <a:latin typeface="Times New Roman" panose="02020603050405020304" pitchFamily="18" charset="0"/>
              </a:rPr>
              <a:t>    </a:t>
            </a:r>
            <a:r>
              <a:rPr lang="en-US" sz="1800" dirty="0">
                <a:solidFill>
                  <a:srgbClr val="000000"/>
                </a:solidFill>
                <a:latin typeface="Times New Roman" panose="02020603050405020304" pitchFamily="18" charset="0"/>
              </a:rPr>
              <a:t>the results it produces is proportional.</a:t>
            </a:r>
          </a:p>
          <a:p>
            <a:pPr algn="just"/>
            <a:r>
              <a:rPr lang="en-US" sz="1800" dirty="0">
                <a:solidFill>
                  <a:srgbClr val="000000"/>
                </a:solidFill>
                <a:latin typeface="Times New Roman" panose="02020603050405020304" pitchFamily="18" charset="0"/>
              </a:rPr>
              <a:t>But as per the experimental results we see that, as we increase the </a:t>
            </a:r>
          </a:p>
          <a:p>
            <a:pPr marL="0" indent="0" algn="just">
              <a:buNone/>
            </a:pPr>
            <a:r>
              <a:rPr lang="en-US" sz="1800" dirty="0">
                <a:solidFill>
                  <a:srgbClr val="000000"/>
                </a:solidFill>
                <a:latin typeface="Times New Roman" panose="02020603050405020304" pitchFamily="18" charset="0"/>
              </a:rPr>
              <a:t>    parameters there is a rise in test dice index but only till a certain value        Figure 13: Test Dice vs No. of Param</a:t>
            </a:r>
          </a:p>
          <a:p>
            <a:pPr marL="0" indent="0" algn="just">
              <a:buNone/>
            </a:pPr>
            <a:r>
              <a:rPr lang="en-US" sz="1800" dirty="0">
                <a:solidFill>
                  <a:srgbClr val="000000"/>
                </a:solidFill>
                <a:latin typeface="Times New Roman" panose="02020603050405020304" pitchFamily="18" charset="0"/>
              </a:rPr>
              <a:t>    post which it starts to flatten out.</a:t>
            </a:r>
          </a:p>
          <a:p>
            <a:pPr algn="just"/>
            <a:endParaRPr lang="en-US" sz="1800" b="0" i="0" u="none" strike="noStrike" baseline="0" dirty="0">
              <a:solidFill>
                <a:srgbClr val="000000"/>
              </a:solidFill>
              <a:latin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p>
          <a:p>
            <a:pPr algn="just"/>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4FBCA546-48D0-47F0-B09C-CB29DEA29BB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048905" y="1924050"/>
            <a:ext cx="4442460" cy="3009900"/>
          </a:xfrm>
          <a:prstGeom prst="rect">
            <a:avLst/>
          </a:prstGeom>
          <a:noFill/>
          <a:ln>
            <a:noFill/>
          </a:ln>
        </p:spPr>
      </p:pic>
      <p:sp>
        <p:nvSpPr>
          <p:cNvPr id="4" name="Footer Placeholder 3">
            <a:extLst>
              <a:ext uri="{FF2B5EF4-FFF2-40B4-BE49-F238E27FC236}">
                <a16:creationId xmlns:a16="http://schemas.microsoft.com/office/drawing/2014/main" id="{38F0C14B-D686-4CDD-B0AF-16E19484A301}"/>
              </a:ext>
            </a:extLst>
          </p:cNvPr>
          <p:cNvSpPr>
            <a:spLocks noGrp="1"/>
          </p:cNvSpPr>
          <p:nvPr>
            <p:ph type="ftr" sz="quarter" idx="11"/>
          </p:nvPr>
        </p:nvSpPr>
        <p:spPr>
          <a:xfrm>
            <a:off x="6852173" y="6248739"/>
            <a:ext cx="4539727" cy="365125"/>
          </a:xfrm>
        </p:spPr>
        <p:txBody>
          <a:bodyPr/>
          <a:lstStyle/>
          <a:p>
            <a:pPr algn="r"/>
            <a:r>
              <a:rPr lang="en-US" dirty="0"/>
              <a:t>15</a:t>
            </a:r>
          </a:p>
        </p:txBody>
      </p:sp>
    </p:spTree>
    <p:extLst>
      <p:ext uri="{BB962C8B-B14F-4D97-AF65-F5344CB8AC3E}">
        <p14:creationId xmlns:p14="http://schemas.microsoft.com/office/powerpoint/2010/main" val="4216106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A588-07DF-4508-AAB7-A27181682F94}"/>
              </a:ext>
            </a:extLst>
          </p:cNvPr>
          <p:cNvSpPr>
            <a:spLocks noGrp="1"/>
          </p:cNvSpPr>
          <p:nvPr>
            <p:ph type="title"/>
          </p:nvPr>
        </p:nvSpPr>
        <p:spPr>
          <a:xfrm>
            <a:off x="700635" y="745724"/>
            <a:ext cx="10691265" cy="532660"/>
          </a:xfrm>
        </p:spPr>
        <p:txBody>
          <a:bodyPr>
            <a:noAutofit/>
          </a:bodyPr>
          <a:lstStyle/>
          <a:p>
            <a:r>
              <a:rPr lang="en-US" sz="3400" dirty="0">
                <a:latin typeface="Times New Roman" panose="02020603050405020304" pitchFamily="18" charset="0"/>
                <a:cs typeface="Times New Roman" panose="02020603050405020304" pitchFamily="18" charset="0"/>
              </a:rPr>
              <a:t>Segmentation</a:t>
            </a:r>
          </a:p>
        </p:txBody>
      </p:sp>
      <p:sp>
        <p:nvSpPr>
          <p:cNvPr id="3" name="Content Placeholder 2">
            <a:extLst>
              <a:ext uri="{FF2B5EF4-FFF2-40B4-BE49-F238E27FC236}">
                <a16:creationId xmlns:a16="http://schemas.microsoft.com/office/drawing/2014/main" id="{740FF77D-B715-4236-BAC5-611409F41875}"/>
              </a:ext>
            </a:extLst>
          </p:cNvPr>
          <p:cNvSpPr>
            <a:spLocks noGrp="1"/>
          </p:cNvSpPr>
          <p:nvPr>
            <p:ph idx="1"/>
          </p:nvPr>
        </p:nvSpPr>
        <p:spPr>
          <a:xfrm>
            <a:off x="700635" y="1278384"/>
            <a:ext cx="10691265" cy="4833892"/>
          </a:xfrm>
        </p:spPr>
        <p:txBody>
          <a:bodyPr>
            <a:noAutofit/>
          </a:bodyPr>
          <a:lstStyle/>
          <a:p>
            <a:pPr marL="0" indent="0" algn="just">
              <a:buNone/>
            </a:pPr>
            <a:r>
              <a:rPr lang="en-US" sz="1800" b="1" dirty="0">
                <a:latin typeface="Times New Roman" panose="02020603050405020304" pitchFamily="18" charset="0"/>
                <a:cs typeface="Times New Roman" panose="02020603050405020304" pitchFamily="18" charset="0"/>
              </a:rPr>
              <a:t>Computational Time</a:t>
            </a:r>
          </a:p>
          <a:p>
            <a:pPr algn="just"/>
            <a:r>
              <a:rPr lang="en-US" sz="1800" b="0" i="0" u="none" strike="noStrike" baseline="0" dirty="0">
                <a:solidFill>
                  <a:srgbClr val="000000"/>
                </a:solidFill>
                <a:latin typeface="Times New Roman" panose="02020603050405020304" pitchFamily="18" charset="0"/>
              </a:rPr>
              <a:t>Knowing the computational complexity of a machine learning model</a:t>
            </a:r>
          </a:p>
          <a:p>
            <a:pPr marL="0" indent="0" algn="just">
              <a:buNone/>
            </a:pPr>
            <a:r>
              <a:rPr lang="en-US" sz="1800" dirty="0">
                <a:solidFill>
                  <a:srgbClr val="000000"/>
                </a:solidFill>
                <a:latin typeface="Times New Roman" panose="02020603050405020304" pitchFamily="18" charset="0"/>
              </a:rPr>
              <a:t>    is very important. </a:t>
            </a:r>
            <a:endParaRPr lang="en-US" sz="1800" b="0" i="0" u="none" strike="noStrike" baseline="0" dirty="0">
              <a:solidFill>
                <a:srgbClr val="000000"/>
              </a:solidFill>
              <a:latin typeface="Times New Roman" panose="02020603050405020304" pitchFamily="18" charset="0"/>
            </a:endParaRPr>
          </a:p>
          <a:p>
            <a:pPr algn="just"/>
            <a:r>
              <a:rPr lang="en-US" sz="1800" dirty="0">
                <a:solidFill>
                  <a:srgbClr val="000000"/>
                </a:solidFill>
                <a:latin typeface="Times New Roman" panose="02020603050405020304" pitchFamily="18" charset="0"/>
              </a:rPr>
              <a:t>It tells us how fast or slow is the model going to perform for an </a:t>
            </a:r>
          </a:p>
          <a:p>
            <a:pPr marL="0" indent="0" algn="just">
              <a:buNone/>
            </a:pPr>
            <a:r>
              <a:rPr lang="en-US" sz="1800" b="0" i="0" u="none" strike="noStrike" baseline="0" dirty="0">
                <a:solidFill>
                  <a:srgbClr val="000000"/>
                </a:solidFill>
                <a:latin typeface="Times New Roman" panose="02020603050405020304" pitchFamily="18" charset="0"/>
              </a:rPr>
              <a:t>   input size. </a:t>
            </a:r>
          </a:p>
          <a:p>
            <a:pPr algn="just"/>
            <a:r>
              <a:rPr lang="en-US" sz="1800" dirty="0">
                <a:solidFill>
                  <a:srgbClr val="000000"/>
                </a:solidFill>
                <a:latin typeface="Times New Roman" panose="02020603050405020304" pitchFamily="18" charset="0"/>
              </a:rPr>
              <a:t>All the models were run on the entire ISIC-2018 dataset.</a:t>
            </a:r>
          </a:p>
          <a:p>
            <a:pPr algn="just"/>
            <a:r>
              <a:rPr lang="en-US" sz="1800" dirty="0">
                <a:solidFill>
                  <a:srgbClr val="000000"/>
                </a:solidFill>
                <a:latin typeface="Times New Roman" panose="02020603050405020304" pitchFamily="18" charset="0"/>
              </a:rPr>
              <a:t>Time taken by the 31,031,810 parameters to process the data is </a:t>
            </a:r>
          </a:p>
          <a:p>
            <a:pPr marL="0" indent="0" algn="just">
              <a:buNone/>
            </a:pPr>
            <a:r>
              <a:rPr lang="en-US" sz="1800" dirty="0">
                <a:solidFill>
                  <a:srgbClr val="000000"/>
                </a:solidFill>
                <a:latin typeface="Times New Roman" panose="02020603050405020304" pitchFamily="18" charset="0"/>
              </a:rPr>
              <a:t>    922 seconds while for 8 parameters, it is 820 seconds</a:t>
            </a:r>
          </a:p>
          <a:p>
            <a:pPr algn="just"/>
            <a:r>
              <a:rPr lang="en-US" sz="1800" dirty="0">
                <a:solidFill>
                  <a:srgbClr val="000000"/>
                </a:solidFill>
                <a:latin typeface="Times New Roman" panose="02020603050405020304" pitchFamily="18" charset="0"/>
              </a:rPr>
              <a:t>The increase in time taken from lowest to highest is only about</a:t>
            </a:r>
          </a:p>
          <a:p>
            <a:pPr marL="0" indent="0" algn="just">
              <a:buNone/>
            </a:pPr>
            <a:r>
              <a:rPr lang="en-US" sz="1800" dirty="0">
                <a:solidFill>
                  <a:srgbClr val="000000"/>
                </a:solidFill>
                <a:latin typeface="Times New Roman" panose="02020603050405020304" pitchFamily="18" charset="0"/>
              </a:rPr>
              <a:t>    12.43%.						  Figure 14: Comp. Time vs No. Param(Log)</a:t>
            </a:r>
          </a:p>
          <a:p>
            <a:pPr marL="0" indent="0" algn="just">
              <a:buNone/>
            </a:pPr>
            <a:r>
              <a:rPr lang="en-US" sz="1800" dirty="0">
                <a:solidFill>
                  <a:srgbClr val="000000"/>
                </a:solidFill>
                <a:latin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t>
            </a:r>
          </a:p>
        </p:txBody>
      </p:sp>
      <p:pic>
        <p:nvPicPr>
          <p:cNvPr id="6" name="Picture 5">
            <a:extLst>
              <a:ext uri="{FF2B5EF4-FFF2-40B4-BE49-F238E27FC236}">
                <a16:creationId xmlns:a16="http://schemas.microsoft.com/office/drawing/2014/main" id="{2611201A-8292-4458-87B6-6BB9A3CC425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430610" y="1591560"/>
            <a:ext cx="3961290" cy="3674879"/>
          </a:xfrm>
          <a:prstGeom prst="rect">
            <a:avLst/>
          </a:prstGeom>
          <a:noFill/>
          <a:ln>
            <a:noFill/>
          </a:ln>
        </p:spPr>
      </p:pic>
      <p:sp>
        <p:nvSpPr>
          <p:cNvPr id="4" name="Footer Placeholder 3">
            <a:extLst>
              <a:ext uri="{FF2B5EF4-FFF2-40B4-BE49-F238E27FC236}">
                <a16:creationId xmlns:a16="http://schemas.microsoft.com/office/drawing/2014/main" id="{61EC97C3-DE45-4BB5-A742-1E427965456E}"/>
              </a:ext>
            </a:extLst>
          </p:cNvPr>
          <p:cNvSpPr>
            <a:spLocks noGrp="1"/>
          </p:cNvSpPr>
          <p:nvPr>
            <p:ph type="ftr" sz="quarter" idx="11"/>
          </p:nvPr>
        </p:nvSpPr>
        <p:spPr>
          <a:xfrm>
            <a:off x="6852173" y="6170069"/>
            <a:ext cx="4539727" cy="365125"/>
          </a:xfrm>
        </p:spPr>
        <p:txBody>
          <a:bodyPr/>
          <a:lstStyle/>
          <a:p>
            <a:pPr algn="r"/>
            <a:r>
              <a:rPr lang="en-US" dirty="0"/>
              <a:t>16</a:t>
            </a:r>
          </a:p>
        </p:txBody>
      </p:sp>
    </p:spTree>
    <p:extLst>
      <p:ext uri="{BB962C8B-B14F-4D97-AF65-F5344CB8AC3E}">
        <p14:creationId xmlns:p14="http://schemas.microsoft.com/office/powerpoint/2010/main" val="2361557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A588-07DF-4508-AAB7-A27181682F94}"/>
              </a:ext>
            </a:extLst>
          </p:cNvPr>
          <p:cNvSpPr>
            <a:spLocks noGrp="1"/>
          </p:cNvSpPr>
          <p:nvPr>
            <p:ph type="title"/>
          </p:nvPr>
        </p:nvSpPr>
        <p:spPr>
          <a:xfrm>
            <a:off x="700635" y="745724"/>
            <a:ext cx="10691265" cy="532660"/>
          </a:xfrm>
        </p:spPr>
        <p:txBody>
          <a:bodyPr>
            <a:noAutofit/>
          </a:bodyPr>
          <a:lstStyle/>
          <a:p>
            <a:r>
              <a:rPr lang="en-US" sz="3400" dirty="0">
                <a:latin typeface="Times New Roman" panose="02020603050405020304" pitchFamily="18" charset="0"/>
                <a:cs typeface="Times New Roman" panose="02020603050405020304" pitchFamily="18" charset="0"/>
              </a:rPr>
              <a:t>Segmentation</a:t>
            </a:r>
          </a:p>
        </p:txBody>
      </p:sp>
      <p:sp>
        <p:nvSpPr>
          <p:cNvPr id="3" name="Content Placeholder 2">
            <a:extLst>
              <a:ext uri="{FF2B5EF4-FFF2-40B4-BE49-F238E27FC236}">
                <a16:creationId xmlns:a16="http://schemas.microsoft.com/office/drawing/2014/main" id="{740FF77D-B715-4236-BAC5-611409F41875}"/>
              </a:ext>
            </a:extLst>
          </p:cNvPr>
          <p:cNvSpPr>
            <a:spLocks noGrp="1"/>
          </p:cNvSpPr>
          <p:nvPr>
            <p:ph idx="1"/>
          </p:nvPr>
        </p:nvSpPr>
        <p:spPr>
          <a:xfrm>
            <a:off x="700635" y="1278384"/>
            <a:ext cx="10691265" cy="4833892"/>
          </a:xfrm>
        </p:spPr>
        <p:txBody>
          <a:bodyPr>
            <a:noAutofit/>
          </a:bodyPr>
          <a:lstStyle/>
          <a:p>
            <a:pPr marL="0" indent="0" algn="just">
              <a:buNone/>
            </a:pPr>
            <a:r>
              <a:rPr lang="en-US" sz="1800" b="1" dirty="0">
                <a:latin typeface="Times New Roman" panose="02020603050405020304" pitchFamily="18" charset="0"/>
                <a:cs typeface="Times New Roman" panose="02020603050405020304" pitchFamily="18" charset="0"/>
              </a:rPr>
              <a:t>Conclusion</a:t>
            </a:r>
          </a:p>
          <a:p>
            <a:pPr algn="just"/>
            <a:r>
              <a:rPr lang="en-US" sz="1800" b="0" i="0" u="none" strike="noStrike" baseline="0" dirty="0">
                <a:solidFill>
                  <a:srgbClr val="000000"/>
                </a:solidFill>
                <a:latin typeface="Times New Roman" panose="02020603050405020304" pitchFamily="18" charset="0"/>
              </a:rPr>
              <a:t>After evaluating the results, we decided to go with </a:t>
            </a:r>
          </a:p>
          <a:p>
            <a:pPr marL="0" indent="0" algn="just">
              <a:buNone/>
            </a:pPr>
            <a:r>
              <a:rPr lang="en-US" sz="180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U-Net 4 for integrating into the classification architecture.</a:t>
            </a:r>
          </a:p>
          <a:p>
            <a:pPr algn="just"/>
            <a:r>
              <a:rPr lang="en-US" sz="1800" dirty="0">
                <a:solidFill>
                  <a:srgbClr val="000000"/>
                </a:solidFill>
                <a:latin typeface="Times New Roman" panose="02020603050405020304" pitchFamily="18" charset="0"/>
                <a:cs typeface="Times New Roman" panose="02020603050405020304" pitchFamily="18" charset="0"/>
              </a:rPr>
              <a:t>Table of model stats can be found in Table 1.</a:t>
            </a:r>
            <a:r>
              <a:rPr lang="en-US" sz="1800" dirty="0">
                <a:latin typeface="Times New Roman" panose="02020603050405020304" pitchFamily="18" charset="0"/>
                <a:cs typeface="Times New Roman" panose="02020603050405020304" pitchFamily="18" charset="0"/>
              </a:rPr>
              <a:t>															</a:t>
            </a:r>
          </a:p>
          <a:p>
            <a:pPr algn="just"/>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p>
        </p:txBody>
      </p:sp>
      <p:sp>
        <p:nvSpPr>
          <p:cNvPr id="5" name="Rectangle 1">
            <a:extLst>
              <a:ext uri="{FF2B5EF4-FFF2-40B4-BE49-F238E27FC236}">
                <a16:creationId xmlns:a16="http://schemas.microsoft.com/office/drawing/2014/main" id="{217F1CB2-CFA8-4D34-B160-2DABDB651379}"/>
              </a:ext>
            </a:extLst>
          </p:cNvPr>
          <p:cNvSpPr>
            <a:spLocks noChangeArrowheads="1"/>
          </p:cNvSpPr>
          <p:nvPr/>
        </p:nvSpPr>
        <p:spPr bwMode="auto">
          <a:xfrm>
            <a:off x="8067434" y="5373612"/>
            <a:ext cx="257694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Table 1: Model Stats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39732C2E-2ADA-4A46-BB63-62A05FBDA3BD}"/>
              </a:ext>
            </a:extLst>
          </p:cNvPr>
          <p:cNvGraphicFramePr>
            <a:graphicFrameLocks noGrp="1"/>
          </p:cNvGraphicFramePr>
          <p:nvPr>
            <p:extLst>
              <p:ext uri="{D42A27DB-BD31-4B8C-83A1-F6EECF244321}">
                <p14:modId xmlns:p14="http://schemas.microsoft.com/office/powerpoint/2010/main" val="1922050699"/>
              </p:ext>
            </p:extLst>
          </p:nvPr>
        </p:nvGraphicFramePr>
        <p:xfrm>
          <a:off x="6628660" y="1811044"/>
          <a:ext cx="4515860" cy="3857244"/>
        </p:xfrm>
        <a:graphic>
          <a:graphicData uri="http://schemas.openxmlformats.org/drawingml/2006/table">
            <a:tbl>
              <a:tblPr firstRow="1" firstCol="1" bandRow="1">
                <a:tableStyleId>{5C22544A-7EE6-4342-B048-85BDC9FD1C3A}</a:tableStyleId>
              </a:tblPr>
              <a:tblGrid>
                <a:gridCol w="752469">
                  <a:extLst>
                    <a:ext uri="{9D8B030D-6E8A-4147-A177-3AD203B41FA5}">
                      <a16:colId xmlns:a16="http://schemas.microsoft.com/office/drawing/2014/main" val="858561727"/>
                    </a:ext>
                  </a:extLst>
                </a:gridCol>
                <a:gridCol w="752469">
                  <a:extLst>
                    <a:ext uri="{9D8B030D-6E8A-4147-A177-3AD203B41FA5}">
                      <a16:colId xmlns:a16="http://schemas.microsoft.com/office/drawing/2014/main" val="4267281346"/>
                    </a:ext>
                  </a:extLst>
                </a:gridCol>
                <a:gridCol w="752469">
                  <a:extLst>
                    <a:ext uri="{9D8B030D-6E8A-4147-A177-3AD203B41FA5}">
                      <a16:colId xmlns:a16="http://schemas.microsoft.com/office/drawing/2014/main" val="2202452642"/>
                    </a:ext>
                  </a:extLst>
                </a:gridCol>
                <a:gridCol w="752469">
                  <a:extLst>
                    <a:ext uri="{9D8B030D-6E8A-4147-A177-3AD203B41FA5}">
                      <a16:colId xmlns:a16="http://schemas.microsoft.com/office/drawing/2014/main" val="1649211104"/>
                    </a:ext>
                  </a:extLst>
                </a:gridCol>
                <a:gridCol w="752992">
                  <a:extLst>
                    <a:ext uri="{9D8B030D-6E8A-4147-A177-3AD203B41FA5}">
                      <a16:colId xmlns:a16="http://schemas.microsoft.com/office/drawing/2014/main" val="1681843909"/>
                    </a:ext>
                  </a:extLst>
                </a:gridCol>
                <a:gridCol w="752992">
                  <a:extLst>
                    <a:ext uri="{9D8B030D-6E8A-4147-A177-3AD203B41FA5}">
                      <a16:colId xmlns:a16="http://schemas.microsoft.com/office/drawing/2014/main" val="3717532606"/>
                    </a:ext>
                  </a:extLst>
                </a:gridCol>
              </a:tblGrid>
              <a:tr h="898068">
                <a:tc>
                  <a:txBody>
                    <a:bodyPr/>
                    <a:lstStyle/>
                    <a:p>
                      <a:pPr marL="0" marR="0" algn="ctr">
                        <a:lnSpc>
                          <a:spcPct val="200000"/>
                        </a:lnSpc>
                        <a:spcBef>
                          <a:spcPts val="0"/>
                        </a:spcBef>
                        <a:spcAft>
                          <a:spcPts val="0"/>
                        </a:spcAft>
                      </a:pPr>
                      <a:r>
                        <a:rPr lang="en-US" sz="1200">
                          <a:effectLst/>
                        </a:rPr>
                        <a:t>Parameter</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200">
                          <a:effectLst/>
                        </a:rPr>
                        <a:t>One Neuron Model</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200">
                          <a:effectLst/>
                        </a:rPr>
                        <a:t>U-Net 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200" dirty="0">
                          <a:effectLst/>
                        </a:rPr>
                        <a:t>U-Net 2</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200">
                          <a:effectLst/>
                        </a:rPr>
                        <a:t>U-Net 3</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200">
                          <a:effectLst/>
                        </a:rPr>
                        <a:t>U-Net 4</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95589845"/>
                  </a:ext>
                </a:extLst>
              </a:tr>
              <a:tr h="898068">
                <a:tc>
                  <a:txBody>
                    <a:bodyPr/>
                    <a:lstStyle/>
                    <a:p>
                      <a:pPr marL="0" marR="0" algn="ctr">
                        <a:lnSpc>
                          <a:spcPct val="200000"/>
                        </a:lnSpc>
                        <a:spcBef>
                          <a:spcPts val="0"/>
                        </a:spcBef>
                        <a:spcAft>
                          <a:spcPts val="0"/>
                        </a:spcAft>
                      </a:pPr>
                      <a:r>
                        <a:rPr lang="en-US" sz="1200" dirty="0">
                          <a:effectLst/>
                        </a:rPr>
                        <a:t>Highest Test Dice Index</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200">
                          <a:effectLst/>
                        </a:rPr>
                        <a:t>0.58</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200">
                          <a:effectLst/>
                        </a:rPr>
                        <a:t>0.72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200">
                          <a:effectLst/>
                        </a:rPr>
                        <a:t>0.75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200">
                          <a:effectLst/>
                        </a:rPr>
                        <a:t>0.80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200">
                          <a:effectLst/>
                        </a:rPr>
                        <a:t>0.83</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58298114"/>
                  </a:ext>
                </a:extLst>
              </a:tr>
              <a:tr h="1213333">
                <a:tc>
                  <a:txBody>
                    <a:bodyPr/>
                    <a:lstStyle/>
                    <a:p>
                      <a:pPr marL="0" marR="0" algn="ctr">
                        <a:lnSpc>
                          <a:spcPct val="200000"/>
                        </a:lnSpc>
                        <a:spcBef>
                          <a:spcPts val="0"/>
                        </a:spcBef>
                        <a:spcAft>
                          <a:spcPts val="0"/>
                        </a:spcAft>
                      </a:pPr>
                      <a:r>
                        <a:rPr lang="en-US" sz="1200">
                          <a:effectLst/>
                        </a:rPr>
                        <a:t>Computational Time(seconds)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200">
                          <a:effectLst/>
                        </a:rPr>
                        <a:t>820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200">
                          <a:effectLst/>
                        </a:rPr>
                        <a:t>848</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200">
                          <a:effectLst/>
                        </a:rPr>
                        <a:t>856</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200">
                          <a:effectLst/>
                        </a:rPr>
                        <a:t>902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200" dirty="0">
                          <a:effectLst/>
                        </a:rPr>
                        <a:t>922</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53738135"/>
                  </a:ext>
                </a:extLst>
              </a:tr>
            </a:tbl>
          </a:graphicData>
        </a:graphic>
      </p:graphicFrame>
      <p:sp>
        <p:nvSpPr>
          <p:cNvPr id="7" name="Footer Placeholder 6">
            <a:extLst>
              <a:ext uri="{FF2B5EF4-FFF2-40B4-BE49-F238E27FC236}">
                <a16:creationId xmlns:a16="http://schemas.microsoft.com/office/drawing/2014/main" id="{50B6C1BE-8883-467C-A633-27E5006AE543}"/>
              </a:ext>
            </a:extLst>
          </p:cNvPr>
          <p:cNvSpPr>
            <a:spLocks noGrp="1"/>
          </p:cNvSpPr>
          <p:nvPr>
            <p:ph type="ftr" sz="quarter" idx="11"/>
          </p:nvPr>
        </p:nvSpPr>
        <p:spPr>
          <a:xfrm>
            <a:off x="6852173" y="6200948"/>
            <a:ext cx="4539727" cy="365125"/>
          </a:xfrm>
        </p:spPr>
        <p:txBody>
          <a:bodyPr/>
          <a:lstStyle/>
          <a:p>
            <a:pPr algn="r"/>
            <a:r>
              <a:rPr lang="en-US" dirty="0"/>
              <a:t>17</a:t>
            </a:r>
          </a:p>
        </p:txBody>
      </p:sp>
    </p:spTree>
    <p:extLst>
      <p:ext uri="{BB962C8B-B14F-4D97-AF65-F5344CB8AC3E}">
        <p14:creationId xmlns:p14="http://schemas.microsoft.com/office/powerpoint/2010/main" val="2365126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A588-07DF-4508-AAB7-A27181682F94}"/>
              </a:ext>
            </a:extLst>
          </p:cNvPr>
          <p:cNvSpPr>
            <a:spLocks noGrp="1"/>
          </p:cNvSpPr>
          <p:nvPr>
            <p:ph type="title"/>
          </p:nvPr>
        </p:nvSpPr>
        <p:spPr>
          <a:xfrm>
            <a:off x="700635" y="745724"/>
            <a:ext cx="10691265" cy="532660"/>
          </a:xfrm>
        </p:spPr>
        <p:txBody>
          <a:bodyPr>
            <a:noAutofit/>
          </a:bodyPr>
          <a:lstStyle/>
          <a:p>
            <a:r>
              <a:rPr lang="en-US" sz="3400" dirty="0">
                <a:latin typeface="Times New Roman" panose="02020603050405020304" pitchFamily="18" charset="0"/>
                <a:cs typeface="Times New Roman" panose="02020603050405020304" pitchFamily="18" charset="0"/>
              </a:rPr>
              <a:t>CLASSIFICATION</a:t>
            </a:r>
          </a:p>
        </p:txBody>
      </p:sp>
      <p:sp>
        <p:nvSpPr>
          <p:cNvPr id="3" name="Content Placeholder 2">
            <a:extLst>
              <a:ext uri="{FF2B5EF4-FFF2-40B4-BE49-F238E27FC236}">
                <a16:creationId xmlns:a16="http://schemas.microsoft.com/office/drawing/2014/main" id="{740FF77D-B715-4236-BAC5-611409F41875}"/>
              </a:ext>
            </a:extLst>
          </p:cNvPr>
          <p:cNvSpPr>
            <a:spLocks noGrp="1"/>
          </p:cNvSpPr>
          <p:nvPr>
            <p:ph idx="1"/>
          </p:nvPr>
        </p:nvSpPr>
        <p:spPr>
          <a:xfrm>
            <a:off x="700635" y="1278384"/>
            <a:ext cx="10691265" cy="4833892"/>
          </a:xfrm>
        </p:spPr>
        <p:txBody>
          <a:bodyPr>
            <a:noAutofit/>
          </a:bodyPr>
          <a:lstStyle/>
          <a:p>
            <a:pPr algn="just"/>
            <a:r>
              <a:rPr lang="en-US" sz="1800" dirty="0">
                <a:latin typeface="Times New Roman" panose="02020603050405020304" pitchFamily="18" charset="0"/>
                <a:cs typeface="Times New Roman" panose="02020603050405020304" pitchFamily="18" charset="0"/>
              </a:rPr>
              <a:t>Classification is the task of predicting which class an item belongs to. Classifiers can be binary which results in a yes or no decision or are able to categorize items into several classes. Classification is used in machine learning areas such as email spam filtering, Image recognition etc. and much more. </a:t>
            </a:r>
          </a:p>
          <a:p>
            <a:pPr algn="just"/>
            <a:r>
              <a:rPr lang="en-US" sz="1800" dirty="0">
                <a:latin typeface="Times New Roman" panose="02020603050405020304" pitchFamily="18" charset="0"/>
                <a:cs typeface="Times New Roman" panose="02020603050405020304" pitchFamily="18" charset="0"/>
              </a:rPr>
              <a:t>Manual classification is generally subjective and greatly depends on the person accessing the situation. Therefore, a computer aided technology helps pathologists/dermatologists perform better.</a:t>
            </a:r>
          </a:p>
          <a:p>
            <a:pPr algn="just"/>
            <a:r>
              <a:rPr lang="en-US" sz="1800" dirty="0">
                <a:latin typeface="Times New Roman" panose="02020603050405020304" pitchFamily="18" charset="0"/>
                <a:cs typeface="Times New Roman" panose="02020603050405020304" pitchFamily="18" charset="0"/>
              </a:rPr>
              <a:t>A pre-trained model was used and fine-tuned as per the needs of the problem statement/data-set.  This is also known as Transfer Learning. For this purpose, a combination of ISIC-2019 and 2020 data-set was used.</a:t>
            </a: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Figure 15: Overview of The Process</a:t>
            </a: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886CCE6-923D-47D8-928D-C646AC01D61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88029" y="4082143"/>
            <a:ext cx="6565354" cy="1616528"/>
          </a:xfrm>
          <a:prstGeom prst="rect">
            <a:avLst/>
          </a:prstGeom>
          <a:noFill/>
          <a:ln>
            <a:noFill/>
          </a:ln>
        </p:spPr>
      </p:pic>
      <p:sp>
        <p:nvSpPr>
          <p:cNvPr id="4" name="Footer Placeholder 3">
            <a:extLst>
              <a:ext uri="{FF2B5EF4-FFF2-40B4-BE49-F238E27FC236}">
                <a16:creationId xmlns:a16="http://schemas.microsoft.com/office/drawing/2014/main" id="{3114F218-21B7-424D-95E7-03C17C521901}"/>
              </a:ext>
            </a:extLst>
          </p:cNvPr>
          <p:cNvSpPr>
            <a:spLocks noGrp="1"/>
          </p:cNvSpPr>
          <p:nvPr>
            <p:ph type="ftr" sz="quarter" idx="11"/>
          </p:nvPr>
        </p:nvSpPr>
        <p:spPr>
          <a:xfrm>
            <a:off x="6852173" y="6167588"/>
            <a:ext cx="4539727" cy="365125"/>
          </a:xfrm>
        </p:spPr>
        <p:txBody>
          <a:bodyPr/>
          <a:lstStyle/>
          <a:p>
            <a:pPr algn="r"/>
            <a:r>
              <a:rPr lang="en-US" dirty="0"/>
              <a:t>18</a:t>
            </a:r>
          </a:p>
        </p:txBody>
      </p:sp>
    </p:spTree>
    <p:extLst>
      <p:ext uri="{BB962C8B-B14F-4D97-AF65-F5344CB8AC3E}">
        <p14:creationId xmlns:p14="http://schemas.microsoft.com/office/powerpoint/2010/main" val="1171893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59215-5351-4DF5-9F4D-2A545881BB7E}"/>
              </a:ext>
            </a:extLst>
          </p:cNvPr>
          <p:cNvSpPr>
            <a:spLocks noGrp="1"/>
          </p:cNvSpPr>
          <p:nvPr>
            <p:ph type="title"/>
          </p:nvPr>
        </p:nvSpPr>
        <p:spPr>
          <a:xfrm>
            <a:off x="700635" y="922096"/>
            <a:ext cx="10691265" cy="853438"/>
          </a:xfrm>
        </p:spPr>
        <p:txBody>
          <a:bodyPr/>
          <a:lstStyle/>
          <a:p>
            <a:r>
              <a:rPr lang="en-US" dirty="0"/>
              <a:t>OUTLINE OF THE THESIS</a:t>
            </a:r>
          </a:p>
        </p:txBody>
      </p:sp>
      <p:sp>
        <p:nvSpPr>
          <p:cNvPr id="3" name="Content Placeholder 2">
            <a:extLst>
              <a:ext uri="{FF2B5EF4-FFF2-40B4-BE49-F238E27FC236}">
                <a16:creationId xmlns:a16="http://schemas.microsoft.com/office/drawing/2014/main" id="{F5E0D01D-D4DB-4210-B1FF-BD0216350E9E}"/>
              </a:ext>
            </a:extLst>
          </p:cNvPr>
          <p:cNvSpPr>
            <a:spLocks noGrp="1"/>
          </p:cNvSpPr>
          <p:nvPr>
            <p:ph idx="1"/>
          </p:nvPr>
        </p:nvSpPr>
        <p:spPr>
          <a:xfrm>
            <a:off x="700635" y="1775534"/>
            <a:ext cx="10691265" cy="4153680"/>
          </a:xfrm>
        </p:spPr>
        <p:txBody>
          <a:bodyPr>
            <a:noAutofit/>
          </a:bodyPr>
          <a:lstStyle/>
          <a:p>
            <a:r>
              <a:rPr lang="en-US" sz="4000" dirty="0"/>
              <a:t>Introduction</a:t>
            </a:r>
          </a:p>
          <a:p>
            <a:r>
              <a:rPr lang="en-US" sz="4000" dirty="0"/>
              <a:t>Goal</a:t>
            </a:r>
          </a:p>
          <a:p>
            <a:r>
              <a:rPr lang="en-US" sz="4000" dirty="0"/>
              <a:t>Segmentation</a:t>
            </a:r>
          </a:p>
          <a:p>
            <a:r>
              <a:rPr lang="en-US" sz="4000" dirty="0"/>
              <a:t>Classification + Segmentation</a:t>
            </a:r>
          </a:p>
          <a:p>
            <a:r>
              <a:rPr lang="en-US" sz="4000" dirty="0"/>
              <a:t>Future Work</a:t>
            </a:r>
          </a:p>
        </p:txBody>
      </p:sp>
      <p:sp>
        <p:nvSpPr>
          <p:cNvPr id="4" name="Footer Placeholder 3">
            <a:extLst>
              <a:ext uri="{FF2B5EF4-FFF2-40B4-BE49-F238E27FC236}">
                <a16:creationId xmlns:a16="http://schemas.microsoft.com/office/drawing/2014/main" id="{BF169FF8-5B64-449C-8792-830E4A354D03}"/>
              </a:ext>
            </a:extLst>
          </p:cNvPr>
          <p:cNvSpPr>
            <a:spLocks noGrp="1"/>
          </p:cNvSpPr>
          <p:nvPr>
            <p:ph type="ftr" sz="quarter" idx="11"/>
          </p:nvPr>
        </p:nvSpPr>
        <p:spPr>
          <a:xfrm>
            <a:off x="6852173" y="6187674"/>
            <a:ext cx="4539727" cy="365125"/>
          </a:xfrm>
        </p:spPr>
        <p:txBody>
          <a:bodyPr/>
          <a:lstStyle/>
          <a:p>
            <a:pPr algn="r"/>
            <a:r>
              <a:rPr lang="en-US" dirty="0"/>
              <a:t>1</a:t>
            </a:r>
          </a:p>
        </p:txBody>
      </p:sp>
    </p:spTree>
    <p:extLst>
      <p:ext uri="{BB962C8B-B14F-4D97-AF65-F5344CB8AC3E}">
        <p14:creationId xmlns:p14="http://schemas.microsoft.com/office/powerpoint/2010/main" val="3926094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A588-07DF-4508-AAB7-A27181682F94}"/>
              </a:ext>
            </a:extLst>
          </p:cNvPr>
          <p:cNvSpPr>
            <a:spLocks noGrp="1"/>
          </p:cNvSpPr>
          <p:nvPr>
            <p:ph type="title"/>
          </p:nvPr>
        </p:nvSpPr>
        <p:spPr>
          <a:xfrm>
            <a:off x="700635" y="745724"/>
            <a:ext cx="10691265" cy="532660"/>
          </a:xfrm>
        </p:spPr>
        <p:txBody>
          <a:bodyPr>
            <a:noAutofit/>
          </a:bodyPr>
          <a:lstStyle/>
          <a:p>
            <a:r>
              <a:rPr lang="en-US" sz="3400" dirty="0">
                <a:latin typeface="Times New Roman" panose="02020603050405020304" pitchFamily="18" charset="0"/>
                <a:cs typeface="Times New Roman" panose="02020603050405020304" pitchFamily="18" charset="0"/>
              </a:rPr>
              <a:t>CLASSIFICATION</a:t>
            </a:r>
          </a:p>
        </p:txBody>
      </p:sp>
      <p:sp>
        <p:nvSpPr>
          <p:cNvPr id="3" name="Content Placeholder 2">
            <a:extLst>
              <a:ext uri="{FF2B5EF4-FFF2-40B4-BE49-F238E27FC236}">
                <a16:creationId xmlns:a16="http://schemas.microsoft.com/office/drawing/2014/main" id="{740FF77D-B715-4236-BAC5-611409F41875}"/>
              </a:ext>
            </a:extLst>
          </p:cNvPr>
          <p:cNvSpPr>
            <a:spLocks noGrp="1"/>
          </p:cNvSpPr>
          <p:nvPr>
            <p:ph idx="1"/>
          </p:nvPr>
        </p:nvSpPr>
        <p:spPr>
          <a:xfrm>
            <a:off x="700635" y="1278384"/>
            <a:ext cx="10691265" cy="4833892"/>
          </a:xfrm>
        </p:spPr>
        <p:txBody>
          <a:bodyPr>
            <a:normAutofit/>
          </a:bodyPr>
          <a:lstStyle/>
          <a:p>
            <a:pPr marL="0" indent="0" algn="just">
              <a:buNone/>
            </a:pPr>
            <a:r>
              <a:rPr lang="en-US" sz="1800" b="1" dirty="0">
                <a:latin typeface="Times New Roman" panose="02020603050405020304" pitchFamily="18" charset="0"/>
                <a:cs typeface="Times New Roman" panose="02020603050405020304" pitchFamily="18" charset="0"/>
              </a:rPr>
              <a:t>Pre-Processing &amp; Data-Augmentation</a:t>
            </a:r>
          </a:p>
          <a:p>
            <a:pPr algn="just"/>
            <a:r>
              <a:rPr lang="en-US" sz="1800" dirty="0">
                <a:latin typeface="Times New Roman" panose="02020603050405020304" pitchFamily="18" charset="0"/>
                <a:cs typeface="Times New Roman" panose="02020603050405020304" pitchFamily="18" charset="0"/>
              </a:rPr>
              <a:t>This follows the same procedures from the segmentation network in which we normalized and augmented the data before training. </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Horizontal flipping: Horizontal flip augmentation is when the columns of the input image is reversed.</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Rotation: Rotation augmentation is done by rotating the image between -180º and 180º.</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Resized crop: Resized crop augmentation is when a random subset is created from the original image and scaled back to a given size.</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Color Jitter: In this augmentation rather than the location of pixels brightness, contrast and saturation are altered.                 </a:t>
            </a:r>
          </a:p>
          <a:p>
            <a:pPr marL="0" indent="0" algn="just">
              <a:buNone/>
            </a:pPr>
            <a:r>
              <a:rPr lang="en-US" sz="1800" dirty="0">
                <a:latin typeface="Times New Roman" panose="02020603050405020304" pitchFamily="18" charset="0"/>
                <a:cs typeface="Times New Roman" panose="02020603050405020304" pitchFamily="18" charset="0"/>
              </a:rPr>
              <a:t>                                                                   Color Jitter</a:t>
            </a:r>
          </a:p>
          <a:p>
            <a:pPr marL="0" indent="0" algn="just">
              <a:buNone/>
            </a:pPr>
            <a:r>
              <a:rPr lang="en-US" sz="1800" dirty="0">
                <a:latin typeface="Times New Roman" panose="02020603050405020304" pitchFamily="18" charset="0"/>
                <a:cs typeface="Times New Roman" panose="02020603050405020304" pitchFamily="18" charset="0"/>
              </a:rPr>
              <a:t>                                                                                                                                   Figure 16: Jitter Augmentation</a:t>
            </a:r>
          </a:p>
        </p:txBody>
      </p:sp>
      <p:pic>
        <p:nvPicPr>
          <p:cNvPr id="5" name="Picture 4">
            <a:extLst>
              <a:ext uri="{FF2B5EF4-FFF2-40B4-BE49-F238E27FC236}">
                <a16:creationId xmlns:a16="http://schemas.microsoft.com/office/drawing/2014/main" id="{A9398D0B-D948-4326-983E-A99F02CE28DF}"/>
              </a:ext>
            </a:extLst>
          </p:cNvPr>
          <p:cNvPicPr>
            <a:picLocks noChangeAspect="1"/>
          </p:cNvPicPr>
          <p:nvPr/>
        </p:nvPicPr>
        <p:blipFill>
          <a:blip r:embed="rId2"/>
          <a:stretch>
            <a:fillRect/>
          </a:stretch>
        </p:blipFill>
        <p:spPr>
          <a:xfrm>
            <a:off x="2171383" y="4616602"/>
            <a:ext cx="1984058" cy="1495674"/>
          </a:xfrm>
          <a:prstGeom prst="rect">
            <a:avLst/>
          </a:prstGeom>
        </p:spPr>
      </p:pic>
      <p:sp>
        <p:nvSpPr>
          <p:cNvPr id="6" name="Arrow: Right 5">
            <a:extLst>
              <a:ext uri="{FF2B5EF4-FFF2-40B4-BE49-F238E27FC236}">
                <a16:creationId xmlns:a16="http://schemas.microsoft.com/office/drawing/2014/main" id="{B901D2F8-7580-4296-B398-E41E5944FA33}"/>
              </a:ext>
            </a:extLst>
          </p:cNvPr>
          <p:cNvSpPr/>
          <p:nvPr/>
        </p:nvSpPr>
        <p:spPr>
          <a:xfrm>
            <a:off x="4257040" y="5364439"/>
            <a:ext cx="1706880" cy="17276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E68B573D-1D45-4D19-B5A0-917313133282}"/>
              </a:ext>
            </a:extLst>
          </p:cNvPr>
          <p:cNvPicPr>
            <a:picLocks noChangeAspect="1"/>
          </p:cNvPicPr>
          <p:nvPr/>
        </p:nvPicPr>
        <p:blipFill>
          <a:blip r:embed="rId3"/>
          <a:stretch>
            <a:fillRect/>
          </a:stretch>
        </p:blipFill>
        <p:spPr>
          <a:xfrm>
            <a:off x="6096000" y="4616602"/>
            <a:ext cx="2001565" cy="1495675"/>
          </a:xfrm>
          <a:prstGeom prst="rect">
            <a:avLst/>
          </a:prstGeom>
        </p:spPr>
      </p:pic>
      <p:sp>
        <p:nvSpPr>
          <p:cNvPr id="4" name="Footer Placeholder 3">
            <a:extLst>
              <a:ext uri="{FF2B5EF4-FFF2-40B4-BE49-F238E27FC236}">
                <a16:creationId xmlns:a16="http://schemas.microsoft.com/office/drawing/2014/main" id="{586AA85F-5BEA-4257-B469-AD093FE1ADEF}"/>
              </a:ext>
            </a:extLst>
          </p:cNvPr>
          <p:cNvSpPr>
            <a:spLocks noGrp="1"/>
          </p:cNvSpPr>
          <p:nvPr>
            <p:ph type="ftr" sz="quarter" idx="11"/>
          </p:nvPr>
        </p:nvSpPr>
        <p:spPr>
          <a:xfrm>
            <a:off x="6852173" y="6178797"/>
            <a:ext cx="4539727" cy="365125"/>
          </a:xfrm>
        </p:spPr>
        <p:txBody>
          <a:bodyPr/>
          <a:lstStyle/>
          <a:p>
            <a:pPr algn="r"/>
            <a:r>
              <a:rPr lang="en-US" dirty="0"/>
              <a:t>19</a:t>
            </a:r>
          </a:p>
        </p:txBody>
      </p:sp>
    </p:spTree>
    <p:extLst>
      <p:ext uri="{BB962C8B-B14F-4D97-AF65-F5344CB8AC3E}">
        <p14:creationId xmlns:p14="http://schemas.microsoft.com/office/powerpoint/2010/main" val="1721111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A588-07DF-4508-AAB7-A27181682F94}"/>
              </a:ext>
            </a:extLst>
          </p:cNvPr>
          <p:cNvSpPr>
            <a:spLocks noGrp="1"/>
          </p:cNvSpPr>
          <p:nvPr>
            <p:ph type="title"/>
          </p:nvPr>
        </p:nvSpPr>
        <p:spPr>
          <a:xfrm>
            <a:off x="700635" y="745724"/>
            <a:ext cx="10691265" cy="532660"/>
          </a:xfrm>
        </p:spPr>
        <p:txBody>
          <a:bodyPr>
            <a:noAutofit/>
          </a:bodyPr>
          <a:lstStyle/>
          <a:p>
            <a:r>
              <a:rPr lang="en-US" sz="3400" dirty="0">
                <a:latin typeface="Times New Roman" panose="02020603050405020304" pitchFamily="18" charset="0"/>
                <a:cs typeface="Times New Roman" panose="02020603050405020304" pitchFamily="18" charset="0"/>
              </a:rPr>
              <a:t>CLASSIFICATION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40FF77D-B715-4236-BAC5-611409F41875}"/>
                  </a:ext>
                </a:extLst>
              </p:cNvPr>
              <p:cNvSpPr>
                <a:spLocks noGrp="1"/>
              </p:cNvSpPr>
              <p:nvPr>
                <p:ph idx="1"/>
              </p:nvPr>
            </p:nvSpPr>
            <p:spPr>
              <a:xfrm>
                <a:off x="700635" y="1278384"/>
                <a:ext cx="10691265" cy="4833892"/>
              </a:xfrm>
            </p:spPr>
            <p:txBody>
              <a:bodyPr>
                <a:noAutofit/>
              </a:bodyPr>
              <a:lstStyle/>
              <a:p>
                <a:pPr marL="0" indent="0" algn="just">
                  <a:buNone/>
                </a:pPr>
                <a:r>
                  <a:rPr lang="en-US" sz="1800" b="1" dirty="0">
                    <a:latin typeface="Times New Roman" panose="02020603050405020304" pitchFamily="18" charset="0"/>
                    <a:cs typeface="Times New Roman" panose="02020603050405020304" pitchFamily="18" charset="0"/>
                  </a:rPr>
                  <a:t>Unbalanced Data Set &amp; Weighted Loss Function</a:t>
                </a:r>
              </a:p>
              <a:p>
                <a:pPr algn="just"/>
                <a:r>
                  <a:rPr lang="en-US" sz="1800" dirty="0">
                    <a:latin typeface="Times New Roman" panose="02020603050405020304" pitchFamily="18" charset="0"/>
                    <a:cs typeface="Times New Roman" panose="02020603050405020304" pitchFamily="18" charset="0"/>
                  </a:rPr>
                  <a:t>The ISIC 2019-2020 dataset combined contains 57224 images.</a:t>
                </a:r>
              </a:p>
              <a:p>
                <a:pPr algn="just"/>
                <a:r>
                  <a:rPr lang="en-US" sz="1800" dirty="0">
                    <a:latin typeface="Times New Roman" panose="02020603050405020304" pitchFamily="18" charset="0"/>
                    <a:cs typeface="Times New Roman" panose="02020603050405020304" pitchFamily="18" charset="0"/>
                  </a:rPr>
                  <a:t>The dataset is unbalanced with Nevus having 52302 images while Melanoma having just 4922 images. </a:t>
                </a:r>
              </a:p>
              <a:p>
                <a:pPr algn="just"/>
                <a:r>
                  <a:rPr lang="en-US" sz="1800" dirty="0">
                    <a:latin typeface="Times New Roman" panose="02020603050405020304" pitchFamily="18" charset="0"/>
                    <a:cs typeface="Times New Roman" panose="02020603050405020304" pitchFamily="18" charset="0"/>
                  </a:rPr>
                  <a:t>To counter this problem firstly the weights to be assigned for each class is calculated. Weights are the ratio of the number of samples in each class to the total number of samples. </a:t>
                </a:r>
              </a:p>
              <a:p>
                <a:pPr algn="just"/>
                <a:r>
                  <a:rPr lang="en-US" sz="1800" dirty="0">
                    <a:latin typeface="Times New Roman" panose="02020603050405020304" pitchFamily="18" charset="0"/>
                    <a:cs typeface="Times New Roman" panose="02020603050405020304" pitchFamily="18" charset="0"/>
                  </a:rPr>
                  <a:t>Then these weights are passed into the loss function. But class 0 receives </a:t>
                </a:r>
              </a:p>
              <a:p>
                <a:pPr marL="0" indent="0" algn="just">
                  <a:buNone/>
                </a:pPr>
                <a:r>
                  <a:rPr lang="en-US" sz="1800" dirty="0">
                    <a:latin typeface="Times New Roman" panose="02020603050405020304" pitchFamily="18" charset="0"/>
                    <a:cs typeface="Times New Roman" panose="02020603050405020304" pitchFamily="18" charset="0"/>
                  </a:rPr>
                  <a:t>     weights of class 1 and class 1 receives weights of class 0.</a:t>
                </a:r>
              </a:p>
              <a:p>
                <a:pPr algn="just"/>
                <a14:m>
                  <m:oMath xmlns:m="http://schemas.openxmlformats.org/officeDocument/2006/math">
                    <m:r>
                      <a:rPr lang="en-US" sz="1800" b="0" i="1" smtClean="0">
                        <a:latin typeface="Cambria Math" panose="02040503050406030204" pitchFamily="18" charset="0"/>
                        <a:cs typeface="Times New Roman" panose="02020603050405020304" pitchFamily="18" charset="0"/>
                      </a:rPr>
                      <m:t>𝐶𝑙𝑎𝑠𝑠</m:t>
                    </m:r>
                    <m:r>
                      <a:rPr lang="en-US" sz="1800" b="0" i="1" smtClean="0">
                        <a:latin typeface="Cambria Math" panose="02040503050406030204" pitchFamily="18" charset="0"/>
                        <a:cs typeface="Times New Roman" panose="02020603050405020304" pitchFamily="18" charset="0"/>
                      </a:rPr>
                      <m:t> </m:t>
                    </m:r>
                    <m:r>
                      <a:rPr lang="en-US" sz="1800" b="0" i="1" smtClean="0">
                        <a:latin typeface="Cambria Math" panose="02040503050406030204" pitchFamily="18" charset="0"/>
                        <a:cs typeface="Times New Roman" panose="02020603050405020304" pitchFamily="18" charset="0"/>
                      </a:rPr>
                      <m:t>𝑁𝑒𝑣𝑢𝑠</m:t>
                    </m:r>
                    <m:r>
                      <a:rPr lang="en-US" sz="1800" b="0" i="1" smtClean="0">
                        <a:latin typeface="Cambria Math" panose="02040503050406030204" pitchFamily="18" charset="0"/>
                        <a:cs typeface="Times New Roman" panose="02020603050405020304" pitchFamily="18" charset="0"/>
                      </a:rPr>
                      <m:t>:</m:t>
                    </m:r>
                    <m:f>
                      <m:fPr>
                        <m:ctrlPr>
                          <a:rPr lang="en-US" sz="1800" i="1" smtClean="0">
                            <a:latin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cs typeface="Times New Roman" panose="02020603050405020304" pitchFamily="18" charset="0"/>
                          </a:rPr>
                          <m:t>4922</m:t>
                        </m:r>
                      </m:num>
                      <m:den>
                        <m:r>
                          <a:rPr lang="en-US" sz="1800" b="0" i="1" smtClean="0">
                            <a:latin typeface="Cambria Math" panose="02040503050406030204" pitchFamily="18" charset="0"/>
                            <a:cs typeface="Times New Roman" panose="02020603050405020304" pitchFamily="18" charset="0"/>
                          </a:rPr>
                          <m:t>57224</m:t>
                        </m:r>
                      </m:den>
                    </m:f>
                    <m:r>
                      <a:rPr lang="en-US" sz="1800" b="0" i="1" smtClean="0">
                        <a:latin typeface="Cambria Math" panose="02040503050406030204" pitchFamily="18" charset="0"/>
                        <a:cs typeface="Times New Roman" panose="02020603050405020304" pitchFamily="18" charset="0"/>
                      </a:rPr>
                      <m:t>=0.08601 </m:t>
                    </m:r>
                  </m:oMath>
                </a14:m>
                <a:r>
                  <a:rPr lang="en-US" sz="1800" dirty="0">
                    <a:latin typeface="Times New Roman" panose="02020603050405020304" pitchFamily="18" charset="0"/>
                    <a:cs typeface="Times New Roman" panose="02020603050405020304" pitchFamily="18" charset="0"/>
                  </a:rPr>
                  <a:t>                                   Figure 17: Imbalance</a:t>
                </a:r>
              </a:p>
              <a:p>
                <a:pPr algn="just"/>
                <a14:m>
                  <m:oMath xmlns:m="http://schemas.openxmlformats.org/officeDocument/2006/math">
                    <m:r>
                      <a:rPr lang="en-US" sz="1800" b="0" i="1" smtClean="0">
                        <a:latin typeface="Cambria Math" panose="02040503050406030204" pitchFamily="18" charset="0"/>
                        <a:cs typeface="Times New Roman" panose="02020603050405020304" pitchFamily="18" charset="0"/>
                      </a:rPr>
                      <m:t>𝐶𝑙𝑎𝑠𝑠</m:t>
                    </m:r>
                    <m:r>
                      <a:rPr lang="en-US" sz="1800" b="0" i="1" smtClean="0">
                        <a:latin typeface="Cambria Math" panose="02040503050406030204" pitchFamily="18" charset="0"/>
                        <a:cs typeface="Times New Roman" panose="02020603050405020304" pitchFamily="18" charset="0"/>
                      </a:rPr>
                      <m:t> </m:t>
                    </m:r>
                    <m:r>
                      <a:rPr lang="en-US" sz="1800" b="0" i="1" smtClean="0">
                        <a:latin typeface="Cambria Math" panose="02040503050406030204" pitchFamily="18" charset="0"/>
                        <a:cs typeface="Times New Roman" panose="02020603050405020304" pitchFamily="18" charset="0"/>
                      </a:rPr>
                      <m:t>𝑀𝑒𝑙𝑎𝑛𝑜𝑚𝑎</m:t>
                    </m:r>
                    <m:r>
                      <a:rPr lang="en-US" sz="1800" b="0" i="1" smtClean="0">
                        <a:latin typeface="Cambria Math" panose="02040503050406030204" pitchFamily="18" charset="0"/>
                        <a:cs typeface="Times New Roman" panose="02020603050405020304" pitchFamily="18" charset="0"/>
                      </a:rPr>
                      <m:t>:</m:t>
                    </m:r>
                    <m:f>
                      <m:fPr>
                        <m:ctrlPr>
                          <a:rPr lang="en-US" sz="1800" i="1" smtClean="0">
                            <a:latin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cs typeface="Times New Roman" panose="02020603050405020304" pitchFamily="18" charset="0"/>
                          </a:rPr>
                          <m:t>52302</m:t>
                        </m:r>
                      </m:num>
                      <m:den>
                        <m:r>
                          <a:rPr lang="en-US" sz="1800" b="0" i="1" smtClean="0">
                            <a:latin typeface="Cambria Math" panose="02040503050406030204" pitchFamily="18" charset="0"/>
                            <a:cs typeface="Times New Roman" panose="02020603050405020304" pitchFamily="18" charset="0"/>
                          </a:rPr>
                          <m:t>57224</m:t>
                        </m:r>
                      </m:den>
                    </m:f>
                    <m:r>
                      <a:rPr lang="en-US" sz="1800" b="0" i="1" smtClean="0">
                        <a:latin typeface="Cambria Math" panose="02040503050406030204" pitchFamily="18" charset="0"/>
                        <a:cs typeface="Times New Roman" panose="02020603050405020304" pitchFamily="18" charset="0"/>
                      </a:rPr>
                      <m:t>=0.91399 </m:t>
                    </m:r>
                  </m:oMath>
                </a14:m>
                <a:r>
                  <a:rPr lang="en-US" sz="1800" dirty="0">
                    <a:latin typeface="Times New Roman" panose="02020603050405020304" pitchFamily="18" charset="0"/>
                    <a:cs typeface="Times New Roman" panose="02020603050405020304" pitchFamily="18" charset="0"/>
                  </a:rPr>
                  <a:t>                                                                         </a:t>
                </a:r>
              </a:p>
              <a:p>
                <a:pPr marL="0" indent="0" algn="just">
                  <a:buNone/>
                </a:pPr>
                <a14:m>
                  <m:oMath xmlns:m="http://schemas.openxmlformats.org/officeDocument/2006/math">
                    <m:r>
                      <a:rPr lang="en-US" sz="1800" b="0" i="1" smtClean="0">
                        <a:latin typeface="Cambria Math" panose="02040503050406030204" pitchFamily="18" charset="0"/>
                        <a:cs typeface="Times New Roman" panose="02020603050405020304" pitchFamily="18" charset="0"/>
                      </a:rPr>
                      <m:t>        </m:t>
                    </m:r>
                    <m:r>
                      <a:rPr lang="en-US" sz="1800" i="1" smtClean="0">
                        <a:latin typeface="Cambria Math" panose="02040503050406030204" pitchFamily="18" charset="0"/>
                        <a:cs typeface="Times New Roman" panose="02020603050405020304" pitchFamily="18" charset="0"/>
                      </a:rPr>
                      <m:t>𝑙𝑜𝑠𝑠</m:t>
                    </m:r>
                    <m:r>
                      <a:rPr lang="en-US" sz="1800" i="1" smtClean="0">
                        <a:latin typeface="Cambria Math" panose="02040503050406030204" pitchFamily="18" charset="0"/>
                        <a:cs typeface="Times New Roman" panose="02020603050405020304" pitchFamily="18" charset="0"/>
                      </a:rPr>
                      <m:t>=</m:t>
                    </m:r>
                    <m:nary>
                      <m:naryPr>
                        <m:chr m:val="∑"/>
                        <m:ctrlPr>
                          <a:rPr lang="en-US" sz="1800" i="1" smtClean="0">
                            <a:latin typeface="Cambria Math" panose="02040503050406030204" pitchFamily="18" charset="0"/>
                            <a:cs typeface="Times New Roman" panose="02020603050405020304" pitchFamily="18" charset="0"/>
                          </a:rPr>
                        </m:ctrlPr>
                      </m:naryPr>
                      <m:sub>
                        <m:r>
                          <m:rPr>
                            <m:brk m:alnAt="23"/>
                          </m:rPr>
                          <a:rPr lang="en-US" sz="1800" i="1">
                            <a:latin typeface="Cambria Math" panose="02040503050406030204" pitchFamily="18" charset="0"/>
                            <a:cs typeface="Times New Roman" panose="02020603050405020304" pitchFamily="18" charset="0"/>
                          </a:rPr>
                          <m:t>𝑗</m:t>
                        </m:r>
                        <m:r>
                          <a:rPr lang="en-US" sz="1800" i="1">
                            <a:latin typeface="Cambria Math" panose="02040503050406030204" pitchFamily="18" charset="0"/>
                            <a:cs typeface="Times New Roman" panose="02020603050405020304" pitchFamily="18" charset="0"/>
                          </a:rPr>
                          <m:t>=1</m:t>
                        </m:r>
                      </m:sub>
                      <m:sup>
                        <m:r>
                          <a:rPr lang="en-US" sz="1800" b="0" i="1" smtClean="0">
                            <a:latin typeface="Cambria Math" panose="02040503050406030204" pitchFamily="18" charset="0"/>
                            <a:cs typeface="Times New Roman" panose="02020603050405020304" pitchFamily="18" charset="0"/>
                          </a:rPr>
                          <m:t>𝑁</m:t>
                        </m:r>
                      </m:sup>
                      <m:e>
                        <m:f>
                          <m:fPr>
                            <m:ctrlPr>
                              <a:rPr lang="en-US" sz="1800" b="0" i="1" smtClean="0">
                                <a:latin typeface="Cambria Math" panose="02040503050406030204" pitchFamily="18" charset="0"/>
                                <a:cs typeface="Times New Roman" panose="02020603050405020304" pitchFamily="18" charset="0"/>
                              </a:rPr>
                            </m:ctrlPr>
                          </m:fPr>
                          <m:num>
                            <m:r>
                              <m:rPr>
                                <m:sty m:val="p"/>
                              </m:rPr>
                              <a:rPr lang="en-US" sz="1800">
                                <a:latin typeface="Cambria Math" panose="02040503050406030204" pitchFamily="18" charset="0"/>
                                <a:cs typeface="Times New Roman" panose="02020603050405020304" pitchFamily="18" charset="0"/>
                              </a:rPr>
                              <m:t>cross</m:t>
                            </m:r>
                            <m:d>
                              <m:dPr>
                                <m:ctrlPr>
                                  <a:rPr lang="en-US" sz="1800" i="1">
                                    <a:latin typeface="Cambria Math" panose="02040503050406030204" pitchFamily="18" charset="0"/>
                                    <a:cs typeface="Times New Roman" panose="02020603050405020304" pitchFamily="18" charset="0"/>
                                  </a:rPr>
                                </m:ctrlPr>
                              </m:dPr>
                              <m:e>
                                <m:r>
                                  <a:rPr lang="en-US" sz="1800" i="1">
                                    <a:latin typeface="Cambria Math" panose="02040503050406030204" pitchFamily="18" charset="0"/>
                                    <a:cs typeface="Times New Roman" panose="02020603050405020304" pitchFamily="18" charset="0"/>
                                  </a:rPr>
                                  <m:t>𝑓</m:t>
                                </m:r>
                                <m:d>
                                  <m:dPr>
                                    <m:ctrlPr>
                                      <a:rPr lang="en-US" sz="1800" i="1">
                                        <a:latin typeface="Cambria Math" panose="02040503050406030204" pitchFamily="18" charset="0"/>
                                        <a:cs typeface="Times New Roman" panose="02020603050405020304" pitchFamily="18" charset="0"/>
                                      </a:rPr>
                                    </m:ctrlPr>
                                  </m:dPr>
                                  <m:e>
                                    <m:r>
                                      <a:rPr lang="en-US" sz="1800" i="1">
                                        <a:latin typeface="Cambria Math" panose="02040503050406030204" pitchFamily="18" charset="0"/>
                                        <a:cs typeface="Times New Roman" panose="02020603050405020304" pitchFamily="18" charset="0"/>
                                      </a:rPr>
                                      <m:t>𝑋</m:t>
                                    </m:r>
                                    <m:r>
                                      <a:rPr lang="en-US" sz="1800" i="1" baseline="-25000">
                                        <a:latin typeface="Cambria Math" panose="02040503050406030204" pitchFamily="18" charset="0"/>
                                        <a:cs typeface="Times New Roman" panose="02020603050405020304" pitchFamily="18" charset="0"/>
                                      </a:rPr>
                                      <m:t>𝑗</m:t>
                                    </m:r>
                                  </m:e>
                                </m:d>
                                <m:r>
                                  <a:rPr lang="en-US" sz="1800" i="1">
                                    <a:latin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𝑦𝑗</m:t>
                                </m:r>
                              </m:e>
                            </m:d>
                          </m:num>
                          <m:den>
                            <m:r>
                              <a:rPr lang="en-US" sz="1800" b="0" i="1" smtClean="0">
                                <a:latin typeface="Cambria Math" panose="02040503050406030204" pitchFamily="18" charset="0"/>
                                <a:cs typeface="Times New Roman" panose="02020603050405020304" pitchFamily="18" charset="0"/>
                              </a:rPr>
                              <m:t>𝑤𝑒𝑖𝑔h𝑡</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𝑐𝑙𝑎𝑠𝑠</m:t>
                            </m:r>
                            <m:r>
                              <a:rPr lang="en-US" sz="1800" b="0" i="1" smtClean="0">
                                <a:latin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𝑦</m:t>
                            </m:r>
                            <m:r>
                              <a:rPr lang="en-US" sz="1800" i="1" baseline="-25000">
                                <a:latin typeface="Cambria Math" panose="02040503050406030204" pitchFamily="18" charset="0"/>
                                <a:cs typeface="Times New Roman" panose="02020603050405020304" pitchFamily="18" charset="0"/>
                              </a:rPr>
                              <m:t>𝑖</m:t>
                            </m:r>
                            <m:r>
                              <a:rPr lang="en-US" sz="1800" b="0" i="1" smtClean="0">
                                <a:latin typeface="Cambria Math" panose="02040503050406030204" pitchFamily="18" charset="0"/>
                                <a:cs typeface="Times New Roman" panose="02020603050405020304" pitchFamily="18" charset="0"/>
                              </a:rPr>
                              <m:t>))</m:t>
                            </m:r>
                          </m:den>
                        </m:f>
                        <m:r>
                          <a:rPr lang="en-US" sz="1800" i="1">
                            <a:latin typeface="Cambria Math" panose="02040503050406030204" pitchFamily="18" charset="0"/>
                            <a:cs typeface="Times New Roman" panose="02020603050405020304" pitchFamily="18" charset="0"/>
                          </a:rPr>
                          <m:t> </m:t>
                        </m:r>
                      </m:e>
                    </m:nary>
                  </m:oMath>
                </a14:m>
                <a:r>
                  <a:rPr lang="en-US" sz="1800" dirty="0">
                    <a:latin typeface="Times New Roman" panose="02020603050405020304" pitchFamily="18" charset="0"/>
                    <a:cs typeface="Times New Roman" panose="02020603050405020304" pitchFamily="18" charset="0"/>
                  </a:rPr>
                  <a:t>         cross(</a:t>
                </a:r>
                <a:r>
                  <a:rPr lang="en-US" sz="1800" dirty="0" err="1">
                    <a:latin typeface="Times New Roman" panose="02020603050405020304" pitchFamily="18" charset="0"/>
                    <a:cs typeface="Times New Roman" panose="02020603050405020304" pitchFamily="18" charset="0"/>
                  </a:rPr>
                  <a:t>p,q</a:t>
                </a:r>
                <a:r>
                  <a:rPr lang="en-US" sz="1800" dirty="0">
                    <a:latin typeface="Times New Roman" panose="02020603050405020304" pitchFamily="18" charset="0"/>
                    <a:cs typeface="Times New Roman" panose="02020603050405020304" pitchFamily="18" charset="0"/>
                  </a:rPr>
                  <a:t>) = </a:t>
                </a:r>
                <a14:m>
                  <m:oMath xmlns:m="http://schemas.openxmlformats.org/officeDocument/2006/math">
                    <m:r>
                      <m:rPr>
                        <m:sty m:val="p"/>
                      </m:rPr>
                      <a:rPr lang="en-US" sz="1800" b="0" i="0" smtClean="0">
                        <a:latin typeface="Cambria Math" panose="02040503050406030204" pitchFamily="18" charset="0"/>
                        <a:cs typeface="Times New Roman" panose="02020603050405020304" pitchFamily="18" charset="0"/>
                      </a:rPr>
                      <m:t>weight</m:t>
                    </m:r>
                    <m:r>
                      <a:rPr lang="en-US" sz="1800" b="0" i="0" smtClean="0">
                        <a:latin typeface="Cambria Math" panose="02040503050406030204" pitchFamily="18" charset="0"/>
                        <a:cs typeface="Times New Roman" panose="02020603050405020304" pitchFamily="18" charset="0"/>
                      </a:rPr>
                      <m:t>(</m:t>
                    </m:r>
                    <m:r>
                      <m:rPr>
                        <m:sty m:val="p"/>
                      </m:rPr>
                      <a:rPr lang="en-US" sz="1800" b="0" i="0" smtClean="0">
                        <a:latin typeface="Cambria Math" panose="02040503050406030204" pitchFamily="18" charset="0"/>
                        <a:cs typeface="Times New Roman" panose="02020603050405020304" pitchFamily="18" charset="0"/>
                      </a:rPr>
                      <m:t>class</m:t>
                    </m:r>
                    <m:r>
                      <a:rPr lang="en-US" sz="1800" b="0" i="0"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𝑝</m:t>
                    </m:r>
                    <m:r>
                      <a:rPr lang="en-US" sz="1800" i="1">
                        <a:latin typeface="Cambria Math" panose="02040503050406030204" pitchFamily="18" charset="0"/>
                        <a:ea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𝑙𝑛𝑞</m:t>
                    </m:r>
                    <m:r>
                      <a:rPr lang="en-US" sz="1800" i="1">
                        <a:latin typeface="Cambria Math" panose="02040503050406030204" pitchFamily="18" charset="0"/>
                        <a:cs typeface="Times New Roman" panose="02020603050405020304" pitchFamily="18" charset="0"/>
                      </a:rPr>
                      <m:t>−</m:t>
                    </m:r>
                    <m:d>
                      <m:dPr>
                        <m:ctrlPr>
                          <a:rPr lang="en-US" sz="1800" i="1">
                            <a:latin typeface="Cambria Math" panose="02040503050406030204" pitchFamily="18" charset="0"/>
                            <a:cs typeface="Times New Roman" panose="02020603050405020304" pitchFamily="18" charset="0"/>
                          </a:rPr>
                        </m:ctrlPr>
                      </m:dPr>
                      <m:e>
                        <m:r>
                          <a:rPr lang="en-US" sz="1800" i="1">
                            <a:latin typeface="Cambria Math" panose="02040503050406030204" pitchFamily="18" charset="0"/>
                            <a:cs typeface="Times New Roman" panose="02020603050405020304" pitchFamily="18" charset="0"/>
                          </a:rPr>
                          <m:t>1−</m:t>
                        </m:r>
                        <m:r>
                          <a:rPr lang="en-US" sz="1800" i="1">
                            <a:latin typeface="Cambria Math" panose="02040503050406030204" pitchFamily="18" charset="0"/>
                            <a:cs typeface="Times New Roman" panose="02020603050405020304" pitchFamily="18" charset="0"/>
                          </a:rPr>
                          <m:t>𝑝</m:t>
                        </m:r>
                      </m:e>
                    </m:d>
                    <m:r>
                      <a:rPr lang="en-US" sz="1800" i="1">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sz="1800">
                        <a:latin typeface="Cambria Math" panose="02040503050406030204" pitchFamily="18" charset="0"/>
                        <a:cs typeface="Times New Roman" panose="02020603050405020304" pitchFamily="18" charset="0"/>
                      </a:rPr>
                      <m:t>ln</m:t>
                    </m:r>
                    <m:r>
                      <a:rPr lang="en-US" sz="1800" i="1">
                        <a:latin typeface="Cambria Math" panose="02040503050406030204" pitchFamily="18" charset="0"/>
                        <a:cs typeface="Times New Roman" panose="02020603050405020304" pitchFamily="18" charset="0"/>
                      </a:rPr>
                      <m:t>⁡(1−</m:t>
                    </m:r>
                    <m:r>
                      <a:rPr lang="en-US" sz="1800" i="1">
                        <a:latin typeface="Cambria Math" panose="02040503050406030204" pitchFamily="18" charset="0"/>
                        <a:cs typeface="Times New Roman" panose="02020603050405020304" pitchFamily="18" charset="0"/>
                      </a:rPr>
                      <m:t>𝑞</m:t>
                    </m:r>
                    <m:r>
                      <a:rPr lang="en-US" sz="1800" b="0" i="1" smtClean="0">
                        <a:latin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m:t>
                    </m:r>
                  </m:oMath>
                </a14:m>
                <a:endParaRPr lang="en-US" sz="1800"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740FF77D-B715-4236-BAC5-611409F41875}"/>
                  </a:ext>
                </a:extLst>
              </p:cNvPr>
              <p:cNvSpPr>
                <a:spLocks noGrp="1" noRot="1" noChangeAspect="1" noMove="1" noResize="1" noEditPoints="1" noAdjustHandles="1" noChangeArrowheads="1" noChangeShapeType="1" noTextEdit="1"/>
              </p:cNvSpPr>
              <p:nvPr>
                <p:ph idx="1"/>
              </p:nvPr>
            </p:nvSpPr>
            <p:spPr>
              <a:xfrm>
                <a:off x="700635" y="1278384"/>
                <a:ext cx="10691265" cy="4833892"/>
              </a:xfrm>
              <a:blipFill>
                <a:blip r:embed="rId2"/>
                <a:stretch>
                  <a:fillRect l="-513" t="-126" r="-456" b="-1336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59DB7700-9B0B-48B9-8ECE-B79FA029C233}"/>
              </a:ext>
            </a:extLst>
          </p:cNvPr>
          <p:cNvSpPr>
            <a:spLocks noGrp="1"/>
          </p:cNvSpPr>
          <p:nvPr>
            <p:ph type="ftr" sz="quarter" idx="11"/>
          </p:nvPr>
        </p:nvSpPr>
        <p:spPr>
          <a:xfrm>
            <a:off x="6852173" y="6187674"/>
            <a:ext cx="4539727" cy="365125"/>
          </a:xfrm>
        </p:spPr>
        <p:txBody>
          <a:bodyPr/>
          <a:lstStyle/>
          <a:p>
            <a:pPr algn="r"/>
            <a:r>
              <a:rPr lang="en-US" dirty="0"/>
              <a:t>20</a:t>
            </a:r>
          </a:p>
        </p:txBody>
      </p:sp>
      <p:pic>
        <p:nvPicPr>
          <p:cNvPr id="7" name="Picture 6">
            <a:extLst>
              <a:ext uri="{FF2B5EF4-FFF2-40B4-BE49-F238E27FC236}">
                <a16:creationId xmlns:a16="http://schemas.microsoft.com/office/drawing/2014/main" id="{7DE99651-9E24-4FBC-BA20-5E166F5CB965}"/>
              </a:ext>
            </a:extLst>
          </p:cNvPr>
          <p:cNvPicPr>
            <a:picLocks noChangeAspect="1"/>
          </p:cNvPicPr>
          <p:nvPr/>
        </p:nvPicPr>
        <p:blipFill>
          <a:blip r:embed="rId3"/>
          <a:stretch>
            <a:fillRect/>
          </a:stretch>
        </p:blipFill>
        <p:spPr>
          <a:xfrm>
            <a:off x="7989903" y="3027284"/>
            <a:ext cx="2956264" cy="2201664"/>
          </a:xfrm>
          <a:prstGeom prst="rect">
            <a:avLst/>
          </a:prstGeom>
        </p:spPr>
      </p:pic>
      <p:sp>
        <p:nvSpPr>
          <p:cNvPr id="6" name="Arrow: Right 5">
            <a:extLst>
              <a:ext uri="{FF2B5EF4-FFF2-40B4-BE49-F238E27FC236}">
                <a16:creationId xmlns:a16="http://schemas.microsoft.com/office/drawing/2014/main" id="{882CF923-4696-4B72-AC99-F1AB5B65C051}"/>
              </a:ext>
            </a:extLst>
          </p:cNvPr>
          <p:cNvSpPr/>
          <p:nvPr/>
        </p:nvSpPr>
        <p:spPr>
          <a:xfrm>
            <a:off x="800100" y="5788241"/>
            <a:ext cx="353997" cy="213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AA92A82D-4285-4CFF-A2FF-B3657D63C0C9}"/>
              </a:ext>
            </a:extLst>
          </p:cNvPr>
          <p:cNvSpPr/>
          <p:nvPr/>
        </p:nvSpPr>
        <p:spPr>
          <a:xfrm>
            <a:off x="3962030" y="5801558"/>
            <a:ext cx="353997" cy="213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143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A588-07DF-4508-AAB7-A27181682F94}"/>
              </a:ext>
            </a:extLst>
          </p:cNvPr>
          <p:cNvSpPr>
            <a:spLocks noGrp="1"/>
          </p:cNvSpPr>
          <p:nvPr>
            <p:ph type="title"/>
          </p:nvPr>
        </p:nvSpPr>
        <p:spPr>
          <a:xfrm>
            <a:off x="700635" y="745724"/>
            <a:ext cx="10691265" cy="532660"/>
          </a:xfrm>
        </p:spPr>
        <p:txBody>
          <a:bodyPr>
            <a:noAutofit/>
          </a:bodyPr>
          <a:lstStyle/>
          <a:p>
            <a:r>
              <a:rPr lang="en-US" sz="3400" dirty="0">
                <a:latin typeface="Times New Roman" panose="02020603050405020304" pitchFamily="18" charset="0"/>
                <a:cs typeface="Times New Roman" panose="02020603050405020304" pitchFamily="18" charset="0"/>
              </a:rPr>
              <a:t>CLASSIFICATION</a:t>
            </a:r>
          </a:p>
        </p:txBody>
      </p:sp>
      <p:sp>
        <p:nvSpPr>
          <p:cNvPr id="3" name="Content Placeholder 2">
            <a:extLst>
              <a:ext uri="{FF2B5EF4-FFF2-40B4-BE49-F238E27FC236}">
                <a16:creationId xmlns:a16="http://schemas.microsoft.com/office/drawing/2014/main" id="{740FF77D-B715-4236-BAC5-611409F41875}"/>
              </a:ext>
            </a:extLst>
          </p:cNvPr>
          <p:cNvSpPr>
            <a:spLocks noGrp="1"/>
          </p:cNvSpPr>
          <p:nvPr>
            <p:ph idx="1"/>
          </p:nvPr>
        </p:nvSpPr>
        <p:spPr>
          <a:xfrm>
            <a:off x="700635" y="1278384"/>
            <a:ext cx="10691265" cy="4833892"/>
          </a:xfrm>
        </p:spPr>
        <p:txBody>
          <a:bodyPr>
            <a:normAutofit lnSpcReduction="10000"/>
          </a:bodyPr>
          <a:lstStyle/>
          <a:p>
            <a:pPr marL="0" indent="0" algn="just">
              <a:buNone/>
            </a:pPr>
            <a:r>
              <a:rPr lang="en-US" sz="1800" b="1" dirty="0">
                <a:latin typeface="Times New Roman" panose="02020603050405020304" pitchFamily="18" charset="0"/>
                <a:cs typeface="Times New Roman" panose="02020603050405020304" pitchFamily="18" charset="0"/>
              </a:rPr>
              <a:t>Architecture for Classification </a:t>
            </a:r>
          </a:p>
          <a:p>
            <a:pPr algn="just"/>
            <a:r>
              <a:rPr lang="en-US" sz="1800" dirty="0">
                <a:latin typeface="Times New Roman" panose="02020603050405020304" pitchFamily="18" charset="0"/>
                <a:cs typeface="Times New Roman" panose="02020603050405020304" pitchFamily="18" charset="0"/>
              </a:rPr>
              <a:t>Google in 2019 released the neural network architecture called as Efficient-Net making a new addition to the family of convolution neural networks. The model has variations from B0 to B7.</a:t>
            </a:r>
          </a:p>
          <a:p>
            <a:pPr algn="just"/>
            <a:r>
              <a:rPr lang="en-US" sz="1800" dirty="0">
                <a:latin typeface="Times New Roman" panose="02020603050405020304" pitchFamily="18" charset="0"/>
                <a:cs typeface="Times New Roman" panose="02020603050405020304" pitchFamily="18" charset="0"/>
              </a:rPr>
              <a:t>This network provided to be very useful since it had a smaller number of parameters but provided a very high classification accuracy.</a:t>
            </a:r>
          </a:p>
          <a:p>
            <a:pPr algn="just"/>
            <a:r>
              <a:rPr lang="en-US" sz="1800" dirty="0">
                <a:latin typeface="Times New Roman" panose="02020603050405020304" pitchFamily="18" charset="0"/>
                <a:cs typeface="Times New Roman" panose="02020603050405020304" pitchFamily="18" charset="0"/>
              </a:rPr>
              <a:t>We picked a pre-trained model of Efficient Net ‘B1’ architecture for the task of classification but fine tuned it as per the needs of our problem statement.</a:t>
            </a:r>
          </a:p>
          <a:p>
            <a:pPr algn="just">
              <a:lnSpc>
                <a:spcPct val="110000"/>
              </a:lnSpc>
            </a:pPr>
            <a:r>
              <a:rPr lang="en-US" sz="1800" dirty="0">
                <a:latin typeface="Times New Roman" panose="02020603050405020304" pitchFamily="18" charset="0"/>
                <a:cs typeface="Times New Roman" panose="02020603050405020304" pitchFamily="18" charset="0"/>
              </a:rPr>
              <a:t>The weights were un-</a:t>
            </a:r>
            <a:r>
              <a:rPr lang="en-US" sz="1800" dirty="0" err="1">
                <a:latin typeface="Times New Roman" panose="02020603050405020304" pitchFamily="18" charset="0"/>
                <a:cs typeface="Times New Roman" panose="02020603050405020304" pitchFamily="18" charset="0"/>
              </a:rPr>
              <a:t>freezed</a:t>
            </a:r>
            <a:r>
              <a:rPr lang="en-US" sz="1800" dirty="0">
                <a:latin typeface="Times New Roman" panose="02020603050405020304" pitchFamily="18" charset="0"/>
                <a:cs typeface="Times New Roman" panose="02020603050405020304" pitchFamily="18" charset="0"/>
              </a:rPr>
              <a:t> during training,</a:t>
            </a:r>
            <a:r>
              <a:rPr lang="en-US" sz="1800" b="1" dirty="0">
                <a:latin typeface="Times New Roman" panose="02020603050405020304" pitchFamily="18" charset="0"/>
                <a:cs typeface="Times New Roman" panose="02020603050405020304" pitchFamily="18" charset="0"/>
              </a:rPr>
              <a:t> </a:t>
            </a:r>
          </a:p>
          <a:p>
            <a:pPr marL="0" indent="0" algn="just">
              <a:lnSpc>
                <a:spcPct val="110000"/>
              </a:lnSpc>
              <a:buNone/>
            </a:pP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and the classifier linear layers were replaced with</a:t>
            </a:r>
          </a:p>
          <a:p>
            <a:pPr marL="0" indent="0" algn="just">
              <a:lnSpc>
                <a:spcPct val="110000"/>
              </a:lnSpc>
              <a:buNone/>
            </a:pPr>
            <a:r>
              <a:rPr lang="en-US" sz="1800" dirty="0">
                <a:latin typeface="Times New Roman" panose="02020603050405020304" pitchFamily="18" charset="0"/>
                <a:cs typeface="Times New Roman" panose="02020603050405020304" pitchFamily="18" charset="0"/>
              </a:rPr>
              <a:t>    custom linear layers. This will be discussed in</a:t>
            </a:r>
            <a:endParaRPr lang="en-US" sz="1800" b="1" dirty="0">
              <a:latin typeface="Times New Roman" panose="02020603050405020304" pitchFamily="18" charset="0"/>
              <a:cs typeface="Times New Roman" panose="02020603050405020304" pitchFamily="18" charset="0"/>
            </a:endParaRPr>
          </a:p>
          <a:p>
            <a:pPr marL="0" indent="0" algn="just">
              <a:lnSpc>
                <a:spcPct val="110000"/>
              </a:lnSpc>
              <a:buNone/>
            </a:pP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later slides in detail.</a:t>
            </a:r>
            <a:r>
              <a:rPr lang="en-US" sz="1800" b="1" dirty="0">
                <a:latin typeface="Times New Roman" panose="02020603050405020304" pitchFamily="18" charset="0"/>
                <a:cs typeface="Times New Roman" panose="02020603050405020304" pitchFamily="18" charset="0"/>
              </a:rPr>
              <a:t>					</a:t>
            </a:r>
          </a:p>
          <a:p>
            <a:pPr marL="0" indent="0" algn="just">
              <a:lnSpc>
                <a:spcPct val="110000"/>
              </a:lnSpc>
              <a:buNone/>
            </a:pP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Figure 18:  Transfer Learning </a:t>
            </a:r>
            <a:endParaRPr lang="en-US" sz="18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E138AD9-814C-4FCD-AE00-FAAF9D72CBD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905500" y="3590796"/>
            <a:ext cx="5486400" cy="1988820"/>
          </a:xfrm>
          <a:prstGeom prst="rect">
            <a:avLst/>
          </a:prstGeom>
          <a:noFill/>
          <a:ln>
            <a:noFill/>
          </a:ln>
        </p:spPr>
      </p:pic>
      <p:sp>
        <p:nvSpPr>
          <p:cNvPr id="5" name="Footer Placeholder 4">
            <a:extLst>
              <a:ext uri="{FF2B5EF4-FFF2-40B4-BE49-F238E27FC236}">
                <a16:creationId xmlns:a16="http://schemas.microsoft.com/office/drawing/2014/main" id="{BDE0431F-D039-4C01-A1DC-0DA5C1680B38}"/>
              </a:ext>
            </a:extLst>
          </p:cNvPr>
          <p:cNvSpPr>
            <a:spLocks noGrp="1"/>
          </p:cNvSpPr>
          <p:nvPr>
            <p:ph type="ftr" sz="quarter" idx="11"/>
          </p:nvPr>
        </p:nvSpPr>
        <p:spPr>
          <a:xfrm>
            <a:off x="6852173" y="6196043"/>
            <a:ext cx="4539727" cy="365125"/>
          </a:xfrm>
        </p:spPr>
        <p:txBody>
          <a:bodyPr/>
          <a:lstStyle/>
          <a:p>
            <a:pPr algn="r"/>
            <a:r>
              <a:rPr lang="en-US" dirty="0"/>
              <a:t>21</a:t>
            </a:r>
          </a:p>
        </p:txBody>
      </p:sp>
    </p:spTree>
    <p:extLst>
      <p:ext uri="{BB962C8B-B14F-4D97-AF65-F5344CB8AC3E}">
        <p14:creationId xmlns:p14="http://schemas.microsoft.com/office/powerpoint/2010/main" val="1237588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A588-07DF-4508-AAB7-A27181682F94}"/>
              </a:ext>
            </a:extLst>
          </p:cNvPr>
          <p:cNvSpPr>
            <a:spLocks noGrp="1"/>
          </p:cNvSpPr>
          <p:nvPr>
            <p:ph type="title"/>
          </p:nvPr>
        </p:nvSpPr>
        <p:spPr>
          <a:xfrm>
            <a:off x="700635" y="745724"/>
            <a:ext cx="10691265" cy="532660"/>
          </a:xfrm>
        </p:spPr>
        <p:txBody>
          <a:bodyPr>
            <a:noAutofit/>
          </a:bodyPr>
          <a:lstStyle/>
          <a:p>
            <a:r>
              <a:rPr lang="en-US" sz="3400">
                <a:latin typeface="Times New Roman" panose="02020603050405020304" pitchFamily="18" charset="0"/>
                <a:cs typeface="Times New Roman" panose="02020603050405020304" pitchFamily="18" charset="0"/>
              </a:rPr>
              <a:t>CLASSIFICATION</a:t>
            </a:r>
            <a:endParaRPr lang="en-US" sz="3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0FF77D-B715-4236-BAC5-611409F41875}"/>
              </a:ext>
            </a:extLst>
          </p:cNvPr>
          <p:cNvSpPr>
            <a:spLocks noGrp="1"/>
          </p:cNvSpPr>
          <p:nvPr>
            <p:ph idx="1"/>
          </p:nvPr>
        </p:nvSpPr>
        <p:spPr>
          <a:xfrm>
            <a:off x="700635" y="1278384"/>
            <a:ext cx="10691265" cy="4913694"/>
          </a:xfrm>
        </p:spPr>
        <p:txBody>
          <a:bodyPr>
            <a:noAutofit/>
          </a:bodyPr>
          <a:lstStyle/>
          <a:p>
            <a:pPr marL="0" indent="0" algn="just">
              <a:buNone/>
            </a:pPr>
            <a:r>
              <a:rPr lang="en-US" sz="1800" b="1" dirty="0">
                <a:latin typeface="Times New Roman" panose="02020603050405020304" pitchFamily="18" charset="0"/>
                <a:cs typeface="Times New Roman" panose="02020603050405020304" pitchFamily="18" charset="0"/>
              </a:rPr>
              <a:t>Architecture for Classification </a:t>
            </a:r>
          </a:p>
          <a:p>
            <a:pPr algn="just"/>
            <a:r>
              <a:rPr lang="en-US" sz="1800" dirty="0">
                <a:latin typeface="Times New Roman" panose="02020603050405020304" pitchFamily="18" charset="0"/>
                <a:cs typeface="Times New Roman" panose="02020603050405020304" pitchFamily="18" charset="0"/>
              </a:rPr>
              <a:t>Efficient Net B1 has </a:t>
            </a:r>
            <a:r>
              <a:rPr lang="en-US" sz="1800" b="1" dirty="0">
                <a:latin typeface="Times New Roman" panose="02020603050405020304" pitchFamily="18" charset="0"/>
                <a:cs typeface="Times New Roman" panose="02020603050405020304" pitchFamily="18" charset="0"/>
              </a:rPr>
              <a:t>7,794,184</a:t>
            </a:r>
            <a:r>
              <a:rPr lang="en-US" sz="1800" dirty="0">
                <a:latin typeface="Times New Roman" panose="02020603050405020304" pitchFamily="18" charset="0"/>
                <a:cs typeface="Times New Roman" panose="02020603050405020304" pitchFamily="18" charset="0"/>
              </a:rPr>
              <a:t> number of parameters in it.</a:t>
            </a:r>
          </a:p>
          <a:p>
            <a:pPr algn="just"/>
            <a:r>
              <a:rPr lang="en-US" sz="1800" dirty="0">
                <a:latin typeface="Times New Roman" panose="02020603050405020304" pitchFamily="18" charset="0"/>
                <a:cs typeface="Times New Roman" panose="02020603050405020304" pitchFamily="18" charset="0"/>
              </a:rPr>
              <a:t>It is a classification network with CNN and linear layers.</a:t>
            </a:r>
          </a:p>
          <a:p>
            <a:pPr algn="just"/>
            <a:r>
              <a:rPr lang="en-US" sz="1800" dirty="0">
                <a:latin typeface="Times New Roman" panose="02020603050405020304" pitchFamily="18" charset="0"/>
                <a:cs typeface="Times New Roman" panose="02020603050405020304" pitchFamily="18" charset="0"/>
              </a:rPr>
              <a:t>The CNN layers from the architecture output a feature vector</a:t>
            </a:r>
          </a:p>
          <a:p>
            <a:pPr marL="0" indent="0" algn="just">
              <a:buNone/>
            </a:pP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which is concatenated with the meta data vector.</a:t>
            </a:r>
            <a:r>
              <a:rPr lang="en-US" sz="1800" b="1" dirty="0">
                <a:latin typeface="Times New Roman" panose="02020603050405020304" pitchFamily="18" charset="0"/>
                <a:cs typeface="Times New Roman" panose="02020603050405020304" pitchFamily="18" charset="0"/>
              </a:rPr>
              <a:t>    </a:t>
            </a:r>
          </a:p>
          <a:p>
            <a:pPr algn="just"/>
            <a:r>
              <a:rPr lang="en-US" sz="1800" dirty="0">
                <a:latin typeface="Times New Roman" panose="02020603050405020304" pitchFamily="18" charset="0"/>
                <a:cs typeface="Times New Roman" panose="02020603050405020304" pitchFamily="18" charset="0"/>
              </a:rPr>
              <a:t>Meta-data contains additional information about the data such </a:t>
            </a:r>
          </a:p>
          <a:p>
            <a:pPr marL="0" indent="0" algn="just">
              <a:buNone/>
            </a:pP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as Age, Gender, Location of the Mole. </a:t>
            </a:r>
          </a:p>
          <a:p>
            <a:pPr algn="just"/>
            <a:r>
              <a:rPr lang="en-US" sz="1800" dirty="0">
                <a:latin typeface="Times New Roman" panose="02020603050405020304" pitchFamily="18" charset="0"/>
                <a:cs typeface="Times New Roman" panose="02020603050405020304" pitchFamily="18" charset="0"/>
              </a:rPr>
              <a:t>Both the feature vectors are combined into a linear layer which                     </a:t>
            </a:r>
          </a:p>
          <a:p>
            <a:pPr marL="0" indent="0" algn="just">
              <a:buNone/>
            </a:pP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makes a 2-class output of the image being Nevus or Melanoma.         Figure 19: CNN &amp; Meta-data Fusion Illus.  </a:t>
            </a:r>
            <a:endParaRPr lang="en-US" sz="1800" b="1"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The learning of the CNN and linear layers happens with a different learning rate.</a:t>
            </a:r>
          </a:p>
          <a:p>
            <a:pPr marL="0" indent="0" algn="just">
              <a:buNone/>
            </a:pPr>
            <a:r>
              <a:rPr lang="en-US" sz="1800" b="1" dirty="0">
                <a:latin typeface="Times New Roman" panose="02020603050405020304" pitchFamily="18" charset="0"/>
                <a:cs typeface="Times New Roman" panose="02020603050405020304" pitchFamily="18" charset="0"/>
              </a:rPr>
              <a:t>                                                                                                                             </a:t>
            </a:r>
          </a:p>
        </p:txBody>
      </p:sp>
      <p:pic>
        <p:nvPicPr>
          <p:cNvPr id="9" name="Picture 8">
            <a:extLst>
              <a:ext uri="{FF2B5EF4-FFF2-40B4-BE49-F238E27FC236}">
                <a16:creationId xmlns:a16="http://schemas.microsoft.com/office/drawing/2014/main" id="{4C3458FB-1558-405D-B9F8-C1AE043D241D}"/>
              </a:ext>
            </a:extLst>
          </p:cNvPr>
          <p:cNvPicPr>
            <a:picLocks noChangeAspect="1"/>
          </p:cNvPicPr>
          <p:nvPr/>
        </p:nvPicPr>
        <p:blipFill>
          <a:blip r:embed="rId2"/>
          <a:stretch>
            <a:fillRect/>
          </a:stretch>
        </p:blipFill>
        <p:spPr>
          <a:xfrm>
            <a:off x="6800295" y="1278383"/>
            <a:ext cx="4591605" cy="3533314"/>
          </a:xfrm>
          <a:prstGeom prst="rect">
            <a:avLst/>
          </a:prstGeom>
        </p:spPr>
      </p:pic>
      <p:sp>
        <p:nvSpPr>
          <p:cNvPr id="4" name="Footer Placeholder 3">
            <a:extLst>
              <a:ext uri="{FF2B5EF4-FFF2-40B4-BE49-F238E27FC236}">
                <a16:creationId xmlns:a16="http://schemas.microsoft.com/office/drawing/2014/main" id="{F37D565E-F2FB-4E35-A86F-1633E33BF0B0}"/>
              </a:ext>
            </a:extLst>
          </p:cNvPr>
          <p:cNvSpPr>
            <a:spLocks noGrp="1"/>
          </p:cNvSpPr>
          <p:nvPr>
            <p:ph type="ftr" sz="quarter" idx="11"/>
          </p:nvPr>
        </p:nvSpPr>
        <p:spPr>
          <a:xfrm>
            <a:off x="6826233" y="6192078"/>
            <a:ext cx="4539727" cy="365125"/>
          </a:xfrm>
        </p:spPr>
        <p:txBody>
          <a:bodyPr/>
          <a:lstStyle/>
          <a:p>
            <a:pPr algn="r"/>
            <a:r>
              <a:rPr lang="en-US" dirty="0"/>
              <a:t>22</a:t>
            </a:r>
          </a:p>
        </p:txBody>
      </p:sp>
    </p:spTree>
    <p:extLst>
      <p:ext uri="{BB962C8B-B14F-4D97-AF65-F5344CB8AC3E}">
        <p14:creationId xmlns:p14="http://schemas.microsoft.com/office/powerpoint/2010/main" val="1663875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A588-07DF-4508-AAB7-A27181682F94}"/>
              </a:ext>
            </a:extLst>
          </p:cNvPr>
          <p:cNvSpPr>
            <a:spLocks noGrp="1"/>
          </p:cNvSpPr>
          <p:nvPr>
            <p:ph type="title"/>
          </p:nvPr>
        </p:nvSpPr>
        <p:spPr>
          <a:xfrm>
            <a:off x="700635" y="745724"/>
            <a:ext cx="10691265" cy="532660"/>
          </a:xfrm>
        </p:spPr>
        <p:txBody>
          <a:bodyPr>
            <a:noAutofit/>
          </a:bodyPr>
          <a:lstStyle/>
          <a:p>
            <a:r>
              <a:rPr lang="en-US" sz="3400" dirty="0">
                <a:latin typeface="Times New Roman" panose="02020603050405020304" pitchFamily="18" charset="0"/>
                <a:cs typeface="Times New Roman" panose="02020603050405020304" pitchFamily="18" charset="0"/>
              </a:rPr>
              <a:t>CLASSIFICATION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40FF77D-B715-4236-BAC5-611409F41875}"/>
                  </a:ext>
                </a:extLst>
              </p:cNvPr>
              <p:cNvSpPr>
                <a:spLocks noGrp="1"/>
              </p:cNvSpPr>
              <p:nvPr>
                <p:ph idx="1"/>
              </p:nvPr>
            </p:nvSpPr>
            <p:spPr>
              <a:xfrm>
                <a:off x="700635" y="1278384"/>
                <a:ext cx="10691265" cy="4833892"/>
              </a:xfrm>
            </p:spPr>
            <p:txBody>
              <a:bodyPr>
                <a:normAutofit/>
              </a:bodyPr>
              <a:lstStyle/>
              <a:p>
                <a:pPr marL="0" indent="0" algn="just">
                  <a:buNone/>
                </a:pPr>
                <a:r>
                  <a:rPr lang="en-US" sz="1800" b="1" dirty="0">
                    <a:latin typeface="Times New Roman" panose="02020603050405020304" pitchFamily="18" charset="0"/>
                    <a:cs typeface="Times New Roman" panose="02020603050405020304" pitchFamily="18" charset="0"/>
                  </a:rPr>
                  <a:t>Accuracy &amp; Balanced-Accuracy</a:t>
                </a:r>
              </a:p>
              <a:p>
                <a:pPr algn="just"/>
                <a:r>
                  <a:rPr lang="en-US" sz="1800" dirty="0">
                    <a:latin typeface="Times New Roman" panose="02020603050405020304" pitchFamily="18" charset="0"/>
                    <a:cs typeface="Times New Roman" panose="02020603050405020304" pitchFamily="18" charset="0"/>
                  </a:rPr>
                  <a:t>A binary confusion matrix or an error matrix  helps visualize the </a:t>
                </a:r>
              </a:p>
              <a:p>
                <a:pPr marL="0" indent="0" algn="just">
                  <a:buNone/>
                </a:pPr>
                <a:r>
                  <a:rPr lang="en-US" sz="1800" dirty="0">
                    <a:latin typeface="Times New Roman" panose="02020603050405020304" pitchFamily="18" charset="0"/>
                    <a:cs typeface="Times New Roman" panose="02020603050405020304" pitchFamily="18" charset="0"/>
                  </a:rPr>
                  <a:t>    performance of a binary classifier and helps in calculating the</a:t>
                </a:r>
              </a:p>
              <a:p>
                <a:pPr marL="0" indent="0" algn="just">
                  <a:buNone/>
                </a:pPr>
                <a:r>
                  <a:rPr lang="en-US" sz="1800" dirty="0">
                    <a:latin typeface="Times New Roman" panose="02020603050405020304" pitchFamily="18" charset="0"/>
                    <a:cs typeface="Times New Roman" panose="02020603050405020304" pitchFamily="18" charset="0"/>
                  </a:rPr>
                  <a:t>    accuracy and balanced accuracy.</a:t>
                </a:r>
              </a:p>
              <a:p>
                <a:pPr algn="just"/>
                <a:r>
                  <a:rPr lang="en-US" sz="1800" dirty="0">
                    <a:latin typeface="Times New Roman" panose="02020603050405020304" pitchFamily="18" charset="0"/>
                    <a:cs typeface="Times New Roman" panose="02020603050405020304" pitchFamily="18" charset="0"/>
                  </a:rPr>
                  <a:t>Balanced accuracy is considered when the dataset is unbalanced, </a:t>
                </a:r>
              </a:p>
              <a:p>
                <a:pPr marL="0" indent="0" algn="just">
                  <a:buNone/>
                </a:pPr>
                <a:r>
                  <a:rPr lang="en-US" sz="1800" dirty="0">
                    <a:latin typeface="Times New Roman" panose="02020603050405020304" pitchFamily="18" charset="0"/>
                    <a:cs typeface="Times New Roman" panose="02020603050405020304" pitchFamily="18" charset="0"/>
                  </a:rPr>
                  <a:t>     which is the case with our dataset.</a:t>
                </a:r>
              </a:p>
              <a:p>
                <a:pPr algn="just"/>
                <a:r>
                  <a:rPr lang="en-US" sz="1800" dirty="0">
                    <a:latin typeface="Times New Roman" panose="02020603050405020304" pitchFamily="18" charset="0"/>
                    <a:cs typeface="Times New Roman" panose="02020603050405020304" pitchFamily="18" charset="0"/>
                  </a:rPr>
                  <a:t>Figure 18 represents a binary confusion matrix where:               		</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TP is True Positive, and FN is False Negative.                                                Figure 20: Binary Confusion Matrix</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TN is True Negative, and FP is False Positive.                                              </a:t>
                </a:r>
              </a:p>
              <a:p>
                <a:pPr algn="just"/>
                <a:r>
                  <a:rPr lang="en-US" sz="1800" dirty="0">
                    <a:latin typeface="Times New Roman" panose="02020603050405020304" pitchFamily="18" charset="0"/>
                    <a:cs typeface="Times New Roman" panose="02020603050405020304" pitchFamily="18" charset="0"/>
                  </a:rPr>
                  <a:t>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𝐴𝑐𝑐𝑢𝑟𝑎𝑐𝑦</m:t>
                    </m:r>
                    <m:r>
                      <a:rPr lang="en-US" sz="1800" b="0" i="1" smtClean="0">
                        <a:latin typeface="Cambria Math" panose="02040503050406030204" pitchFamily="18" charset="0"/>
                        <a:cs typeface="Times New Roman" panose="02020603050405020304" pitchFamily="18" charset="0"/>
                      </a:rPr>
                      <m:t>:</m:t>
                    </m:r>
                    <m:f>
                      <m:fPr>
                        <m:ctrlPr>
                          <a:rPr lang="en-US" sz="1800" b="0" i="1" smtClean="0">
                            <a:latin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cs typeface="Times New Roman" panose="02020603050405020304" pitchFamily="18" charset="0"/>
                          </a:rPr>
                          <m:t>𝐶𝑜𝑟𝑟𝑒𝑐𝑡</m:t>
                        </m:r>
                        <m:r>
                          <a:rPr lang="en-US" sz="1800" b="0" i="1" smtClean="0">
                            <a:latin typeface="Cambria Math" panose="02040503050406030204" pitchFamily="18" charset="0"/>
                            <a:cs typeface="Times New Roman" panose="02020603050405020304" pitchFamily="18" charset="0"/>
                          </a:rPr>
                          <m:t> </m:t>
                        </m:r>
                        <m:r>
                          <a:rPr lang="en-US" sz="1800" b="0" i="1" smtClean="0">
                            <a:latin typeface="Cambria Math" panose="02040503050406030204" pitchFamily="18" charset="0"/>
                            <a:cs typeface="Times New Roman" panose="02020603050405020304" pitchFamily="18" charset="0"/>
                          </a:rPr>
                          <m:t>𝑃𝑟𝑒𝑑𝑖𝑐𝑡𝑖𝑜𝑛𝑠</m:t>
                        </m:r>
                      </m:num>
                      <m:den>
                        <m:r>
                          <a:rPr lang="en-US" sz="1800" b="0" i="1" smtClean="0">
                            <a:latin typeface="Cambria Math" panose="02040503050406030204" pitchFamily="18" charset="0"/>
                            <a:cs typeface="Times New Roman" panose="02020603050405020304" pitchFamily="18" charset="0"/>
                          </a:rPr>
                          <m:t>𝑇𝑜𝑡𝑎𝑙</m:t>
                        </m:r>
                        <m:r>
                          <a:rPr lang="en-US" sz="1800" b="0" i="1" smtClean="0">
                            <a:latin typeface="Cambria Math" panose="02040503050406030204" pitchFamily="18" charset="0"/>
                            <a:cs typeface="Times New Roman" panose="02020603050405020304" pitchFamily="18" charset="0"/>
                          </a:rPr>
                          <m:t> </m:t>
                        </m:r>
                        <m:r>
                          <a:rPr lang="en-US" sz="1800" b="0" i="1" smtClean="0">
                            <a:latin typeface="Cambria Math" panose="02040503050406030204" pitchFamily="18" charset="0"/>
                            <a:cs typeface="Times New Roman" panose="02020603050405020304" pitchFamily="18" charset="0"/>
                          </a:rPr>
                          <m:t>𝐷𝑎𝑡𝑎</m:t>
                        </m:r>
                        <m:r>
                          <a:rPr lang="en-US" sz="1800" b="0" i="1" smtClean="0">
                            <a:latin typeface="Cambria Math" panose="02040503050406030204" pitchFamily="18" charset="0"/>
                            <a:cs typeface="Times New Roman" panose="02020603050405020304" pitchFamily="18" charset="0"/>
                          </a:rPr>
                          <m:t> </m:t>
                        </m:r>
                        <m:r>
                          <a:rPr lang="en-US" sz="1800" b="0" i="1" smtClean="0">
                            <a:latin typeface="Cambria Math" panose="02040503050406030204" pitchFamily="18" charset="0"/>
                            <a:cs typeface="Times New Roman" panose="02020603050405020304" pitchFamily="18" charset="0"/>
                          </a:rPr>
                          <m:t>𝑃𝑜𝑖𝑛𝑡𝑠</m:t>
                        </m:r>
                      </m:den>
                    </m:f>
                    <m:r>
                      <a:rPr lang="en-US" sz="1800" b="0" i="1" smtClean="0">
                        <a:latin typeface="Cambria Math" panose="02040503050406030204" pitchFamily="18" charset="0"/>
                        <a:cs typeface="Times New Roman" panose="02020603050405020304" pitchFamily="18" charset="0"/>
                      </a:rPr>
                      <m:t> =</m:t>
                    </m:r>
                    <m:f>
                      <m:fPr>
                        <m:ctrlPr>
                          <a:rPr lang="en-US" sz="1800" b="0" i="1" smtClean="0">
                            <a:latin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cs typeface="Times New Roman" panose="02020603050405020304" pitchFamily="18" charset="0"/>
                          </a:rPr>
                          <m:t>𝑇𝑃</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𝑇𝑁</m:t>
                        </m:r>
                      </m:num>
                      <m:den>
                        <m:r>
                          <a:rPr lang="en-US" sz="1800" b="0" i="1" smtClean="0">
                            <a:latin typeface="Cambria Math" panose="02040503050406030204" pitchFamily="18" charset="0"/>
                            <a:cs typeface="Times New Roman" panose="02020603050405020304" pitchFamily="18" charset="0"/>
                          </a:rPr>
                          <m:t>𝑇𝑃</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𝐹𝑁</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𝐹𝑃</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𝑇𝑁</m:t>
                        </m:r>
                      </m:den>
                    </m:f>
                  </m:oMath>
                </a14:m>
                <a:r>
                  <a:rPr lang="en-US" sz="1800" dirty="0">
                    <a:latin typeface="Times New Roman" panose="02020603050405020304" pitchFamily="18" charset="0"/>
                    <a:cs typeface="Times New Roman" panose="02020603050405020304" pitchFamily="18" charset="0"/>
                  </a:rPr>
                  <a:t>     </a:t>
                </a:r>
                <a14:m>
                  <m:oMath xmlns:m="http://schemas.openxmlformats.org/officeDocument/2006/math">
                    <m:r>
                      <a:rPr lang="en-US" sz="1800" b="0" i="1" dirty="0" smtClean="0">
                        <a:latin typeface="Cambria Math" panose="02040503050406030204" pitchFamily="18" charset="0"/>
                        <a:cs typeface="Times New Roman" panose="02020603050405020304" pitchFamily="18" charset="0"/>
                      </a:rPr>
                      <m:t>𝐵𝑎𝑙𝑎𝑛𝑐𝑒𝑑</m:t>
                    </m:r>
                    <m:r>
                      <a:rPr lang="en-US" sz="1800" b="0" i="1" dirty="0" smtClean="0">
                        <a:latin typeface="Cambria Math" panose="02040503050406030204" pitchFamily="18" charset="0"/>
                        <a:cs typeface="Times New Roman" panose="02020603050405020304" pitchFamily="18" charset="0"/>
                      </a:rPr>
                      <m:t> </m:t>
                    </m:r>
                    <m:r>
                      <a:rPr lang="en-US" sz="1800" b="0" i="1" dirty="0" smtClean="0">
                        <a:latin typeface="Cambria Math" panose="02040503050406030204" pitchFamily="18" charset="0"/>
                        <a:cs typeface="Times New Roman" panose="02020603050405020304" pitchFamily="18" charset="0"/>
                      </a:rPr>
                      <m:t>𝐴𝑐𝑐𝑢𝑟𝑎𝑐𝑦</m:t>
                    </m:r>
                    <m:r>
                      <a:rPr lang="en-US" sz="1800" b="0" i="1" dirty="0" smtClean="0">
                        <a:latin typeface="Cambria Math" panose="02040503050406030204" pitchFamily="18" charset="0"/>
                        <a:cs typeface="Times New Roman" panose="02020603050405020304" pitchFamily="18" charset="0"/>
                      </a:rPr>
                      <m:t>:</m:t>
                    </m:r>
                    <m:f>
                      <m:fPr>
                        <m:ctrlPr>
                          <a:rPr lang="en-US" sz="1800" b="0" i="1" dirty="0" smtClean="0">
                            <a:latin typeface="Cambria Math" panose="02040503050406030204" pitchFamily="18" charset="0"/>
                            <a:cs typeface="Times New Roman" panose="02020603050405020304" pitchFamily="18" charset="0"/>
                          </a:rPr>
                        </m:ctrlPr>
                      </m:fPr>
                      <m:num>
                        <m:r>
                          <a:rPr lang="en-US" sz="1800" b="0" i="1" dirty="0" smtClean="0">
                            <a:latin typeface="Cambria Math" panose="02040503050406030204" pitchFamily="18" charset="0"/>
                            <a:cs typeface="Times New Roman" panose="02020603050405020304" pitchFamily="18" charset="0"/>
                          </a:rPr>
                          <m:t>𝐶𝑜𝑟𝑟𝑒𝑐𝑡</m:t>
                        </m:r>
                        <m:r>
                          <a:rPr lang="en-US" sz="1800" b="0" i="1" dirty="0" smtClean="0">
                            <a:latin typeface="Cambria Math" panose="02040503050406030204" pitchFamily="18" charset="0"/>
                            <a:cs typeface="Times New Roman" panose="02020603050405020304" pitchFamily="18" charset="0"/>
                          </a:rPr>
                          <m:t>,</m:t>
                        </m:r>
                        <m:r>
                          <a:rPr lang="en-US" sz="1800" b="0" i="1" dirty="0" smtClean="0">
                            <a:latin typeface="Cambria Math" panose="02040503050406030204" pitchFamily="18" charset="0"/>
                            <a:cs typeface="Times New Roman" panose="02020603050405020304" pitchFamily="18" charset="0"/>
                          </a:rPr>
                          <m:t>𝑁</m:t>
                        </m:r>
                        <m:r>
                          <a:rPr lang="en-US" sz="1800" b="0" i="1" dirty="0" smtClean="0">
                            <a:latin typeface="Cambria Math" panose="02040503050406030204" pitchFamily="18" charset="0"/>
                            <a:cs typeface="Times New Roman" panose="02020603050405020304" pitchFamily="18" charset="0"/>
                          </a:rPr>
                          <m:t>+</m:t>
                        </m:r>
                        <m:r>
                          <a:rPr lang="en-US" sz="1800" b="0" i="1" dirty="0" smtClean="0">
                            <a:latin typeface="Cambria Math" panose="02040503050406030204" pitchFamily="18" charset="0"/>
                            <a:cs typeface="Times New Roman" panose="02020603050405020304" pitchFamily="18" charset="0"/>
                          </a:rPr>
                          <m:t>𝐶𝑜𝑟𝑟𝑒𝑐𝑡</m:t>
                        </m:r>
                        <m:r>
                          <a:rPr lang="en-US" sz="1800" b="0" i="1" dirty="0" smtClean="0">
                            <a:latin typeface="Cambria Math" panose="02040503050406030204" pitchFamily="18" charset="0"/>
                            <a:cs typeface="Times New Roman" panose="02020603050405020304" pitchFamily="18" charset="0"/>
                          </a:rPr>
                          <m:t>,</m:t>
                        </m:r>
                        <m:r>
                          <a:rPr lang="en-US" sz="1800" b="0" i="1" dirty="0" smtClean="0">
                            <a:latin typeface="Cambria Math" panose="02040503050406030204" pitchFamily="18" charset="0"/>
                            <a:cs typeface="Times New Roman" panose="02020603050405020304" pitchFamily="18" charset="0"/>
                          </a:rPr>
                          <m:t>𝑀</m:t>
                        </m:r>
                      </m:num>
                      <m:den>
                        <m:r>
                          <a:rPr lang="en-US" sz="1800" b="0" i="1" dirty="0" smtClean="0">
                            <a:latin typeface="Cambria Math" panose="02040503050406030204" pitchFamily="18" charset="0"/>
                            <a:cs typeface="Times New Roman" panose="02020603050405020304" pitchFamily="18" charset="0"/>
                          </a:rPr>
                          <m:t>2</m:t>
                        </m:r>
                      </m:den>
                    </m:f>
                    <m:r>
                      <a:rPr lang="en-US" sz="1800" b="0" i="1" dirty="0" smtClean="0">
                        <a:latin typeface="Cambria Math" panose="02040503050406030204" pitchFamily="18" charset="0"/>
                        <a:cs typeface="Times New Roman" panose="02020603050405020304" pitchFamily="18" charset="0"/>
                      </a:rPr>
                      <m:t>=</m:t>
                    </m:r>
                    <m:f>
                      <m:fPr>
                        <m:ctrlPr>
                          <a:rPr lang="en-US" sz="1800" b="0" i="1" dirty="0" smtClean="0">
                            <a:latin typeface="Cambria Math" panose="02040503050406030204" pitchFamily="18" charset="0"/>
                            <a:cs typeface="Times New Roman" panose="02020603050405020304" pitchFamily="18" charset="0"/>
                          </a:rPr>
                        </m:ctrlPr>
                      </m:fPr>
                      <m:num>
                        <m:f>
                          <m:fPr>
                            <m:ctrlPr>
                              <a:rPr lang="en-US" sz="1800" b="0" i="1" dirty="0" smtClean="0">
                                <a:latin typeface="Cambria Math" panose="02040503050406030204" pitchFamily="18" charset="0"/>
                                <a:cs typeface="Times New Roman" panose="02020603050405020304" pitchFamily="18" charset="0"/>
                              </a:rPr>
                            </m:ctrlPr>
                          </m:fPr>
                          <m:num>
                            <m:r>
                              <a:rPr lang="en-US" sz="1800" b="0" i="1" dirty="0" smtClean="0">
                                <a:latin typeface="Cambria Math" panose="02040503050406030204" pitchFamily="18" charset="0"/>
                                <a:cs typeface="Times New Roman" panose="02020603050405020304" pitchFamily="18" charset="0"/>
                              </a:rPr>
                              <m:t>𝑇𝑃</m:t>
                            </m:r>
                          </m:num>
                          <m:den>
                            <m:r>
                              <a:rPr lang="en-US" sz="1800" b="0" i="1" dirty="0" smtClean="0">
                                <a:latin typeface="Cambria Math" panose="02040503050406030204" pitchFamily="18" charset="0"/>
                                <a:cs typeface="Times New Roman" panose="02020603050405020304" pitchFamily="18" charset="0"/>
                              </a:rPr>
                              <m:t>𝑇𝑃</m:t>
                            </m:r>
                            <m:r>
                              <a:rPr lang="en-US" sz="1800" b="0" i="1" dirty="0" smtClean="0">
                                <a:latin typeface="Cambria Math" panose="02040503050406030204" pitchFamily="18" charset="0"/>
                                <a:cs typeface="Times New Roman" panose="02020603050405020304" pitchFamily="18" charset="0"/>
                              </a:rPr>
                              <m:t>+</m:t>
                            </m:r>
                            <m:r>
                              <a:rPr lang="en-US" sz="1800" b="0" i="1" dirty="0" smtClean="0">
                                <a:latin typeface="Cambria Math" panose="02040503050406030204" pitchFamily="18" charset="0"/>
                                <a:cs typeface="Times New Roman" panose="02020603050405020304" pitchFamily="18" charset="0"/>
                              </a:rPr>
                              <m:t>𝐹𝑁</m:t>
                            </m:r>
                          </m:den>
                        </m:f>
                        <m:r>
                          <a:rPr lang="en-US" sz="1800" b="0" i="1" dirty="0" smtClean="0">
                            <a:latin typeface="Cambria Math" panose="02040503050406030204" pitchFamily="18" charset="0"/>
                            <a:cs typeface="Times New Roman" panose="02020603050405020304" pitchFamily="18" charset="0"/>
                          </a:rPr>
                          <m:t>+ </m:t>
                        </m:r>
                        <m:f>
                          <m:fPr>
                            <m:ctrlPr>
                              <a:rPr lang="en-US" sz="1800" b="0" i="1" dirty="0" smtClean="0">
                                <a:latin typeface="Cambria Math" panose="02040503050406030204" pitchFamily="18" charset="0"/>
                                <a:cs typeface="Times New Roman" panose="02020603050405020304" pitchFamily="18" charset="0"/>
                              </a:rPr>
                            </m:ctrlPr>
                          </m:fPr>
                          <m:num>
                            <m:r>
                              <a:rPr lang="en-US" sz="1800" b="0" i="1" dirty="0" smtClean="0">
                                <a:latin typeface="Cambria Math" panose="02040503050406030204" pitchFamily="18" charset="0"/>
                                <a:cs typeface="Times New Roman" panose="02020603050405020304" pitchFamily="18" charset="0"/>
                              </a:rPr>
                              <m:t>𝑇𝑁</m:t>
                            </m:r>
                          </m:num>
                          <m:den>
                            <m:r>
                              <a:rPr lang="en-US" sz="1800" b="0" i="1" dirty="0" smtClean="0">
                                <a:latin typeface="Cambria Math" panose="02040503050406030204" pitchFamily="18" charset="0"/>
                                <a:cs typeface="Times New Roman" panose="02020603050405020304" pitchFamily="18" charset="0"/>
                              </a:rPr>
                              <m:t>𝐹𝑃</m:t>
                            </m:r>
                            <m:r>
                              <a:rPr lang="en-US" sz="1800" b="0" i="1" dirty="0" smtClean="0">
                                <a:latin typeface="Cambria Math" panose="02040503050406030204" pitchFamily="18" charset="0"/>
                                <a:cs typeface="Times New Roman" panose="02020603050405020304" pitchFamily="18" charset="0"/>
                              </a:rPr>
                              <m:t>+</m:t>
                            </m:r>
                            <m:r>
                              <a:rPr lang="en-US" sz="1800" b="0" i="1" dirty="0" smtClean="0">
                                <a:latin typeface="Cambria Math" panose="02040503050406030204" pitchFamily="18" charset="0"/>
                                <a:cs typeface="Times New Roman" panose="02020603050405020304" pitchFamily="18" charset="0"/>
                              </a:rPr>
                              <m:t>𝑇𝑁</m:t>
                            </m:r>
                          </m:den>
                        </m:f>
                      </m:num>
                      <m:den>
                        <m:r>
                          <a:rPr lang="en-US" sz="1800" b="0" i="1" dirty="0" smtClean="0">
                            <a:latin typeface="Cambria Math" panose="02040503050406030204" pitchFamily="18" charset="0"/>
                            <a:cs typeface="Times New Roman" panose="02020603050405020304" pitchFamily="18" charset="0"/>
                          </a:rPr>
                          <m:t>2</m:t>
                        </m:r>
                      </m:den>
                    </m:f>
                    <m:r>
                      <a:rPr lang="en-US" sz="1800" b="0" i="1" dirty="0" smtClean="0">
                        <a:latin typeface="Cambria Math" panose="02040503050406030204" pitchFamily="18" charset="0"/>
                        <a:cs typeface="Times New Roman" panose="02020603050405020304" pitchFamily="18" charset="0"/>
                      </a:rPr>
                      <m:t> </m:t>
                    </m:r>
                  </m:oMath>
                </a14:m>
                <a:r>
                  <a:rPr lang="en-US" sz="1800" dirty="0">
                    <a:latin typeface="Times New Roman" panose="02020603050405020304" pitchFamily="18" charset="0"/>
                    <a:cs typeface="Times New Roman" panose="02020603050405020304" pitchFamily="18" charset="0"/>
                  </a:rPr>
                  <a:t>   </a:t>
                </a:r>
              </a:p>
            </p:txBody>
          </p:sp>
        </mc:Choice>
        <mc:Fallback xmlns="">
          <p:sp>
            <p:nvSpPr>
              <p:cNvPr id="3" name="Content Placeholder 2">
                <a:extLst>
                  <a:ext uri="{FF2B5EF4-FFF2-40B4-BE49-F238E27FC236}">
                    <a16:creationId xmlns:a16="http://schemas.microsoft.com/office/drawing/2014/main" id="{740FF77D-B715-4236-BAC5-611409F41875}"/>
                  </a:ext>
                </a:extLst>
              </p:cNvPr>
              <p:cNvSpPr>
                <a:spLocks noGrp="1" noRot="1" noChangeAspect="1" noMove="1" noResize="1" noEditPoints="1" noAdjustHandles="1" noChangeArrowheads="1" noChangeShapeType="1" noTextEdit="1"/>
              </p:cNvSpPr>
              <p:nvPr>
                <p:ph idx="1"/>
              </p:nvPr>
            </p:nvSpPr>
            <p:spPr>
              <a:xfrm>
                <a:off x="700635" y="1278384"/>
                <a:ext cx="10691265" cy="4833892"/>
              </a:xfrm>
              <a:blipFill>
                <a:blip r:embed="rId2"/>
                <a:stretch>
                  <a:fillRect l="-513" t="-126" r="-456"/>
                </a:stretch>
              </a:blipFill>
            </p:spPr>
            <p:txBody>
              <a:bodyPr/>
              <a:lstStyle/>
              <a:p>
                <a:r>
                  <a:rPr lang="en-US">
                    <a:noFill/>
                  </a:rPr>
                  <a:t> </a:t>
                </a:r>
              </a:p>
            </p:txBody>
          </p:sp>
        </mc:Fallback>
      </mc:AlternateContent>
      <p:pic>
        <p:nvPicPr>
          <p:cNvPr id="6" name="Picture 5" descr="Table&#10;&#10;Description automatically generated">
            <a:extLst>
              <a:ext uri="{FF2B5EF4-FFF2-40B4-BE49-F238E27FC236}">
                <a16:creationId xmlns:a16="http://schemas.microsoft.com/office/drawing/2014/main" id="{36EF46DE-0416-4DCC-80E2-FC6830E881F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034291" y="1899822"/>
            <a:ext cx="3357609" cy="2578857"/>
          </a:xfrm>
          <a:prstGeom prst="rect">
            <a:avLst/>
          </a:prstGeom>
          <a:noFill/>
          <a:ln>
            <a:noFill/>
          </a:ln>
        </p:spPr>
      </p:pic>
      <p:sp>
        <p:nvSpPr>
          <p:cNvPr id="4" name="Footer Placeholder 3">
            <a:extLst>
              <a:ext uri="{FF2B5EF4-FFF2-40B4-BE49-F238E27FC236}">
                <a16:creationId xmlns:a16="http://schemas.microsoft.com/office/drawing/2014/main" id="{ACBE27C2-EB08-459F-BD55-CA533419C069}"/>
              </a:ext>
            </a:extLst>
          </p:cNvPr>
          <p:cNvSpPr>
            <a:spLocks noGrp="1"/>
          </p:cNvSpPr>
          <p:nvPr>
            <p:ph type="ftr" sz="quarter" idx="11"/>
          </p:nvPr>
        </p:nvSpPr>
        <p:spPr>
          <a:xfrm>
            <a:off x="6852173" y="6187674"/>
            <a:ext cx="4539727" cy="365125"/>
          </a:xfrm>
        </p:spPr>
        <p:txBody>
          <a:bodyPr/>
          <a:lstStyle/>
          <a:p>
            <a:pPr algn="r"/>
            <a:r>
              <a:rPr lang="en-US" dirty="0"/>
              <a:t>23</a:t>
            </a:r>
          </a:p>
        </p:txBody>
      </p:sp>
    </p:spTree>
    <p:extLst>
      <p:ext uri="{BB962C8B-B14F-4D97-AF65-F5344CB8AC3E}">
        <p14:creationId xmlns:p14="http://schemas.microsoft.com/office/powerpoint/2010/main" val="33493936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A588-07DF-4508-AAB7-A27181682F94}"/>
              </a:ext>
            </a:extLst>
          </p:cNvPr>
          <p:cNvSpPr>
            <a:spLocks noGrp="1"/>
          </p:cNvSpPr>
          <p:nvPr>
            <p:ph type="title"/>
          </p:nvPr>
        </p:nvSpPr>
        <p:spPr>
          <a:xfrm>
            <a:off x="700635" y="745724"/>
            <a:ext cx="10691265" cy="532660"/>
          </a:xfrm>
        </p:spPr>
        <p:txBody>
          <a:bodyPr>
            <a:noAutofit/>
          </a:bodyPr>
          <a:lstStyle/>
          <a:p>
            <a:r>
              <a:rPr lang="en-US" sz="3400" dirty="0">
                <a:latin typeface="Times New Roman" panose="02020603050405020304" pitchFamily="18" charset="0"/>
                <a:cs typeface="Times New Roman" panose="02020603050405020304" pitchFamily="18" charset="0"/>
              </a:rPr>
              <a:t>CLASSIFICATION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40FF77D-B715-4236-BAC5-611409F41875}"/>
                  </a:ext>
                </a:extLst>
              </p:cNvPr>
              <p:cNvSpPr>
                <a:spLocks noGrp="1"/>
              </p:cNvSpPr>
              <p:nvPr>
                <p:ph idx="1"/>
              </p:nvPr>
            </p:nvSpPr>
            <p:spPr>
              <a:xfrm>
                <a:off x="700635" y="1278384"/>
                <a:ext cx="10691265" cy="4833892"/>
              </a:xfrm>
            </p:spPr>
            <p:txBody>
              <a:bodyPr>
                <a:normAutofit/>
              </a:bodyPr>
              <a:lstStyle/>
              <a:p>
                <a:pPr marL="0" indent="0" algn="just">
                  <a:buNone/>
                </a:pPr>
                <a:r>
                  <a:rPr lang="en-US" sz="1800" b="1" dirty="0">
                    <a:latin typeface="Times New Roman" panose="02020603050405020304" pitchFamily="18" charset="0"/>
                    <a:cs typeface="Times New Roman" panose="02020603050405020304" pitchFamily="18" charset="0"/>
                  </a:rPr>
                  <a:t>AUC Curve</a:t>
                </a:r>
              </a:p>
              <a:p>
                <a:pPr algn="just"/>
                <a:r>
                  <a:rPr lang="en-US" sz="1800" dirty="0">
                    <a:latin typeface="Times New Roman" panose="02020603050405020304" pitchFamily="18" charset="0"/>
                    <a:cs typeface="Times New Roman" panose="02020603050405020304" pitchFamily="18" charset="0"/>
                  </a:rPr>
                  <a:t>To compare the performance of models, AUC is used.  AUC stands for ‘Area Under the Curve’.</a:t>
                </a:r>
              </a:p>
              <a:p>
                <a:pPr algn="just"/>
                <a:r>
                  <a:rPr lang="en-US" sz="1800" dirty="0">
                    <a:latin typeface="Times New Roman" panose="02020603050405020304" pitchFamily="18" charset="0"/>
                    <a:cs typeface="Times New Roman" panose="02020603050405020304" pitchFamily="18" charset="0"/>
                  </a:rPr>
                  <a:t>AUC can be though of as a measure of separability.                                             0.5      Random &amp; 1     best</a:t>
                </a:r>
              </a:p>
              <a:p>
                <a:pPr algn="just"/>
                <a:r>
                  <a:rPr lang="en-US" sz="1800" dirty="0">
                    <a:latin typeface="Times New Roman" panose="02020603050405020304" pitchFamily="18" charset="0"/>
                    <a:cs typeface="Times New Roman" panose="02020603050405020304" pitchFamily="18" charset="0"/>
                  </a:rPr>
                  <a:t>This tells us how much the model is capable of distinguishing </a:t>
                </a:r>
              </a:p>
              <a:p>
                <a:pPr marL="0" indent="0" algn="just">
                  <a:buNone/>
                </a:pPr>
                <a:r>
                  <a:rPr lang="en-US" sz="1800" dirty="0">
                    <a:latin typeface="Times New Roman" panose="02020603050405020304" pitchFamily="18" charset="0"/>
                    <a:cs typeface="Times New Roman" panose="02020603050405020304" pitchFamily="18" charset="0"/>
                  </a:rPr>
                  <a:t>     between classes. </a:t>
                </a:r>
              </a:p>
              <a:p>
                <a:pPr algn="just"/>
                <a:r>
                  <a:rPr lang="en-US" sz="1800" dirty="0">
                    <a:latin typeface="Times New Roman" panose="02020603050405020304" pitchFamily="18" charset="0"/>
                    <a:cs typeface="Times New Roman" panose="02020603050405020304" pitchFamily="18" charset="0"/>
                  </a:rPr>
                  <a:t>The values range from 0 to 1.</a:t>
                </a:r>
              </a:p>
              <a:p>
                <a:pPr algn="just"/>
                <a:r>
                  <a:rPr lang="en-US" sz="1800" dirty="0">
                    <a:latin typeface="Times New Roman" panose="02020603050405020304" pitchFamily="18" charset="0"/>
                    <a:cs typeface="Times New Roman" panose="02020603050405020304" pitchFamily="18" charset="0"/>
                  </a:rPr>
                  <a:t>The plot is obtained by plotting TPR on y-axis and FPR on</a:t>
                </a:r>
              </a:p>
              <a:p>
                <a:pPr marL="0" indent="0" algn="just">
                  <a:buNone/>
                </a:pPr>
                <a:r>
                  <a:rPr lang="en-US" sz="1800" dirty="0">
                    <a:latin typeface="Times New Roman" panose="02020603050405020304" pitchFamily="18" charset="0"/>
                    <a:cs typeface="Times New Roman" panose="02020603050405020304" pitchFamily="18" charset="0"/>
                  </a:rPr>
                  <a:t>    the x-axis. Where:</a:t>
                </a:r>
              </a:p>
              <a:p>
                <a:pPr algn="just">
                  <a:buFont typeface="Wingdings" panose="05000000000000000000" pitchFamily="2" charset="2"/>
                  <a:buChar char="Ø"/>
                </a:pPr>
                <a14:m>
                  <m:oMath xmlns:m="http://schemas.openxmlformats.org/officeDocument/2006/math">
                    <m:r>
                      <a:rPr lang="en-US" sz="1800" b="0" i="1" smtClean="0">
                        <a:latin typeface="Cambria Math" panose="02040503050406030204" pitchFamily="18" charset="0"/>
                        <a:cs typeface="Times New Roman" panose="02020603050405020304" pitchFamily="18" charset="0"/>
                      </a:rPr>
                      <m:t>𝑇𝑟𝑢𝑒</m:t>
                    </m:r>
                    <m:r>
                      <a:rPr lang="en-US" sz="1800" b="0" i="1" smtClean="0">
                        <a:latin typeface="Cambria Math" panose="02040503050406030204" pitchFamily="18" charset="0"/>
                        <a:cs typeface="Times New Roman" panose="02020603050405020304" pitchFamily="18" charset="0"/>
                      </a:rPr>
                      <m:t> </m:t>
                    </m:r>
                    <m:r>
                      <a:rPr lang="en-US" sz="1800" b="0" i="1" smtClean="0">
                        <a:latin typeface="Cambria Math" panose="02040503050406030204" pitchFamily="18" charset="0"/>
                        <a:cs typeface="Times New Roman" panose="02020603050405020304" pitchFamily="18" charset="0"/>
                      </a:rPr>
                      <m:t>𝑃𝑜𝑠𝑖𝑡𝑖𝑣𝑒</m:t>
                    </m:r>
                    <m:r>
                      <a:rPr lang="en-US" sz="1800" b="0" i="1" smtClean="0">
                        <a:latin typeface="Cambria Math" panose="02040503050406030204" pitchFamily="18" charset="0"/>
                        <a:cs typeface="Times New Roman" panose="02020603050405020304" pitchFamily="18" charset="0"/>
                      </a:rPr>
                      <m:t> </m:t>
                    </m:r>
                    <m:r>
                      <a:rPr lang="en-US" sz="1800" b="0" i="1" smtClean="0">
                        <a:latin typeface="Cambria Math" panose="02040503050406030204" pitchFamily="18" charset="0"/>
                        <a:cs typeface="Times New Roman" panose="02020603050405020304" pitchFamily="18" charset="0"/>
                      </a:rPr>
                      <m:t>𝑅𝑎𝑡𝑒</m:t>
                    </m:r>
                    <m:r>
                      <a:rPr lang="en-US" sz="1800" b="0" i="1" smtClean="0">
                        <a:latin typeface="Cambria Math" panose="02040503050406030204" pitchFamily="18" charset="0"/>
                        <a:cs typeface="Times New Roman" panose="02020603050405020304" pitchFamily="18" charset="0"/>
                      </a:rPr>
                      <m:t> : </m:t>
                    </m:r>
                    <m:f>
                      <m:fPr>
                        <m:ctrlPr>
                          <a:rPr lang="en-US" sz="1800" b="0" i="1" smtClean="0">
                            <a:latin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cs typeface="Times New Roman" panose="02020603050405020304" pitchFamily="18" charset="0"/>
                          </a:rPr>
                          <m:t>𝑇𝑃</m:t>
                        </m:r>
                      </m:num>
                      <m:den>
                        <m:r>
                          <a:rPr lang="en-US" sz="1800" b="0" i="1" smtClean="0">
                            <a:latin typeface="Cambria Math" panose="02040503050406030204" pitchFamily="18" charset="0"/>
                            <a:cs typeface="Times New Roman" panose="02020603050405020304" pitchFamily="18" charset="0"/>
                          </a:rPr>
                          <m:t>𝑇𝑃</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𝐹𝑁</m:t>
                        </m:r>
                      </m:den>
                    </m:f>
                  </m:oMath>
                </a14:m>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14:m>
                  <m:oMath xmlns:m="http://schemas.openxmlformats.org/officeDocument/2006/math">
                    <m:r>
                      <a:rPr lang="en-US" sz="1800" b="0" i="1" smtClean="0">
                        <a:latin typeface="Cambria Math" panose="02040503050406030204" pitchFamily="18" charset="0"/>
                        <a:cs typeface="Times New Roman" panose="02020603050405020304" pitchFamily="18" charset="0"/>
                      </a:rPr>
                      <m:t>𝐹𝑎𝑙𝑠𝑒</m:t>
                    </m:r>
                    <m:r>
                      <a:rPr lang="en-US" sz="1800" b="0" i="1" smtClean="0">
                        <a:latin typeface="Cambria Math" panose="02040503050406030204" pitchFamily="18" charset="0"/>
                        <a:cs typeface="Times New Roman" panose="02020603050405020304" pitchFamily="18" charset="0"/>
                      </a:rPr>
                      <m:t> </m:t>
                    </m:r>
                    <m:r>
                      <a:rPr lang="en-US" sz="1800" b="0" i="1" smtClean="0">
                        <a:latin typeface="Cambria Math" panose="02040503050406030204" pitchFamily="18" charset="0"/>
                        <a:cs typeface="Times New Roman" panose="02020603050405020304" pitchFamily="18" charset="0"/>
                      </a:rPr>
                      <m:t>𝑃𝑜𝑠𝑖𝑡𝑖𝑣𝑒</m:t>
                    </m:r>
                    <m:r>
                      <a:rPr lang="en-US" sz="1800" b="0" i="1" smtClean="0">
                        <a:latin typeface="Cambria Math" panose="02040503050406030204" pitchFamily="18" charset="0"/>
                        <a:cs typeface="Times New Roman" panose="02020603050405020304" pitchFamily="18" charset="0"/>
                      </a:rPr>
                      <m:t> </m:t>
                    </m:r>
                    <m:r>
                      <a:rPr lang="en-US" sz="1800" b="0" i="1" smtClean="0">
                        <a:latin typeface="Cambria Math" panose="02040503050406030204" pitchFamily="18" charset="0"/>
                        <a:cs typeface="Times New Roman" panose="02020603050405020304" pitchFamily="18" charset="0"/>
                      </a:rPr>
                      <m:t>𝑅𝑎𝑡𝑒</m:t>
                    </m:r>
                    <m:r>
                      <a:rPr lang="en-US" sz="1800" b="0" i="1" smtClean="0">
                        <a:latin typeface="Cambria Math" panose="02040503050406030204" pitchFamily="18" charset="0"/>
                        <a:cs typeface="Times New Roman" panose="02020603050405020304" pitchFamily="18" charset="0"/>
                      </a:rPr>
                      <m:t> : </m:t>
                    </m:r>
                    <m:f>
                      <m:fPr>
                        <m:ctrlPr>
                          <a:rPr lang="en-US" sz="1800" b="0" i="1" smtClean="0">
                            <a:latin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cs typeface="Times New Roman" panose="02020603050405020304" pitchFamily="18" charset="0"/>
                          </a:rPr>
                          <m:t>𝐹𝑃</m:t>
                        </m:r>
                      </m:num>
                      <m:den>
                        <m:r>
                          <a:rPr lang="en-US" sz="1800" b="0" i="1" smtClean="0">
                            <a:latin typeface="Cambria Math" panose="02040503050406030204" pitchFamily="18" charset="0"/>
                            <a:cs typeface="Times New Roman" panose="02020603050405020304" pitchFamily="18" charset="0"/>
                          </a:rPr>
                          <m:t>𝐹𝑃</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𝑇𝑁</m:t>
                        </m:r>
                      </m:den>
                    </m:f>
                  </m:oMath>
                </a14:m>
                <a:r>
                  <a:rPr lang="en-US" sz="1800" dirty="0">
                    <a:latin typeface="Times New Roman" panose="02020603050405020304" pitchFamily="18" charset="0"/>
                    <a:cs typeface="Times New Roman" panose="02020603050405020304" pitchFamily="18" charset="0"/>
                  </a:rPr>
                  <a:t>                                                                                       Figure 21: AUC</a:t>
                </a:r>
              </a:p>
            </p:txBody>
          </p:sp>
        </mc:Choice>
        <mc:Fallback xmlns="">
          <p:sp>
            <p:nvSpPr>
              <p:cNvPr id="3" name="Content Placeholder 2">
                <a:extLst>
                  <a:ext uri="{FF2B5EF4-FFF2-40B4-BE49-F238E27FC236}">
                    <a16:creationId xmlns:a16="http://schemas.microsoft.com/office/drawing/2014/main" id="{740FF77D-B715-4236-BAC5-611409F41875}"/>
                  </a:ext>
                </a:extLst>
              </p:cNvPr>
              <p:cNvSpPr>
                <a:spLocks noGrp="1" noRot="1" noChangeAspect="1" noMove="1" noResize="1" noEditPoints="1" noAdjustHandles="1" noChangeArrowheads="1" noChangeShapeType="1" noTextEdit="1"/>
              </p:cNvSpPr>
              <p:nvPr>
                <p:ph idx="1"/>
              </p:nvPr>
            </p:nvSpPr>
            <p:spPr>
              <a:xfrm>
                <a:off x="700635" y="1278384"/>
                <a:ext cx="10691265" cy="4833892"/>
              </a:xfrm>
              <a:blipFill>
                <a:blip r:embed="rId2"/>
                <a:stretch>
                  <a:fillRect l="-513" t="-12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EF1AC889-A105-476F-BD82-3BB4EAE13F06}"/>
              </a:ext>
            </a:extLst>
          </p:cNvPr>
          <p:cNvPicPr>
            <a:picLocks noChangeAspect="1"/>
          </p:cNvPicPr>
          <p:nvPr/>
        </p:nvPicPr>
        <p:blipFill>
          <a:blip r:embed="rId3"/>
          <a:stretch>
            <a:fillRect/>
          </a:stretch>
        </p:blipFill>
        <p:spPr>
          <a:xfrm>
            <a:off x="7726531" y="2689933"/>
            <a:ext cx="3459333" cy="2764469"/>
          </a:xfrm>
          <a:prstGeom prst="rect">
            <a:avLst/>
          </a:prstGeom>
        </p:spPr>
      </p:pic>
      <p:sp>
        <p:nvSpPr>
          <p:cNvPr id="4" name="Footer Placeholder 3">
            <a:extLst>
              <a:ext uri="{FF2B5EF4-FFF2-40B4-BE49-F238E27FC236}">
                <a16:creationId xmlns:a16="http://schemas.microsoft.com/office/drawing/2014/main" id="{FC4FFA3D-24B4-45FB-A1DF-4D593C514C72}"/>
              </a:ext>
            </a:extLst>
          </p:cNvPr>
          <p:cNvSpPr>
            <a:spLocks noGrp="1"/>
          </p:cNvSpPr>
          <p:nvPr>
            <p:ph type="ftr" sz="quarter" idx="11"/>
          </p:nvPr>
        </p:nvSpPr>
        <p:spPr>
          <a:xfrm>
            <a:off x="6852173" y="6183543"/>
            <a:ext cx="4539727" cy="365125"/>
          </a:xfrm>
        </p:spPr>
        <p:txBody>
          <a:bodyPr/>
          <a:lstStyle/>
          <a:p>
            <a:pPr algn="r"/>
            <a:r>
              <a:rPr lang="en-US" dirty="0"/>
              <a:t>24</a:t>
            </a:r>
          </a:p>
        </p:txBody>
      </p:sp>
      <p:sp>
        <p:nvSpPr>
          <p:cNvPr id="6" name="Arrow: Right 5">
            <a:extLst>
              <a:ext uri="{FF2B5EF4-FFF2-40B4-BE49-F238E27FC236}">
                <a16:creationId xmlns:a16="http://schemas.microsoft.com/office/drawing/2014/main" id="{6AE1D446-B247-401A-92AA-476616591BE5}"/>
              </a:ext>
            </a:extLst>
          </p:cNvPr>
          <p:cNvSpPr/>
          <p:nvPr/>
        </p:nvSpPr>
        <p:spPr>
          <a:xfrm>
            <a:off x="8645039" y="2297096"/>
            <a:ext cx="230819" cy="1154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4BBE9317-466D-49F7-9CC2-1C2E87837474}"/>
              </a:ext>
            </a:extLst>
          </p:cNvPr>
          <p:cNvSpPr/>
          <p:nvPr/>
        </p:nvSpPr>
        <p:spPr>
          <a:xfrm>
            <a:off x="10121117" y="2297095"/>
            <a:ext cx="230819" cy="1154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96148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A588-07DF-4508-AAB7-A27181682F94}"/>
              </a:ext>
            </a:extLst>
          </p:cNvPr>
          <p:cNvSpPr>
            <a:spLocks noGrp="1"/>
          </p:cNvSpPr>
          <p:nvPr>
            <p:ph type="title"/>
          </p:nvPr>
        </p:nvSpPr>
        <p:spPr>
          <a:xfrm>
            <a:off x="700635" y="745724"/>
            <a:ext cx="10691265" cy="532660"/>
          </a:xfrm>
        </p:spPr>
        <p:txBody>
          <a:bodyPr>
            <a:noAutofit/>
          </a:bodyPr>
          <a:lstStyle/>
          <a:p>
            <a:r>
              <a:rPr lang="en-US" sz="3400">
                <a:latin typeface="Times New Roman" panose="02020603050405020304" pitchFamily="18" charset="0"/>
                <a:cs typeface="Times New Roman" panose="02020603050405020304" pitchFamily="18" charset="0"/>
              </a:rPr>
              <a:t>CLASSIFICATION</a:t>
            </a:r>
            <a:endParaRPr lang="en-US" sz="3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0FF77D-B715-4236-BAC5-611409F41875}"/>
              </a:ext>
            </a:extLst>
          </p:cNvPr>
          <p:cNvSpPr>
            <a:spLocks noGrp="1"/>
          </p:cNvSpPr>
          <p:nvPr>
            <p:ph idx="1"/>
          </p:nvPr>
        </p:nvSpPr>
        <p:spPr>
          <a:xfrm>
            <a:off x="700635" y="1278384"/>
            <a:ext cx="10691265" cy="4913694"/>
          </a:xfrm>
        </p:spPr>
        <p:txBody>
          <a:bodyPr>
            <a:noAutofit/>
          </a:bodyPr>
          <a:lstStyle/>
          <a:p>
            <a:pPr marL="0" indent="0" algn="just">
              <a:buNone/>
            </a:pPr>
            <a:r>
              <a:rPr lang="en-US" sz="1800" b="1" dirty="0">
                <a:latin typeface="Times New Roman" panose="02020603050405020304" pitchFamily="18" charset="0"/>
                <a:cs typeface="Times New Roman" panose="02020603050405020304" pitchFamily="18" charset="0"/>
              </a:rPr>
              <a:t>Classification Results </a:t>
            </a:r>
          </a:p>
          <a:p>
            <a:pPr algn="just"/>
            <a:r>
              <a:rPr lang="en-US" sz="1800" dirty="0">
                <a:latin typeface="Times New Roman" panose="02020603050405020304" pitchFamily="18" charset="0"/>
                <a:cs typeface="Times New Roman" panose="02020603050405020304" pitchFamily="18" charset="0"/>
              </a:rPr>
              <a:t>For training a test-train split of 80-20% was used.</a:t>
            </a:r>
          </a:p>
          <a:p>
            <a:pPr algn="just"/>
            <a:r>
              <a:rPr lang="en-US" sz="1800" dirty="0">
                <a:latin typeface="Times New Roman" panose="02020603050405020304" pitchFamily="18" charset="0"/>
                <a:cs typeface="Times New Roman" panose="02020603050405020304" pitchFamily="18" charset="0"/>
              </a:rPr>
              <a:t>Batch size was kept at 32 and the model was trained for 8 iterations.</a:t>
            </a:r>
          </a:p>
          <a:p>
            <a:pPr algn="just"/>
            <a:r>
              <a:rPr lang="en-US" sz="1800" dirty="0">
                <a:latin typeface="Times New Roman" panose="02020603050405020304" pitchFamily="18" charset="0"/>
                <a:cs typeface="Times New Roman" panose="02020603050405020304" pitchFamily="18" charset="0"/>
              </a:rPr>
              <a:t>Learning rate for CNN was kept as </a:t>
            </a:r>
            <a:r>
              <a:rPr lang="en-US" sz="1800" dirty="0">
                <a:effectLst/>
                <a:latin typeface="Times New Roman" panose="02020603050405020304" pitchFamily="18" charset="0"/>
                <a:ea typeface="Times New Roman" panose="02020603050405020304" pitchFamily="18" charset="0"/>
              </a:rPr>
              <a:t>10</a:t>
            </a:r>
            <a:r>
              <a:rPr lang="en-US" sz="1800" baseline="30000" dirty="0">
                <a:effectLst/>
                <a:latin typeface="Times New Roman" panose="02020603050405020304" pitchFamily="18" charset="0"/>
                <a:ea typeface="Times New Roman" panose="02020603050405020304" pitchFamily="18" charset="0"/>
              </a:rPr>
              <a:t>-4</a:t>
            </a:r>
            <a:r>
              <a:rPr lang="en-US" sz="1800" dirty="0">
                <a:latin typeface="Times New Roman" panose="02020603050405020304" pitchFamily="18" charset="0"/>
                <a:cs typeface="Times New Roman" panose="02020603050405020304" pitchFamily="18" charset="0"/>
              </a:rPr>
              <a:t> while for linear layers it </a:t>
            </a:r>
          </a:p>
          <a:p>
            <a:pPr marL="0" indent="0" algn="just">
              <a:buNone/>
            </a:pPr>
            <a:r>
              <a:rPr lang="en-US" sz="1800" dirty="0">
                <a:latin typeface="Times New Roman" panose="02020603050405020304" pitchFamily="18" charset="0"/>
                <a:cs typeface="Times New Roman" panose="02020603050405020304" pitchFamily="18" charset="0"/>
              </a:rPr>
              <a:t>    was kept as </a:t>
            </a:r>
            <a:r>
              <a:rPr lang="en-US" sz="1800" dirty="0">
                <a:effectLst/>
                <a:latin typeface="Times New Roman" panose="02020603050405020304" pitchFamily="18" charset="0"/>
                <a:ea typeface="Times New Roman" panose="02020603050405020304" pitchFamily="18" charset="0"/>
              </a:rPr>
              <a:t>10</a:t>
            </a:r>
            <a:r>
              <a:rPr lang="en-US" sz="1800" baseline="30000" dirty="0">
                <a:effectLst/>
                <a:latin typeface="Times New Roman" panose="02020603050405020304" pitchFamily="18" charset="0"/>
                <a:ea typeface="Times New Roman" panose="02020603050405020304" pitchFamily="18" charset="0"/>
              </a:rPr>
              <a:t>-3</a:t>
            </a:r>
            <a:r>
              <a:rPr lang="en-US" sz="1800" dirty="0">
                <a:latin typeface="Times New Roman" panose="02020603050405020304" pitchFamily="18" charset="0"/>
                <a:cs typeface="Times New Roman" panose="02020603050405020304" pitchFamily="18" charset="0"/>
              </a:rPr>
              <a:t>.</a:t>
            </a:r>
            <a:endParaRPr lang="en-US" sz="1800" baseline="30000" dirty="0">
              <a:effectLst/>
              <a:latin typeface="Times New Roman" panose="02020603050405020304" pitchFamily="18" charset="0"/>
              <a:ea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 Adam was used the optimizer and BCE as loss function.</a:t>
            </a:r>
          </a:p>
          <a:p>
            <a:pPr algn="just"/>
            <a:r>
              <a:rPr lang="en-US" sz="1800" dirty="0">
                <a:latin typeface="Times New Roman" panose="02020603050405020304" pitchFamily="18" charset="0"/>
                <a:cs typeface="Times New Roman" panose="02020603050405020304" pitchFamily="18" charset="0"/>
              </a:rPr>
              <a:t> Efficient Net B1 was able to achieve a balanced accuracy of </a:t>
            </a:r>
          </a:p>
          <a:p>
            <a:pPr marL="0" indent="0" algn="just">
              <a:buNone/>
            </a:pPr>
            <a:r>
              <a:rPr lang="en-US" sz="1800" dirty="0">
                <a:latin typeface="Times New Roman" panose="02020603050405020304" pitchFamily="18" charset="0"/>
                <a:cs typeface="Times New Roman" panose="02020603050405020304" pitchFamily="18" charset="0"/>
              </a:rPr>
              <a:t>     about </a:t>
            </a:r>
            <a:r>
              <a:rPr lang="en-US" sz="1800" b="1" dirty="0">
                <a:latin typeface="Times New Roman" panose="02020603050405020304" pitchFamily="18" charset="0"/>
                <a:cs typeface="Times New Roman" panose="02020603050405020304" pitchFamily="18" charset="0"/>
              </a:rPr>
              <a:t>86%</a:t>
            </a:r>
            <a:r>
              <a:rPr lang="en-US" sz="1800" dirty="0">
                <a:latin typeface="Times New Roman" panose="02020603050405020304" pitchFamily="18" charset="0"/>
                <a:cs typeface="Times New Roman" panose="02020603050405020304" pitchFamily="18" charset="0"/>
              </a:rPr>
              <a:t>.                                                                                                        Figure 22: Classification Results</a:t>
            </a:r>
          </a:p>
          <a:p>
            <a:pPr marL="0" indent="0" algn="just">
              <a:buNone/>
            </a:pPr>
            <a:endParaRPr lang="en-US" sz="1800" dirty="0">
              <a:latin typeface="Times New Roman" panose="02020603050405020304" pitchFamily="18" charset="0"/>
              <a:cs typeface="Times New Roman" panose="02020603050405020304" pitchFamily="18" charset="0"/>
            </a:endParaRPr>
          </a:p>
          <a:p>
            <a:pPr algn="just"/>
            <a:endParaRPr lang="en-US" sz="18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4F27113-0C1D-4568-BE41-4A9DA8EA7FF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0710" y="1559329"/>
            <a:ext cx="4041189" cy="2941320"/>
          </a:xfrm>
          <a:prstGeom prst="rect">
            <a:avLst/>
          </a:prstGeom>
          <a:noFill/>
          <a:ln>
            <a:noFill/>
          </a:ln>
        </p:spPr>
      </p:pic>
      <p:sp>
        <p:nvSpPr>
          <p:cNvPr id="4" name="Footer Placeholder 3">
            <a:extLst>
              <a:ext uri="{FF2B5EF4-FFF2-40B4-BE49-F238E27FC236}">
                <a16:creationId xmlns:a16="http://schemas.microsoft.com/office/drawing/2014/main" id="{52BF5685-5531-42DF-BA9B-3AA217697DC2}"/>
              </a:ext>
            </a:extLst>
          </p:cNvPr>
          <p:cNvSpPr>
            <a:spLocks noGrp="1"/>
          </p:cNvSpPr>
          <p:nvPr>
            <p:ph type="ftr" sz="quarter" idx="11"/>
          </p:nvPr>
        </p:nvSpPr>
        <p:spPr>
          <a:xfrm>
            <a:off x="6852172" y="6192078"/>
            <a:ext cx="4539727" cy="365125"/>
          </a:xfrm>
        </p:spPr>
        <p:txBody>
          <a:bodyPr/>
          <a:lstStyle/>
          <a:p>
            <a:pPr algn="r"/>
            <a:r>
              <a:rPr lang="en-US" dirty="0"/>
              <a:t>25</a:t>
            </a:r>
          </a:p>
        </p:txBody>
      </p:sp>
    </p:spTree>
    <p:extLst>
      <p:ext uri="{BB962C8B-B14F-4D97-AF65-F5344CB8AC3E}">
        <p14:creationId xmlns:p14="http://schemas.microsoft.com/office/powerpoint/2010/main" val="32955391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A588-07DF-4508-AAB7-A27181682F94}"/>
              </a:ext>
            </a:extLst>
          </p:cNvPr>
          <p:cNvSpPr>
            <a:spLocks noGrp="1"/>
          </p:cNvSpPr>
          <p:nvPr>
            <p:ph type="title"/>
          </p:nvPr>
        </p:nvSpPr>
        <p:spPr>
          <a:xfrm>
            <a:off x="700635" y="745724"/>
            <a:ext cx="10691265" cy="532660"/>
          </a:xfrm>
        </p:spPr>
        <p:txBody>
          <a:bodyPr>
            <a:noAutofit/>
          </a:bodyPr>
          <a:lstStyle/>
          <a:p>
            <a:r>
              <a:rPr lang="en-US" sz="3400">
                <a:latin typeface="Times New Roman" panose="02020603050405020304" pitchFamily="18" charset="0"/>
                <a:cs typeface="Times New Roman" panose="02020603050405020304" pitchFamily="18" charset="0"/>
              </a:rPr>
              <a:t>CLASSIFICATION</a:t>
            </a:r>
            <a:endParaRPr lang="en-US" sz="3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0FF77D-B715-4236-BAC5-611409F41875}"/>
              </a:ext>
            </a:extLst>
          </p:cNvPr>
          <p:cNvSpPr>
            <a:spLocks noGrp="1"/>
          </p:cNvSpPr>
          <p:nvPr>
            <p:ph idx="1"/>
          </p:nvPr>
        </p:nvSpPr>
        <p:spPr>
          <a:xfrm>
            <a:off x="700635" y="1278384"/>
            <a:ext cx="10691265" cy="4913694"/>
          </a:xfrm>
        </p:spPr>
        <p:txBody>
          <a:bodyPr>
            <a:noAutofit/>
          </a:bodyPr>
          <a:lstStyle/>
          <a:p>
            <a:pPr marL="0" indent="0" algn="just">
              <a:buNone/>
            </a:pPr>
            <a:r>
              <a:rPr lang="en-US" sz="1800" b="1" dirty="0">
                <a:latin typeface="Times New Roman" panose="02020603050405020304" pitchFamily="18" charset="0"/>
                <a:cs typeface="Times New Roman" panose="02020603050405020304" pitchFamily="18" charset="0"/>
              </a:rPr>
              <a:t>Classification Results </a:t>
            </a:r>
          </a:p>
          <a:p>
            <a:pPr algn="just"/>
            <a:r>
              <a:rPr lang="en-US" sz="1800" dirty="0">
                <a:latin typeface="Times New Roman" panose="02020603050405020304" pitchFamily="18" charset="0"/>
                <a:cs typeface="Times New Roman" panose="02020603050405020304" pitchFamily="18" charset="0"/>
              </a:rPr>
              <a:t>It achieves an AUC of </a:t>
            </a:r>
            <a:r>
              <a:rPr lang="en-US" sz="1800" b="1" dirty="0">
                <a:latin typeface="Times New Roman" panose="02020603050405020304" pitchFamily="18" charset="0"/>
                <a:cs typeface="Times New Roman" panose="02020603050405020304" pitchFamily="18" charset="0"/>
              </a:rPr>
              <a:t>0.94</a:t>
            </a:r>
            <a:r>
              <a:rPr lang="en-US" sz="1800" dirty="0">
                <a:latin typeface="Times New Roman" panose="02020603050405020304" pitchFamily="18" charset="0"/>
                <a:cs typeface="Times New Roman" panose="02020603050405020304" pitchFamily="18" charset="0"/>
              </a:rPr>
              <a:t>.</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Figure 23: AUC</a:t>
            </a:r>
          </a:p>
          <a:p>
            <a:pPr marL="0" indent="0" algn="just">
              <a:buNone/>
            </a:pPr>
            <a:r>
              <a:rPr lang="en-US" sz="1800" dirty="0">
                <a:latin typeface="Times New Roman" panose="02020603050405020304" pitchFamily="18" charset="0"/>
                <a:cs typeface="Times New Roman" panose="02020603050405020304" pitchFamily="18" charset="0"/>
              </a:rPr>
              <a:t>    </a:t>
            </a: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Test confusion matrix can be                                  </a:t>
            </a:r>
          </a:p>
          <a:p>
            <a:pPr marL="0" indent="0" algn="just">
              <a:buNone/>
            </a:pPr>
            <a:r>
              <a:rPr lang="en-US" sz="1800" dirty="0">
                <a:latin typeface="Times New Roman" panose="02020603050405020304" pitchFamily="18" charset="0"/>
                <a:cs typeface="Times New Roman" panose="02020603050405020304" pitchFamily="18" charset="0"/>
              </a:rPr>
              <a:t>    found in figure 22.                                                                                     Figure 24: Test Confusion Matrix                  </a:t>
            </a:r>
          </a:p>
          <a:p>
            <a:pPr algn="just"/>
            <a:endParaRPr lang="en-US" sz="1800" dirty="0">
              <a:latin typeface="Times New Roman" panose="02020603050405020304" pitchFamily="18" charset="0"/>
              <a:cs typeface="Times New Roman" panose="02020603050405020304" pitchFamily="18" charset="0"/>
            </a:endParaRPr>
          </a:p>
          <a:p>
            <a:pPr algn="just"/>
            <a:endParaRPr lang="en-US" sz="18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9378E1B-A842-4829-A958-81D81E36766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342345" y="1278385"/>
            <a:ext cx="3043875" cy="2277074"/>
          </a:xfrm>
          <a:prstGeom prst="rect">
            <a:avLst/>
          </a:prstGeom>
          <a:noFill/>
          <a:ln>
            <a:noFill/>
          </a:ln>
        </p:spPr>
      </p:pic>
      <p:pic>
        <p:nvPicPr>
          <p:cNvPr id="7" name="Picture 6">
            <a:extLst>
              <a:ext uri="{FF2B5EF4-FFF2-40B4-BE49-F238E27FC236}">
                <a16:creationId xmlns:a16="http://schemas.microsoft.com/office/drawing/2014/main" id="{C00F2183-EF91-4F56-B3E8-B8AC49E4A8C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2345" y="3781887"/>
            <a:ext cx="3043875" cy="2277074"/>
          </a:xfrm>
          <a:prstGeom prst="rect">
            <a:avLst/>
          </a:prstGeom>
          <a:noFill/>
          <a:ln>
            <a:noFill/>
          </a:ln>
        </p:spPr>
      </p:pic>
      <p:sp>
        <p:nvSpPr>
          <p:cNvPr id="4" name="Footer Placeholder 3">
            <a:extLst>
              <a:ext uri="{FF2B5EF4-FFF2-40B4-BE49-F238E27FC236}">
                <a16:creationId xmlns:a16="http://schemas.microsoft.com/office/drawing/2014/main" id="{51AC24DE-8895-458B-8021-51EFBDE66690}"/>
              </a:ext>
            </a:extLst>
          </p:cNvPr>
          <p:cNvSpPr>
            <a:spLocks noGrp="1"/>
          </p:cNvSpPr>
          <p:nvPr>
            <p:ph type="ftr" sz="quarter" idx="11"/>
          </p:nvPr>
        </p:nvSpPr>
        <p:spPr>
          <a:xfrm>
            <a:off x="6852173" y="6192078"/>
            <a:ext cx="4539727" cy="365125"/>
          </a:xfrm>
        </p:spPr>
        <p:txBody>
          <a:bodyPr/>
          <a:lstStyle/>
          <a:p>
            <a:pPr algn="r"/>
            <a:r>
              <a:rPr lang="en-US" dirty="0"/>
              <a:t>26</a:t>
            </a:r>
          </a:p>
        </p:txBody>
      </p:sp>
    </p:spTree>
    <p:extLst>
      <p:ext uri="{BB962C8B-B14F-4D97-AF65-F5344CB8AC3E}">
        <p14:creationId xmlns:p14="http://schemas.microsoft.com/office/powerpoint/2010/main" val="7977607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A588-07DF-4508-AAB7-A27181682F94}"/>
              </a:ext>
            </a:extLst>
          </p:cNvPr>
          <p:cNvSpPr>
            <a:spLocks noGrp="1"/>
          </p:cNvSpPr>
          <p:nvPr>
            <p:ph type="title"/>
          </p:nvPr>
        </p:nvSpPr>
        <p:spPr>
          <a:xfrm>
            <a:off x="700635" y="745724"/>
            <a:ext cx="10691265" cy="532660"/>
          </a:xfrm>
        </p:spPr>
        <p:txBody>
          <a:bodyPr>
            <a:noAutofit/>
          </a:bodyPr>
          <a:lstStyle/>
          <a:p>
            <a:r>
              <a:rPr lang="en-US" sz="3400" dirty="0">
                <a:latin typeface="Times New Roman" panose="02020603050405020304" pitchFamily="18" charset="0"/>
                <a:cs typeface="Times New Roman" panose="02020603050405020304" pitchFamily="18" charset="0"/>
              </a:rPr>
              <a:t>CLASSIFICATION+SEGMENTATION</a:t>
            </a:r>
          </a:p>
        </p:txBody>
      </p:sp>
      <p:sp>
        <p:nvSpPr>
          <p:cNvPr id="3" name="Content Placeholder 2">
            <a:extLst>
              <a:ext uri="{FF2B5EF4-FFF2-40B4-BE49-F238E27FC236}">
                <a16:creationId xmlns:a16="http://schemas.microsoft.com/office/drawing/2014/main" id="{740FF77D-B715-4236-BAC5-611409F41875}"/>
              </a:ext>
            </a:extLst>
          </p:cNvPr>
          <p:cNvSpPr>
            <a:spLocks noGrp="1"/>
          </p:cNvSpPr>
          <p:nvPr>
            <p:ph idx="1"/>
          </p:nvPr>
        </p:nvSpPr>
        <p:spPr>
          <a:xfrm>
            <a:off x="700635" y="1278384"/>
            <a:ext cx="10691265" cy="4913694"/>
          </a:xfrm>
        </p:spPr>
        <p:txBody>
          <a:bodyPr>
            <a:noAutofit/>
          </a:bodyPr>
          <a:lstStyle/>
          <a:p>
            <a:pPr marL="0" indent="0" algn="just">
              <a:buNone/>
            </a:pPr>
            <a:r>
              <a:rPr lang="en-US" sz="1800" b="1" dirty="0">
                <a:latin typeface="Times New Roman" panose="02020603050405020304" pitchFamily="18" charset="0"/>
                <a:cs typeface="Times New Roman" panose="02020603050405020304" pitchFamily="18" charset="0"/>
              </a:rPr>
              <a:t>Enhance Classification</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Segmented data obtained from U-Net was used in order to enhance classification performance.</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Methods experimented with are discussed in this section.</a:t>
            </a:r>
          </a:p>
          <a:p>
            <a:pPr algn="just"/>
            <a:r>
              <a:rPr lang="en-US" sz="1800" b="1" i="1" dirty="0">
                <a:latin typeface="Times New Roman" panose="02020603050405020304" pitchFamily="18" charset="0"/>
                <a:cs typeface="Times New Roman" panose="02020603050405020304" pitchFamily="18" charset="0"/>
              </a:rPr>
              <a:t>Method 1: Black Background</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output binary mask from U-Net is used to segment the input image to be processed for classification.</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An example image can be found in  figure 25.</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Experiment results show that this method is not effective.</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training loss wasn’t decaying much initially therefore </a:t>
            </a:r>
          </a:p>
          <a:p>
            <a:pPr marL="0" indent="0" algn="just">
              <a:buNone/>
            </a:pPr>
            <a:r>
              <a:rPr lang="en-US" sz="1800" dirty="0">
                <a:latin typeface="Times New Roman" panose="02020603050405020304" pitchFamily="18" charset="0"/>
                <a:cs typeface="Times New Roman" panose="02020603050405020304" pitchFamily="18" charset="0"/>
              </a:rPr>
              <a:t>    learning rate decay had to be used.                                                        Figure 25: Black Background</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model could attain an AUC of </a:t>
            </a:r>
            <a:r>
              <a:rPr lang="en-US" sz="1800" b="1" dirty="0">
                <a:latin typeface="Times New Roman" panose="02020603050405020304" pitchFamily="18" charset="0"/>
                <a:cs typeface="Times New Roman" panose="02020603050405020304" pitchFamily="18" charset="0"/>
              </a:rPr>
              <a:t>0.91</a:t>
            </a:r>
            <a:r>
              <a:rPr lang="en-US" sz="1800" dirty="0">
                <a:latin typeface="Times New Roman" panose="02020603050405020304" pitchFamily="18" charset="0"/>
                <a:cs typeface="Times New Roman" panose="02020603050405020304" pitchFamily="18" charset="0"/>
              </a:rPr>
              <a:t> and balanced accuracy of about </a:t>
            </a:r>
            <a:r>
              <a:rPr lang="en-US" sz="1800" b="1" dirty="0">
                <a:latin typeface="Times New Roman" panose="02020603050405020304" pitchFamily="18" charset="0"/>
                <a:cs typeface="Times New Roman" panose="02020603050405020304" pitchFamily="18" charset="0"/>
              </a:rPr>
              <a:t>83%</a:t>
            </a:r>
            <a:r>
              <a:rPr lang="en-US" sz="1800" dirty="0">
                <a:latin typeface="Times New Roman" panose="02020603050405020304" pitchFamily="18" charset="0"/>
                <a:cs typeface="Times New Roman" panose="02020603050405020304" pitchFamily="18" charset="0"/>
              </a:rPr>
              <a:t>. </a:t>
            </a:r>
            <a:endParaRPr lang="en-US" sz="18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AAEA443-E6FE-4AF4-96C6-4D93550FE9D8}"/>
              </a:ext>
            </a:extLst>
          </p:cNvPr>
          <p:cNvPicPr>
            <a:picLocks noChangeAspect="1"/>
          </p:cNvPicPr>
          <p:nvPr/>
        </p:nvPicPr>
        <p:blipFill>
          <a:blip r:embed="rId2"/>
          <a:stretch>
            <a:fillRect/>
          </a:stretch>
        </p:blipFill>
        <p:spPr>
          <a:xfrm>
            <a:off x="6777787" y="3429000"/>
            <a:ext cx="4449013" cy="1354584"/>
          </a:xfrm>
          <a:prstGeom prst="rect">
            <a:avLst/>
          </a:prstGeom>
        </p:spPr>
      </p:pic>
      <p:sp>
        <p:nvSpPr>
          <p:cNvPr id="4" name="Footer Placeholder 3">
            <a:extLst>
              <a:ext uri="{FF2B5EF4-FFF2-40B4-BE49-F238E27FC236}">
                <a16:creationId xmlns:a16="http://schemas.microsoft.com/office/drawing/2014/main" id="{ADB06749-00DF-4A78-8625-6AA35A29E0FD}"/>
              </a:ext>
            </a:extLst>
          </p:cNvPr>
          <p:cNvSpPr>
            <a:spLocks noGrp="1"/>
          </p:cNvSpPr>
          <p:nvPr>
            <p:ph type="ftr" sz="quarter" idx="11"/>
          </p:nvPr>
        </p:nvSpPr>
        <p:spPr>
          <a:xfrm>
            <a:off x="6852173" y="6192078"/>
            <a:ext cx="4539727" cy="365125"/>
          </a:xfrm>
        </p:spPr>
        <p:txBody>
          <a:bodyPr/>
          <a:lstStyle/>
          <a:p>
            <a:pPr algn="r"/>
            <a:r>
              <a:rPr lang="en-US" dirty="0"/>
              <a:t>27</a:t>
            </a:r>
          </a:p>
        </p:txBody>
      </p:sp>
    </p:spTree>
    <p:extLst>
      <p:ext uri="{BB962C8B-B14F-4D97-AF65-F5344CB8AC3E}">
        <p14:creationId xmlns:p14="http://schemas.microsoft.com/office/powerpoint/2010/main" val="30605900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A588-07DF-4508-AAB7-A27181682F94}"/>
              </a:ext>
            </a:extLst>
          </p:cNvPr>
          <p:cNvSpPr>
            <a:spLocks noGrp="1"/>
          </p:cNvSpPr>
          <p:nvPr>
            <p:ph type="title"/>
          </p:nvPr>
        </p:nvSpPr>
        <p:spPr>
          <a:xfrm>
            <a:off x="700635" y="745724"/>
            <a:ext cx="10691265" cy="532660"/>
          </a:xfrm>
        </p:spPr>
        <p:txBody>
          <a:bodyPr>
            <a:noAutofit/>
          </a:bodyPr>
          <a:lstStyle/>
          <a:p>
            <a:r>
              <a:rPr lang="en-US" sz="3400" dirty="0">
                <a:latin typeface="Times New Roman" panose="02020603050405020304" pitchFamily="18" charset="0"/>
                <a:cs typeface="Times New Roman" panose="02020603050405020304" pitchFamily="18" charset="0"/>
              </a:rPr>
              <a:t>CLASSIFICATION+SEGMENTATION</a:t>
            </a:r>
          </a:p>
        </p:txBody>
      </p:sp>
      <p:sp>
        <p:nvSpPr>
          <p:cNvPr id="3" name="Content Placeholder 2">
            <a:extLst>
              <a:ext uri="{FF2B5EF4-FFF2-40B4-BE49-F238E27FC236}">
                <a16:creationId xmlns:a16="http://schemas.microsoft.com/office/drawing/2014/main" id="{740FF77D-B715-4236-BAC5-611409F41875}"/>
              </a:ext>
            </a:extLst>
          </p:cNvPr>
          <p:cNvSpPr>
            <a:spLocks noGrp="1"/>
          </p:cNvSpPr>
          <p:nvPr>
            <p:ph idx="1"/>
          </p:nvPr>
        </p:nvSpPr>
        <p:spPr>
          <a:xfrm>
            <a:off x="700635" y="1278384"/>
            <a:ext cx="10691265" cy="4913694"/>
          </a:xfrm>
        </p:spPr>
        <p:txBody>
          <a:bodyPr>
            <a:noAutofit/>
          </a:bodyPr>
          <a:lstStyle/>
          <a:p>
            <a:pPr marL="0" indent="0" algn="just">
              <a:buNone/>
            </a:pPr>
            <a:r>
              <a:rPr lang="en-US" sz="1800" b="1" dirty="0">
                <a:latin typeface="Times New Roman" panose="02020603050405020304" pitchFamily="18" charset="0"/>
                <a:cs typeface="Times New Roman" panose="02020603050405020304" pitchFamily="18" charset="0"/>
              </a:rPr>
              <a:t>Enhance Classification</a:t>
            </a:r>
            <a:endParaRPr lang="en-US" sz="1800" i="1" dirty="0">
              <a:latin typeface="Times New Roman" panose="02020603050405020304" pitchFamily="18" charset="0"/>
              <a:cs typeface="Times New Roman" panose="02020603050405020304" pitchFamily="18" charset="0"/>
            </a:endParaRPr>
          </a:p>
          <a:p>
            <a:pPr algn="just"/>
            <a:r>
              <a:rPr lang="en-US" sz="1800" b="1" i="1" dirty="0">
                <a:latin typeface="Times New Roman" panose="02020603050405020304" pitchFamily="18" charset="0"/>
                <a:cs typeface="Times New Roman" panose="02020603050405020304" pitchFamily="18" charset="0"/>
              </a:rPr>
              <a:t>Method 2: Bounding Box Approach</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This method focuses on extracting just the region of mole from an image based on segmented data.</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mask predicted by the U-Net network is passed through an algorithm which gives us the 4 coordinates of</a:t>
            </a:r>
          </a:p>
          <a:p>
            <a:pPr marL="0" indent="0" algn="just">
              <a:buNone/>
            </a:pPr>
            <a:r>
              <a:rPr lang="en-US" sz="1800" dirty="0">
                <a:latin typeface="Times New Roman" panose="02020603050405020304" pitchFamily="18" charset="0"/>
                <a:cs typeface="Times New Roman" panose="02020603050405020304" pitchFamily="18" charset="0"/>
              </a:rPr>
              <a:t>    the points(Rectangle) around the mole. </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This is used to crop the image and resize it back to scale.</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Experimental results show that this method is not effective.</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Training loss was not decaying initially, therefore learning                   Figure 26: Image crop on Bounding Box</a:t>
            </a:r>
          </a:p>
          <a:p>
            <a:pPr marL="0" indent="0" algn="just">
              <a:buNone/>
            </a:pPr>
            <a:r>
              <a:rPr lang="en-US" sz="1800" dirty="0">
                <a:latin typeface="Times New Roman" panose="02020603050405020304" pitchFamily="18" charset="0"/>
                <a:cs typeface="Times New Roman" panose="02020603050405020304" pitchFamily="18" charset="0"/>
              </a:rPr>
              <a:t>     rate decay had to be used here as well.</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model could attain an AUC of </a:t>
            </a:r>
            <a:r>
              <a:rPr lang="en-US" sz="1800" b="1" dirty="0">
                <a:latin typeface="Times New Roman" panose="02020603050405020304" pitchFamily="18" charset="0"/>
                <a:cs typeface="Times New Roman" panose="02020603050405020304" pitchFamily="18" charset="0"/>
              </a:rPr>
              <a:t>0.91</a:t>
            </a:r>
            <a:r>
              <a:rPr lang="en-US" sz="1800" dirty="0">
                <a:latin typeface="Times New Roman" panose="02020603050405020304" pitchFamily="18" charset="0"/>
                <a:cs typeface="Times New Roman" panose="02020603050405020304" pitchFamily="18" charset="0"/>
              </a:rPr>
              <a:t> and a balanced accuracy</a:t>
            </a:r>
          </a:p>
          <a:p>
            <a:pPr marL="0" indent="0" algn="just">
              <a:buNone/>
            </a:pPr>
            <a:r>
              <a:rPr lang="en-US" sz="1800" dirty="0">
                <a:latin typeface="Times New Roman" panose="02020603050405020304" pitchFamily="18" charset="0"/>
                <a:cs typeface="Times New Roman" panose="02020603050405020304" pitchFamily="18" charset="0"/>
              </a:rPr>
              <a:t>    of about </a:t>
            </a:r>
            <a:r>
              <a:rPr lang="en-US" sz="1800" b="1" dirty="0">
                <a:latin typeface="Times New Roman" panose="02020603050405020304" pitchFamily="18" charset="0"/>
                <a:cs typeface="Times New Roman" panose="02020603050405020304" pitchFamily="18" charset="0"/>
              </a:rPr>
              <a:t>82%</a:t>
            </a:r>
            <a:r>
              <a:rPr lang="en-US" sz="1800" dirty="0">
                <a:latin typeface="Times New Roman" panose="02020603050405020304" pitchFamily="18" charset="0"/>
                <a:cs typeface="Times New Roman" panose="02020603050405020304" pitchFamily="18" charset="0"/>
              </a:rPr>
              <a:t>. </a:t>
            </a:r>
          </a:p>
          <a:p>
            <a:pPr marL="0" indent="0" algn="just">
              <a:buNone/>
            </a:pPr>
            <a:endParaRPr lang="en-US"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B79DC2A-7E64-4E8A-AC84-0A564DB75D98}"/>
              </a:ext>
            </a:extLst>
          </p:cNvPr>
          <p:cNvPicPr/>
          <p:nvPr/>
        </p:nvPicPr>
        <p:blipFill>
          <a:blip r:embed="rId2"/>
          <a:stretch>
            <a:fillRect/>
          </a:stretch>
        </p:blipFill>
        <p:spPr>
          <a:xfrm>
            <a:off x="7120252" y="3068481"/>
            <a:ext cx="4021455" cy="1333500"/>
          </a:xfrm>
          <a:prstGeom prst="rect">
            <a:avLst/>
          </a:prstGeom>
        </p:spPr>
      </p:pic>
      <p:sp>
        <p:nvSpPr>
          <p:cNvPr id="4" name="Footer Placeholder 3">
            <a:extLst>
              <a:ext uri="{FF2B5EF4-FFF2-40B4-BE49-F238E27FC236}">
                <a16:creationId xmlns:a16="http://schemas.microsoft.com/office/drawing/2014/main" id="{3F4B42C1-EFB7-4BD8-A4C7-F165BBC0F3B4}"/>
              </a:ext>
            </a:extLst>
          </p:cNvPr>
          <p:cNvSpPr>
            <a:spLocks noGrp="1"/>
          </p:cNvSpPr>
          <p:nvPr>
            <p:ph type="ftr" sz="quarter" idx="11"/>
          </p:nvPr>
        </p:nvSpPr>
        <p:spPr>
          <a:xfrm>
            <a:off x="6861115" y="6192078"/>
            <a:ext cx="4539727" cy="365125"/>
          </a:xfrm>
        </p:spPr>
        <p:txBody>
          <a:bodyPr/>
          <a:lstStyle/>
          <a:p>
            <a:pPr algn="r"/>
            <a:r>
              <a:rPr lang="en-US" dirty="0"/>
              <a:t>28</a:t>
            </a:r>
          </a:p>
        </p:txBody>
      </p:sp>
    </p:spTree>
    <p:extLst>
      <p:ext uri="{BB962C8B-B14F-4D97-AF65-F5344CB8AC3E}">
        <p14:creationId xmlns:p14="http://schemas.microsoft.com/office/powerpoint/2010/main" val="144462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44A2A-837B-4CAF-AC8C-D7E846D1280D}"/>
              </a:ext>
            </a:extLst>
          </p:cNvPr>
          <p:cNvSpPr>
            <a:spLocks noGrp="1"/>
          </p:cNvSpPr>
          <p:nvPr>
            <p:ph type="title"/>
          </p:nvPr>
        </p:nvSpPr>
        <p:spPr>
          <a:xfrm>
            <a:off x="700635" y="716280"/>
            <a:ext cx="10691265" cy="553227"/>
          </a:xfrm>
        </p:spPr>
        <p:txBody>
          <a:bodyPr>
            <a:noAutofit/>
          </a:bodyPr>
          <a:lstStyle/>
          <a:p>
            <a:r>
              <a:rPr lang="en-US" sz="34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40CF55C4-7285-4E33-B6A6-F040297B5340}"/>
              </a:ext>
            </a:extLst>
          </p:cNvPr>
          <p:cNvSpPr>
            <a:spLocks noGrp="1"/>
          </p:cNvSpPr>
          <p:nvPr>
            <p:ph idx="1"/>
          </p:nvPr>
        </p:nvSpPr>
        <p:spPr>
          <a:xfrm>
            <a:off x="700635" y="1269507"/>
            <a:ext cx="10691265" cy="4872213"/>
          </a:xfrm>
        </p:spPr>
        <p:txBody>
          <a:bodyPr>
            <a:normAutofit/>
          </a:bodyPr>
          <a:lstStyle/>
          <a:p>
            <a:pPr algn="just"/>
            <a:r>
              <a:rPr lang="en-US" sz="1800" dirty="0">
                <a:latin typeface="Times New Roman" panose="02020603050405020304" pitchFamily="18" charset="0"/>
                <a:cs typeface="Times New Roman" panose="02020603050405020304" pitchFamily="18" charset="0"/>
              </a:rPr>
              <a:t>Melanoma is a dangerous form of skin cancer and can spread to different parts of the body if left untreated. The sensitivity of clinical diagnosis of melanoma with an unaided eye is only about 60%.</a:t>
            </a:r>
          </a:p>
          <a:p>
            <a:pPr algn="just"/>
            <a:r>
              <a:rPr lang="en-US" sz="1800" dirty="0">
                <a:latin typeface="Times New Roman" panose="02020603050405020304" pitchFamily="18" charset="0"/>
                <a:cs typeface="Times New Roman" panose="02020603050405020304" pitchFamily="18" charset="0"/>
              </a:rPr>
              <a:t>Development in the field of Deep learning/Computer vision has evolved it into a powerful tool. It can outperform humans in areas such as detection, classification in digital images with less than 5% error, therefore it can be an asset for pathologists to increase their effectiveness and accuracy. </a:t>
            </a:r>
          </a:p>
          <a:p>
            <a:pPr algn="just"/>
            <a:r>
              <a:rPr lang="en-US" sz="1800" dirty="0" err="1">
                <a:latin typeface="Times New Roman" panose="02020603050405020304" pitchFamily="18" charset="0"/>
                <a:cs typeface="Times New Roman" panose="02020603050405020304" pitchFamily="18" charset="0"/>
              </a:rPr>
              <a:t>Dermoscopy</a:t>
            </a:r>
            <a:r>
              <a:rPr lang="en-US" sz="1800" dirty="0">
                <a:latin typeface="Times New Roman" panose="02020603050405020304" pitchFamily="18" charset="0"/>
                <a:cs typeface="Times New Roman" panose="02020603050405020304" pitchFamily="18" charset="0"/>
              </a:rPr>
              <a:t> helps in enhancing the visual features of the skin lesions and aids in detection. Nonetheless, the task of detection using deep learning poses great challenges.  </a:t>
            </a:r>
          </a:p>
          <a:p>
            <a:pPr algn="just"/>
            <a:r>
              <a:rPr lang="en-US" sz="1800" dirty="0">
                <a:latin typeface="Times New Roman" panose="02020603050405020304" pitchFamily="18" charset="0"/>
                <a:cs typeface="Times New Roman" panose="02020603050405020304" pitchFamily="18" charset="0"/>
              </a:rPr>
              <a:t>The contribution of this thesis can be summarized as follows:</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Diving into segmentation architecture to find out region of interests, i.e., mole and doing a comprehensive analysis of the network.</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Classification of the mole into Nevus(Non-Cancerous) and Melanoma(Cancerous) using a pre-trained model and fine-tuning its parameters which better suit our problem statement/data-set.</a:t>
            </a:r>
          </a:p>
          <a:p>
            <a:pPr marL="0" indent="0">
              <a:buNone/>
            </a:pPr>
            <a:endParaRPr lang="en-US" sz="1800" dirty="0"/>
          </a:p>
          <a:p>
            <a:pPr>
              <a:buFont typeface="Wingdings" panose="05000000000000000000" pitchFamily="2" charset="2"/>
              <a:buChar char="Ø"/>
            </a:pPr>
            <a:endParaRPr lang="en-US" sz="1800" dirty="0"/>
          </a:p>
          <a:p>
            <a:pPr>
              <a:buFont typeface="Wingdings" panose="05000000000000000000" pitchFamily="2" charset="2"/>
              <a:buChar char="Ø"/>
            </a:pPr>
            <a:endParaRPr lang="en-US" dirty="0"/>
          </a:p>
          <a:p>
            <a:pPr algn="just"/>
            <a:endParaRPr lang="en-US" dirty="0"/>
          </a:p>
          <a:p>
            <a:pPr algn="just"/>
            <a:endParaRPr lang="en-US" dirty="0"/>
          </a:p>
          <a:p>
            <a:pPr algn="just"/>
            <a:endParaRPr lang="en-US" dirty="0"/>
          </a:p>
          <a:p>
            <a:pPr algn="just"/>
            <a:endParaRPr lang="en-US" dirty="0"/>
          </a:p>
          <a:p>
            <a:pPr algn="just"/>
            <a:endParaRPr lang="en-US" dirty="0"/>
          </a:p>
        </p:txBody>
      </p:sp>
      <p:sp>
        <p:nvSpPr>
          <p:cNvPr id="4" name="Footer Placeholder 3">
            <a:extLst>
              <a:ext uri="{FF2B5EF4-FFF2-40B4-BE49-F238E27FC236}">
                <a16:creationId xmlns:a16="http://schemas.microsoft.com/office/drawing/2014/main" id="{CB96D01E-C521-403E-8E36-6D64B86A6D68}"/>
              </a:ext>
            </a:extLst>
          </p:cNvPr>
          <p:cNvSpPr>
            <a:spLocks noGrp="1"/>
          </p:cNvSpPr>
          <p:nvPr>
            <p:ph type="ftr" sz="quarter" idx="11"/>
          </p:nvPr>
        </p:nvSpPr>
        <p:spPr>
          <a:xfrm>
            <a:off x="6852173" y="6141720"/>
            <a:ext cx="4539727" cy="365125"/>
          </a:xfrm>
        </p:spPr>
        <p:txBody>
          <a:bodyPr/>
          <a:lstStyle/>
          <a:p>
            <a:pPr algn="r"/>
            <a:r>
              <a:rPr lang="en-US" dirty="0"/>
              <a:t>2</a:t>
            </a:r>
          </a:p>
        </p:txBody>
      </p:sp>
    </p:spTree>
    <p:extLst>
      <p:ext uri="{BB962C8B-B14F-4D97-AF65-F5344CB8AC3E}">
        <p14:creationId xmlns:p14="http://schemas.microsoft.com/office/powerpoint/2010/main" val="27516394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A588-07DF-4508-AAB7-A27181682F94}"/>
              </a:ext>
            </a:extLst>
          </p:cNvPr>
          <p:cNvSpPr>
            <a:spLocks noGrp="1"/>
          </p:cNvSpPr>
          <p:nvPr>
            <p:ph type="title"/>
          </p:nvPr>
        </p:nvSpPr>
        <p:spPr>
          <a:xfrm>
            <a:off x="700635" y="745724"/>
            <a:ext cx="10691265" cy="532660"/>
          </a:xfrm>
        </p:spPr>
        <p:txBody>
          <a:bodyPr>
            <a:noAutofit/>
          </a:bodyPr>
          <a:lstStyle/>
          <a:p>
            <a:r>
              <a:rPr lang="en-US" sz="3400" dirty="0">
                <a:latin typeface="Times New Roman" panose="02020603050405020304" pitchFamily="18" charset="0"/>
                <a:cs typeface="Times New Roman" panose="02020603050405020304" pitchFamily="18" charset="0"/>
              </a:rPr>
              <a:t>CLASSIFICATION+SEGMENTATION</a:t>
            </a:r>
          </a:p>
        </p:txBody>
      </p:sp>
      <p:sp>
        <p:nvSpPr>
          <p:cNvPr id="3" name="Content Placeholder 2">
            <a:extLst>
              <a:ext uri="{FF2B5EF4-FFF2-40B4-BE49-F238E27FC236}">
                <a16:creationId xmlns:a16="http://schemas.microsoft.com/office/drawing/2014/main" id="{740FF77D-B715-4236-BAC5-611409F41875}"/>
              </a:ext>
            </a:extLst>
          </p:cNvPr>
          <p:cNvSpPr>
            <a:spLocks noGrp="1"/>
          </p:cNvSpPr>
          <p:nvPr>
            <p:ph idx="1"/>
          </p:nvPr>
        </p:nvSpPr>
        <p:spPr>
          <a:xfrm>
            <a:off x="700635" y="1278384"/>
            <a:ext cx="10691265" cy="4913694"/>
          </a:xfrm>
        </p:spPr>
        <p:txBody>
          <a:bodyPr>
            <a:noAutofit/>
          </a:bodyPr>
          <a:lstStyle/>
          <a:p>
            <a:pPr marL="0" indent="0" algn="just">
              <a:buNone/>
            </a:pPr>
            <a:r>
              <a:rPr lang="en-US" sz="1800" b="1" dirty="0">
                <a:latin typeface="Times New Roman" panose="02020603050405020304" pitchFamily="18" charset="0"/>
                <a:cs typeface="Times New Roman" panose="02020603050405020304" pitchFamily="18" charset="0"/>
              </a:rPr>
              <a:t>Enhance Classification</a:t>
            </a:r>
          </a:p>
          <a:p>
            <a:pPr algn="just"/>
            <a:r>
              <a:rPr lang="en-US" sz="1800" b="1" i="1" dirty="0">
                <a:latin typeface="Times New Roman" panose="02020603050405020304" pitchFamily="18" charset="0"/>
                <a:cs typeface="Times New Roman" panose="02020603050405020304" pitchFamily="18" charset="0"/>
              </a:rPr>
              <a:t>Method 3: Integrate Mole Probability in Image</a:t>
            </a:r>
            <a:r>
              <a:rPr lang="en-US" sz="1800" i="1"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In this method we integrate the mole probability feature map(Output from U-Net) in the RGB image, essentially making it 4 channels.</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But Efficient-net B1 was designed to take only 3 channel images as input and will not accept our new input.</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To counter this problem an additional convolution filter was added into the existing convolution network.</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weights in the 4</a:t>
            </a:r>
            <a:r>
              <a:rPr lang="en-US" sz="1800" baseline="30000" dirty="0">
                <a:latin typeface="Times New Roman" panose="02020603050405020304" pitchFamily="18" charset="0"/>
                <a:cs typeface="Times New Roman" panose="02020603050405020304" pitchFamily="18" charset="0"/>
              </a:rPr>
              <a:t>th</a:t>
            </a:r>
            <a:r>
              <a:rPr lang="en-US" sz="1800" dirty="0">
                <a:latin typeface="Times New Roman" panose="02020603050405020304" pitchFamily="18" charset="0"/>
                <a:cs typeface="Times New Roman" panose="02020603050405020304" pitchFamily="18" charset="0"/>
              </a:rPr>
              <a:t> filter were initialized with random weights.</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While on the AUC front there does not seem to be many changes from original, </a:t>
            </a:r>
          </a:p>
          <a:p>
            <a:pPr marL="0" indent="0" algn="just">
              <a:buNone/>
            </a:pPr>
            <a:r>
              <a:rPr lang="en-US" sz="1800" dirty="0">
                <a:latin typeface="Times New Roman" panose="02020603050405020304" pitchFamily="18" charset="0"/>
                <a:cs typeface="Times New Roman" panose="02020603050405020304" pitchFamily="18" charset="0"/>
              </a:rPr>
              <a:t>    when we look at the false-negatives, much improvement can be seen.</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Both, the Efficient-Net B1 and modified Efficient-Net B1 were run </a:t>
            </a:r>
            <a:r>
              <a:rPr lang="en-US" sz="1800" b="1" dirty="0">
                <a:latin typeface="Times New Roman" panose="02020603050405020304" pitchFamily="18" charset="0"/>
                <a:cs typeface="Times New Roman" panose="02020603050405020304" pitchFamily="18" charset="0"/>
              </a:rPr>
              <a:t>8</a:t>
            </a:r>
            <a:r>
              <a:rPr lang="en-US" sz="1800" dirty="0">
                <a:latin typeface="Times New Roman" panose="02020603050405020304" pitchFamily="18" charset="0"/>
                <a:cs typeface="Times New Roman" panose="02020603050405020304" pitchFamily="18" charset="0"/>
              </a:rPr>
              <a:t> times</a:t>
            </a:r>
          </a:p>
          <a:p>
            <a:pPr marL="0" indent="0" algn="just">
              <a:buNone/>
            </a:pPr>
            <a:r>
              <a:rPr lang="en-US" sz="1800" dirty="0">
                <a:latin typeface="Times New Roman" panose="02020603050405020304" pitchFamily="18" charset="0"/>
                <a:cs typeface="Times New Roman" panose="02020603050405020304" pitchFamily="18" charset="0"/>
              </a:rPr>
              <a:t>    and in all the runs the false–negative prediction is less for the modified version.          Figure 27: New Input    </a:t>
            </a:r>
          </a:p>
        </p:txBody>
      </p:sp>
      <p:pic>
        <p:nvPicPr>
          <p:cNvPr id="5" name="Picture 4">
            <a:extLst>
              <a:ext uri="{FF2B5EF4-FFF2-40B4-BE49-F238E27FC236}">
                <a16:creationId xmlns:a16="http://schemas.microsoft.com/office/drawing/2014/main" id="{43670B94-47B3-4F75-986E-025357BFDD51}"/>
              </a:ext>
            </a:extLst>
          </p:cNvPr>
          <p:cNvPicPr>
            <a:picLocks noChangeAspect="1"/>
          </p:cNvPicPr>
          <p:nvPr/>
        </p:nvPicPr>
        <p:blipFill>
          <a:blip r:embed="rId2"/>
          <a:stretch>
            <a:fillRect/>
          </a:stretch>
        </p:blipFill>
        <p:spPr>
          <a:xfrm>
            <a:off x="8564929" y="3781887"/>
            <a:ext cx="2274706" cy="1953088"/>
          </a:xfrm>
          <a:prstGeom prst="rect">
            <a:avLst/>
          </a:prstGeom>
        </p:spPr>
      </p:pic>
      <p:sp>
        <p:nvSpPr>
          <p:cNvPr id="4" name="Footer Placeholder 3">
            <a:extLst>
              <a:ext uri="{FF2B5EF4-FFF2-40B4-BE49-F238E27FC236}">
                <a16:creationId xmlns:a16="http://schemas.microsoft.com/office/drawing/2014/main" id="{B9ECDE08-081E-49E8-B7BF-1AAF4BDEA839}"/>
              </a:ext>
            </a:extLst>
          </p:cNvPr>
          <p:cNvSpPr>
            <a:spLocks noGrp="1"/>
          </p:cNvSpPr>
          <p:nvPr>
            <p:ph type="ftr" sz="quarter" idx="11"/>
          </p:nvPr>
        </p:nvSpPr>
        <p:spPr>
          <a:xfrm>
            <a:off x="6852173" y="6192078"/>
            <a:ext cx="4539727" cy="365125"/>
          </a:xfrm>
        </p:spPr>
        <p:txBody>
          <a:bodyPr/>
          <a:lstStyle/>
          <a:p>
            <a:pPr algn="r"/>
            <a:r>
              <a:rPr lang="en-US" dirty="0"/>
              <a:t>29</a:t>
            </a:r>
          </a:p>
        </p:txBody>
      </p:sp>
    </p:spTree>
    <p:extLst>
      <p:ext uri="{BB962C8B-B14F-4D97-AF65-F5344CB8AC3E}">
        <p14:creationId xmlns:p14="http://schemas.microsoft.com/office/powerpoint/2010/main" val="21478385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A588-07DF-4508-AAB7-A27181682F94}"/>
              </a:ext>
            </a:extLst>
          </p:cNvPr>
          <p:cNvSpPr>
            <a:spLocks noGrp="1"/>
          </p:cNvSpPr>
          <p:nvPr>
            <p:ph type="title"/>
          </p:nvPr>
        </p:nvSpPr>
        <p:spPr>
          <a:xfrm>
            <a:off x="700635" y="745724"/>
            <a:ext cx="10691265" cy="532660"/>
          </a:xfrm>
        </p:spPr>
        <p:txBody>
          <a:bodyPr>
            <a:noAutofit/>
          </a:bodyPr>
          <a:lstStyle/>
          <a:p>
            <a:r>
              <a:rPr lang="en-US" sz="3400" dirty="0">
                <a:latin typeface="Times New Roman" panose="02020603050405020304" pitchFamily="18" charset="0"/>
                <a:cs typeface="Times New Roman" panose="02020603050405020304" pitchFamily="18" charset="0"/>
              </a:rPr>
              <a:t>CLASSIFICATION+SEGMENTATION</a:t>
            </a:r>
          </a:p>
        </p:txBody>
      </p:sp>
      <p:sp>
        <p:nvSpPr>
          <p:cNvPr id="3" name="Content Placeholder 2">
            <a:extLst>
              <a:ext uri="{FF2B5EF4-FFF2-40B4-BE49-F238E27FC236}">
                <a16:creationId xmlns:a16="http://schemas.microsoft.com/office/drawing/2014/main" id="{740FF77D-B715-4236-BAC5-611409F41875}"/>
              </a:ext>
            </a:extLst>
          </p:cNvPr>
          <p:cNvSpPr>
            <a:spLocks noGrp="1"/>
          </p:cNvSpPr>
          <p:nvPr>
            <p:ph idx="1"/>
          </p:nvPr>
        </p:nvSpPr>
        <p:spPr>
          <a:xfrm>
            <a:off x="700635" y="1278384"/>
            <a:ext cx="10691265" cy="4913694"/>
          </a:xfrm>
        </p:spPr>
        <p:txBody>
          <a:bodyPr>
            <a:noAutofit/>
          </a:bodyPr>
          <a:lstStyle/>
          <a:p>
            <a:pPr marL="0" indent="0" algn="just">
              <a:buNone/>
            </a:pPr>
            <a:r>
              <a:rPr lang="en-US" sz="1800" b="1" dirty="0">
                <a:latin typeface="Times New Roman" panose="02020603050405020304" pitchFamily="18" charset="0"/>
                <a:cs typeface="Times New Roman" panose="02020603050405020304" pitchFamily="18" charset="0"/>
              </a:rPr>
              <a:t>Enhance Classification</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Modified efficient net B1 was able to achieve a balanced accuracy</a:t>
            </a:r>
          </a:p>
          <a:p>
            <a:pPr marL="0" indent="0" algn="just">
              <a:buNone/>
            </a:pPr>
            <a:r>
              <a:rPr lang="en-US" sz="1800" dirty="0">
                <a:latin typeface="Times New Roman" panose="02020603050405020304" pitchFamily="18" charset="0"/>
                <a:cs typeface="Times New Roman" panose="02020603050405020304" pitchFamily="18" charset="0"/>
              </a:rPr>
              <a:t>    of about </a:t>
            </a:r>
            <a:r>
              <a:rPr lang="en-US" sz="1800" b="1" dirty="0">
                <a:latin typeface="Times New Roman" panose="02020603050405020304" pitchFamily="18" charset="0"/>
                <a:cs typeface="Times New Roman" panose="02020603050405020304" pitchFamily="18" charset="0"/>
              </a:rPr>
              <a:t>87% </a:t>
            </a:r>
            <a:r>
              <a:rPr lang="en-US" sz="1800" dirty="0">
                <a:latin typeface="Times New Roman" panose="02020603050405020304" pitchFamily="18" charset="0"/>
                <a:cs typeface="Times New Roman" panose="02020603050405020304" pitchFamily="18" charset="0"/>
              </a:rPr>
              <a:t>&amp; AUC of </a:t>
            </a:r>
            <a:r>
              <a:rPr lang="en-US" sz="1800" b="1" dirty="0">
                <a:latin typeface="Times New Roman" panose="02020603050405020304" pitchFamily="18" charset="0"/>
                <a:cs typeface="Times New Roman" panose="02020603050405020304" pitchFamily="18" charset="0"/>
              </a:rPr>
              <a:t>0.95</a:t>
            </a:r>
            <a:r>
              <a:rPr lang="en-US" sz="1800" dirty="0">
                <a:latin typeface="Times New Roman" panose="02020603050405020304" pitchFamily="18" charset="0"/>
                <a:cs typeface="Times New Roman" panose="02020603050405020304" pitchFamily="18" charset="0"/>
              </a:rPr>
              <a:t>.</a:t>
            </a:r>
            <a:endParaRPr lang="en-US" sz="18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Table listing all the runs and false negative predictions </a:t>
            </a:r>
          </a:p>
          <a:p>
            <a:pPr marL="0" indent="0" algn="just">
              <a:buNone/>
            </a:pPr>
            <a:r>
              <a:rPr lang="en-US" sz="1800" dirty="0">
                <a:latin typeface="Times New Roman" panose="02020603050405020304" pitchFamily="18" charset="0"/>
                <a:cs typeface="Times New Roman" panose="02020603050405020304" pitchFamily="18" charset="0"/>
              </a:rPr>
              <a:t>    of the 2 models associated can be found in Table 2.</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On an average, in the 8 runs there is a reduction</a:t>
            </a:r>
          </a:p>
          <a:p>
            <a:pPr marL="0" indent="0" algn="just">
              <a:buNone/>
            </a:pPr>
            <a:r>
              <a:rPr lang="en-US" sz="1800" dirty="0">
                <a:latin typeface="Times New Roman" panose="02020603050405020304" pitchFamily="18" charset="0"/>
                <a:cs typeface="Times New Roman" panose="02020603050405020304" pitchFamily="18" charset="0"/>
              </a:rPr>
              <a:t>    in false negative prediction by about </a:t>
            </a:r>
            <a:r>
              <a:rPr lang="en-US" sz="1800" b="1" dirty="0">
                <a:latin typeface="Times New Roman" panose="02020603050405020304" pitchFamily="18" charset="0"/>
                <a:cs typeface="Times New Roman" panose="02020603050405020304" pitchFamily="18" charset="0"/>
              </a:rPr>
              <a:t>38.7%</a:t>
            </a:r>
            <a:r>
              <a:rPr lang="en-US" sz="1800" dirty="0">
                <a:latin typeface="Times New Roman" panose="02020603050405020304" pitchFamily="18" charset="0"/>
                <a:cs typeface="Times New Roman" panose="02020603050405020304" pitchFamily="18" charset="0"/>
              </a:rPr>
              <a:t>.</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Table 2: Test set False Negative Comparison</a:t>
            </a:r>
          </a:p>
        </p:txBody>
      </p:sp>
      <p:graphicFrame>
        <p:nvGraphicFramePr>
          <p:cNvPr id="4" name="Table 3">
            <a:extLst>
              <a:ext uri="{FF2B5EF4-FFF2-40B4-BE49-F238E27FC236}">
                <a16:creationId xmlns:a16="http://schemas.microsoft.com/office/drawing/2014/main" id="{55704447-59E0-43E4-A7CA-D8067FA49567}"/>
              </a:ext>
            </a:extLst>
          </p:cNvPr>
          <p:cNvGraphicFramePr>
            <a:graphicFrameLocks noGrp="1"/>
          </p:cNvGraphicFramePr>
          <p:nvPr>
            <p:extLst>
              <p:ext uri="{D42A27DB-BD31-4B8C-83A1-F6EECF244321}">
                <p14:modId xmlns:p14="http://schemas.microsoft.com/office/powerpoint/2010/main" val="1262925154"/>
              </p:ext>
            </p:extLst>
          </p:nvPr>
        </p:nvGraphicFramePr>
        <p:xfrm>
          <a:off x="6573229" y="2146128"/>
          <a:ext cx="4488348" cy="3178205"/>
        </p:xfrm>
        <a:graphic>
          <a:graphicData uri="http://schemas.openxmlformats.org/drawingml/2006/table">
            <a:tbl>
              <a:tblPr firstRow="1" firstCol="1" bandRow="1">
                <a:tableStyleId>{5C22544A-7EE6-4342-B048-85BDC9FD1C3A}</a:tableStyleId>
              </a:tblPr>
              <a:tblGrid>
                <a:gridCol w="1495660">
                  <a:extLst>
                    <a:ext uri="{9D8B030D-6E8A-4147-A177-3AD203B41FA5}">
                      <a16:colId xmlns:a16="http://schemas.microsoft.com/office/drawing/2014/main" val="3511735540"/>
                    </a:ext>
                  </a:extLst>
                </a:gridCol>
                <a:gridCol w="1496344">
                  <a:extLst>
                    <a:ext uri="{9D8B030D-6E8A-4147-A177-3AD203B41FA5}">
                      <a16:colId xmlns:a16="http://schemas.microsoft.com/office/drawing/2014/main" val="2624222819"/>
                    </a:ext>
                  </a:extLst>
                </a:gridCol>
                <a:gridCol w="1496344">
                  <a:extLst>
                    <a:ext uri="{9D8B030D-6E8A-4147-A177-3AD203B41FA5}">
                      <a16:colId xmlns:a16="http://schemas.microsoft.com/office/drawing/2014/main" val="1422960974"/>
                    </a:ext>
                  </a:extLst>
                </a:gridCol>
              </a:tblGrid>
              <a:tr h="608867">
                <a:tc>
                  <a:txBody>
                    <a:bodyPr/>
                    <a:lstStyle/>
                    <a:p>
                      <a:pPr marL="0" marR="0" algn="ctr">
                        <a:lnSpc>
                          <a:spcPct val="150000"/>
                        </a:lnSpc>
                        <a:spcBef>
                          <a:spcPts val="0"/>
                        </a:spcBef>
                        <a:spcAft>
                          <a:spcPts val="0"/>
                        </a:spcAft>
                      </a:pPr>
                      <a:r>
                        <a:rPr lang="en-US" sz="1200" dirty="0">
                          <a:effectLst/>
                        </a:rPr>
                        <a:t>Trial</a:t>
                      </a:r>
                      <a:endParaRPr lang="en-US" sz="1200" dirty="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ctr">
                        <a:lnSpc>
                          <a:spcPct val="150000"/>
                        </a:lnSpc>
                        <a:spcBef>
                          <a:spcPts val="0"/>
                        </a:spcBef>
                        <a:spcAft>
                          <a:spcPts val="0"/>
                        </a:spcAft>
                      </a:pPr>
                      <a:r>
                        <a:rPr lang="en-US" sz="1200">
                          <a:effectLst/>
                        </a:rPr>
                        <a:t>Original Architecture</a:t>
                      </a:r>
                      <a:endParaRPr lang="en-US"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ctr">
                        <a:lnSpc>
                          <a:spcPct val="150000"/>
                        </a:lnSpc>
                        <a:spcBef>
                          <a:spcPts val="0"/>
                        </a:spcBef>
                        <a:spcAft>
                          <a:spcPts val="0"/>
                        </a:spcAft>
                      </a:pPr>
                      <a:r>
                        <a:rPr lang="en-US" sz="1200">
                          <a:effectLst/>
                        </a:rPr>
                        <a:t>Architecture with Mole Probability</a:t>
                      </a:r>
                      <a:endParaRPr lang="en-US" sz="12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2485523170"/>
                  </a:ext>
                </a:extLst>
              </a:tr>
              <a:tr h="285482">
                <a:tc>
                  <a:txBody>
                    <a:bodyPr/>
                    <a:lstStyle/>
                    <a:p>
                      <a:pPr marL="0" marR="0" algn="ctr">
                        <a:lnSpc>
                          <a:spcPct val="150000"/>
                        </a:lnSpc>
                        <a:spcBef>
                          <a:spcPts val="0"/>
                        </a:spcBef>
                        <a:spcAft>
                          <a:spcPts val="0"/>
                        </a:spcAft>
                      </a:pPr>
                      <a:r>
                        <a:rPr lang="en-US" sz="1200">
                          <a:effectLst/>
                        </a:rPr>
                        <a:t>1</a:t>
                      </a:r>
                      <a:endParaRPr lang="en-US"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ctr">
                        <a:lnSpc>
                          <a:spcPct val="150000"/>
                        </a:lnSpc>
                        <a:spcBef>
                          <a:spcPts val="0"/>
                        </a:spcBef>
                        <a:spcAft>
                          <a:spcPts val="0"/>
                        </a:spcAft>
                      </a:pPr>
                      <a:r>
                        <a:rPr lang="en-US" sz="1200">
                          <a:effectLst/>
                        </a:rPr>
                        <a:t>0.16</a:t>
                      </a:r>
                      <a:endParaRPr lang="en-US"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ctr">
                        <a:lnSpc>
                          <a:spcPct val="150000"/>
                        </a:lnSpc>
                        <a:spcBef>
                          <a:spcPts val="0"/>
                        </a:spcBef>
                        <a:spcAft>
                          <a:spcPts val="0"/>
                        </a:spcAft>
                      </a:pPr>
                      <a:r>
                        <a:rPr lang="en-US" sz="1200">
                          <a:effectLst/>
                        </a:rPr>
                        <a:t>0.12</a:t>
                      </a:r>
                      <a:endParaRPr lang="en-US" sz="12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1217079684"/>
                  </a:ext>
                </a:extLst>
              </a:tr>
              <a:tr h="285482">
                <a:tc>
                  <a:txBody>
                    <a:bodyPr/>
                    <a:lstStyle/>
                    <a:p>
                      <a:pPr marL="0" marR="0" algn="ctr">
                        <a:lnSpc>
                          <a:spcPct val="150000"/>
                        </a:lnSpc>
                        <a:spcBef>
                          <a:spcPts val="0"/>
                        </a:spcBef>
                        <a:spcAft>
                          <a:spcPts val="0"/>
                        </a:spcAft>
                      </a:pPr>
                      <a:r>
                        <a:rPr lang="en-US" sz="1200">
                          <a:effectLst/>
                        </a:rPr>
                        <a:t>2</a:t>
                      </a:r>
                      <a:endParaRPr lang="en-US"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ctr">
                        <a:lnSpc>
                          <a:spcPct val="150000"/>
                        </a:lnSpc>
                        <a:spcBef>
                          <a:spcPts val="0"/>
                        </a:spcBef>
                        <a:spcAft>
                          <a:spcPts val="0"/>
                        </a:spcAft>
                      </a:pPr>
                      <a:r>
                        <a:rPr lang="en-US" sz="1200">
                          <a:effectLst/>
                        </a:rPr>
                        <a:t>0.16</a:t>
                      </a:r>
                      <a:endParaRPr lang="en-US"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ctr">
                        <a:lnSpc>
                          <a:spcPct val="150000"/>
                        </a:lnSpc>
                        <a:spcBef>
                          <a:spcPts val="0"/>
                        </a:spcBef>
                        <a:spcAft>
                          <a:spcPts val="0"/>
                        </a:spcAft>
                      </a:pPr>
                      <a:r>
                        <a:rPr lang="en-US" sz="1200">
                          <a:effectLst/>
                        </a:rPr>
                        <a:t>0.14</a:t>
                      </a:r>
                      <a:endParaRPr lang="en-US" sz="12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2994028494"/>
                  </a:ext>
                </a:extLst>
              </a:tr>
              <a:tr h="285482">
                <a:tc>
                  <a:txBody>
                    <a:bodyPr/>
                    <a:lstStyle/>
                    <a:p>
                      <a:pPr marL="0" marR="0" algn="ctr">
                        <a:lnSpc>
                          <a:spcPct val="150000"/>
                        </a:lnSpc>
                        <a:spcBef>
                          <a:spcPts val="0"/>
                        </a:spcBef>
                        <a:spcAft>
                          <a:spcPts val="0"/>
                        </a:spcAft>
                      </a:pPr>
                      <a:r>
                        <a:rPr lang="en-US" sz="1200">
                          <a:effectLst/>
                        </a:rPr>
                        <a:t>3</a:t>
                      </a:r>
                      <a:endParaRPr lang="en-US"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ctr">
                        <a:lnSpc>
                          <a:spcPct val="150000"/>
                        </a:lnSpc>
                        <a:spcBef>
                          <a:spcPts val="0"/>
                        </a:spcBef>
                        <a:spcAft>
                          <a:spcPts val="0"/>
                        </a:spcAft>
                      </a:pPr>
                      <a:r>
                        <a:rPr lang="en-US" sz="1200">
                          <a:effectLst/>
                        </a:rPr>
                        <a:t>0.15</a:t>
                      </a:r>
                      <a:endParaRPr lang="en-US"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ctr">
                        <a:lnSpc>
                          <a:spcPct val="150000"/>
                        </a:lnSpc>
                        <a:spcBef>
                          <a:spcPts val="0"/>
                        </a:spcBef>
                        <a:spcAft>
                          <a:spcPts val="0"/>
                        </a:spcAft>
                      </a:pPr>
                      <a:r>
                        <a:rPr lang="en-US" sz="1200">
                          <a:effectLst/>
                        </a:rPr>
                        <a:t>0.10</a:t>
                      </a:r>
                      <a:endParaRPr lang="en-US" sz="12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1222303473"/>
                  </a:ext>
                </a:extLst>
              </a:tr>
              <a:tr h="285482">
                <a:tc>
                  <a:txBody>
                    <a:bodyPr/>
                    <a:lstStyle/>
                    <a:p>
                      <a:pPr marL="0" marR="0" algn="ctr">
                        <a:lnSpc>
                          <a:spcPct val="150000"/>
                        </a:lnSpc>
                        <a:spcBef>
                          <a:spcPts val="0"/>
                        </a:spcBef>
                        <a:spcAft>
                          <a:spcPts val="0"/>
                        </a:spcAft>
                      </a:pPr>
                      <a:r>
                        <a:rPr lang="en-US" sz="1200">
                          <a:effectLst/>
                        </a:rPr>
                        <a:t>4</a:t>
                      </a:r>
                      <a:endParaRPr lang="en-US"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ctr">
                        <a:lnSpc>
                          <a:spcPct val="150000"/>
                        </a:lnSpc>
                        <a:spcBef>
                          <a:spcPts val="0"/>
                        </a:spcBef>
                        <a:spcAft>
                          <a:spcPts val="0"/>
                        </a:spcAft>
                      </a:pPr>
                      <a:r>
                        <a:rPr lang="en-US" sz="1200">
                          <a:effectLst/>
                        </a:rPr>
                        <a:t>0.15</a:t>
                      </a:r>
                      <a:endParaRPr lang="en-US"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ctr">
                        <a:lnSpc>
                          <a:spcPct val="150000"/>
                        </a:lnSpc>
                        <a:spcBef>
                          <a:spcPts val="0"/>
                        </a:spcBef>
                        <a:spcAft>
                          <a:spcPts val="0"/>
                        </a:spcAft>
                      </a:pPr>
                      <a:r>
                        <a:rPr lang="en-US" sz="1200">
                          <a:effectLst/>
                        </a:rPr>
                        <a:t>0.13</a:t>
                      </a:r>
                      <a:endParaRPr lang="en-US" sz="12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3389701552"/>
                  </a:ext>
                </a:extLst>
              </a:tr>
              <a:tr h="285482">
                <a:tc>
                  <a:txBody>
                    <a:bodyPr/>
                    <a:lstStyle/>
                    <a:p>
                      <a:pPr marL="0" marR="0" algn="ctr">
                        <a:lnSpc>
                          <a:spcPct val="150000"/>
                        </a:lnSpc>
                        <a:spcBef>
                          <a:spcPts val="0"/>
                        </a:spcBef>
                        <a:spcAft>
                          <a:spcPts val="0"/>
                        </a:spcAft>
                      </a:pPr>
                      <a:r>
                        <a:rPr lang="en-US" sz="1200">
                          <a:effectLst/>
                        </a:rPr>
                        <a:t>5</a:t>
                      </a:r>
                      <a:endParaRPr lang="en-US"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ctr">
                        <a:lnSpc>
                          <a:spcPct val="150000"/>
                        </a:lnSpc>
                        <a:spcBef>
                          <a:spcPts val="0"/>
                        </a:spcBef>
                        <a:spcAft>
                          <a:spcPts val="0"/>
                        </a:spcAft>
                      </a:pPr>
                      <a:r>
                        <a:rPr lang="en-US" sz="1200">
                          <a:effectLst/>
                        </a:rPr>
                        <a:t>0.23</a:t>
                      </a:r>
                      <a:endParaRPr lang="en-US"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ctr">
                        <a:lnSpc>
                          <a:spcPct val="150000"/>
                        </a:lnSpc>
                        <a:spcBef>
                          <a:spcPts val="0"/>
                        </a:spcBef>
                        <a:spcAft>
                          <a:spcPts val="0"/>
                        </a:spcAft>
                      </a:pPr>
                      <a:r>
                        <a:rPr lang="en-US" sz="1200">
                          <a:effectLst/>
                        </a:rPr>
                        <a:t>0.10</a:t>
                      </a:r>
                      <a:endParaRPr lang="en-US" sz="12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283981646"/>
                  </a:ext>
                </a:extLst>
              </a:tr>
              <a:tr h="285482">
                <a:tc>
                  <a:txBody>
                    <a:bodyPr/>
                    <a:lstStyle/>
                    <a:p>
                      <a:pPr marL="0" marR="0" algn="ctr">
                        <a:lnSpc>
                          <a:spcPct val="150000"/>
                        </a:lnSpc>
                        <a:spcBef>
                          <a:spcPts val="0"/>
                        </a:spcBef>
                        <a:spcAft>
                          <a:spcPts val="0"/>
                        </a:spcAft>
                      </a:pPr>
                      <a:r>
                        <a:rPr lang="en-US" sz="1200">
                          <a:effectLst/>
                        </a:rPr>
                        <a:t>6</a:t>
                      </a:r>
                      <a:endParaRPr lang="en-US"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ctr">
                        <a:lnSpc>
                          <a:spcPct val="150000"/>
                        </a:lnSpc>
                        <a:spcBef>
                          <a:spcPts val="0"/>
                        </a:spcBef>
                        <a:spcAft>
                          <a:spcPts val="0"/>
                        </a:spcAft>
                      </a:pPr>
                      <a:r>
                        <a:rPr lang="en-US" sz="1200" dirty="0">
                          <a:effectLst/>
                        </a:rPr>
                        <a:t>0.17</a:t>
                      </a:r>
                      <a:endParaRPr lang="en-US" sz="1200" dirty="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ctr">
                        <a:lnSpc>
                          <a:spcPct val="150000"/>
                        </a:lnSpc>
                        <a:spcBef>
                          <a:spcPts val="0"/>
                        </a:spcBef>
                        <a:spcAft>
                          <a:spcPts val="0"/>
                        </a:spcAft>
                      </a:pPr>
                      <a:r>
                        <a:rPr lang="en-US" sz="1200" dirty="0">
                          <a:effectLst/>
                        </a:rPr>
                        <a:t>0.08</a:t>
                      </a:r>
                      <a:endParaRPr lang="en-US" sz="1200" dirty="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1334790065"/>
                  </a:ext>
                </a:extLst>
              </a:tr>
              <a:tr h="285482">
                <a:tc>
                  <a:txBody>
                    <a:bodyPr/>
                    <a:lstStyle/>
                    <a:p>
                      <a:pPr marL="0" marR="0" algn="ctr">
                        <a:lnSpc>
                          <a:spcPct val="150000"/>
                        </a:lnSpc>
                        <a:spcBef>
                          <a:spcPts val="0"/>
                        </a:spcBef>
                        <a:spcAft>
                          <a:spcPts val="0"/>
                        </a:spcAft>
                      </a:pPr>
                      <a:r>
                        <a:rPr lang="en-US" sz="1200">
                          <a:effectLst/>
                        </a:rPr>
                        <a:t>7</a:t>
                      </a:r>
                      <a:endParaRPr lang="en-US"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ctr">
                        <a:lnSpc>
                          <a:spcPct val="150000"/>
                        </a:lnSpc>
                        <a:spcBef>
                          <a:spcPts val="0"/>
                        </a:spcBef>
                        <a:spcAft>
                          <a:spcPts val="0"/>
                        </a:spcAft>
                      </a:pPr>
                      <a:r>
                        <a:rPr lang="en-US" sz="1200">
                          <a:effectLst/>
                        </a:rPr>
                        <a:t>0.19</a:t>
                      </a:r>
                      <a:endParaRPr lang="en-US"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ctr">
                        <a:lnSpc>
                          <a:spcPct val="150000"/>
                        </a:lnSpc>
                        <a:spcBef>
                          <a:spcPts val="0"/>
                        </a:spcBef>
                        <a:spcAft>
                          <a:spcPts val="0"/>
                        </a:spcAft>
                      </a:pPr>
                      <a:r>
                        <a:rPr lang="en-US" sz="1200">
                          <a:effectLst/>
                        </a:rPr>
                        <a:t>0.13</a:t>
                      </a:r>
                      <a:endParaRPr lang="en-US" sz="12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1274034509"/>
                  </a:ext>
                </a:extLst>
              </a:tr>
              <a:tr h="285482">
                <a:tc>
                  <a:txBody>
                    <a:bodyPr/>
                    <a:lstStyle/>
                    <a:p>
                      <a:pPr marL="0" marR="0" algn="ctr">
                        <a:lnSpc>
                          <a:spcPct val="150000"/>
                        </a:lnSpc>
                        <a:spcBef>
                          <a:spcPts val="0"/>
                        </a:spcBef>
                        <a:spcAft>
                          <a:spcPts val="0"/>
                        </a:spcAft>
                      </a:pPr>
                      <a:r>
                        <a:rPr lang="en-US" sz="1200">
                          <a:effectLst/>
                        </a:rPr>
                        <a:t>8</a:t>
                      </a:r>
                      <a:endParaRPr lang="en-US"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ctr">
                        <a:lnSpc>
                          <a:spcPct val="150000"/>
                        </a:lnSpc>
                        <a:spcBef>
                          <a:spcPts val="0"/>
                        </a:spcBef>
                        <a:spcAft>
                          <a:spcPts val="0"/>
                        </a:spcAft>
                      </a:pPr>
                      <a:r>
                        <a:rPr lang="en-US" sz="1200">
                          <a:effectLst/>
                        </a:rPr>
                        <a:t>0.26</a:t>
                      </a:r>
                      <a:endParaRPr lang="en-US"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ctr">
                        <a:lnSpc>
                          <a:spcPct val="150000"/>
                        </a:lnSpc>
                        <a:spcBef>
                          <a:spcPts val="0"/>
                        </a:spcBef>
                        <a:spcAft>
                          <a:spcPts val="0"/>
                        </a:spcAft>
                      </a:pPr>
                      <a:r>
                        <a:rPr lang="en-US" sz="1200">
                          <a:effectLst/>
                        </a:rPr>
                        <a:t>0.10</a:t>
                      </a:r>
                      <a:endParaRPr lang="en-US" sz="12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2127257623"/>
                  </a:ext>
                </a:extLst>
              </a:tr>
              <a:tr h="285482">
                <a:tc>
                  <a:txBody>
                    <a:bodyPr/>
                    <a:lstStyle/>
                    <a:p>
                      <a:pPr marL="0" marR="0" algn="ctr">
                        <a:lnSpc>
                          <a:spcPct val="150000"/>
                        </a:lnSpc>
                        <a:spcBef>
                          <a:spcPts val="0"/>
                        </a:spcBef>
                        <a:spcAft>
                          <a:spcPts val="0"/>
                        </a:spcAft>
                      </a:pPr>
                      <a:r>
                        <a:rPr lang="en-US" sz="1200" dirty="0">
                          <a:effectLst/>
                        </a:rPr>
                        <a:t>Average</a:t>
                      </a:r>
                      <a:endParaRPr lang="en-US" sz="1200" dirty="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ctr">
                        <a:lnSpc>
                          <a:spcPct val="150000"/>
                        </a:lnSpc>
                        <a:spcBef>
                          <a:spcPts val="0"/>
                        </a:spcBef>
                        <a:spcAft>
                          <a:spcPts val="0"/>
                        </a:spcAft>
                      </a:pPr>
                      <a:r>
                        <a:rPr lang="en-US" sz="1200">
                          <a:effectLst/>
                        </a:rPr>
                        <a:t>0.1837</a:t>
                      </a:r>
                      <a:endParaRPr lang="en-US"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ctr">
                        <a:lnSpc>
                          <a:spcPct val="150000"/>
                        </a:lnSpc>
                        <a:spcBef>
                          <a:spcPts val="0"/>
                        </a:spcBef>
                        <a:spcAft>
                          <a:spcPts val="0"/>
                        </a:spcAft>
                      </a:pPr>
                      <a:r>
                        <a:rPr lang="en-US" sz="1200" dirty="0">
                          <a:effectLst/>
                        </a:rPr>
                        <a:t>0.1125</a:t>
                      </a:r>
                      <a:endParaRPr lang="en-US" sz="1200" dirty="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3251973463"/>
                  </a:ext>
                </a:extLst>
              </a:tr>
            </a:tbl>
          </a:graphicData>
        </a:graphic>
      </p:graphicFrame>
      <p:sp>
        <p:nvSpPr>
          <p:cNvPr id="5" name="Footer Placeholder 4">
            <a:extLst>
              <a:ext uri="{FF2B5EF4-FFF2-40B4-BE49-F238E27FC236}">
                <a16:creationId xmlns:a16="http://schemas.microsoft.com/office/drawing/2014/main" id="{A3B9706C-36B8-4554-873E-779923308F9B}"/>
              </a:ext>
            </a:extLst>
          </p:cNvPr>
          <p:cNvSpPr>
            <a:spLocks noGrp="1"/>
          </p:cNvSpPr>
          <p:nvPr>
            <p:ph type="ftr" sz="quarter" idx="11"/>
          </p:nvPr>
        </p:nvSpPr>
        <p:spPr>
          <a:xfrm>
            <a:off x="6852173" y="6192077"/>
            <a:ext cx="4539727" cy="365125"/>
          </a:xfrm>
        </p:spPr>
        <p:txBody>
          <a:bodyPr/>
          <a:lstStyle/>
          <a:p>
            <a:pPr algn="r"/>
            <a:r>
              <a:rPr lang="en-US" dirty="0"/>
              <a:t>30</a:t>
            </a:r>
          </a:p>
        </p:txBody>
      </p:sp>
    </p:spTree>
    <p:extLst>
      <p:ext uri="{BB962C8B-B14F-4D97-AF65-F5344CB8AC3E}">
        <p14:creationId xmlns:p14="http://schemas.microsoft.com/office/powerpoint/2010/main" val="1834345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A588-07DF-4508-AAB7-A27181682F94}"/>
              </a:ext>
            </a:extLst>
          </p:cNvPr>
          <p:cNvSpPr>
            <a:spLocks noGrp="1"/>
          </p:cNvSpPr>
          <p:nvPr>
            <p:ph type="title"/>
          </p:nvPr>
        </p:nvSpPr>
        <p:spPr>
          <a:xfrm>
            <a:off x="700635" y="745724"/>
            <a:ext cx="10691265" cy="532660"/>
          </a:xfrm>
        </p:spPr>
        <p:txBody>
          <a:bodyPr>
            <a:noAutofit/>
          </a:bodyPr>
          <a:lstStyle/>
          <a:p>
            <a:r>
              <a:rPr lang="en-US" sz="3400" b="1" dirty="0">
                <a:latin typeface="Times New Roman" panose="02020603050405020304" pitchFamily="18" charset="0"/>
                <a:cs typeface="Times New Roman" panose="02020603050405020304" pitchFamily="18" charset="0"/>
              </a:rPr>
              <a:t>FUTURE WORK</a:t>
            </a:r>
          </a:p>
        </p:txBody>
      </p:sp>
      <p:sp>
        <p:nvSpPr>
          <p:cNvPr id="3" name="Content Placeholder 2">
            <a:extLst>
              <a:ext uri="{FF2B5EF4-FFF2-40B4-BE49-F238E27FC236}">
                <a16:creationId xmlns:a16="http://schemas.microsoft.com/office/drawing/2014/main" id="{740FF77D-B715-4236-BAC5-611409F41875}"/>
              </a:ext>
            </a:extLst>
          </p:cNvPr>
          <p:cNvSpPr>
            <a:spLocks noGrp="1"/>
          </p:cNvSpPr>
          <p:nvPr>
            <p:ph idx="1"/>
          </p:nvPr>
        </p:nvSpPr>
        <p:spPr>
          <a:xfrm>
            <a:off x="700635" y="1278384"/>
            <a:ext cx="10691265" cy="4913694"/>
          </a:xfrm>
        </p:spPr>
        <p:txBody>
          <a:bodyPr>
            <a:noAutofit/>
          </a:bodyPr>
          <a:lstStyle/>
          <a:p>
            <a:pPr marL="0" indent="0" algn="just">
              <a:buNone/>
            </a:pPr>
            <a:r>
              <a:rPr lang="en-US" sz="1800" dirty="0">
                <a:latin typeface="Times New Roman" panose="02020603050405020304" pitchFamily="18" charset="0"/>
                <a:cs typeface="Times New Roman" panose="02020603050405020304" pitchFamily="18" charset="0"/>
              </a:rPr>
              <a:t>Future work of this thesis is:</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Implementing different architectures: </a:t>
            </a:r>
          </a:p>
          <a:p>
            <a:pPr algn="just"/>
            <a:r>
              <a:rPr lang="en-US" sz="1800" dirty="0">
                <a:latin typeface="Times New Roman" panose="02020603050405020304" pitchFamily="18" charset="0"/>
                <a:cs typeface="Times New Roman" panose="02020603050405020304" pitchFamily="18" charset="0"/>
              </a:rPr>
              <a:t>Experimenting with other neural network architectures. </a:t>
            </a:r>
          </a:p>
          <a:p>
            <a:pPr algn="just"/>
            <a:r>
              <a:rPr lang="en-US" sz="1800" dirty="0">
                <a:latin typeface="Times New Roman" panose="02020603050405020304" pitchFamily="18" charset="0"/>
                <a:cs typeface="Times New Roman" panose="02020603050405020304" pitchFamily="18" charset="0"/>
              </a:rPr>
              <a:t>For example: Mask-RCNN. </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Real time Implementation: </a:t>
            </a:r>
          </a:p>
          <a:p>
            <a:pPr algn="just"/>
            <a:r>
              <a:rPr lang="en-US" sz="1800" dirty="0">
                <a:latin typeface="Times New Roman" panose="02020603050405020304" pitchFamily="18" charset="0"/>
                <a:cs typeface="Times New Roman" panose="02020603050405020304" pitchFamily="18" charset="0"/>
              </a:rPr>
              <a:t>The final goal to create a complete software application which is an end-to-end detection package.  </a:t>
            </a:r>
          </a:p>
          <a:p>
            <a:pPr algn="just"/>
            <a:r>
              <a:rPr lang="en-US" sz="1800" dirty="0">
                <a:latin typeface="Times New Roman" panose="02020603050405020304" pitchFamily="18" charset="0"/>
                <a:cs typeface="Times New Roman" panose="02020603050405020304" pitchFamily="18" charset="0"/>
              </a:rPr>
              <a:t>People can create accounts, click and upload pictures of spots they think are suspicious which will then be processed by our deep learning framework and return the results in minutes.</a:t>
            </a:r>
          </a:p>
          <a:p>
            <a:pPr algn="just"/>
            <a:r>
              <a:rPr lang="en-US" sz="1800" dirty="0">
                <a:latin typeface="Times New Roman" panose="02020603050405020304" pitchFamily="18" charset="0"/>
                <a:cs typeface="Times New Roman" panose="02020603050405020304" pitchFamily="18" charset="0"/>
              </a:rPr>
              <a:t>They can also keep track of the images they upload over time and the application can serve as a repository.</a:t>
            </a:r>
          </a:p>
          <a:p>
            <a:pPr algn="just"/>
            <a:r>
              <a:rPr lang="en-US" sz="1800" dirty="0">
                <a:latin typeface="Times New Roman" panose="02020603050405020304" pitchFamily="18" charset="0"/>
                <a:cs typeface="Times New Roman" panose="02020603050405020304" pitchFamily="18" charset="0"/>
              </a:rPr>
              <a:t>Since melanoma changes shape at a fast rate, any changes can be observed quickly.</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p>
        </p:txBody>
      </p:sp>
      <p:sp>
        <p:nvSpPr>
          <p:cNvPr id="4" name="Footer Placeholder 3">
            <a:extLst>
              <a:ext uri="{FF2B5EF4-FFF2-40B4-BE49-F238E27FC236}">
                <a16:creationId xmlns:a16="http://schemas.microsoft.com/office/drawing/2014/main" id="{22701DB0-05AA-4F79-AC08-63D50314F74B}"/>
              </a:ext>
            </a:extLst>
          </p:cNvPr>
          <p:cNvSpPr>
            <a:spLocks noGrp="1"/>
          </p:cNvSpPr>
          <p:nvPr>
            <p:ph type="ftr" sz="quarter" idx="11"/>
          </p:nvPr>
        </p:nvSpPr>
        <p:spPr>
          <a:xfrm>
            <a:off x="6852173" y="6192078"/>
            <a:ext cx="4539727" cy="365125"/>
          </a:xfrm>
        </p:spPr>
        <p:txBody>
          <a:bodyPr/>
          <a:lstStyle/>
          <a:p>
            <a:pPr algn="r"/>
            <a:r>
              <a:rPr lang="en-US" dirty="0"/>
              <a:t>31</a:t>
            </a:r>
          </a:p>
        </p:txBody>
      </p:sp>
    </p:spTree>
    <p:extLst>
      <p:ext uri="{BB962C8B-B14F-4D97-AF65-F5344CB8AC3E}">
        <p14:creationId xmlns:p14="http://schemas.microsoft.com/office/powerpoint/2010/main" val="29340285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44C8A45-101A-4A15-A485-2A5445E0109F}"/>
              </a:ext>
            </a:extLst>
          </p:cNvPr>
          <p:cNvSpPr>
            <a:spLocks noGrp="1"/>
          </p:cNvSpPr>
          <p:nvPr>
            <p:ph idx="1"/>
          </p:nvPr>
        </p:nvSpPr>
        <p:spPr>
          <a:xfrm>
            <a:off x="700635" y="727969"/>
            <a:ext cx="10691265" cy="5201245"/>
          </a:xfrm>
        </p:spPr>
        <p:txBody>
          <a:bodyPr>
            <a:normAutofit/>
          </a:bodyPr>
          <a:lstStyle/>
          <a:p>
            <a:pPr marL="0" indent="0">
              <a:buNone/>
            </a:pPr>
            <a:r>
              <a:rPr lang="en-US" sz="6000" dirty="0"/>
              <a:t>                    </a:t>
            </a:r>
            <a:r>
              <a:rPr lang="en-US" sz="4000" dirty="0"/>
              <a:t>Thank you!!</a:t>
            </a:r>
            <a:endParaRPr lang="en-US" sz="6000" dirty="0"/>
          </a:p>
          <a:p>
            <a:pPr marL="0" indent="0">
              <a:buNone/>
            </a:pPr>
            <a:endParaRPr lang="en-US" sz="6000" dirty="0"/>
          </a:p>
          <a:p>
            <a:pPr marL="0" indent="0">
              <a:buNone/>
            </a:pPr>
            <a:r>
              <a:rPr lang="en-US" sz="6000" dirty="0"/>
              <a:t>                  Questions?</a:t>
            </a:r>
          </a:p>
        </p:txBody>
      </p:sp>
      <p:sp>
        <p:nvSpPr>
          <p:cNvPr id="2" name="Footer Placeholder 1">
            <a:extLst>
              <a:ext uri="{FF2B5EF4-FFF2-40B4-BE49-F238E27FC236}">
                <a16:creationId xmlns:a16="http://schemas.microsoft.com/office/drawing/2014/main" id="{42AB06CF-3AF2-4E6A-B768-54261948F3B7}"/>
              </a:ext>
            </a:extLst>
          </p:cNvPr>
          <p:cNvSpPr>
            <a:spLocks noGrp="1"/>
          </p:cNvSpPr>
          <p:nvPr>
            <p:ph type="ftr" sz="quarter" idx="11"/>
          </p:nvPr>
        </p:nvSpPr>
        <p:spPr>
          <a:xfrm>
            <a:off x="6852173" y="6130031"/>
            <a:ext cx="4539727" cy="365125"/>
          </a:xfrm>
        </p:spPr>
        <p:txBody>
          <a:bodyPr/>
          <a:lstStyle/>
          <a:p>
            <a:pPr algn="r"/>
            <a:r>
              <a:rPr lang="en-US" dirty="0"/>
              <a:t>32</a:t>
            </a:r>
          </a:p>
        </p:txBody>
      </p:sp>
    </p:spTree>
    <p:extLst>
      <p:ext uri="{BB962C8B-B14F-4D97-AF65-F5344CB8AC3E}">
        <p14:creationId xmlns:p14="http://schemas.microsoft.com/office/powerpoint/2010/main" val="2580608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A588-07DF-4508-AAB7-A27181682F94}"/>
              </a:ext>
            </a:extLst>
          </p:cNvPr>
          <p:cNvSpPr>
            <a:spLocks noGrp="1"/>
          </p:cNvSpPr>
          <p:nvPr>
            <p:ph type="title"/>
          </p:nvPr>
        </p:nvSpPr>
        <p:spPr>
          <a:xfrm>
            <a:off x="700635" y="745724"/>
            <a:ext cx="10691265" cy="532660"/>
          </a:xfrm>
        </p:spPr>
        <p:txBody>
          <a:bodyPr>
            <a:noAutofit/>
          </a:bodyPr>
          <a:lstStyle/>
          <a:p>
            <a:r>
              <a:rPr lang="en-US" sz="3400" dirty="0">
                <a:latin typeface="Times New Roman" panose="02020603050405020304" pitchFamily="18" charset="0"/>
                <a:cs typeface="Times New Roman" panose="02020603050405020304" pitchFamily="18" charset="0"/>
              </a:rPr>
              <a:t>Goal</a:t>
            </a:r>
          </a:p>
        </p:txBody>
      </p:sp>
      <p:sp>
        <p:nvSpPr>
          <p:cNvPr id="3" name="Content Placeholder 2">
            <a:extLst>
              <a:ext uri="{FF2B5EF4-FFF2-40B4-BE49-F238E27FC236}">
                <a16:creationId xmlns:a16="http://schemas.microsoft.com/office/drawing/2014/main" id="{740FF77D-B715-4236-BAC5-611409F41875}"/>
              </a:ext>
            </a:extLst>
          </p:cNvPr>
          <p:cNvSpPr>
            <a:spLocks noGrp="1"/>
          </p:cNvSpPr>
          <p:nvPr>
            <p:ph idx="1"/>
          </p:nvPr>
        </p:nvSpPr>
        <p:spPr>
          <a:xfrm>
            <a:off x="700635" y="1278384"/>
            <a:ext cx="10691265" cy="4833892"/>
          </a:xfrm>
        </p:spPr>
        <p:txBody>
          <a:bodyPr>
            <a:normAutofit/>
          </a:bodyPr>
          <a:lstStyle/>
          <a:p>
            <a:pPr algn="just"/>
            <a:r>
              <a:rPr lang="en-US" sz="1800" dirty="0">
                <a:latin typeface="Times New Roman" panose="02020603050405020304" pitchFamily="18" charset="0"/>
                <a:cs typeface="Times New Roman" panose="02020603050405020304" pitchFamily="18" charset="0"/>
              </a:rPr>
              <a:t>The goal of this thesis is to integrate segmentation into classification of images into Nevus and Melanoma to better the results.</a:t>
            </a:r>
          </a:p>
          <a:p>
            <a:pPr marL="342900" indent="-342900" algn="just">
              <a:buFont typeface="+mj-lt"/>
              <a:buAutoNum type="arabicPeriod"/>
            </a:pPr>
            <a:r>
              <a:rPr lang="en-US" sz="1800" dirty="0">
                <a:latin typeface="Times New Roman" panose="02020603050405020304" pitchFamily="18" charset="0"/>
                <a:cs typeface="Times New Roman" panose="02020603050405020304" pitchFamily="18" charset="0"/>
              </a:rPr>
              <a:t>First: A segmentation machine learning model is trained.</a:t>
            </a:r>
          </a:p>
          <a:p>
            <a:pPr marL="342900" indent="-342900" algn="just">
              <a:buFont typeface="+mj-lt"/>
              <a:buAutoNum type="arabicPeriod"/>
            </a:pPr>
            <a:r>
              <a:rPr lang="en-US" sz="1800" dirty="0">
                <a:latin typeface="Times New Roman" panose="02020603050405020304" pitchFamily="18" charset="0"/>
                <a:cs typeface="Times New Roman" panose="02020603050405020304" pitchFamily="18" charset="0"/>
              </a:rPr>
              <a:t>Second: A classification model was trained separately first to see the results and have a baseline score.</a:t>
            </a:r>
          </a:p>
          <a:p>
            <a:pPr marL="342900" indent="-342900" algn="just">
              <a:buFont typeface="+mj-lt"/>
              <a:buAutoNum type="arabicPeriod"/>
            </a:pPr>
            <a:r>
              <a:rPr lang="en-US" sz="1800" dirty="0">
                <a:latin typeface="Times New Roman" panose="02020603050405020304" pitchFamily="18" charset="0"/>
                <a:cs typeface="Times New Roman" panose="02020603050405020304" pitchFamily="18" charset="0"/>
              </a:rPr>
              <a:t>Third: Segmentation data was included into the classification architecture. Different methods were experimented with to see which one yields good results. </a:t>
            </a:r>
          </a:p>
          <a:p>
            <a:pPr marL="0" indent="0" algn="just">
              <a:buNone/>
            </a:pPr>
            <a:r>
              <a:rPr lang="en-US" sz="18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                                                                                                                                                                                           Nevus</a:t>
            </a:r>
          </a:p>
          <a:p>
            <a:pPr marL="0" indent="0" algn="just">
              <a:buNone/>
            </a:pPr>
            <a:r>
              <a:rPr lang="en-US" sz="1600" dirty="0">
                <a:latin typeface="Times New Roman" panose="02020603050405020304" pitchFamily="18" charset="0"/>
                <a:cs typeface="Times New Roman" panose="02020603050405020304" pitchFamily="18" charset="0"/>
              </a:rPr>
              <a:t>                                                                                                      3)                                                                                  Melanoma                                  </a:t>
            </a:r>
          </a:p>
          <a:p>
            <a:pPr marL="0" indent="0" algn="just">
              <a:buNone/>
            </a:pPr>
            <a:r>
              <a:rPr lang="en-US" sz="1600" dirty="0">
                <a:latin typeface="Times New Roman" panose="02020603050405020304" pitchFamily="18" charset="0"/>
                <a:cs typeface="Times New Roman" panose="02020603050405020304" pitchFamily="18" charset="0"/>
              </a:rPr>
              <a:t>                                1)  Segmentation                                                                                   2)  Classification</a:t>
            </a:r>
          </a:p>
          <a:p>
            <a:pPr marL="0" indent="0" algn="just">
              <a:buNone/>
            </a:pPr>
            <a:r>
              <a:rPr lang="en-US" sz="1600" dirty="0">
                <a:latin typeface="Times New Roman" panose="02020603050405020304" pitchFamily="18" charset="0"/>
                <a:cs typeface="Times New Roman" panose="02020603050405020304" pitchFamily="18" charset="0"/>
              </a:rPr>
              <a:t>                                                                             Figure 1: Goal Thesis</a:t>
            </a:r>
            <a:endParaRPr lang="en-US"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60A9911-E96D-4892-A769-4D3BB296BEB9}"/>
              </a:ext>
            </a:extLst>
          </p:cNvPr>
          <p:cNvPicPr>
            <a:picLocks noChangeAspect="1"/>
          </p:cNvPicPr>
          <p:nvPr/>
        </p:nvPicPr>
        <p:blipFill>
          <a:blip r:embed="rId2"/>
          <a:stretch>
            <a:fillRect/>
          </a:stretch>
        </p:blipFill>
        <p:spPr>
          <a:xfrm>
            <a:off x="1775567" y="4074312"/>
            <a:ext cx="3397928" cy="1054654"/>
          </a:xfrm>
          <a:prstGeom prst="rect">
            <a:avLst/>
          </a:prstGeom>
        </p:spPr>
      </p:pic>
      <p:pic>
        <p:nvPicPr>
          <p:cNvPr id="8" name="Picture 7">
            <a:extLst>
              <a:ext uri="{FF2B5EF4-FFF2-40B4-BE49-F238E27FC236}">
                <a16:creationId xmlns:a16="http://schemas.microsoft.com/office/drawing/2014/main" id="{FE89B9DB-190E-4F96-930C-16A374EC20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2395" y="4148676"/>
            <a:ext cx="1178675" cy="884583"/>
          </a:xfrm>
          <a:prstGeom prst="rect">
            <a:avLst/>
          </a:prstGeom>
        </p:spPr>
      </p:pic>
      <p:pic>
        <p:nvPicPr>
          <p:cNvPr id="10" name="Picture 9" descr="A white object on a black background&#10;&#10;Description automatically generated with medium confidence">
            <a:extLst>
              <a:ext uri="{FF2B5EF4-FFF2-40B4-BE49-F238E27FC236}">
                <a16:creationId xmlns:a16="http://schemas.microsoft.com/office/drawing/2014/main" id="{3454C45E-7358-42A7-8081-FA0F27D73A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8427" y="4134499"/>
            <a:ext cx="1178675" cy="884583"/>
          </a:xfrm>
          <a:prstGeom prst="rect">
            <a:avLst/>
          </a:prstGeom>
        </p:spPr>
      </p:pic>
      <p:pic>
        <p:nvPicPr>
          <p:cNvPr id="25" name="Picture 24">
            <a:extLst>
              <a:ext uri="{FF2B5EF4-FFF2-40B4-BE49-F238E27FC236}">
                <a16:creationId xmlns:a16="http://schemas.microsoft.com/office/drawing/2014/main" id="{24A595C0-EB4C-4D4C-8478-81FB46A68942}"/>
              </a:ext>
            </a:extLst>
          </p:cNvPr>
          <p:cNvPicPr>
            <a:picLocks noChangeAspect="1"/>
          </p:cNvPicPr>
          <p:nvPr/>
        </p:nvPicPr>
        <p:blipFill>
          <a:blip r:embed="rId2"/>
          <a:stretch>
            <a:fillRect/>
          </a:stretch>
        </p:blipFill>
        <p:spPr>
          <a:xfrm>
            <a:off x="6836834" y="4100596"/>
            <a:ext cx="3226961" cy="918486"/>
          </a:xfrm>
          <a:prstGeom prst="rect">
            <a:avLst/>
          </a:prstGeom>
        </p:spPr>
      </p:pic>
      <p:pic>
        <p:nvPicPr>
          <p:cNvPr id="31" name="Picture 30">
            <a:extLst>
              <a:ext uri="{FF2B5EF4-FFF2-40B4-BE49-F238E27FC236}">
                <a16:creationId xmlns:a16="http://schemas.microsoft.com/office/drawing/2014/main" id="{FC425D12-7275-4622-BF4D-04F8E67E602C}"/>
              </a:ext>
            </a:extLst>
          </p:cNvPr>
          <p:cNvPicPr>
            <a:picLocks noChangeAspect="1"/>
          </p:cNvPicPr>
          <p:nvPr/>
        </p:nvPicPr>
        <p:blipFill>
          <a:blip r:embed="rId5"/>
          <a:stretch>
            <a:fillRect/>
          </a:stretch>
        </p:blipFill>
        <p:spPr>
          <a:xfrm>
            <a:off x="10063795" y="4313825"/>
            <a:ext cx="226786" cy="602157"/>
          </a:xfrm>
          <a:prstGeom prst="rect">
            <a:avLst/>
          </a:prstGeom>
        </p:spPr>
      </p:pic>
      <p:pic>
        <p:nvPicPr>
          <p:cNvPr id="32" name="Picture 31">
            <a:extLst>
              <a:ext uri="{FF2B5EF4-FFF2-40B4-BE49-F238E27FC236}">
                <a16:creationId xmlns:a16="http://schemas.microsoft.com/office/drawing/2014/main" id="{8C7E43D5-D961-476F-B93A-E875258EAC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4617" y="4134499"/>
            <a:ext cx="1178675" cy="884583"/>
          </a:xfrm>
          <a:prstGeom prst="rect">
            <a:avLst/>
          </a:prstGeom>
        </p:spPr>
      </p:pic>
      <p:sp>
        <p:nvSpPr>
          <p:cNvPr id="34" name="Plus Sign 33">
            <a:extLst>
              <a:ext uri="{FF2B5EF4-FFF2-40B4-BE49-F238E27FC236}">
                <a16:creationId xmlns:a16="http://schemas.microsoft.com/office/drawing/2014/main" id="{E3FAA96E-93E3-41ED-AC3C-601140053989}"/>
              </a:ext>
            </a:extLst>
          </p:cNvPr>
          <p:cNvSpPr/>
          <p:nvPr/>
        </p:nvSpPr>
        <p:spPr>
          <a:xfrm>
            <a:off x="5735515" y="4216170"/>
            <a:ext cx="598620" cy="558557"/>
          </a:xfrm>
          <a:prstGeom prst="mathPlus">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C631AA50-7B78-477F-8A59-FF265E609B2D}"/>
              </a:ext>
            </a:extLst>
          </p:cNvPr>
          <p:cNvSpPr>
            <a:spLocks noGrp="1"/>
          </p:cNvSpPr>
          <p:nvPr>
            <p:ph type="ftr" sz="quarter" idx="11"/>
          </p:nvPr>
        </p:nvSpPr>
        <p:spPr>
          <a:xfrm>
            <a:off x="6836834" y="6142942"/>
            <a:ext cx="4539727" cy="365125"/>
          </a:xfrm>
        </p:spPr>
        <p:txBody>
          <a:bodyPr/>
          <a:lstStyle/>
          <a:p>
            <a:pPr algn="r"/>
            <a:r>
              <a:rPr lang="en-US" dirty="0"/>
              <a:t>3</a:t>
            </a:r>
          </a:p>
        </p:txBody>
      </p:sp>
    </p:spTree>
    <p:extLst>
      <p:ext uri="{BB962C8B-B14F-4D97-AF65-F5344CB8AC3E}">
        <p14:creationId xmlns:p14="http://schemas.microsoft.com/office/powerpoint/2010/main" val="544756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A588-07DF-4508-AAB7-A27181682F94}"/>
              </a:ext>
            </a:extLst>
          </p:cNvPr>
          <p:cNvSpPr>
            <a:spLocks noGrp="1"/>
          </p:cNvSpPr>
          <p:nvPr>
            <p:ph type="title"/>
          </p:nvPr>
        </p:nvSpPr>
        <p:spPr>
          <a:xfrm>
            <a:off x="700635" y="745724"/>
            <a:ext cx="10691265" cy="532660"/>
          </a:xfrm>
        </p:spPr>
        <p:txBody>
          <a:bodyPr>
            <a:noAutofit/>
          </a:bodyPr>
          <a:lstStyle/>
          <a:p>
            <a:r>
              <a:rPr lang="en-US" sz="3400" dirty="0">
                <a:latin typeface="Times New Roman" panose="02020603050405020304" pitchFamily="18" charset="0"/>
                <a:cs typeface="Times New Roman" panose="02020603050405020304" pitchFamily="18" charset="0"/>
              </a:rPr>
              <a:t>Segmentation</a:t>
            </a:r>
          </a:p>
        </p:txBody>
      </p:sp>
      <p:sp>
        <p:nvSpPr>
          <p:cNvPr id="3" name="Content Placeholder 2">
            <a:extLst>
              <a:ext uri="{FF2B5EF4-FFF2-40B4-BE49-F238E27FC236}">
                <a16:creationId xmlns:a16="http://schemas.microsoft.com/office/drawing/2014/main" id="{740FF77D-B715-4236-BAC5-611409F41875}"/>
              </a:ext>
            </a:extLst>
          </p:cNvPr>
          <p:cNvSpPr>
            <a:spLocks noGrp="1"/>
          </p:cNvSpPr>
          <p:nvPr>
            <p:ph idx="1"/>
          </p:nvPr>
        </p:nvSpPr>
        <p:spPr>
          <a:xfrm>
            <a:off x="700635" y="1278383"/>
            <a:ext cx="10691265" cy="4903755"/>
          </a:xfrm>
        </p:spPr>
        <p:txBody>
          <a:bodyPr>
            <a:normAutofit fontScale="92500" lnSpcReduction="10000"/>
          </a:bodyPr>
          <a:lstStyle/>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marL="3657600" lvl="8" indent="0">
              <a:buNone/>
            </a:pPr>
            <a:r>
              <a:rPr lang="en-US" sz="1900" dirty="0">
                <a:latin typeface="Times New Roman" panose="02020603050405020304" pitchFamily="18" charset="0"/>
                <a:cs typeface="Times New Roman" panose="02020603050405020304" pitchFamily="18" charset="0"/>
              </a:rPr>
              <a:t>Figure 2: Region of Interest Extraction with Segmentation</a:t>
            </a:r>
          </a:p>
          <a:p>
            <a:pPr algn="just"/>
            <a:r>
              <a:rPr lang="en-US" sz="1900" dirty="0">
                <a:latin typeface="Times New Roman" panose="02020603050405020304" pitchFamily="18" charset="0"/>
                <a:cs typeface="Times New Roman" panose="02020603050405020304" pitchFamily="18" charset="0"/>
              </a:rPr>
              <a:t>Image Segmentation is one of the key topics in the field of image processing/computer vision and plays a crucial role in areas such as medical image analysis, perception in robots and much more.</a:t>
            </a:r>
          </a:p>
          <a:p>
            <a:pPr algn="just"/>
            <a:r>
              <a:rPr lang="en-US" sz="1900" dirty="0">
                <a:latin typeface="Times New Roman" panose="02020603050405020304" pitchFamily="18" charset="0"/>
                <a:cs typeface="Times New Roman" panose="02020603050405020304" pitchFamily="18" charset="0"/>
              </a:rPr>
              <a:t>Segmentation divides visual input into segments in to order to simplify analysis and only the regions of interests are passed on further for processing. It basically clusters pixels belonging to same class together. </a:t>
            </a:r>
          </a:p>
          <a:p>
            <a:pPr algn="just"/>
            <a:r>
              <a:rPr lang="en-US" sz="1900" dirty="0">
                <a:latin typeface="Times New Roman" panose="02020603050405020304" pitchFamily="18" charset="0"/>
                <a:cs typeface="Times New Roman" panose="02020603050405020304" pitchFamily="18" charset="0"/>
              </a:rPr>
              <a:t>Segmentation algorithm was used to extract the region of mole from a given image and remove the background (skin). ISIC-2018 data set for training the models, it contains 2594 images and masks.</a:t>
            </a:r>
          </a:p>
          <a:p>
            <a:pPr algn="just"/>
            <a:r>
              <a:rPr lang="en-US" sz="1900" dirty="0">
                <a:latin typeface="Times New Roman" panose="02020603050405020304" pitchFamily="18" charset="0"/>
                <a:cs typeface="Times New Roman" panose="02020603050405020304" pitchFamily="18" charset="0"/>
              </a:rPr>
              <a:t>Mask is the ground truth of the input image. It contains pixel level information of which pixel has a class ‘mole’ and ‘not a mole’, i.e., skin. In numerical terms it has values of 1 and 0.</a:t>
            </a: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3FA0FDF-07EE-4A39-9E61-860CD5577B02}"/>
              </a:ext>
            </a:extLst>
          </p:cNvPr>
          <p:cNvPicPr>
            <a:picLocks noChangeAspect="1"/>
          </p:cNvPicPr>
          <p:nvPr/>
        </p:nvPicPr>
        <p:blipFill>
          <a:blip r:embed="rId2"/>
          <a:stretch>
            <a:fillRect/>
          </a:stretch>
        </p:blipFill>
        <p:spPr>
          <a:xfrm>
            <a:off x="3238462" y="1278382"/>
            <a:ext cx="5615610" cy="1574146"/>
          </a:xfrm>
          <a:prstGeom prst="rect">
            <a:avLst/>
          </a:prstGeom>
        </p:spPr>
      </p:pic>
      <p:sp>
        <p:nvSpPr>
          <p:cNvPr id="4" name="Footer Placeholder 3">
            <a:extLst>
              <a:ext uri="{FF2B5EF4-FFF2-40B4-BE49-F238E27FC236}">
                <a16:creationId xmlns:a16="http://schemas.microsoft.com/office/drawing/2014/main" id="{EAB7D76B-5130-42AC-8C97-8CD565AC5428}"/>
              </a:ext>
            </a:extLst>
          </p:cNvPr>
          <p:cNvSpPr>
            <a:spLocks noGrp="1"/>
          </p:cNvSpPr>
          <p:nvPr>
            <p:ph type="ftr" sz="quarter" idx="11"/>
          </p:nvPr>
        </p:nvSpPr>
        <p:spPr>
          <a:xfrm>
            <a:off x="6852173" y="6182138"/>
            <a:ext cx="4539727" cy="365125"/>
          </a:xfrm>
        </p:spPr>
        <p:txBody>
          <a:bodyPr/>
          <a:lstStyle/>
          <a:p>
            <a:pPr algn="r"/>
            <a:r>
              <a:rPr lang="en-US" dirty="0"/>
              <a:t>4</a:t>
            </a:r>
          </a:p>
        </p:txBody>
      </p:sp>
    </p:spTree>
    <p:extLst>
      <p:ext uri="{BB962C8B-B14F-4D97-AF65-F5344CB8AC3E}">
        <p14:creationId xmlns:p14="http://schemas.microsoft.com/office/powerpoint/2010/main" val="1143103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A588-07DF-4508-AAB7-A27181682F94}"/>
              </a:ext>
            </a:extLst>
          </p:cNvPr>
          <p:cNvSpPr>
            <a:spLocks noGrp="1"/>
          </p:cNvSpPr>
          <p:nvPr>
            <p:ph type="title"/>
          </p:nvPr>
        </p:nvSpPr>
        <p:spPr>
          <a:xfrm>
            <a:off x="700635" y="745724"/>
            <a:ext cx="10691265" cy="532660"/>
          </a:xfrm>
        </p:spPr>
        <p:txBody>
          <a:bodyPr>
            <a:noAutofit/>
          </a:bodyPr>
          <a:lstStyle/>
          <a:p>
            <a:r>
              <a:rPr lang="en-US" sz="3400" dirty="0">
                <a:latin typeface="Times New Roman" panose="02020603050405020304" pitchFamily="18" charset="0"/>
                <a:cs typeface="Times New Roman" panose="02020603050405020304" pitchFamily="18" charset="0"/>
              </a:rPr>
              <a:t>Segmentation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40FF77D-B715-4236-BAC5-611409F41875}"/>
                  </a:ext>
                </a:extLst>
              </p:cNvPr>
              <p:cNvSpPr>
                <a:spLocks noGrp="1"/>
              </p:cNvSpPr>
              <p:nvPr>
                <p:ph idx="1"/>
              </p:nvPr>
            </p:nvSpPr>
            <p:spPr>
              <a:xfrm>
                <a:off x="700635" y="1278384"/>
                <a:ext cx="10691265" cy="4833892"/>
              </a:xfrm>
            </p:spPr>
            <p:txBody>
              <a:bodyPr>
                <a:normAutofit/>
              </a:bodyPr>
              <a:lstStyle/>
              <a:p>
                <a:pPr marL="0" indent="0" algn="just">
                  <a:buNone/>
                </a:pPr>
                <a:r>
                  <a:rPr lang="en-US" sz="1800" b="1" dirty="0">
                    <a:latin typeface="Times New Roman" panose="02020603050405020304" pitchFamily="18" charset="0"/>
                    <a:cs typeface="Times New Roman" panose="02020603050405020304" pitchFamily="18" charset="0"/>
                  </a:rPr>
                  <a:t>Pre-Processing</a:t>
                </a:r>
              </a:p>
              <a:p>
                <a:pPr algn="just"/>
                <a:r>
                  <a:rPr lang="en-US" sz="1800" dirty="0">
                    <a:latin typeface="Times New Roman" panose="02020603050405020304" pitchFamily="18" charset="0"/>
                    <a:cs typeface="Times New Roman" panose="02020603050405020304" pitchFamily="18" charset="0"/>
                  </a:rPr>
                  <a:t>Normalization is scaling the data to a certain threshold and maintains a general scale. </a:t>
                </a:r>
              </a:p>
              <a:p>
                <a:pPr algn="just"/>
                <a:r>
                  <a:rPr lang="en-US" sz="1800" dirty="0">
                    <a:latin typeface="Times New Roman" panose="02020603050405020304" pitchFamily="18" charset="0"/>
                    <a:cs typeface="Times New Roman" panose="02020603050405020304" pitchFamily="18" charset="0"/>
                  </a:rPr>
                  <a:t>This helps the model to learn a lot faster and better and so the input images were normalized before training.</a:t>
                </a:r>
              </a:p>
              <a:p>
                <a:pPr algn="just"/>
                <a:r>
                  <a:rPr lang="en-US" sz="1800" dirty="0">
                    <a:latin typeface="Times New Roman" panose="02020603050405020304" pitchFamily="18" charset="0"/>
                    <a:cs typeface="Times New Roman" panose="02020603050405020304" pitchFamily="18" charset="0"/>
                  </a:rPr>
                  <a:t>Mean Pixel Values and Standard Deviation of the Red-Green-Blue channel of the dataset was calculated and was used for normalization.</a:t>
                </a:r>
              </a:p>
              <a:p>
                <a:pPr algn="just"/>
                <a:r>
                  <a:rPr lang="en-US" sz="1800" dirty="0">
                    <a:latin typeface="Times New Roman" panose="02020603050405020304" pitchFamily="18" charset="0"/>
                    <a:cs typeface="Times New Roman" panose="02020603050405020304" pitchFamily="18" charset="0"/>
                  </a:rPr>
                  <a:t>Formula for the normalization is as follows: </a:t>
                </a:r>
              </a:p>
              <a:p>
                <a:pPr marL="0" indent="0" algn="just">
                  <a:buNone/>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     </m:t>
                      </m:r>
                      <m:r>
                        <a:rPr lang="en-US" sz="1600" b="0" i="1" smtClean="0">
                          <a:latin typeface="Cambria Math" panose="02040503050406030204" pitchFamily="18" charset="0"/>
                          <a:cs typeface="Times New Roman" panose="02020603050405020304" pitchFamily="18" charset="0"/>
                        </a:rPr>
                        <m:t>𝑂𝑢𝑡𝑝𝑢𝑡</m:t>
                      </m:r>
                      <m:d>
                        <m:dPr>
                          <m:begChr m:val="["/>
                          <m:endChr m:val="]"/>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𝐶h𝑎𝑛𝑛𝑒𝑙</m:t>
                          </m:r>
                        </m:e>
                      </m:d>
                      <m:r>
                        <a:rPr lang="en-US" sz="1600" b="0" i="1" smtClean="0">
                          <a:latin typeface="Cambria Math" panose="02040503050406030204" pitchFamily="18" charset="0"/>
                          <a:cs typeface="Times New Roman" panose="02020603050405020304" pitchFamily="18" charset="0"/>
                        </a:rPr>
                        <m:t>= </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𝐼𝑛𝑝𝑢𝑡</m:t>
                          </m:r>
                          <m:d>
                            <m:dPr>
                              <m:begChr m:val="["/>
                              <m:endChr m:val="]"/>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𝐶h𝑎𝑛𝑛𝑒𝑙</m:t>
                              </m:r>
                            </m:e>
                          </m:d>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𝑀𝑒𝑎𝑛</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𝐶h𝑎𝑛𝑛𝑒𝑙</m:t>
                          </m:r>
                          <m:r>
                            <a:rPr lang="en-US" sz="1600" b="0" i="1" smtClean="0">
                              <a:latin typeface="Cambria Math" panose="02040503050406030204" pitchFamily="18" charset="0"/>
                              <a:cs typeface="Times New Roman" panose="02020603050405020304" pitchFamily="18" charset="0"/>
                            </a:rPr>
                            <m:t>]</m:t>
                          </m:r>
                        </m:num>
                        <m:den>
                          <m:r>
                            <a:rPr lang="en-US" sz="1600" b="0" i="1" smtClean="0">
                              <a:latin typeface="Cambria Math" panose="02040503050406030204" pitchFamily="18" charset="0"/>
                              <a:cs typeface="Times New Roman" panose="02020603050405020304" pitchFamily="18" charset="0"/>
                            </a:rPr>
                            <m:t>𝑆𝑡𝑎𝑛𝑑𝑎𝑟𝑑</m:t>
                          </m:r>
                          <m:r>
                            <a:rPr lang="en-US" sz="1600" b="0" i="1" smtClean="0">
                              <a:latin typeface="Cambria Math" panose="02040503050406030204" pitchFamily="18" charset="0"/>
                              <a:cs typeface="Times New Roman" panose="02020603050405020304" pitchFamily="18" charset="0"/>
                            </a:rPr>
                            <m:t> </m:t>
                          </m:r>
                          <m:r>
                            <a:rPr lang="en-US" sz="1600" b="0" i="1" smtClean="0">
                              <a:latin typeface="Cambria Math" panose="02040503050406030204" pitchFamily="18" charset="0"/>
                              <a:cs typeface="Times New Roman" panose="02020603050405020304" pitchFamily="18" charset="0"/>
                            </a:rPr>
                            <m:t>𝐷𝑒𝑣𝑖𝑎𝑡𝑖𝑜𝑛</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𝐶h𝑎𝑛𝑛𝑒𝑙</m:t>
                          </m:r>
                          <m:r>
                            <a:rPr lang="en-US" sz="1600" b="0" i="1" smtClean="0">
                              <a:latin typeface="Cambria Math" panose="02040503050406030204" pitchFamily="18" charset="0"/>
                              <a:cs typeface="Times New Roman" panose="02020603050405020304" pitchFamily="18" charset="0"/>
                            </a:rPr>
                            <m:t>]</m:t>
                          </m:r>
                        </m:den>
                      </m:f>
                    </m:oMath>
                  </m:oMathPara>
                </a14:m>
                <a:endParaRPr lang="en-US" sz="1600" b="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Figure 3: Normalization Illustration</a:t>
                </a:r>
              </a:p>
            </p:txBody>
          </p:sp>
        </mc:Choice>
        <mc:Fallback>
          <p:sp>
            <p:nvSpPr>
              <p:cNvPr id="3" name="Content Placeholder 2">
                <a:extLst>
                  <a:ext uri="{FF2B5EF4-FFF2-40B4-BE49-F238E27FC236}">
                    <a16:creationId xmlns:a16="http://schemas.microsoft.com/office/drawing/2014/main" id="{740FF77D-B715-4236-BAC5-611409F41875}"/>
                  </a:ext>
                </a:extLst>
              </p:cNvPr>
              <p:cNvSpPr>
                <a:spLocks noGrp="1" noRot="1" noChangeAspect="1" noMove="1" noResize="1" noEditPoints="1" noAdjustHandles="1" noChangeArrowheads="1" noChangeShapeType="1" noTextEdit="1"/>
              </p:cNvSpPr>
              <p:nvPr>
                <p:ph idx="1"/>
              </p:nvPr>
            </p:nvSpPr>
            <p:spPr>
              <a:xfrm>
                <a:off x="700635" y="1278384"/>
                <a:ext cx="10691265" cy="4833892"/>
              </a:xfrm>
              <a:blipFill>
                <a:blip r:embed="rId2"/>
                <a:stretch>
                  <a:fillRect l="-513" t="-126" r="-45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2CA1F74-F2B8-41F5-B25D-7093D7533543}"/>
              </a:ext>
            </a:extLst>
          </p:cNvPr>
          <p:cNvPicPr>
            <a:picLocks noChangeAspect="1"/>
          </p:cNvPicPr>
          <p:nvPr/>
        </p:nvPicPr>
        <p:blipFill>
          <a:blip r:embed="rId3"/>
          <a:stretch>
            <a:fillRect/>
          </a:stretch>
        </p:blipFill>
        <p:spPr>
          <a:xfrm>
            <a:off x="7102136" y="3071674"/>
            <a:ext cx="3506679" cy="2401410"/>
          </a:xfrm>
          <a:prstGeom prst="rect">
            <a:avLst/>
          </a:prstGeom>
        </p:spPr>
      </p:pic>
      <p:sp>
        <p:nvSpPr>
          <p:cNvPr id="4" name="Footer Placeholder 3">
            <a:extLst>
              <a:ext uri="{FF2B5EF4-FFF2-40B4-BE49-F238E27FC236}">
                <a16:creationId xmlns:a16="http://schemas.microsoft.com/office/drawing/2014/main" id="{C3087F25-6B8D-48AC-A6FE-5A6F94731FB3}"/>
              </a:ext>
            </a:extLst>
          </p:cNvPr>
          <p:cNvSpPr>
            <a:spLocks noGrp="1"/>
          </p:cNvSpPr>
          <p:nvPr>
            <p:ph type="ftr" sz="quarter" idx="11"/>
          </p:nvPr>
        </p:nvSpPr>
        <p:spPr>
          <a:xfrm>
            <a:off x="6852173" y="6196043"/>
            <a:ext cx="4539727" cy="365125"/>
          </a:xfrm>
        </p:spPr>
        <p:txBody>
          <a:bodyPr/>
          <a:lstStyle/>
          <a:p>
            <a:pPr algn="r"/>
            <a:r>
              <a:rPr lang="en-US" dirty="0"/>
              <a:t>5</a:t>
            </a:r>
          </a:p>
        </p:txBody>
      </p:sp>
    </p:spTree>
    <p:extLst>
      <p:ext uri="{BB962C8B-B14F-4D97-AF65-F5344CB8AC3E}">
        <p14:creationId xmlns:p14="http://schemas.microsoft.com/office/powerpoint/2010/main" val="3132622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A588-07DF-4508-AAB7-A27181682F94}"/>
              </a:ext>
            </a:extLst>
          </p:cNvPr>
          <p:cNvSpPr>
            <a:spLocks noGrp="1"/>
          </p:cNvSpPr>
          <p:nvPr>
            <p:ph type="title"/>
          </p:nvPr>
        </p:nvSpPr>
        <p:spPr>
          <a:xfrm>
            <a:off x="700635" y="745724"/>
            <a:ext cx="10691265" cy="532660"/>
          </a:xfrm>
        </p:spPr>
        <p:txBody>
          <a:bodyPr>
            <a:noAutofit/>
          </a:bodyPr>
          <a:lstStyle/>
          <a:p>
            <a:r>
              <a:rPr lang="en-US" sz="3400" dirty="0">
                <a:latin typeface="Times New Roman" panose="02020603050405020304" pitchFamily="18" charset="0"/>
                <a:cs typeface="Times New Roman" panose="02020603050405020304" pitchFamily="18" charset="0"/>
              </a:rPr>
              <a:t>Segmentation</a:t>
            </a:r>
          </a:p>
        </p:txBody>
      </p:sp>
      <p:sp>
        <p:nvSpPr>
          <p:cNvPr id="3" name="Content Placeholder 2">
            <a:extLst>
              <a:ext uri="{FF2B5EF4-FFF2-40B4-BE49-F238E27FC236}">
                <a16:creationId xmlns:a16="http://schemas.microsoft.com/office/drawing/2014/main" id="{740FF77D-B715-4236-BAC5-611409F41875}"/>
              </a:ext>
            </a:extLst>
          </p:cNvPr>
          <p:cNvSpPr>
            <a:spLocks noGrp="1"/>
          </p:cNvSpPr>
          <p:nvPr>
            <p:ph idx="1"/>
          </p:nvPr>
        </p:nvSpPr>
        <p:spPr>
          <a:xfrm>
            <a:off x="700635" y="1278384"/>
            <a:ext cx="10691265" cy="4833892"/>
          </a:xfrm>
        </p:spPr>
        <p:txBody>
          <a:bodyPr>
            <a:normAutofit/>
          </a:bodyPr>
          <a:lstStyle/>
          <a:p>
            <a:pPr marL="0" indent="0" algn="just">
              <a:buNone/>
            </a:pPr>
            <a:r>
              <a:rPr lang="en-US" sz="1800" b="1" dirty="0">
                <a:latin typeface="Times New Roman" panose="02020603050405020304" pitchFamily="18" charset="0"/>
                <a:cs typeface="Times New Roman" panose="02020603050405020304" pitchFamily="18" charset="0"/>
              </a:rPr>
              <a:t>Data Augmentation</a:t>
            </a:r>
          </a:p>
          <a:p>
            <a:pPr algn="just"/>
            <a:r>
              <a:rPr lang="en-US" sz="1800" dirty="0">
                <a:latin typeface="Times New Roman" panose="02020603050405020304" pitchFamily="18" charset="0"/>
                <a:cs typeface="Times New Roman" panose="02020603050405020304" pitchFamily="18" charset="0"/>
              </a:rPr>
              <a:t>Data Augmentation is a set of techniques used to increase the amount of data available by adding moderately modified duplicate of data or create synthetic data newly from existing data.</a:t>
            </a:r>
          </a:p>
          <a:p>
            <a:pPr algn="just"/>
            <a:r>
              <a:rPr lang="en-US" sz="1800" dirty="0">
                <a:latin typeface="Times New Roman" panose="02020603050405020304" pitchFamily="18" charset="0"/>
                <a:cs typeface="Times New Roman" panose="02020603050405020304" pitchFamily="18" charset="0"/>
              </a:rPr>
              <a:t>It adds more data to limited data and prevents overfitting. </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Horizontal flipping: Columns of the input image is reversed.      </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Rotation: Rotates the image between -180º and 180º.                  </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Resized crop: A Random subset is created from the original </a:t>
            </a:r>
          </a:p>
          <a:p>
            <a:pPr marL="0" indent="0" algn="just">
              <a:buNone/>
            </a:pPr>
            <a:r>
              <a:rPr lang="en-US" sz="1800" dirty="0">
                <a:latin typeface="Times New Roman" panose="02020603050405020304" pitchFamily="18" charset="0"/>
                <a:cs typeface="Times New Roman" panose="02020603050405020304" pitchFamily="18" charset="0"/>
              </a:rPr>
              <a:t>     image and scaled back to a given size.                                             Figure 4: Performance Increase with data             </a:t>
            </a:r>
          </a:p>
          <a:p>
            <a:pPr algn="just"/>
            <a:r>
              <a:rPr lang="en-US" sz="1800" dirty="0">
                <a:latin typeface="Times New Roman" panose="02020603050405020304" pitchFamily="18" charset="0"/>
                <a:cs typeface="Times New Roman" panose="02020603050405020304" pitchFamily="18" charset="0"/>
              </a:rPr>
              <a:t>The same spatial augmentations are applied to mask </a:t>
            </a:r>
          </a:p>
          <a:p>
            <a:pPr marL="0" indent="0" algn="just">
              <a:buNone/>
            </a:pPr>
            <a:r>
              <a:rPr lang="en-US" sz="1800" dirty="0">
                <a:latin typeface="Times New Roman" panose="02020603050405020304" pitchFamily="18" charset="0"/>
                <a:cs typeface="Times New Roman" panose="02020603050405020304" pitchFamily="18" charset="0"/>
              </a:rPr>
              <a:t>    as well to keep the orientation of image-mask same.</a:t>
            </a:r>
          </a:p>
          <a:p>
            <a:pPr marL="0" indent="0" algn="just">
              <a:buNone/>
            </a:pPr>
            <a:r>
              <a:rPr lang="en-US" sz="1800" dirty="0">
                <a:latin typeface="Times New Roman" panose="02020603050405020304" pitchFamily="18" charset="0"/>
                <a:cs typeface="Times New Roman" panose="02020603050405020304" pitchFamily="18" charset="0"/>
              </a:rPr>
              <a:t>                                                                                                              Figure 5: Example of Data Augmentation</a:t>
            </a:r>
          </a:p>
        </p:txBody>
      </p:sp>
      <p:pic>
        <p:nvPicPr>
          <p:cNvPr id="5" name="Picture 4">
            <a:extLst>
              <a:ext uri="{FF2B5EF4-FFF2-40B4-BE49-F238E27FC236}">
                <a16:creationId xmlns:a16="http://schemas.microsoft.com/office/drawing/2014/main" id="{EF97927D-44E4-4A09-949C-12F67B579F4A}"/>
              </a:ext>
            </a:extLst>
          </p:cNvPr>
          <p:cNvPicPr>
            <a:picLocks noChangeAspect="1"/>
          </p:cNvPicPr>
          <p:nvPr/>
        </p:nvPicPr>
        <p:blipFill>
          <a:blip r:embed="rId2"/>
          <a:stretch>
            <a:fillRect/>
          </a:stretch>
        </p:blipFill>
        <p:spPr>
          <a:xfrm>
            <a:off x="6659955" y="2552474"/>
            <a:ext cx="4554391" cy="17530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Footer Placeholder 3">
            <a:extLst>
              <a:ext uri="{FF2B5EF4-FFF2-40B4-BE49-F238E27FC236}">
                <a16:creationId xmlns:a16="http://schemas.microsoft.com/office/drawing/2014/main" id="{6A6BEDBF-813A-428A-A430-68843C55472B}"/>
              </a:ext>
            </a:extLst>
          </p:cNvPr>
          <p:cNvSpPr>
            <a:spLocks noGrp="1"/>
          </p:cNvSpPr>
          <p:nvPr>
            <p:ph type="ftr" sz="quarter" idx="11"/>
          </p:nvPr>
        </p:nvSpPr>
        <p:spPr>
          <a:xfrm>
            <a:off x="6852173" y="6187674"/>
            <a:ext cx="4539727" cy="365125"/>
          </a:xfrm>
        </p:spPr>
        <p:txBody>
          <a:bodyPr/>
          <a:lstStyle/>
          <a:p>
            <a:pPr algn="r"/>
            <a:r>
              <a:rPr lang="en-US" dirty="0"/>
              <a:t>6</a:t>
            </a:r>
          </a:p>
        </p:txBody>
      </p:sp>
      <p:pic>
        <p:nvPicPr>
          <p:cNvPr id="7" name="Picture 6">
            <a:extLst>
              <a:ext uri="{FF2B5EF4-FFF2-40B4-BE49-F238E27FC236}">
                <a16:creationId xmlns:a16="http://schemas.microsoft.com/office/drawing/2014/main" id="{273B6C4E-E283-4D8B-AF91-8A68C36C2AA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319864" y="4678126"/>
            <a:ext cx="3234571" cy="1061549"/>
          </a:xfrm>
          <a:prstGeom prst="rect">
            <a:avLst/>
          </a:prstGeom>
          <a:noFill/>
          <a:ln>
            <a:noFill/>
          </a:ln>
        </p:spPr>
      </p:pic>
    </p:spTree>
    <p:extLst>
      <p:ext uri="{BB962C8B-B14F-4D97-AF65-F5344CB8AC3E}">
        <p14:creationId xmlns:p14="http://schemas.microsoft.com/office/powerpoint/2010/main" val="3718335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A588-07DF-4508-AAB7-A27181682F94}"/>
              </a:ext>
            </a:extLst>
          </p:cNvPr>
          <p:cNvSpPr>
            <a:spLocks noGrp="1"/>
          </p:cNvSpPr>
          <p:nvPr>
            <p:ph type="title"/>
          </p:nvPr>
        </p:nvSpPr>
        <p:spPr>
          <a:xfrm>
            <a:off x="700635" y="745724"/>
            <a:ext cx="10691265" cy="532660"/>
          </a:xfrm>
        </p:spPr>
        <p:txBody>
          <a:bodyPr>
            <a:noAutofit/>
          </a:bodyPr>
          <a:lstStyle/>
          <a:p>
            <a:r>
              <a:rPr lang="en-US" sz="3400" dirty="0">
                <a:latin typeface="Times New Roman" panose="02020603050405020304" pitchFamily="18" charset="0"/>
                <a:cs typeface="Times New Roman" panose="02020603050405020304" pitchFamily="18" charset="0"/>
              </a:rPr>
              <a:t>Segmentation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40FF77D-B715-4236-BAC5-611409F41875}"/>
                  </a:ext>
                </a:extLst>
              </p:cNvPr>
              <p:cNvSpPr>
                <a:spLocks noGrp="1"/>
              </p:cNvSpPr>
              <p:nvPr>
                <p:ph idx="1"/>
              </p:nvPr>
            </p:nvSpPr>
            <p:spPr>
              <a:xfrm>
                <a:off x="700635" y="1278383"/>
                <a:ext cx="10691265" cy="4918231"/>
              </a:xfrm>
            </p:spPr>
            <p:txBody>
              <a:bodyPr>
                <a:noAutofit/>
              </a:bodyPr>
              <a:lstStyle/>
              <a:p>
                <a:pPr marL="0" indent="0" algn="just">
                  <a:buNone/>
                </a:pPr>
                <a:r>
                  <a:rPr lang="en-US" sz="1800" b="1" dirty="0">
                    <a:latin typeface="Times New Roman" panose="02020603050405020304" pitchFamily="18" charset="0"/>
                    <a:cs typeface="Times New Roman" panose="02020603050405020304" pitchFamily="18" charset="0"/>
                  </a:rPr>
                  <a:t>Gradient Descent, Loss Function &amp; Dice Index</a:t>
                </a:r>
              </a:p>
              <a:p>
                <a:pPr algn="just"/>
                <a:r>
                  <a:rPr lang="en-US" sz="1800" dirty="0">
                    <a:latin typeface="Times New Roman" panose="02020603050405020304" pitchFamily="18" charset="0"/>
                    <a:cs typeface="Times New Roman" panose="02020603050405020304" pitchFamily="18" charset="0"/>
                  </a:rPr>
                  <a:t>Machine Learning models learn with the help of loss function. It is a measure of how good/bad the model is performing on the given data.</a:t>
                </a:r>
              </a:p>
              <a:p>
                <a:pPr algn="just"/>
                <a:r>
                  <a:rPr lang="en-US" sz="1800" dirty="0">
                    <a:latin typeface="Times New Roman" panose="02020603050405020304" pitchFamily="18" charset="0"/>
                    <a:cs typeface="Times New Roman" panose="02020603050405020304" pitchFamily="18" charset="0"/>
                  </a:rPr>
                  <a:t>Cross Entropy was used as a loss function.   Here, f(</a:t>
                </a:r>
                <a:r>
                  <a:rPr lang="en-US" sz="1800" dirty="0" err="1">
                    <a:latin typeface="Times New Roman" panose="02020603050405020304" pitchFamily="18" charset="0"/>
                    <a:cs typeface="Times New Roman" panose="02020603050405020304" pitchFamily="18" charset="0"/>
                  </a:rPr>
                  <a:t>X</a:t>
                </a:r>
                <a:r>
                  <a:rPr lang="en-US" sz="1800" baseline="-25000" dirty="0" err="1">
                    <a:latin typeface="Times New Roman" panose="02020603050405020304" pitchFamily="18" charset="0"/>
                    <a:cs typeface="Times New Roman" panose="02020603050405020304" pitchFamily="18" charset="0"/>
                  </a:rPr>
                  <a:t>j</a:t>
                </a:r>
                <a:r>
                  <a:rPr lang="en-US" sz="1800" dirty="0">
                    <a:latin typeface="Times New Roman" panose="02020603050405020304" pitchFamily="18" charset="0"/>
                    <a:cs typeface="Times New Roman" panose="02020603050405020304" pitchFamily="18" charset="0"/>
                  </a:rPr>
                  <a:t>)</a:t>
                </a:r>
                <a:r>
                  <a:rPr lang="en-US" sz="1800" baseline="-250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is model prediction and </a:t>
                </a:r>
                <a:r>
                  <a:rPr lang="en-US" sz="1800" dirty="0" err="1">
                    <a:latin typeface="Times New Roman" panose="02020603050405020304" pitchFamily="18" charset="0"/>
                    <a:cs typeface="Times New Roman" panose="02020603050405020304" pitchFamily="18" charset="0"/>
                  </a:rPr>
                  <a:t>y</a:t>
                </a:r>
                <a:r>
                  <a:rPr lang="en-US" sz="1800" baseline="-25000" dirty="0" err="1">
                    <a:latin typeface="Times New Roman" panose="02020603050405020304" pitchFamily="18" charset="0"/>
                    <a:cs typeface="Times New Roman" panose="02020603050405020304" pitchFamily="18" charset="0"/>
                  </a:rPr>
                  <a:t>j</a:t>
                </a:r>
                <a:r>
                  <a:rPr lang="en-US" sz="1800" baseline="-250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is truth.</a:t>
                </a:r>
              </a:p>
              <a:p>
                <a:pPr marL="0" indent="0" algn="just">
                  <a:buNone/>
                </a:pPr>
                <a:r>
                  <a:rPr lang="en-US" sz="1800" dirty="0">
                    <a:latin typeface="Times New Roman" panose="02020603050405020304" pitchFamily="18" charset="0"/>
                    <a:cs typeface="Times New Roman" panose="02020603050405020304" pitchFamily="18" charset="0"/>
                  </a:rPr>
                  <a:t>           </a:t>
                </a:r>
                <a14:m>
                  <m:oMath xmlns:m="http://schemas.openxmlformats.org/officeDocument/2006/math">
                    <m:r>
                      <a:rPr lang="en-US" sz="1800" i="1">
                        <a:latin typeface="Cambria Math" panose="02040503050406030204" pitchFamily="18" charset="0"/>
                        <a:cs typeface="Times New Roman" panose="02020603050405020304" pitchFamily="18" charset="0"/>
                      </a:rPr>
                      <m:t>𝑙𝑜𝑠𝑠</m:t>
                    </m:r>
                    <m:r>
                      <a:rPr lang="en-US" sz="1800" i="1">
                        <a:latin typeface="Cambria Math" panose="02040503050406030204" pitchFamily="18" charset="0"/>
                        <a:cs typeface="Times New Roman" panose="02020603050405020304" pitchFamily="18" charset="0"/>
                      </a:rPr>
                      <m:t>=</m:t>
                    </m:r>
                    <m:f>
                      <m:fPr>
                        <m:ctrlPr>
                          <a:rPr lang="en-US" sz="1800" i="1">
                            <a:latin typeface="Cambria Math" panose="02040503050406030204" pitchFamily="18" charset="0"/>
                            <a:cs typeface="Times New Roman" panose="02020603050405020304" pitchFamily="18" charset="0"/>
                          </a:rPr>
                        </m:ctrlPr>
                      </m:fPr>
                      <m:num>
                        <m:r>
                          <a:rPr lang="en-US" sz="1800" i="1">
                            <a:latin typeface="Cambria Math" panose="02040503050406030204" pitchFamily="18" charset="0"/>
                            <a:cs typeface="Times New Roman" panose="02020603050405020304" pitchFamily="18" charset="0"/>
                          </a:rPr>
                          <m:t>1</m:t>
                        </m:r>
                      </m:num>
                      <m:den>
                        <m:r>
                          <a:rPr lang="en-US" sz="1800" i="1">
                            <a:latin typeface="Cambria Math" panose="02040503050406030204" pitchFamily="18" charset="0"/>
                            <a:cs typeface="Times New Roman" panose="02020603050405020304" pitchFamily="18" charset="0"/>
                          </a:rPr>
                          <m:t>𝑁</m:t>
                        </m:r>
                      </m:den>
                    </m:f>
                    <m:r>
                      <a:rPr lang="en-US" sz="1800" i="1">
                        <a:latin typeface="Cambria Math" panose="02040503050406030204" pitchFamily="18" charset="0"/>
                        <a:cs typeface="Times New Roman" panose="02020603050405020304" pitchFamily="18" charset="0"/>
                      </a:rPr>
                      <m:t>∗</m:t>
                    </m:r>
                    <m:nary>
                      <m:naryPr>
                        <m:chr m:val="∑"/>
                        <m:ctrlPr>
                          <a:rPr lang="en-US" sz="1800" i="1">
                            <a:latin typeface="Cambria Math" panose="02040503050406030204" pitchFamily="18" charset="0"/>
                            <a:cs typeface="Times New Roman" panose="02020603050405020304" pitchFamily="18" charset="0"/>
                          </a:rPr>
                        </m:ctrlPr>
                      </m:naryPr>
                      <m:sub>
                        <m:r>
                          <m:rPr>
                            <m:brk m:alnAt="23"/>
                          </m:rPr>
                          <a:rPr lang="en-US" sz="1800" i="1">
                            <a:latin typeface="Cambria Math" panose="02040503050406030204" pitchFamily="18" charset="0"/>
                            <a:cs typeface="Times New Roman" panose="02020603050405020304" pitchFamily="18" charset="0"/>
                          </a:rPr>
                          <m:t>𝑗</m:t>
                        </m:r>
                        <m:r>
                          <a:rPr lang="en-US" sz="1800" i="1">
                            <a:latin typeface="Cambria Math" panose="02040503050406030204" pitchFamily="18" charset="0"/>
                            <a:cs typeface="Times New Roman" panose="02020603050405020304" pitchFamily="18" charset="0"/>
                          </a:rPr>
                          <m:t>=1</m:t>
                        </m:r>
                      </m:sub>
                      <m:sup>
                        <m:r>
                          <a:rPr lang="en-US" sz="1800" b="0" i="1" smtClean="0">
                            <a:latin typeface="Cambria Math" panose="02040503050406030204" pitchFamily="18" charset="0"/>
                            <a:cs typeface="Times New Roman" panose="02020603050405020304" pitchFamily="18" charset="0"/>
                          </a:rPr>
                          <m:t>𝑁</m:t>
                        </m:r>
                      </m:sup>
                      <m:e>
                        <m:r>
                          <m:rPr>
                            <m:sty m:val="p"/>
                          </m:rPr>
                          <a:rPr lang="en-US" sz="1800">
                            <a:latin typeface="Cambria Math" panose="02040503050406030204" pitchFamily="18" charset="0"/>
                            <a:cs typeface="Times New Roman" panose="02020603050405020304" pitchFamily="18" charset="0"/>
                          </a:rPr>
                          <m:t>cross</m:t>
                        </m:r>
                        <m:r>
                          <a:rPr lang="en-US" sz="1800">
                            <a:latin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𝑓</m:t>
                        </m:r>
                        <m:d>
                          <m:dPr>
                            <m:ctrlPr>
                              <a:rPr lang="en-US" sz="1800" i="1">
                                <a:latin typeface="Cambria Math" panose="02040503050406030204" pitchFamily="18" charset="0"/>
                                <a:cs typeface="Times New Roman" panose="02020603050405020304" pitchFamily="18" charset="0"/>
                              </a:rPr>
                            </m:ctrlPr>
                          </m:dPr>
                          <m:e>
                            <m:r>
                              <a:rPr lang="en-US" sz="1800" i="1">
                                <a:latin typeface="Cambria Math" panose="02040503050406030204" pitchFamily="18" charset="0"/>
                                <a:cs typeface="Times New Roman" panose="02020603050405020304" pitchFamily="18" charset="0"/>
                              </a:rPr>
                              <m:t>𝑋</m:t>
                            </m:r>
                            <m:r>
                              <a:rPr lang="en-US" sz="1800" i="1" baseline="-25000">
                                <a:latin typeface="Cambria Math" panose="02040503050406030204" pitchFamily="18" charset="0"/>
                                <a:cs typeface="Times New Roman" panose="02020603050405020304" pitchFamily="18" charset="0"/>
                              </a:rPr>
                              <m:t>𝑗</m:t>
                            </m:r>
                          </m:e>
                        </m:d>
                        <m:r>
                          <a:rPr lang="en-US" sz="1800" i="1">
                            <a:latin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𝑦𝑗</m:t>
                        </m:r>
                        <m:r>
                          <a:rPr lang="en-US" sz="1800" i="1">
                            <a:latin typeface="Cambria Math" panose="02040503050406030204" pitchFamily="18" charset="0"/>
                            <a:cs typeface="Times New Roman" panose="02020603050405020304" pitchFamily="18" charset="0"/>
                          </a:rPr>
                          <m:t>) </m:t>
                        </m:r>
                      </m:e>
                    </m:nary>
                  </m:oMath>
                </a14:m>
                <a:r>
                  <a:rPr lang="en-US" sz="1800" dirty="0">
                    <a:latin typeface="Times New Roman" panose="02020603050405020304" pitchFamily="18" charset="0"/>
                    <a:cs typeface="Times New Roman" panose="02020603050405020304" pitchFamily="18" charset="0"/>
                  </a:rPr>
                  <a:t>                           cross(</a:t>
                </a:r>
                <a:r>
                  <a:rPr lang="en-US" sz="1800" dirty="0" err="1">
                    <a:latin typeface="Times New Roman" panose="02020603050405020304" pitchFamily="18" charset="0"/>
                    <a:cs typeface="Times New Roman" panose="02020603050405020304" pitchFamily="18" charset="0"/>
                  </a:rPr>
                  <a:t>p,q</a:t>
                </a:r>
                <a:r>
                  <a:rPr lang="en-US" sz="1800" dirty="0">
                    <a:latin typeface="Times New Roman" panose="02020603050405020304" pitchFamily="18" charset="0"/>
                    <a:cs typeface="Times New Roman" panose="02020603050405020304" pitchFamily="18" charset="0"/>
                  </a:rPr>
                  <a:t>) = </a:t>
                </a:r>
                <a14:m>
                  <m:oMath xmlns:m="http://schemas.openxmlformats.org/officeDocument/2006/math">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𝑝</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sz="1800" b="0" i="0" smtClean="0">
                        <a:latin typeface="Cambria Math" panose="02040503050406030204" pitchFamily="18" charset="0"/>
                        <a:cs typeface="Times New Roman" panose="02020603050405020304" pitchFamily="18" charset="0"/>
                      </a:rPr>
                      <m:t>ln</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𝑞</m:t>
                    </m:r>
                    <m:r>
                      <a:rPr lang="en-US" sz="1800" b="0" i="1" smtClean="0">
                        <a:latin typeface="Cambria Math" panose="02040503050406030204" pitchFamily="18" charset="0"/>
                        <a:cs typeface="Times New Roman" panose="02020603050405020304" pitchFamily="18" charset="0"/>
                      </a:rPr>
                      <m:t>)−</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1−</m:t>
                        </m:r>
                        <m:r>
                          <a:rPr lang="en-US" sz="1800" b="0" i="1" smtClean="0">
                            <a:latin typeface="Cambria Math" panose="02040503050406030204" pitchFamily="18" charset="0"/>
                            <a:cs typeface="Times New Roman" panose="02020603050405020304" pitchFamily="18" charset="0"/>
                          </a:rPr>
                          <m:t>𝑝</m:t>
                        </m:r>
                      </m:e>
                    </m:d>
                    <m:r>
                      <a:rPr lang="en-US" sz="1800" i="1">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sz="1800" b="0" i="0" smtClean="0">
                        <a:latin typeface="Cambria Math" panose="02040503050406030204" pitchFamily="18" charset="0"/>
                        <a:cs typeface="Times New Roman" panose="02020603050405020304" pitchFamily="18" charset="0"/>
                      </a:rPr>
                      <m:t>ln</m:t>
                    </m:r>
                    <m:r>
                      <a:rPr lang="en-US" sz="1800" b="0" i="1" smtClean="0">
                        <a:latin typeface="Cambria Math" panose="02040503050406030204" pitchFamily="18" charset="0"/>
                        <a:cs typeface="Times New Roman" panose="02020603050405020304" pitchFamily="18" charset="0"/>
                      </a:rPr>
                      <m:t>⁡(1−</m:t>
                    </m:r>
                    <m:r>
                      <a:rPr lang="en-US" sz="1800" b="0" i="1" smtClean="0">
                        <a:latin typeface="Cambria Math" panose="02040503050406030204" pitchFamily="18" charset="0"/>
                        <a:cs typeface="Times New Roman" panose="02020603050405020304" pitchFamily="18" charset="0"/>
                      </a:rPr>
                      <m:t>𝑞</m:t>
                    </m:r>
                    <m:r>
                      <a:rPr lang="en-US" sz="1800" b="0" i="1" smtClean="0">
                        <a:latin typeface="Cambria Math" panose="02040503050406030204" pitchFamily="18" charset="0"/>
                        <a:cs typeface="Times New Roman" panose="02020603050405020304" pitchFamily="18" charset="0"/>
                      </a:rPr>
                      <m:t>)</m:t>
                    </m:r>
                  </m:oMath>
                </a14:m>
                <a:r>
                  <a:rPr lang="en-US" sz="1800" dirty="0">
                    <a:latin typeface="Times New Roman" panose="02020603050405020304" pitchFamily="18" charset="0"/>
                    <a:cs typeface="Times New Roman" panose="02020603050405020304" pitchFamily="18" charset="0"/>
                  </a:rPr>
                  <a:t> </a:t>
                </a:r>
              </a:p>
              <a:p>
                <a:pPr algn="just"/>
                <a:r>
                  <a:rPr lang="en-US" sz="1800" dirty="0">
                    <a:latin typeface="Times New Roman" panose="02020603050405020304" pitchFamily="18" charset="0"/>
                    <a:cs typeface="Times New Roman" panose="02020603050405020304" pitchFamily="18" charset="0"/>
                  </a:rPr>
                  <a:t>Gradient Descent is an optimization algorithm that is used when training machine learning models.</a:t>
                </a:r>
              </a:p>
              <a:p>
                <a:pPr algn="just"/>
                <a:r>
                  <a:rPr lang="en-US" sz="1800" dirty="0">
                    <a:latin typeface="Times New Roman" panose="02020603050405020304" pitchFamily="18" charset="0"/>
                    <a:cs typeface="Times New Roman" panose="02020603050405020304" pitchFamily="18" charset="0"/>
                  </a:rPr>
                  <a:t>It iteratively minimizes a function to its local minimum.           </a:t>
                </a:r>
              </a:p>
              <a:p>
                <a:pPr marL="0" indent="0" algn="just">
                  <a:buNone/>
                </a:pPr>
                <a:r>
                  <a:rPr lang="en-US" sz="1800" dirty="0">
                    <a:latin typeface="Times New Roman" panose="02020603050405020304" pitchFamily="18" charset="0"/>
                    <a:cs typeface="Times New Roman" panose="02020603050405020304" pitchFamily="18" charset="0"/>
                  </a:rPr>
                  <a:t>            </a:t>
                </a:r>
                <a14:m>
                  <m:oMath xmlns:m="http://schemas.openxmlformats.org/officeDocument/2006/math">
                    <m:r>
                      <a:rPr lang="az-Cyrl-AZ" sz="1800" i="1" smtClean="0">
                        <a:latin typeface="Cambria Math" panose="02040503050406030204" pitchFamily="18" charset="0"/>
                        <a:cs typeface="Times New Roman" panose="02020603050405020304" pitchFamily="18" charset="0"/>
                      </a:rPr>
                      <m:t>Ѳ</m:t>
                    </m:r>
                    <m:r>
                      <a:rPr lang="en-US" sz="1800" b="0" i="1" baseline="-25000" smtClean="0">
                        <a:latin typeface="Cambria Math" panose="02040503050406030204" pitchFamily="18" charset="0"/>
                        <a:cs typeface="Times New Roman" panose="02020603050405020304" pitchFamily="18" charset="0"/>
                      </a:rPr>
                      <m:t>𝑛</m:t>
                    </m:r>
                    <m:r>
                      <a:rPr lang="en-US" sz="1800" b="0" i="1" baseline="-25000" smtClean="0">
                        <a:latin typeface="Cambria Math" panose="02040503050406030204" pitchFamily="18" charset="0"/>
                        <a:cs typeface="Times New Roman" panose="02020603050405020304" pitchFamily="18" charset="0"/>
                      </a:rPr>
                      <m:t>+1=Ѳ</m:t>
                    </m:r>
                    <m:r>
                      <a:rPr lang="en-US" sz="1800" b="0" i="1" baseline="-25000" smtClean="0">
                        <a:latin typeface="Cambria Math" panose="02040503050406030204" pitchFamily="18" charset="0"/>
                        <a:cs typeface="Times New Roman" panose="02020603050405020304" pitchFamily="18" charset="0"/>
                      </a:rPr>
                      <m:t>𝑛</m:t>
                    </m:r>
                  </m:oMath>
                </a14:m>
                <a:r>
                  <a:rPr lang="en-US" sz="1800" dirty="0">
                    <a:latin typeface="Times New Roman" panose="02020603050405020304" pitchFamily="18" charset="0"/>
                    <a:cs typeface="Times New Roman" panose="02020603050405020304" pitchFamily="18" charset="0"/>
                  </a:rPr>
                  <a:t> – learning rate </a:t>
                </a:r>
                <a14:m>
                  <m:oMath xmlns:m="http://schemas.openxmlformats.org/officeDocument/2006/math">
                    <m:r>
                      <a:rPr lang="en-US" sz="18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az-Cyrl-AZ" sz="1800" b="0" i="1" baseline="-25000" smtClean="0">
                        <a:latin typeface="Cambria Math" panose="02040503050406030204" pitchFamily="18" charset="0"/>
                        <a:ea typeface="Cambria Math" panose="02040503050406030204" pitchFamily="18" charset="0"/>
                        <a:cs typeface="Times New Roman" panose="02020603050405020304" pitchFamily="18" charset="0"/>
                      </a:rPr>
                      <m:t>Ѳ</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𝑙𝑜𝑠𝑠</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(Ѳ</m:t>
                    </m:r>
                    <m:r>
                      <a:rPr lang="en-US" sz="1800" i="1" baseline="-25000">
                        <a:latin typeface="Cambria Math" panose="02040503050406030204" pitchFamily="18" charset="0"/>
                        <a:cs typeface="Times New Roman" panose="02020603050405020304" pitchFamily="18" charset="0"/>
                      </a:rPr>
                      <m:t>𝑛</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800" dirty="0">
                    <a:latin typeface="Times New Roman" panose="02020603050405020304" pitchFamily="18" charset="0"/>
                    <a:cs typeface="Times New Roman" panose="02020603050405020304" pitchFamily="18" charset="0"/>
                  </a:rPr>
                  <a:t> </a:t>
                </a:r>
              </a:p>
              <a:p>
                <a:pPr algn="just"/>
                <a:r>
                  <a:rPr lang="en-US" sz="1800" dirty="0">
                    <a:latin typeface="Times New Roman" panose="02020603050405020304" pitchFamily="18" charset="0"/>
                    <a:cs typeface="Times New Roman" panose="02020603050405020304" pitchFamily="18" charset="0"/>
                  </a:rPr>
                  <a:t>For measuring the accuracy dice index was used. It is measure of how </a:t>
                </a:r>
              </a:p>
              <a:p>
                <a:pPr marL="0" indent="0" algn="just">
                  <a:buNone/>
                </a:pPr>
                <a:r>
                  <a:rPr lang="en-US" sz="1800" dirty="0">
                    <a:latin typeface="Times New Roman" panose="02020603050405020304" pitchFamily="18" charset="0"/>
                    <a:cs typeface="Times New Roman" panose="02020603050405020304" pitchFamily="18" charset="0"/>
                  </a:rPr>
                  <a:t>    much overlap is there between prediction and ground truth.           Figure 6: Dice Index</a:t>
                </a:r>
              </a:p>
              <a:p>
                <a:pPr marL="0" indent="0" algn="just">
                  <a:buNone/>
                </a:pPr>
                <a:r>
                  <a:rPr lang="en-US" sz="1800" dirty="0">
                    <a:latin typeface="Times New Roman" panose="02020603050405020304" pitchFamily="18" charset="0"/>
                    <a:cs typeface="Times New Roman" panose="02020603050405020304" pitchFamily="18" charset="0"/>
                  </a:rPr>
                  <a:t>                                                                                                    </a:t>
                </a:r>
              </a:p>
            </p:txBody>
          </p:sp>
        </mc:Choice>
        <mc:Fallback>
          <p:sp>
            <p:nvSpPr>
              <p:cNvPr id="3" name="Content Placeholder 2">
                <a:extLst>
                  <a:ext uri="{FF2B5EF4-FFF2-40B4-BE49-F238E27FC236}">
                    <a16:creationId xmlns:a16="http://schemas.microsoft.com/office/drawing/2014/main" id="{740FF77D-B715-4236-BAC5-611409F41875}"/>
                  </a:ext>
                </a:extLst>
              </p:cNvPr>
              <p:cNvSpPr>
                <a:spLocks noGrp="1" noRot="1" noChangeAspect="1" noMove="1" noResize="1" noEditPoints="1" noAdjustHandles="1" noChangeArrowheads="1" noChangeShapeType="1" noTextEdit="1"/>
              </p:cNvSpPr>
              <p:nvPr>
                <p:ph idx="1"/>
              </p:nvPr>
            </p:nvSpPr>
            <p:spPr>
              <a:xfrm>
                <a:off x="700635" y="1278383"/>
                <a:ext cx="10691265" cy="4918231"/>
              </a:xfrm>
              <a:blipFill>
                <a:blip r:embed="rId2"/>
                <a:stretch>
                  <a:fillRect l="-513" t="-124" r="-456"/>
                </a:stretch>
              </a:blipFill>
            </p:spPr>
            <p:txBody>
              <a:bodyPr/>
              <a:lstStyle/>
              <a:p>
                <a:r>
                  <a:rPr lang="en-US">
                    <a:noFill/>
                  </a:rPr>
                  <a:t> </a:t>
                </a:r>
              </a:p>
            </p:txBody>
          </p:sp>
        </mc:Fallback>
      </mc:AlternateContent>
      <p:sp>
        <p:nvSpPr>
          <p:cNvPr id="4" name="Arrow: Right 3">
            <a:extLst>
              <a:ext uri="{FF2B5EF4-FFF2-40B4-BE49-F238E27FC236}">
                <a16:creationId xmlns:a16="http://schemas.microsoft.com/office/drawing/2014/main" id="{F5ADA741-8F5E-4B9B-9F3C-A29D942AC181}"/>
              </a:ext>
            </a:extLst>
          </p:cNvPr>
          <p:cNvSpPr/>
          <p:nvPr/>
        </p:nvSpPr>
        <p:spPr>
          <a:xfrm>
            <a:off x="1074771" y="3148154"/>
            <a:ext cx="292963" cy="1761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Arrow: Right 7">
            <a:extLst>
              <a:ext uri="{FF2B5EF4-FFF2-40B4-BE49-F238E27FC236}">
                <a16:creationId xmlns:a16="http://schemas.microsoft.com/office/drawing/2014/main" id="{FD4EB99D-6B82-4A1F-8F19-FAA5991EA2E1}"/>
              </a:ext>
            </a:extLst>
          </p:cNvPr>
          <p:cNvSpPr/>
          <p:nvPr/>
        </p:nvSpPr>
        <p:spPr>
          <a:xfrm>
            <a:off x="1074773" y="4545366"/>
            <a:ext cx="292962" cy="176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Arrow: Right 8">
            <a:extLst>
              <a:ext uri="{FF2B5EF4-FFF2-40B4-BE49-F238E27FC236}">
                <a16:creationId xmlns:a16="http://schemas.microsoft.com/office/drawing/2014/main" id="{12A41FF3-67D1-451E-86F9-E841B26A41D7}"/>
              </a:ext>
            </a:extLst>
          </p:cNvPr>
          <p:cNvSpPr/>
          <p:nvPr/>
        </p:nvSpPr>
        <p:spPr>
          <a:xfrm>
            <a:off x="8400329" y="5057653"/>
            <a:ext cx="292963" cy="2094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F1703E01-71B2-495F-8B65-3E20A58C16DE}"/>
              </a:ext>
            </a:extLst>
          </p:cNvPr>
          <p:cNvSpPr>
            <a:spLocks noGrp="1"/>
          </p:cNvSpPr>
          <p:nvPr>
            <p:ph type="ftr" sz="quarter" idx="11"/>
          </p:nvPr>
        </p:nvSpPr>
        <p:spPr>
          <a:xfrm>
            <a:off x="6852173" y="6196615"/>
            <a:ext cx="4539727" cy="396536"/>
          </a:xfrm>
        </p:spPr>
        <p:txBody>
          <a:bodyPr/>
          <a:lstStyle/>
          <a:p>
            <a:pPr algn="r"/>
            <a:r>
              <a:rPr lang="en-US" dirty="0"/>
              <a:t>7</a:t>
            </a:r>
          </a:p>
        </p:txBody>
      </p:sp>
      <p:pic>
        <p:nvPicPr>
          <p:cNvPr id="7" name="Picture 6">
            <a:extLst>
              <a:ext uri="{FF2B5EF4-FFF2-40B4-BE49-F238E27FC236}">
                <a16:creationId xmlns:a16="http://schemas.microsoft.com/office/drawing/2014/main" id="{DFC36B1E-877C-4F5A-A926-626BB2B28C03}"/>
              </a:ext>
            </a:extLst>
          </p:cNvPr>
          <p:cNvPicPr>
            <a:picLocks noChangeAspect="1"/>
          </p:cNvPicPr>
          <p:nvPr/>
        </p:nvPicPr>
        <p:blipFill>
          <a:blip r:embed="rId3"/>
          <a:stretch>
            <a:fillRect/>
          </a:stretch>
        </p:blipFill>
        <p:spPr>
          <a:xfrm>
            <a:off x="8983240" y="4390840"/>
            <a:ext cx="1914525" cy="1543050"/>
          </a:xfrm>
          <a:prstGeom prst="rect">
            <a:avLst/>
          </a:prstGeom>
        </p:spPr>
      </p:pic>
      <p:sp>
        <p:nvSpPr>
          <p:cNvPr id="10" name="Arrow: Right 9">
            <a:extLst>
              <a:ext uri="{FF2B5EF4-FFF2-40B4-BE49-F238E27FC236}">
                <a16:creationId xmlns:a16="http://schemas.microsoft.com/office/drawing/2014/main" id="{8D02317E-7A62-426B-8373-3C4AD1579B7F}"/>
              </a:ext>
            </a:extLst>
          </p:cNvPr>
          <p:cNvSpPr/>
          <p:nvPr/>
        </p:nvSpPr>
        <p:spPr>
          <a:xfrm>
            <a:off x="5753304" y="3148154"/>
            <a:ext cx="292963" cy="1761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9630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A588-07DF-4508-AAB7-A27181682F94}"/>
              </a:ext>
            </a:extLst>
          </p:cNvPr>
          <p:cNvSpPr>
            <a:spLocks noGrp="1"/>
          </p:cNvSpPr>
          <p:nvPr>
            <p:ph type="title"/>
          </p:nvPr>
        </p:nvSpPr>
        <p:spPr>
          <a:xfrm>
            <a:off x="700635" y="745724"/>
            <a:ext cx="10691265" cy="532660"/>
          </a:xfrm>
        </p:spPr>
        <p:txBody>
          <a:bodyPr>
            <a:noAutofit/>
          </a:bodyPr>
          <a:lstStyle/>
          <a:p>
            <a:r>
              <a:rPr lang="en-US" sz="3400" dirty="0">
                <a:latin typeface="Times New Roman" panose="02020603050405020304" pitchFamily="18" charset="0"/>
                <a:cs typeface="Times New Roman" panose="02020603050405020304" pitchFamily="18" charset="0"/>
              </a:rPr>
              <a:t>Segmentation</a:t>
            </a:r>
          </a:p>
        </p:txBody>
      </p:sp>
      <p:sp>
        <p:nvSpPr>
          <p:cNvPr id="3" name="Content Placeholder 2">
            <a:extLst>
              <a:ext uri="{FF2B5EF4-FFF2-40B4-BE49-F238E27FC236}">
                <a16:creationId xmlns:a16="http://schemas.microsoft.com/office/drawing/2014/main" id="{740FF77D-B715-4236-BAC5-611409F41875}"/>
              </a:ext>
            </a:extLst>
          </p:cNvPr>
          <p:cNvSpPr>
            <a:spLocks noGrp="1"/>
          </p:cNvSpPr>
          <p:nvPr>
            <p:ph idx="1"/>
          </p:nvPr>
        </p:nvSpPr>
        <p:spPr>
          <a:xfrm>
            <a:off x="700635" y="1278384"/>
            <a:ext cx="10691265" cy="4833892"/>
          </a:xfrm>
        </p:spPr>
        <p:txBody>
          <a:bodyPr>
            <a:normAutofit fontScale="92500" lnSpcReduction="10000"/>
          </a:bodyPr>
          <a:lstStyle/>
          <a:p>
            <a:pPr marL="0" indent="0" algn="just">
              <a:buNone/>
            </a:pPr>
            <a:r>
              <a:rPr lang="en-US" sz="1800" b="1" dirty="0">
                <a:latin typeface="Times New Roman" panose="02020603050405020304" pitchFamily="18" charset="0"/>
                <a:cs typeface="Times New Roman" panose="02020603050405020304" pitchFamily="18" charset="0"/>
              </a:rPr>
              <a:t>Architecture &amp; Results – “Level 0”</a:t>
            </a:r>
          </a:p>
          <a:p>
            <a:pPr algn="just"/>
            <a:r>
              <a:rPr lang="en-US" sz="1800" dirty="0">
                <a:latin typeface="Times New Roman" panose="02020603050405020304" pitchFamily="18" charset="0"/>
                <a:cs typeface="Times New Roman" panose="02020603050405020304" pitchFamily="18" charset="0"/>
              </a:rPr>
              <a:t>This architecture is the most basic one aimed at experimenting at how a model with as low as mere 8 parameters would perform at such a complex task of semantic segmentation. The r-g-b values from the image serves as the input for the two nodes. The two nodes or neurons are responsible for giving out scores for the input pixel being skin and mole respectively, i.e., the model outputs a two-channel feature map of the scores given to pixels from the input image. Visual representation of the architecture is as follows.</a:t>
            </a: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p>
          <a:p>
            <a:pPr marL="0" indent="0" algn="just">
              <a:buNone/>
            </a:pPr>
            <a:r>
              <a:rPr lang="en-US" sz="1800" dirty="0">
                <a:latin typeface="Times New Roman" panose="02020603050405020304" pitchFamily="18" charset="0"/>
                <a:cs typeface="Times New Roman" panose="02020603050405020304" pitchFamily="18" charset="0"/>
              </a:rPr>
              <a:t>                                                                 Figure 7: Level 0 Architecture </a:t>
            </a:r>
          </a:p>
        </p:txBody>
      </p:sp>
      <p:pic>
        <p:nvPicPr>
          <p:cNvPr id="4" name="Picture 3" descr="Diagram&#10;&#10;Description automatically generated">
            <a:extLst>
              <a:ext uri="{FF2B5EF4-FFF2-40B4-BE49-F238E27FC236}">
                <a16:creationId xmlns:a16="http://schemas.microsoft.com/office/drawing/2014/main" id="{1491CEDF-25CA-4777-97AC-F6FEFED0FAF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535680" y="3151573"/>
            <a:ext cx="3619500" cy="2627791"/>
          </a:xfrm>
          <a:prstGeom prst="rect">
            <a:avLst/>
          </a:prstGeom>
          <a:noFill/>
          <a:ln>
            <a:noFill/>
          </a:ln>
        </p:spPr>
      </p:pic>
      <p:sp>
        <p:nvSpPr>
          <p:cNvPr id="5" name="Footer Placeholder 4">
            <a:extLst>
              <a:ext uri="{FF2B5EF4-FFF2-40B4-BE49-F238E27FC236}">
                <a16:creationId xmlns:a16="http://schemas.microsoft.com/office/drawing/2014/main" id="{5C967D74-26D0-4853-B289-BE084413502D}"/>
              </a:ext>
            </a:extLst>
          </p:cNvPr>
          <p:cNvSpPr>
            <a:spLocks noGrp="1"/>
          </p:cNvSpPr>
          <p:nvPr>
            <p:ph type="ftr" sz="quarter" idx="11"/>
          </p:nvPr>
        </p:nvSpPr>
        <p:spPr>
          <a:xfrm>
            <a:off x="6852173" y="6214307"/>
            <a:ext cx="4539727" cy="365125"/>
          </a:xfrm>
        </p:spPr>
        <p:txBody>
          <a:bodyPr/>
          <a:lstStyle/>
          <a:p>
            <a:pPr algn="r"/>
            <a:r>
              <a:rPr lang="en-US" dirty="0"/>
              <a:t>8</a:t>
            </a:r>
          </a:p>
        </p:txBody>
      </p:sp>
    </p:spTree>
    <p:extLst>
      <p:ext uri="{BB962C8B-B14F-4D97-AF65-F5344CB8AC3E}">
        <p14:creationId xmlns:p14="http://schemas.microsoft.com/office/powerpoint/2010/main" val="2134304483"/>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6138</TotalTime>
  <Words>3560</Words>
  <Application>Microsoft Office PowerPoint</Application>
  <PresentationFormat>Widescreen</PresentationFormat>
  <Paragraphs>428</Paragraphs>
  <Slides>33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Calisto MT</vt:lpstr>
      <vt:lpstr>Cambria Math</vt:lpstr>
      <vt:lpstr>Times New Roman</vt:lpstr>
      <vt:lpstr>Univers Condensed</vt:lpstr>
      <vt:lpstr>Wingdings</vt:lpstr>
      <vt:lpstr>ChronicleVTI</vt:lpstr>
      <vt:lpstr>Segmentation and Classification of Melanoma</vt:lpstr>
      <vt:lpstr>OUTLINE OF THE THESIS</vt:lpstr>
      <vt:lpstr>INTRODUCTION</vt:lpstr>
      <vt:lpstr>Goal</vt:lpstr>
      <vt:lpstr>Segmentation</vt:lpstr>
      <vt:lpstr>Segmentation</vt:lpstr>
      <vt:lpstr>Segmentation</vt:lpstr>
      <vt:lpstr>Segmentation</vt:lpstr>
      <vt:lpstr>Segmentation</vt:lpstr>
      <vt:lpstr>Segmentation</vt:lpstr>
      <vt:lpstr>Segmentation</vt:lpstr>
      <vt:lpstr>Segmentation</vt:lpstr>
      <vt:lpstr>Segmentation</vt:lpstr>
      <vt:lpstr>Segmentation</vt:lpstr>
      <vt:lpstr>Segmentation</vt:lpstr>
      <vt:lpstr>Segmentation</vt:lpstr>
      <vt:lpstr>Segmentation</vt:lpstr>
      <vt:lpstr>Segmentation</vt:lpstr>
      <vt:lpstr>CLASSIFICATION</vt:lpstr>
      <vt:lpstr>CLASSIFICATION</vt:lpstr>
      <vt:lpstr>CLASSIFICATION</vt:lpstr>
      <vt:lpstr>CLASSIFICATION</vt:lpstr>
      <vt:lpstr>CLASSIFICATION</vt:lpstr>
      <vt:lpstr>CLASSIFICATION</vt:lpstr>
      <vt:lpstr>CLASSIFICATION</vt:lpstr>
      <vt:lpstr>CLASSIFICATION</vt:lpstr>
      <vt:lpstr>CLASSIFICATION</vt:lpstr>
      <vt:lpstr>CLASSIFICATION+SEGMENTATION</vt:lpstr>
      <vt:lpstr>CLASSIFICATION+SEGMENTATION</vt:lpstr>
      <vt:lpstr>CLASSIFICATION+SEGMENTATION</vt:lpstr>
      <vt:lpstr>CLASSIFICATION+SEGMENTATION</vt:lpstr>
      <vt:lpstr>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Segmentation and Classification of Melanoma</dc:title>
  <dc:creator>vivek.billie@outlook.com</dc:creator>
  <cp:lastModifiedBy>vivek.billie@outlook.com</cp:lastModifiedBy>
  <cp:revision>294</cp:revision>
  <dcterms:created xsi:type="dcterms:W3CDTF">2021-04-04T00:37:22Z</dcterms:created>
  <dcterms:modified xsi:type="dcterms:W3CDTF">2021-04-09T15:27:33Z</dcterms:modified>
</cp:coreProperties>
</file>