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64" r:id="rId4"/>
    <p:sldId id="261" r:id="rId5"/>
    <p:sldId id="262" r:id="rId6"/>
    <p:sldId id="263" r:id="rId7"/>
    <p:sldId id="260" r:id="rId8"/>
    <p:sldId id="25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ba" initials="c" lastIdx="1" clrIdx="0">
    <p:extLst>
      <p:ext uri="{19B8F6BF-5375-455C-9EA6-DF929625EA0E}">
        <p15:presenceInfo xmlns:p15="http://schemas.microsoft.com/office/powerpoint/2012/main" userId="cb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4" autoAdjust="0"/>
    <p:restoredTop sz="85233" autoAdjust="0"/>
  </p:normalViewPr>
  <p:slideViewPr>
    <p:cSldViewPr snapToGrid="0">
      <p:cViewPr varScale="1">
        <p:scale>
          <a:sx n="61" d="100"/>
          <a:sy n="61" d="100"/>
        </p:scale>
        <p:origin x="8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DBB679-20AC-46EA-8F8F-DFBD51599640}" type="datetimeFigureOut">
              <a:rPr lang="en-US" smtClean="0"/>
              <a:t>12/5/2018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CFE22D-72D4-48DA-931F-CDDF6A4E13B0}" type="slidenum">
              <a:rPr lang="en-US" smtClean="0"/>
              <a:t>‹#›</a:t>
            </a:fld>
            <a:endParaRPr lang="en-US"/>
          </a:p>
        </p:txBody>
      </p:sp>
    </p:spTree>
    <p:extLst>
      <p:ext uri="{BB962C8B-B14F-4D97-AF65-F5344CB8AC3E}">
        <p14:creationId xmlns:p14="http://schemas.microsoft.com/office/powerpoint/2010/main" val="4048899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data we can see prediction of linear regression. We can see for which variable should we focus on and on which not.</a:t>
            </a:r>
          </a:p>
          <a:p>
            <a:endParaRPr lang="en-US" dirty="0"/>
          </a:p>
          <a:p>
            <a:r>
              <a:rPr lang="en-US" dirty="0"/>
              <a:t>    0	duration	            1.149989e-02</a:t>
            </a:r>
          </a:p>
          <a:p>
            <a:r>
              <a:rPr lang="en-US" dirty="0"/>
              <a:t>    1	</a:t>
            </a:r>
            <a:r>
              <a:rPr lang="en-US" dirty="0" err="1"/>
              <a:t>director_facebook_likes</a:t>
            </a:r>
            <a:r>
              <a:rPr lang="en-US" dirty="0"/>
              <a:t>	6.538867e-06</a:t>
            </a:r>
          </a:p>
          <a:p>
            <a:r>
              <a:rPr lang="en-US" dirty="0"/>
              <a:t>    2	actor_1_facebook_likes	1.083255e-05</a:t>
            </a:r>
          </a:p>
          <a:p>
            <a:r>
              <a:rPr lang="en-US" dirty="0"/>
              <a:t>    3	gross	                -1.985789e-09</a:t>
            </a:r>
          </a:p>
          <a:p>
            <a:r>
              <a:rPr lang="en-US" dirty="0"/>
              <a:t>    4	</a:t>
            </a:r>
            <a:r>
              <a:rPr lang="en-US" dirty="0" err="1"/>
              <a:t>num_voted_users</a:t>
            </a:r>
            <a:r>
              <a:rPr lang="en-US" dirty="0"/>
              <a:t>	        4.123976e-06</a:t>
            </a:r>
          </a:p>
          <a:p>
            <a:r>
              <a:rPr lang="en-US" dirty="0"/>
              <a:t>    5	</a:t>
            </a:r>
            <a:r>
              <a:rPr lang="en-US" dirty="0" err="1"/>
              <a:t>cast_total_facebook_likes</a:t>
            </a:r>
            <a:r>
              <a:rPr lang="en-US" dirty="0"/>
              <a:t>	-9.272106e-06</a:t>
            </a:r>
          </a:p>
          <a:p>
            <a:r>
              <a:rPr lang="en-US" dirty="0"/>
              <a:t>    6	</a:t>
            </a:r>
            <a:r>
              <a:rPr lang="en-US" dirty="0" err="1"/>
              <a:t>facenumber_in_poster</a:t>
            </a:r>
            <a:r>
              <a:rPr lang="en-US" dirty="0"/>
              <a:t>	-3.546854e-02</a:t>
            </a:r>
          </a:p>
          <a:p>
            <a:r>
              <a:rPr lang="en-US" dirty="0"/>
              <a:t>    7	</a:t>
            </a:r>
            <a:r>
              <a:rPr lang="en-US" dirty="0" err="1"/>
              <a:t>num_user_for_reviews</a:t>
            </a:r>
            <a:r>
              <a:rPr lang="en-US" dirty="0"/>
              <a:t>	-4.385848e-04</a:t>
            </a:r>
          </a:p>
          <a:p>
            <a:r>
              <a:rPr lang="en-US" dirty="0"/>
              <a:t>    8	budget	                -2.079606e-11</a:t>
            </a:r>
          </a:p>
          <a:p>
            <a:r>
              <a:rPr lang="en-US" dirty="0"/>
              <a:t>    9	</a:t>
            </a:r>
            <a:r>
              <a:rPr lang="en-US" dirty="0" err="1"/>
              <a:t>movie_facebook_likes</a:t>
            </a:r>
            <a:r>
              <a:rPr lang="en-US" dirty="0"/>
              <a:t>	2.070630e-06</a:t>
            </a:r>
          </a:p>
          <a:p>
            <a:endParaRPr lang="en-US" dirty="0"/>
          </a:p>
          <a:p>
            <a:r>
              <a:rPr lang="en-US" dirty="0"/>
              <a:t>From linear regression we can see that there is big linear regression with </a:t>
            </a:r>
            <a:r>
              <a:rPr lang="en-US" dirty="0" err="1"/>
              <a:t>director_facebook_likes</a:t>
            </a:r>
            <a:r>
              <a:rPr lang="en-US" dirty="0"/>
              <a:t> and also high linear regression with </a:t>
            </a:r>
            <a:r>
              <a:rPr lang="en-US" dirty="0" err="1"/>
              <a:t>num_voted_users</a:t>
            </a:r>
            <a:r>
              <a:rPr lang="en-US" dirty="0"/>
              <a:t> and low linear regression with </a:t>
            </a:r>
            <a:r>
              <a:rPr lang="en-US" dirty="0" err="1"/>
              <a:t>cast_total_facebook_likes</a:t>
            </a:r>
            <a:r>
              <a:rPr lang="en-US" dirty="0"/>
              <a:t>. I would focus on the two variables with the higher linear regression.</a:t>
            </a:r>
          </a:p>
        </p:txBody>
      </p:sp>
      <p:sp>
        <p:nvSpPr>
          <p:cNvPr id="4" name="Slide Number Placeholder 3"/>
          <p:cNvSpPr>
            <a:spLocks noGrp="1"/>
          </p:cNvSpPr>
          <p:nvPr>
            <p:ph type="sldNum" sz="quarter" idx="10"/>
          </p:nvPr>
        </p:nvSpPr>
        <p:spPr/>
        <p:txBody>
          <a:bodyPr/>
          <a:lstStyle/>
          <a:p>
            <a:fld id="{B1CFE22D-72D4-48DA-931F-CDDF6A4E13B0}" type="slidenum">
              <a:rPr lang="en-US" smtClean="0"/>
              <a:t>4</a:t>
            </a:fld>
            <a:endParaRPr lang="en-US"/>
          </a:p>
        </p:txBody>
      </p:sp>
    </p:spTree>
    <p:extLst>
      <p:ext uri="{BB962C8B-B14F-4D97-AF65-F5344CB8AC3E}">
        <p14:creationId xmlns:p14="http://schemas.microsoft.com/office/powerpoint/2010/main" val="2953901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possible to use lots of different analyses and method. For my analysis I used more different analysis and I got the higher accuracy 76% by using Random Forest. From classification analyses I got almost same result. The most importance features are </a:t>
            </a:r>
            <a:r>
              <a:rPr lang="en-US" dirty="0" err="1"/>
              <a:t>num_voted_users</a:t>
            </a:r>
            <a:r>
              <a:rPr lang="en-US" dirty="0"/>
              <a:t> and duration. Accuracy is almost 76% using random forest analyze. It means, that lots of data were correctly classified. We can say that variables </a:t>
            </a:r>
            <a:r>
              <a:rPr lang="en-US" dirty="0" err="1"/>
              <a:t>num_voted_users</a:t>
            </a:r>
            <a:r>
              <a:rPr lang="en-US" dirty="0"/>
              <a:t> and movie duration are the most important. </a:t>
            </a:r>
          </a:p>
        </p:txBody>
      </p:sp>
      <p:sp>
        <p:nvSpPr>
          <p:cNvPr id="4" name="Slide Number Placeholder 3"/>
          <p:cNvSpPr>
            <a:spLocks noGrp="1"/>
          </p:cNvSpPr>
          <p:nvPr>
            <p:ph type="sldNum" sz="quarter" idx="10"/>
          </p:nvPr>
        </p:nvSpPr>
        <p:spPr/>
        <p:txBody>
          <a:bodyPr/>
          <a:lstStyle/>
          <a:p>
            <a:fld id="{B1CFE22D-72D4-48DA-931F-CDDF6A4E13B0}" type="slidenum">
              <a:rPr lang="en-US" smtClean="0"/>
              <a:t>5</a:t>
            </a:fld>
            <a:endParaRPr lang="en-US"/>
          </a:p>
        </p:txBody>
      </p:sp>
    </p:spTree>
    <p:extLst>
      <p:ext uri="{BB962C8B-B14F-4D97-AF65-F5344CB8AC3E}">
        <p14:creationId xmlns:p14="http://schemas.microsoft.com/office/powerpoint/2010/main" val="2452126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divided all data to two different clusters. Firstly using K-Mean and secondly using Agglomerative clustering analysis. From K-Mean cluster we can see which observation belong to which cluster. K-Mean give me more data about each variable than Agglomerative analysis. Using Agglomerative analysis we can see distance between different clusters. There are 2697 observations in the first cluster and 3879 observation in the second cluster. </a:t>
            </a:r>
          </a:p>
        </p:txBody>
      </p:sp>
      <p:sp>
        <p:nvSpPr>
          <p:cNvPr id="4" name="Slide Number Placeholder 3"/>
          <p:cNvSpPr>
            <a:spLocks noGrp="1"/>
          </p:cNvSpPr>
          <p:nvPr>
            <p:ph type="sldNum" sz="quarter" idx="10"/>
          </p:nvPr>
        </p:nvSpPr>
        <p:spPr/>
        <p:txBody>
          <a:bodyPr/>
          <a:lstStyle/>
          <a:p>
            <a:fld id="{B1CFE22D-72D4-48DA-931F-CDDF6A4E13B0}" type="slidenum">
              <a:rPr lang="en-US" smtClean="0"/>
              <a:t>6</a:t>
            </a:fld>
            <a:endParaRPr lang="en-US"/>
          </a:p>
        </p:txBody>
      </p:sp>
    </p:spTree>
    <p:extLst>
      <p:ext uri="{BB962C8B-B14F-4D97-AF65-F5344CB8AC3E}">
        <p14:creationId xmlns:p14="http://schemas.microsoft.com/office/powerpoint/2010/main" val="2707386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E61DA97A-3933-4563-B834-1E02267756D3}" type="datetimeFigureOut">
              <a:rPr lang="en-GB" smtClean="0"/>
              <a:t>05/12/2018</a:t>
            </a:fld>
            <a:endParaRPr lang="en-GB"/>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89295AEC-B4B6-44F3-B460-02657910BB29}" type="slidenum">
              <a:rPr lang="en-GB" smtClean="0"/>
              <a:t>‹#›</a:t>
            </a:fld>
            <a:endParaRPr lang="en-GB"/>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40957140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DA97A-3933-4563-B834-1E02267756D3}" type="datetimeFigureOut">
              <a:rPr lang="en-GB" smtClean="0"/>
              <a:t>05/12/2018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295AEC-B4B6-44F3-B460-02657910BB29}" type="slidenum">
              <a:rPr lang="en-GB" smtClean="0"/>
              <a:t>‹#›</a:t>
            </a:fld>
            <a:endParaRPr lang="en-GB"/>
          </a:p>
        </p:txBody>
      </p:sp>
    </p:spTree>
    <p:extLst>
      <p:ext uri="{BB962C8B-B14F-4D97-AF65-F5344CB8AC3E}">
        <p14:creationId xmlns:p14="http://schemas.microsoft.com/office/powerpoint/2010/main" val="3926582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DA97A-3933-4563-B834-1E02267756D3}" type="datetimeFigureOut">
              <a:rPr lang="en-GB" smtClean="0"/>
              <a:t>05/12/2018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295AEC-B4B6-44F3-B460-02657910BB29}" type="slidenum">
              <a:rPr lang="en-GB" smtClean="0"/>
              <a:t>‹#›</a:t>
            </a:fld>
            <a:endParaRPr lang="en-GB"/>
          </a:p>
        </p:txBody>
      </p:sp>
    </p:spTree>
    <p:extLst>
      <p:ext uri="{BB962C8B-B14F-4D97-AF65-F5344CB8AC3E}">
        <p14:creationId xmlns:p14="http://schemas.microsoft.com/office/powerpoint/2010/main" val="2300322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DA97A-3933-4563-B834-1E02267756D3}" type="datetimeFigureOut">
              <a:rPr lang="en-GB" smtClean="0"/>
              <a:t>05/12/2018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295AEC-B4B6-44F3-B460-02657910BB29}" type="slidenum">
              <a:rPr lang="en-GB" smtClean="0"/>
              <a:t>‹#›</a:t>
            </a:fld>
            <a:endParaRPr lang="en-GB"/>
          </a:p>
        </p:txBody>
      </p:sp>
    </p:spTree>
    <p:extLst>
      <p:ext uri="{BB962C8B-B14F-4D97-AF65-F5344CB8AC3E}">
        <p14:creationId xmlns:p14="http://schemas.microsoft.com/office/powerpoint/2010/main" val="3266151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E61DA97A-3933-4563-B834-1E02267756D3}" type="datetimeFigureOut">
              <a:rPr lang="en-GB" smtClean="0"/>
              <a:t>05/12/2018</a:t>
            </a:fld>
            <a:endParaRPr lang="en-GB"/>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89295AEC-B4B6-44F3-B460-02657910BB29}" type="slidenum">
              <a:rPr lang="en-GB" smtClean="0"/>
              <a:t>‹#›</a:t>
            </a:fld>
            <a:endParaRPr lang="en-GB"/>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41474517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1DA97A-3933-4563-B834-1E02267756D3}" type="datetimeFigureOut">
              <a:rPr lang="en-GB" smtClean="0"/>
              <a:t>05/12/2018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295AEC-B4B6-44F3-B460-02657910BB29}" type="slidenum">
              <a:rPr lang="en-GB" smtClean="0"/>
              <a:t>‹#›</a:t>
            </a:fld>
            <a:endParaRPr lang="en-GB"/>
          </a:p>
        </p:txBody>
      </p:sp>
    </p:spTree>
    <p:extLst>
      <p:ext uri="{BB962C8B-B14F-4D97-AF65-F5344CB8AC3E}">
        <p14:creationId xmlns:p14="http://schemas.microsoft.com/office/powerpoint/2010/main" val="2800667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1DA97A-3933-4563-B834-1E02267756D3}" type="datetimeFigureOut">
              <a:rPr lang="en-GB" smtClean="0"/>
              <a:t>05/12/2018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9295AEC-B4B6-44F3-B460-02657910BB29}" type="slidenum">
              <a:rPr lang="en-GB" smtClean="0"/>
              <a:t>‹#›</a:t>
            </a:fld>
            <a:endParaRPr lang="en-GB"/>
          </a:p>
        </p:txBody>
      </p:sp>
    </p:spTree>
    <p:extLst>
      <p:ext uri="{BB962C8B-B14F-4D97-AF65-F5344CB8AC3E}">
        <p14:creationId xmlns:p14="http://schemas.microsoft.com/office/powerpoint/2010/main" val="3435241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1DA97A-3933-4563-B834-1E02267756D3}" type="datetimeFigureOut">
              <a:rPr lang="en-GB" smtClean="0"/>
              <a:t>05/12/2018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9295AEC-B4B6-44F3-B460-02657910BB29}" type="slidenum">
              <a:rPr lang="en-GB" smtClean="0"/>
              <a:t>‹#›</a:t>
            </a:fld>
            <a:endParaRPr lang="en-GB"/>
          </a:p>
        </p:txBody>
      </p:sp>
    </p:spTree>
    <p:extLst>
      <p:ext uri="{BB962C8B-B14F-4D97-AF65-F5344CB8AC3E}">
        <p14:creationId xmlns:p14="http://schemas.microsoft.com/office/powerpoint/2010/main" val="1190556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1DA97A-3933-4563-B834-1E02267756D3}" type="datetimeFigureOut">
              <a:rPr lang="en-GB" smtClean="0"/>
              <a:t>05/12/2018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9295AEC-B4B6-44F3-B460-02657910BB29}" type="slidenum">
              <a:rPr lang="en-GB" smtClean="0"/>
              <a:t>‹#›</a:t>
            </a:fld>
            <a:endParaRPr lang="en-GB"/>
          </a:p>
        </p:txBody>
      </p:sp>
    </p:spTree>
    <p:extLst>
      <p:ext uri="{BB962C8B-B14F-4D97-AF65-F5344CB8AC3E}">
        <p14:creationId xmlns:p14="http://schemas.microsoft.com/office/powerpoint/2010/main" val="3326910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61DA97A-3933-4563-B834-1E02267756D3}" type="datetimeFigureOut">
              <a:rPr lang="en-GB" smtClean="0"/>
              <a:t>05/12/2018</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9295AEC-B4B6-44F3-B460-02657910BB29}"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10587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61DA97A-3933-4563-B834-1E02267756D3}" type="datetimeFigureOut">
              <a:rPr lang="en-GB" smtClean="0"/>
              <a:t>05/12/2018</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9295AEC-B4B6-44F3-B460-02657910BB29}"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45006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E61DA97A-3933-4563-B834-1E02267756D3}" type="datetimeFigureOut">
              <a:rPr lang="en-GB" smtClean="0"/>
              <a:t>05/12/2018</a:t>
            </a:fld>
            <a:endParaRPr lang="en-GB"/>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GB"/>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89295AEC-B4B6-44F3-B460-02657910BB29}" type="slidenum">
              <a:rPr lang="en-GB" smtClean="0"/>
              <a:t>‹#›</a:t>
            </a:fld>
            <a:endParaRPr lang="en-GB"/>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705600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8A62A-6F96-428E-9236-5104E1F8628C}"/>
              </a:ext>
            </a:extLst>
          </p:cNvPr>
          <p:cNvSpPr>
            <a:spLocks noGrp="1"/>
          </p:cNvSpPr>
          <p:nvPr>
            <p:ph type="ctrTitle"/>
          </p:nvPr>
        </p:nvSpPr>
        <p:spPr/>
        <p:txBody>
          <a:bodyPr/>
          <a:lstStyle/>
          <a:p>
            <a:r>
              <a:rPr lang="en-GB" dirty="0"/>
              <a:t>Final project</a:t>
            </a:r>
          </a:p>
        </p:txBody>
      </p:sp>
      <p:sp>
        <p:nvSpPr>
          <p:cNvPr id="3" name="Subtitle 2">
            <a:extLst>
              <a:ext uri="{FF2B5EF4-FFF2-40B4-BE49-F238E27FC236}">
                <a16:creationId xmlns:a16="http://schemas.microsoft.com/office/drawing/2014/main" id="{48BA2B16-4EC0-4CBD-A77C-3567B0E0A374}"/>
              </a:ext>
            </a:extLst>
          </p:cNvPr>
          <p:cNvSpPr>
            <a:spLocks noGrp="1"/>
          </p:cNvSpPr>
          <p:nvPr>
            <p:ph type="subTitle" idx="1"/>
          </p:nvPr>
        </p:nvSpPr>
        <p:spPr/>
        <p:txBody>
          <a:bodyPr/>
          <a:lstStyle/>
          <a:p>
            <a:r>
              <a:rPr lang="en-GB" dirty="0"/>
              <a:t>Veronika </a:t>
            </a:r>
            <a:r>
              <a:rPr lang="en-GB" dirty="0" err="1"/>
              <a:t>Vallusova</a:t>
            </a:r>
            <a:endParaRPr lang="en-GB" dirty="0"/>
          </a:p>
          <a:p>
            <a:r>
              <a:rPr lang="en-GB" dirty="0"/>
              <a:t>vallusova@ksu.edu</a:t>
            </a:r>
          </a:p>
        </p:txBody>
      </p:sp>
    </p:spTree>
    <p:extLst>
      <p:ext uri="{BB962C8B-B14F-4D97-AF65-F5344CB8AC3E}">
        <p14:creationId xmlns:p14="http://schemas.microsoft.com/office/powerpoint/2010/main" val="2353249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5436B-1FE8-4DD3-9D5E-48DB14A5CB05}"/>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a16="http://schemas.microsoft.com/office/drawing/2014/main" id="{64251DC2-5360-4203-B82F-B12AD54A12FD}"/>
              </a:ext>
            </a:extLst>
          </p:cNvPr>
          <p:cNvSpPr>
            <a:spLocks noGrp="1"/>
          </p:cNvSpPr>
          <p:nvPr>
            <p:ph idx="1"/>
          </p:nvPr>
        </p:nvSpPr>
        <p:spPr/>
        <p:txBody>
          <a:bodyPr/>
          <a:lstStyle/>
          <a:p>
            <a:r>
              <a:rPr lang="en-GB" dirty="0"/>
              <a:t>1. </a:t>
            </a:r>
            <a:r>
              <a:rPr lang="en-GB" dirty="0" err="1"/>
              <a:t>DataSet</a:t>
            </a:r>
            <a:endParaRPr lang="en-GB" dirty="0"/>
          </a:p>
          <a:p>
            <a:r>
              <a:rPr lang="en-GB" dirty="0"/>
              <a:t>2. Regression Analysis</a:t>
            </a:r>
          </a:p>
          <a:p>
            <a:r>
              <a:rPr lang="en-GB" dirty="0"/>
              <a:t>3.  Classification</a:t>
            </a:r>
          </a:p>
          <a:p>
            <a:r>
              <a:rPr lang="en-GB" dirty="0"/>
              <a:t>4. Clustering</a:t>
            </a:r>
          </a:p>
        </p:txBody>
      </p:sp>
    </p:spTree>
    <p:extLst>
      <p:ext uri="{BB962C8B-B14F-4D97-AF65-F5344CB8AC3E}">
        <p14:creationId xmlns:p14="http://schemas.microsoft.com/office/powerpoint/2010/main" val="3587972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dirty="0" err="1"/>
              <a:t>DataSet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546812" y="1720215"/>
            <a:ext cx="7037763" cy="4432009"/>
          </a:xfrm>
          <a:prstGeom prst="rect">
            <a:avLst/>
          </a:prstGeom>
        </p:spPr>
      </p:pic>
    </p:spTree>
    <p:extLst>
      <p:ext uri="{BB962C8B-B14F-4D97-AF65-F5344CB8AC3E}">
        <p14:creationId xmlns:p14="http://schemas.microsoft.com/office/powerpoint/2010/main" val="1993124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Regression analysis</a:t>
            </a:r>
          </a:p>
        </p:txBody>
      </p:sp>
      <p:sp>
        <p:nvSpPr>
          <p:cNvPr id="3" name="Content Placeholder 2"/>
          <p:cNvSpPr>
            <a:spLocks noGrp="1"/>
          </p:cNvSpPr>
          <p:nvPr>
            <p:ph idx="1"/>
          </p:nvPr>
        </p:nvSpPr>
        <p:spPr>
          <a:xfrm>
            <a:off x="1371600" y="2514599"/>
            <a:ext cx="5705475" cy="3822406"/>
          </a:xfrm>
        </p:spPr>
        <p:txBody>
          <a:bodyPr>
            <a:normAutofit fontScale="92500" lnSpcReduction="10000"/>
          </a:bodyPr>
          <a:lstStyle/>
          <a:p>
            <a:r>
              <a:rPr lang="en-US" dirty="0"/>
              <a:t>Linear Regression</a:t>
            </a:r>
          </a:p>
          <a:p>
            <a:r>
              <a:rPr lang="en-US" dirty="0"/>
              <a:t>Multiple regression model</a:t>
            </a:r>
          </a:p>
          <a:p>
            <a:r>
              <a:rPr lang="en-US" dirty="0"/>
              <a:t>Regression model based on regularization</a:t>
            </a:r>
          </a:p>
          <a:p>
            <a:r>
              <a:rPr lang="en-US" dirty="0"/>
              <a:t>Feature selection</a:t>
            </a:r>
          </a:p>
          <a:p>
            <a:r>
              <a:rPr lang="en-US" dirty="0"/>
              <a:t>Random Forest</a:t>
            </a:r>
          </a:p>
          <a:p>
            <a:endParaRPr lang="en-US" dirty="0"/>
          </a:p>
          <a:p>
            <a:r>
              <a:rPr lang="en-US" dirty="0"/>
              <a:t>Important observations:</a:t>
            </a:r>
          </a:p>
          <a:p>
            <a:pPr lvl="1"/>
            <a:r>
              <a:rPr lang="en-US" dirty="0" err="1"/>
              <a:t>director_facebook_likes</a:t>
            </a:r>
            <a:endParaRPr lang="en-US" dirty="0"/>
          </a:p>
          <a:p>
            <a:pPr lvl="1"/>
            <a:r>
              <a:rPr lang="en-US" dirty="0" err="1"/>
              <a:t>num_voted_users</a:t>
            </a:r>
            <a:endParaRPr lang="en-US" dirty="0"/>
          </a:p>
          <a:p>
            <a:pPr lvl="1"/>
            <a:r>
              <a:rPr lang="en-US" dirty="0" err="1"/>
              <a:t>cast_total_facebook_likes</a:t>
            </a:r>
            <a:endParaRPr lang="en-US" dirty="0"/>
          </a:p>
        </p:txBody>
      </p:sp>
      <p:pic>
        <p:nvPicPr>
          <p:cNvPr id="4" name="Picture 3"/>
          <p:cNvPicPr>
            <a:picLocks noChangeAspect="1"/>
          </p:cNvPicPr>
          <p:nvPr/>
        </p:nvPicPr>
        <p:blipFill>
          <a:blip r:embed="rId3"/>
          <a:stretch>
            <a:fillRect/>
          </a:stretch>
        </p:blipFill>
        <p:spPr>
          <a:xfrm>
            <a:off x="7336934" y="2171700"/>
            <a:ext cx="3151885" cy="3314353"/>
          </a:xfrm>
          <a:prstGeom prst="rect">
            <a:avLst/>
          </a:prstGeom>
        </p:spPr>
      </p:pic>
    </p:spTree>
    <p:extLst>
      <p:ext uri="{BB962C8B-B14F-4D97-AF65-F5344CB8AC3E}">
        <p14:creationId xmlns:p14="http://schemas.microsoft.com/office/powerpoint/2010/main" val="4123733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Classification</a:t>
            </a:r>
          </a:p>
        </p:txBody>
      </p:sp>
      <p:sp>
        <p:nvSpPr>
          <p:cNvPr id="3" name="Content Placeholder 2"/>
          <p:cNvSpPr>
            <a:spLocks noGrp="1"/>
          </p:cNvSpPr>
          <p:nvPr>
            <p:ph idx="1"/>
          </p:nvPr>
        </p:nvSpPr>
        <p:spPr>
          <a:xfrm>
            <a:off x="1371600" y="2314575"/>
            <a:ext cx="4610100" cy="4033062"/>
          </a:xfrm>
        </p:spPr>
        <p:txBody>
          <a:bodyPr>
            <a:normAutofit lnSpcReduction="10000"/>
          </a:bodyPr>
          <a:lstStyle/>
          <a:p>
            <a:r>
              <a:rPr lang="en-US" dirty="0"/>
              <a:t>Decision Tree</a:t>
            </a:r>
          </a:p>
          <a:p>
            <a:r>
              <a:rPr lang="en-US" dirty="0" err="1"/>
              <a:t>KNeighborsClassifier</a:t>
            </a:r>
            <a:endParaRPr lang="en-US" dirty="0"/>
          </a:p>
          <a:p>
            <a:r>
              <a:rPr lang="en-US" dirty="0"/>
              <a:t>Logistic Regression</a:t>
            </a:r>
          </a:p>
          <a:p>
            <a:r>
              <a:rPr lang="en-US" dirty="0"/>
              <a:t>Random Forest</a:t>
            </a:r>
          </a:p>
          <a:p>
            <a:r>
              <a:rPr lang="en-US" dirty="0"/>
              <a:t>Feature selection</a:t>
            </a:r>
          </a:p>
          <a:p>
            <a:endParaRPr lang="en-US" dirty="0"/>
          </a:p>
          <a:p>
            <a:r>
              <a:rPr lang="en-US" dirty="0"/>
              <a:t>Important observations:</a:t>
            </a:r>
          </a:p>
          <a:p>
            <a:pPr lvl="1"/>
            <a:r>
              <a:rPr lang="en-US" dirty="0" err="1"/>
              <a:t>num_voted_users</a:t>
            </a:r>
            <a:endParaRPr lang="en-US" dirty="0"/>
          </a:p>
          <a:p>
            <a:pPr lvl="1"/>
            <a:r>
              <a:rPr lang="en-US" dirty="0"/>
              <a:t>Duration</a:t>
            </a:r>
          </a:p>
          <a:p>
            <a:pPr lvl="1"/>
            <a:r>
              <a:rPr lang="en-US" dirty="0"/>
              <a:t>gross</a:t>
            </a:r>
          </a:p>
          <a:p>
            <a:endParaRPr lang="en-US" dirty="0"/>
          </a:p>
        </p:txBody>
      </p:sp>
      <p:pic>
        <p:nvPicPr>
          <p:cNvPr id="5" name="Picture 4"/>
          <p:cNvPicPr>
            <a:picLocks noChangeAspect="1"/>
          </p:cNvPicPr>
          <p:nvPr/>
        </p:nvPicPr>
        <p:blipFill>
          <a:blip r:embed="rId3"/>
          <a:stretch>
            <a:fillRect/>
          </a:stretch>
        </p:blipFill>
        <p:spPr>
          <a:xfrm>
            <a:off x="6896099" y="2039035"/>
            <a:ext cx="3019425" cy="3323540"/>
          </a:xfrm>
          <a:prstGeom prst="rect">
            <a:avLst/>
          </a:prstGeom>
        </p:spPr>
      </p:pic>
    </p:spTree>
    <p:extLst>
      <p:ext uri="{BB962C8B-B14F-4D97-AF65-F5344CB8AC3E}">
        <p14:creationId xmlns:p14="http://schemas.microsoft.com/office/powerpoint/2010/main" val="557320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Clustering</a:t>
            </a:r>
          </a:p>
        </p:txBody>
      </p:sp>
      <p:sp>
        <p:nvSpPr>
          <p:cNvPr id="3" name="Content Placeholder 2"/>
          <p:cNvSpPr>
            <a:spLocks noGrp="1"/>
          </p:cNvSpPr>
          <p:nvPr>
            <p:ph idx="1"/>
          </p:nvPr>
        </p:nvSpPr>
        <p:spPr>
          <a:xfrm>
            <a:off x="1371600" y="2286000"/>
            <a:ext cx="5153025" cy="3581400"/>
          </a:xfrm>
        </p:spPr>
        <p:txBody>
          <a:bodyPr/>
          <a:lstStyle/>
          <a:p>
            <a:r>
              <a:rPr lang="en-US" dirty="0"/>
              <a:t>K-Mean clustering</a:t>
            </a:r>
          </a:p>
          <a:p>
            <a:r>
              <a:rPr lang="en-US" dirty="0" err="1"/>
              <a:t>DecisionTreeClassifier</a:t>
            </a:r>
            <a:endParaRPr lang="en-US" dirty="0"/>
          </a:p>
          <a:p>
            <a:r>
              <a:rPr lang="en-US" dirty="0" err="1"/>
              <a:t>AgglomerativeClustering</a:t>
            </a:r>
            <a:endParaRPr lang="en-US" dirty="0"/>
          </a:p>
          <a:p>
            <a:endParaRPr lang="en-US" dirty="0"/>
          </a:p>
          <a:p>
            <a:r>
              <a:rPr lang="en-US" dirty="0"/>
              <a:t>Important observations:</a:t>
            </a:r>
          </a:p>
          <a:p>
            <a:pPr lvl="1"/>
            <a:r>
              <a:rPr lang="en-US" dirty="0"/>
              <a:t>Duration </a:t>
            </a:r>
          </a:p>
          <a:p>
            <a:pPr lvl="1"/>
            <a:r>
              <a:rPr lang="en-US" dirty="0" err="1"/>
              <a:t>num_voted_users</a:t>
            </a:r>
            <a:endParaRPr lang="en-US" dirty="0"/>
          </a:p>
          <a:p>
            <a:pPr lvl="1"/>
            <a:r>
              <a:rPr lang="en-US" dirty="0" err="1"/>
              <a:t>num_critic_for_reviews</a:t>
            </a:r>
            <a:endParaRPr lang="en-US" dirty="0"/>
          </a:p>
        </p:txBody>
      </p:sp>
      <p:pic>
        <p:nvPicPr>
          <p:cNvPr id="4" name="Picture 3"/>
          <p:cNvPicPr>
            <a:picLocks noChangeAspect="1"/>
          </p:cNvPicPr>
          <p:nvPr/>
        </p:nvPicPr>
        <p:blipFill>
          <a:blip r:embed="rId3"/>
          <a:stretch>
            <a:fillRect/>
          </a:stretch>
        </p:blipFill>
        <p:spPr>
          <a:xfrm>
            <a:off x="5975498" y="1669313"/>
            <a:ext cx="5557706" cy="3272642"/>
          </a:xfrm>
          <a:prstGeom prst="rect">
            <a:avLst/>
          </a:prstGeom>
        </p:spPr>
      </p:pic>
    </p:spTree>
    <p:extLst>
      <p:ext uri="{BB962C8B-B14F-4D97-AF65-F5344CB8AC3E}">
        <p14:creationId xmlns:p14="http://schemas.microsoft.com/office/powerpoint/2010/main" val="3442032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F067-E8B5-4915-860A-A82FF162D585}"/>
              </a:ext>
            </a:extLst>
          </p:cNvPr>
          <p:cNvSpPr>
            <a:spLocks noGrp="1"/>
          </p:cNvSpPr>
          <p:nvPr>
            <p:ph type="title"/>
          </p:nvPr>
        </p:nvSpPr>
        <p:spPr>
          <a:xfrm>
            <a:off x="1660358" y="2686050"/>
            <a:ext cx="9601200" cy="1485900"/>
          </a:xfrm>
        </p:spPr>
        <p:txBody>
          <a:bodyPr/>
          <a:lstStyle/>
          <a:p>
            <a:r>
              <a:rPr lang="en-GB" dirty="0"/>
              <a:t>Questions?</a:t>
            </a:r>
          </a:p>
        </p:txBody>
      </p:sp>
    </p:spTree>
    <p:extLst>
      <p:ext uri="{BB962C8B-B14F-4D97-AF65-F5344CB8AC3E}">
        <p14:creationId xmlns:p14="http://schemas.microsoft.com/office/powerpoint/2010/main" val="1195562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69FD2-3E17-4869-B498-7C793A25EC9E}"/>
              </a:ext>
            </a:extLst>
          </p:cNvPr>
          <p:cNvSpPr>
            <a:spLocks noGrp="1"/>
          </p:cNvSpPr>
          <p:nvPr>
            <p:ph type="title"/>
          </p:nvPr>
        </p:nvSpPr>
        <p:spPr/>
        <p:txBody>
          <a:bodyPr/>
          <a:lstStyle/>
          <a:p>
            <a:r>
              <a:rPr lang="en-GB" dirty="0"/>
              <a:t>Thank you for your attention.</a:t>
            </a:r>
          </a:p>
        </p:txBody>
      </p:sp>
      <p:sp>
        <p:nvSpPr>
          <p:cNvPr id="3" name="Text Placeholder 2">
            <a:extLst>
              <a:ext uri="{FF2B5EF4-FFF2-40B4-BE49-F238E27FC236}">
                <a16:creationId xmlns:a16="http://schemas.microsoft.com/office/drawing/2014/main" id="{6E0E8DCD-1E04-43E1-B21E-4972408A1AA4}"/>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79785899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105</TotalTime>
  <Words>313</Words>
  <Application>Microsoft Office PowerPoint</Application>
  <PresentationFormat>Widescreen</PresentationFormat>
  <Paragraphs>61</Paragraphs>
  <Slides>8</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Franklin Gothic Book</vt:lpstr>
      <vt:lpstr>Crop</vt:lpstr>
      <vt:lpstr>Final project</vt:lpstr>
      <vt:lpstr>Content</vt:lpstr>
      <vt:lpstr>1. DataSet</vt:lpstr>
      <vt:lpstr>2. Regression analysis</vt:lpstr>
      <vt:lpstr>3. Classification</vt:lpstr>
      <vt:lpstr>4. Clustering</vt:lpstr>
      <vt:lpstr>Questions?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Forte Hotel</dc:title>
  <dc:creator>G580</dc:creator>
  <cp:lastModifiedBy>G580</cp:lastModifiedBy>
  <cp:revision>44</cp:revision>
  <dcterms:created xsi:type="dcterms:W3CDTF">2018-12-03T04:54:27Z</dcterms:created>
  <dcterms:modified xsi:type="dcterms:W3CDTF">2018-12-06T03:59:47Z</dcterms:modified>
</cp:coreProperties>
</file>