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58" r:id="rId5"/>
    <p:sldId id="276" r:id="rId6"/>
    <p:sldId id="277" r:id="rId7"/>
    <p:sldId id="275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eb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sty-nv/jetson-inferenc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sty-nv/jetson-inference/blob/master/docs/building-repo.m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Drowsiness </a:t>
            </a:r>
            <a:r>
              <a:rPr lang="en-US" dirty="0" smtClean="0"/>
              <a:t>Detection</a:t>
            </a:r>
            <a:r>
              <a:rPr lang="vi-VN" dirty="0" smtClean="0"/>
              <a:t> With Jetson Nano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65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66303"/>
            <a:ext cx="8596668" cy="3880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vi-VN" b="1" dirty="0" smtClean="0"/>
              <a:t>Problem:</a:t>
            </a:r>
            <a:r>
              <a:rPr lang="vi-VN" dirty="0" smtClean="0"/>
              <a:t> </a:t>
            </a:r>
          </a:p>
          <a:p>
            <a:r>
              <a:rPr lang="en-US" dirty="0">
                <a:latin typeface="Trebuchet MS" panose="020B0603020202020204" pitchFamily="34" charset="0"/>
              </a:rPr>
              <a:t>Drowsiness while driving is a leading cause of road </a:t>
            </a:r>
            <a:r>
              <a:rPr lang="en-US" dirty="0" smtClean="0">
                <a:latin typeface="Trebuchet MS" panose="020B0603020202020204" pitchFamily="34" charset="0"/>
              </a:rPr>
              <a:t>accidents.</a:t>
            </a:r>
            <a:endParaRPr lang="vi-VN" dirty="0" smtClean="0"/>
          </a:p>
          <a:p>
            <a:r>
              <a:rPr lang="en-US" dirty="0">
                <a:latin typeface="Trebuchet MS" panose="020B0603020202020204" pitchFamily="34" charset="0"/>
              </a:rPr>
              <a:t>Drivers often do not realize when they are becoming drowsy due to</a:t>
            </a:r>
            <a:r>
              <a:rPr lang="en-US" dirty="0" smtClean="0">
                <a:latin typeface="Trebuchet MS" panose="020B0603020202020204" pitchFamily="34" charset="0"/>
              </a:rPr>
              <a:t>:</a:t>
            </a:r>
          </a:p>
          <a:p>
            <a:pPr lvl="1"/>
            <a:r>
              <a:rPr lang="vi-VN" dirty="0">
                <a:latin typeface="Trebuchet MS" panose="020B0603020202020204" pitchFamily="34" charset="0"/>
              </a:rPr>
              <a:t>Gradual onset of </a:t>
            </a:r>
            <a:r>
              <a:rPr lang="vi-VN" dirty="0" smtClean="0">
                <a:latin typeface="Trebuchet MS" panose="020B0603020202020204" pitchFamily="34" charset="0"/>
              </a:rPr>
              <a:t>fatigue</a:t>
            </a:r>
          </a:p>
          <a:p>
            <a:pPr lvl="1"/>
            <a:r>
              <a:rPr lang="en-US" dirty="0" smtClean="0">
                <a:latin typeface="Trebuchet MS" panose="020B0603020202020204" pitchFamily="34" charset="0"/>
              </a:rPr>
              <a:t>Overestimation </a:t>
            </a:r>
            <a:r>
              <a:rPr lang="en-US" dirty="0">
                <a:latin typeface="Trebuchet MS" panose="020B0603020202020204" pitchFamily="34" charset="0"/>
              </a:rPr>
              <a:t>of their driving </a:t>
            </a:r>
            <a:r>
              <a:rPr lang="en-US" dirty="0" smtClean="0">
                <a:latin typeface="Trebuchet MS" panose="020B0603020202020204" pitchFamily="34" charset="0"/>
              </a:rPr>
              <a:t>abilities</a:t>
            </a:r>
          </a:p>
          <a:p>
            <a:pPr lvl="1"/>
            <a:r>
              <a:rPr lang="vi-VN" dirty="0">
                <a:latin typeface="Trebuchet MS" panose="020B0603020202020204" pitchFamily="34" charset="0"/>
              </a:rPr>
              <a:t>Microsleep</a:t>
            </a:r>
          </a:p>
          <a:p>
            <a:pPr lvl="1"/>
            <a:r>
              <a:rPr lang="en-US" dirty="0" smtClean="0">
                <a:latin typeface="Trebuchet MS" panose="020B0603020202020204" pitchFamily="34" charset="0"/>
              </a:rPr>
              <a:t>Routine </a:t>
            </a:r>
            <a:r>
              <a:rPr lang="en-US" dirty="0">
                <a:latin typeface="Trebuchet MS" panose="020B0603020202020204" pitchFamily="34" charset="0"/>
              </a:rPr>
              <a:t>and familiarity with the </a:t>
            </a:r>
            <a:r>
              <a:rPr lang="en-US" dirty="0" smtClean="0">
                <a:latin typeface="Trebuchet MS" panose="020B0603020202020204" pitchFamily="34" charset="0"/>
              </a:rPr>
              <a:t>road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Reduced cognitive awareness due to </a:t>
            </a:r>
            <a:r>
              <a:rPr lang="en-US" dirty="0" smtClean="0">
                <a:latin typeface="Trebuchet MS" panose="020B0603020202020204" pitchFamily="34" charset="0"/>
              </a:rPr>
              <a:t>fatigue</a:t>
            </a:r>
            <a:endParaRPr lang="vi-VN" dirty="0" smtClean="0"/>
          </a:p>
          <a:p>
            <a:pPr marL="0" indent="0">
              <a:buNone/>
            </a:pPr>
            <a:r>
              <a:rPr lang="en-US" dirty="0"/>
              <a:t>There is a need for an automated, real-time solution to monitor driver alertness and prevent accidents.</a:t>
            </a:r>
            <a:endParaRPr lang="en-US" dirty="0" smtClean="0"/>
          </a:p>
          <a:p>
            <a:pPr marL="0" indent="0">
              <a:buNone/>
            </a:pPr>
            <a:r>
              <a:rPr lang="vi-VN" b="1" dirty="0" smtClean="0"/>
              <a:t>Solution:</a:t>
            </a:r>
            <a:endParaRPr lang="en-US" b="1" dirty="0" smtClean="0"/>
          </a:p>
          <a:p>
            <a:r>
              <a:rPr lang="en-US" dirty="0" smtClean="0"/>
              <a:t>The </a:t>
            </a:r>
            <a:r>
              <a:rPr lang="en-US" dirty="0"/>
              <a:t>automatic </a:t>
            </a:r>
            <a:r>
              <a:rPr lang="vi-VN" dirty="0" smtClean="0"/>
              <a:t>drowsy detection </a:t>
            </a:r>
            <a:r>
              <a:rPr lang="en-US" dirty="0" smtClean="0"/>
              <a:t>system </a:t>
            </a:r>
            <a:r>
              <a:rPr lang="en-US" dirty="0"/>
              <a:t>will help solve the above </a:t>
            </a:r>
            <a:r>
              <a:rPr lang="en-US" dirty="0" smtClean="0"/>
              <a:t>problems</a:t>
            </a:r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4254676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362" y="4458124"/>
            <a:ext cx="2030031" cy="15706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470" y="4540981"/>
            <a:ext cx="1732547" cy="14878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649" y="1549636"/>
            <a:ext cx="1796288" cy="1635509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endCxn id="6" idx="0"/>
          </p:cNvCxnSpPr>
          <p:nvPr/>
        </p:nvCxnSpPr>
        <p:spPr>
          <a:xfrm>
            <a:off x="3031743" y="3454585"/>
            <a:ext cx="1" cy="1086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593216" y="5284893"/>
            <a:ext cx="2338214" cy="36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315071" y="3388514"/>
            <a:ext cx="129" cy="950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71356" y="6190134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Jetson </a:t>
            </a:r>
            <a:r>
              <a:rPr lang="en-US" dirty="0" err="1" smtClean="0"/>
              <a:t>nano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343654" y="6190134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92519" y="112826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Alarm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99" y="1640019"/>
            <a:ext cx="1706455" cy="170645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653274" y="153190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Driver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519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AI Model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74330" y="1529542"/>
            <a:ext cx="4143743" cy="29722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1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SSD-</a:t>
            </a:r>
            <a:r>
              <a:rPr lang="en-US" dirty="0" err="1"/>
              <a:t>Mobilenet</a:t>
            </a:r>
            <a:r>
              <a:rPr lang="en-US" dirty="0"/>
              <a:t> is used to re-train following this </a:t>
            </a:r>
            <a:r>
              <a:rPr lang="en-US" dirty="0" smtClean="0"/>
              <a:t>guideline:</a:t>
            </a:r>
            <a:r>
              <a:rPr lang="vi-VN" dirty="0"/>
              <a:t> </a:t>
            </a:r>
            <a:r>
              <a:rPr lang="en-US" dirty="0" smtClean="0"/>
              <a:t>https</a:t>
            </a:r>
            <a:r>
              <a:rPr lang="en-US" dirty="0"/>
              <a:t>://github.com/dusty-nv/jetson-inference</a:t>
            </a:r>
          </a:p>
          <a:p>
            <a:r>
              <a:rPr lang="en-US" dirty="0"/>
              <a:t>Dataset: </a:t>
            </a:r>
            <a:endParaRPr lang="vi-VN" dirty="0" smtClean="0"/>
          </a:p>
          <a:p>
            <a:pPr lvl="1"/>
            <a:r>
              <a:rPr lang="vi-VN" dirty="0"/>
              <a:t>2</a:t>
            </a:r>
            <a:r>
              <a:rPr lang="en-US" dirty="0" smtClean="0"/>
              <a:t> </a:t>
            </a:r>
            <a:r>
              <a:rPr lang="vi-VN" dirty="0" smtClean="0"/>
              <a:t>classes</a:t>
            </a:r>
            <a:r>
              <a:rPr lang="en-US" dirty="0" smtClean="0"/>
              <a:t> (</a:t>
            </a:r>
            <a:r>
              <a:rPr lang="vi-VN" dirty="0"/>
              <a:t>a</a:t>
            </a:r>
            <a:r>
              <a:rPr lang="vi-VN" dirty="0" smtClean="0"/>
              <a:t>wake, drowsy</a:t>
            </a:r>
            <a:r>
              <a:rPr lang="en-US" dirty="0" smtClean="0"/>
              <a:t>) </a:t>
            </a:r>
            <a:r>
              <a:rPr lang="en-US" dirty="0"/>
              <a:t>consist of 300 </a:t>
            </a:r>
            <a:r>
              <a:rPr lang="en-US" dirty="0" smtClean="0"/>
              <a:t>images.</a:t>
            </a:r>
            <a:endParaRPr lang="vi-VN" dirty="0" smtClean="0"/>
          </a:p>
          <a:p>
            <a:pPr lvl="1"/>
            <a:r>
              <a:rPr lang="en-US" dirty="0" smtClean="0"/>
              <a:t>Images </a:t>
            </a:r>
            <a:r>
              <a:rPr lang="vi-VN" dirty="0" smtClean="0"/>
              <a:t>are</a:t>
            </a:r>
            <a:r>
              <a:rPr lang="en-US" dirty="0" smtClean="0"/>
              <a:t> </a:t>
            </a:r>
            <a:r>
              <a:rPr lang="en-US" dirty="0"/>
              <a:t>collected from </a:t>
            </a:r>
            <a:r>
              <a:rPr lang="vi-VN" dirty="0"/>
              <a:t>R</a:t>
            </a:r>
            <a:r>
              <a:rPr lang="vi-VN" dirty="0" smtClean="0"/>
              <a:t>oboflow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en-US" dirty="0" smtClean="0"/>
              <a:t>Label</a:t>
            </a:r>
            <a:r>
              <a:rPr lang="en-US" dirty="0"/>
              <a:t>, Annotate and export to VOC format by using </a:t>
            </a:r>
            <a:r>
              <a:rPr lang="en-US" dirty="0" err="1"/>
              <a:t>Roboflow</a:t>
            </a:r>
            <a:r>
              <a:rPr lang="en-US" dirty="0"/>
              <a:t> tool</a:t>
            </a:r>
          </a:p>
        </p:txBody>
      </p:sp>
    </p:spTree>
    <p:extLst>
      <p:ext uri="{BB962C8B-B14F-4D97-AF65-F5344CB8AC3E}">
        <p14:creationId xmlns:p14="http://schemas.microsoft.com/office/powerpoint/2010/main" val="161302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Demo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74330" y="1529542"/>
            <a:ext cx="4143743" cy="29722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1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Pre</a:t>
            </a:r>
            <a:r>
              <a:rPr lang="vi-VN" dirty="0" smtClean="0"/>
              <a:t>requisites:</a:t>
            </a:r>
          </a:p>
          <a:p>
            <a:r>
              <a:rPr lang="en-US" dirty="0"/>
              <a:t>Setup the Jetson </a:t>
            </a:r>
            <a:r>
              <a:rPr lang="en-US" dirty="0" err="1"/>
              <a:t>nano</a:t>
            </a:r>
            <a:r>
              <a:rPr lang="en-US" dirty="0"/>
              <a:t> 4GB and </a:t>
            </a:r>
            <a:r>
              <a:rPr lang="en-US" dirty="0" smtClean="0"/>
              <a:t>camera(Follow</a:t>
            </a:r>
            <a:r>
              <a:rPr lang="vi-VN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guideline </a:t>
            </a:r>
            <a:r>
              <a:rPr lang="en-US" dirty="0">
                <a:hlinkClick r:id="rId2"/>
              </a:rPr>
              <a:t>https://github.com/dusty-nv/jetson-inference</a:t>
            </a:r>
            <a:r>
              <a:rPr lang="en-US" dirty="0" smtClean="0"/>
              <a:t>)</a:t>
            </a:r>
            <a:r>
              <a:rPr lang="vi-VN" dirty="0" smtClean="0"/>
              <a:t>.</a:t>
            </a:r>
          </a:p>
          <a:p>
            <a:r>
              <a:rPr lang="en-US" dirty="0"/>
              <a:t>Use 1 red </a:t>
            </a:r>
            <a:r>
              <a:rPr lang="vi-VN" dirty="0"/>
              <a:t>LED</a:t>
            </a:r>
            <a:r>
              <a:rPr lang="en-US" dirty="0" smtClean="0"/>
              <a:t> </a:t>
            </a:r>
            <a:r>
              <a:rPr lang="en-US" dirty="0"/>
              <a:t>to connect to GPIO pin 11. This </a:t>
            </a:r>
            <a:r>
              <a:rPr lang="vi-VN" dirty="0"/>
              <a:t>LED</a:t>
            </a:r>
            <a:r>
              <a:rPr lang="en-US" dirty="0" smtClean="0"/>
              <a:t> </a:t>
            </a:r>
            <a:r>
              <a:rPr lang="vi-VN" dirty="0" smtClean="0"/>
              <a:t>simulates</a:t>
            </a:r>
            <a:r>
              <a:rPr lang="en-US" dirty="0" smtClean="0"/>
              <a:t> </a:t>
            </a:r>
            <a:r>
              <a:rPr lang="en-US" dirty="0"/>
              <a:t>lid open/close control. When the </a:t>
            </a:r>
            <a:r>
              <a:rPr lang="vi-VN" dirty="0" smtClean="0"/>
              <a:t>LED</a:t>
            </a:r>
            <a:r>
              <a:rPr lang="en-US" dirty="0" smtClean="0"/>
              <a:t> </a:t>
            </a:r>
            <a:r>
              <a:rPr lang="vi-VN" dirty="0" smtClean="0"/>
              <a:t>lights</a:t>
            </a:r>
            <a:r>
              <a:rPr lang="en-US" dirty="0" smtClean="0"/>
              <a:t> </a:t>
            </a:r>
            <a:r>
              <a:rPr lang="en-US" dirty="0"/>
              <a:t>it </a:t>
            </a:r>
            <a:r>
              <a:rPr lang="vi-VN" dirty="0" smtClean="0"/>
              <a:t>means</a:t>
            </a:r>
            <a:r>
              <a:rPr lang="en-US" dirty="0" smtClean="0"/>
              <a:t> </a:t>
            </a:r>
            <a:r>
              <a:rPr lang="en-US" dirty="0"/>
              <a:t>the system </a:t>
            </a:r>
            <a:r>
              <a:rPr lang="vi-VN" dirty="0" smtClean="0"/>
              <a:t>detects</a:t>
            </a:r>
            <a:r>
              <a:rPr lang="en-US" dirty="0" smtClean="0"/>
              <a:t> </a:t>
            </a:r>
            <a:r>
              <a:rPr lang="vi-VN" dirty="0" smtClean="0"/>
              <a:t>drowsiness.</a:t>
            </a:r>
          </a:p>
          <a:p>
            <a:r>
              <a:rPr lang="en-US" dirty="0"/>
              <a:t>The model is retrained and exported to </a:t>
            </a:r>
            <a:r>
              <a:rPr lang="en-US" dirty="0" err="1" smtClean="0"/>
              <a:t>Onnx</a:t>
            </a:r>
            <a:r>
              <a:rPr lang="vi-V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201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Demo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74330" y="1529542"/>
            <a:ext cx="4143743" cy="29722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1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 smtClean="0"/>
              <a:t>Steps:</a:t>
            </a:r>
          </a:p>
          <a:p>
            <a:r>
              <a:rPr lang="vi-VN" dirty="0" smtClean="0"/>
              <a:t>Build project: </a:t>
            </a:r>
            <a:r>
              <a:rPr lang="en-US" dirty="0"/>
              <a:t>following this </a:t>
            </a:r>
            <a:r>
              <a:rPr lang="en-US" dirty="0" smtClean="0"/>
              <a:t>guideline</a:t>
            </a:r>
            <a:r>
              <a:rPr lang="vi-VN" dirty="0"/>
              <a:t> </a:t>
            </a:r>
            <a:r>
              <a:rPr lang="vi-VN" dirty="0">
                <a:hlinkClick r:id="rId2"/>
              </a:rPr>
              <a:t>https://</a:t>
            </a:r>
            <a:r>
              <a:rPr lang="vi-VN" dirty="0" smtClean="0">
                <a:hlinkClick r:id="rId2"/>
              </a:rPr>
              <a:t>github.com/dusty-nv/jetson-inference/blob/master/docs/building-repo.md</a:t>
            </a:r>
            <a:endParaRPr lang="vi-VN" dirty="0" smtClean="0"/>
          </a:p>
          <a:p>
            <a:r>
              <a:rPr lang="vi-VN" dirty="0"/>
              <a:t>Navigate to ssd </a:t>
            </a:r>
            <a:r>
              <a:rPr lang="vi-VN" dirty="0" smtClean="0"/>
              <a:t>folder: </a:t>
            </a:r>
            <a:r>
              <a:rPr lang="en-US" dirty="0" smtClean="0"/>
              <a:t>“</a:t>
            </a:r>
            <a:r>
              <a:rPr lang="en-US" dirty="0" err="1" smtClean="0"/>
              <a:t>jetson</a:t>
            </a:r>
            <a:r>
              <a:rPr lang="en-US" dirty="0" smtClean="0"/>
              <a:t>-inference/python/training/</a:t>
            </a:r>
            <a:r>
              <a:rPr lang="en-US" dirty="0" err="1" smtClean="0"/>
              <a:t>dectection</a:t>
            </a:r>
            <a:r>
              <a:rPr lang="en-US" dirty="0" smtClean="0"/>
              <a:t>/</a:t>
            </a:r>
            <a:r>
              <a:rPr lang="en-US" dirty="0" err="1" smtClean="0"/>
              <a:t>ssd</a:t>
            </a:r>
            <a:r>
              <a:rPr lang="en-US" dirty="0"/>
              <a:t>”. </a:t>
            </a:r>
            <a:endParaRPr lang="vi-VN" dirty="0" smtClean="0"/>
          </a:p>
          <a:p>
            <a:r>
              <a:rPr lang="en-US" dirty="0"/>
              <a:t>Open terminal, run “python train_ssd.py --</a:t>
            </a:r>
            <a:r>
              <a:rPr lang="en-US" dirty="0" smtClean="0"/>
              <a:t>dataset-type=</a:t>
            </a:r>
            <a:r>
              <a:rPr lang="en-US" dirty="0" err="1" smtClean="0"/>
              <a:t>voc</a:t>
            </a:r>
            <a:r>
              <a:rPr lang="en-US" dirty="0" smtClean="0"/>
              <a:t>”</a:t>
            </a:r>
            <a:r>
              <a:rPr lang="vi-VN" dirty="0" smtClean="0"/>
              <a:t>. </a:t>
            </a:r>
            <a:r>
              <a:rPr lang="en-US" dirty="0" smtClean="0"/>
              <a:t>Model </a:t>
            </a:r>
            <a:r>
              <a:rPr lang="en-US" dirty="0"/>
              <a:t>file is in </a:t>
            </a:r>
            <a:r>
              <a:rPr lang="en-US" dirty="0" smtClean="0"/>
              <a:t> </a:t>
            </a:r>
            <a:r>
              <a:rPr lang="en-US" dirty="0"/>
              <a:t>“</a:t>
            </a:r>
            <a:r>
              <a:rPr lang="en-US" dirty="0" err="1" smtClean="0"/>
              <a:t>jetson</a:t>
            </a:r>
            <a:r>
              <a:rPr lang="en-US" dirty="0" smtClean="0"/>
              <a:t>-inference/python/training/detection/</a:t>
            </a:r>
            <a:r>
              <a:rPr lang="en-US" dirty="0" err="1" smtClean="0"/>
              <a:t>ssd</a:t>
            </a:r>
            <a:r>
              <a:rPr lang="en-US" dirty="0" smtClean="0"/>
              <a:t>/model”</a:t>
            </a:r>
            <a:r>
              <a:rPr lang="vi-VN" dirty="0" smtClean="0"/>
              <a:t>.</a:t>
            </a:r>
          </a:p>
          <a:p>
            <a:r>
              <a:rPr lang="vi-VN" dirty="0"/>
              <a:t>Export onnx: python onnx_export.py --model-dir=models --labels=models/labels.txt</a:t>
            </a:r>
            <a:endParaRPr lang="vi-VN" dirty="0" smtClean="0"/>
          </a:p>
          <a:p>
            <a:r>
              <a:rPr lang="vi-VN" dirty="0" smtClean="0"/>
              <a:t>R</a:t>
            </a:r>
            <a:r>
              <a:rPr lang="en-US" dirty="0" smtClean="0"/>
              <a:t>un </a:t>
            </a:r>
            <a:r>
              <a:rPr lang="en-US" dirty="0"/>
              <a:t>“python ssd_inference.py /</a:t>
            </a:r>
            <a:r>
              <a:rPr lang="en-US" dirty="0" smtClean="0"/>
              <a:t>dev/video0”.</a:t>
            </a:r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2419122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Images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69" y="1622096"/>
            <a:ext cx="6474372" cy="36418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0613" y="5263930"/>
            <a:ext cx="1830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Traning process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284" y="1622096"/>
            <a:ext cx="4792344" cy="35942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54985" y="526816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67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4926" y="2719842"/>
            <a:ext cx="7836630" cy="1646302"/>
          </a:xfrm>
        </p:spPr>
        <p:txBody>
          <a:bodyPr/>
          <a:lstStyle/>
          <a:p>
            <a:pPr algn="ctr"/>
            <a:r>
              <a:rPr lang="vi-VN" dirty="0" smtClean="0"/>
              <a:t>Thank you for your watching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239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7423</TotalTime>
  <Words>258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Tahoma</vt:lpstr>
      <vt:lpstr>Trebuchet MS</vt:lpstr>
      <vt:lpstr>Wingdings 3</vt:lpstr>
      <vt:lpstr>Facet</vt:lpstr>
      <vt:lpstr>Drowsiness Detection With Jetson Nano</vt:lpstr>
      <vt:lpstr>Overview</vt:lpstr>
      <vt:lpstr>Diagram</vt:lpstr>
      <vt:lpstr>AI Model</vt:lpstr>
      <vt:lpstr>Demo</vt:lpstr>
      <vt:lpstr>Demo</vt:lpstr>
      <vt:lpstr>Images</vt:lpstr>
      <vt:lpstr>Thank you for your watching</vt:lpstr>
    </vt:vector>
  </TitlesOfParts>
  <Company>TMA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Cassandra Database</dc:title>
  <dc:creator>Dat Do Trong</dc:creator>
  <cp:lastModifiedBy>Hau Vo Van</cp:lastModifiedBy>
  <cp:revision>36</cp:revision>
  <dcterms:created xsi:type="dcterms:W3CDTF">2023-06-22T23:56:31Z</dcterms:created>
  <dcterms:modified xsi:type="dcterms:W3CDTF">2024-10-08T08:13:25Z</dcterms:modified>
</cp:coreProperties>
</file>