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47994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47994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47994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47994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47994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47994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47994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47994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47994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74799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2E5"/>
          </a:solidFill>
        </a:fill>
      </a:tcStyle>
    </a:wholeTbl>
    <a:band2H>
      <a:tcTxStyle b="def" i="def"/>
      <a:tcStyle>
        <a:tcBdr/>
        <a:fill>
          <a:solidFill>
            <a:srgbClr val="E8F1F2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74799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FD3"/>
          </a:solidFill>
        </a:fill>
      </a:tcStyle>
    </a:wholeTbl>
    <a:band2H>
      <a:tcTxStyle b="def" i="def"/>
      <a:tcStyle>
        <a:tcBdr/>
        <a:fill>
          <a:solidFill>
            <a:srgbClr val="E7E9EA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74799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74799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BEE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74799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47994"/>
              </a:solidFill>
              <a:prstDash val="solid"/>
              <a:round/>
            </a:ln>
          </a:top>
          <a:bottom>
            <a:ln w="25400" cap="flat">
              <a:solidFill>
                <a:srgbClr val="74799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994"/>
              </a:solidFill>
              <a:prstDash val="solid"/>
              <a:round/>
            </a:ln>
          </a:top>
          <a:bottom>
            <a:ln w="25400" cap="flat">
              <a:solidFill>
                <a:srgbClr val="74799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74799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6DC"/>
          </a:solidFill>
        </a:fill>
      </a:tcStyle>
    </a:wholeTbl>
    <a:band2H>
      <a:tcTxStyle b="def" i="def"/>
      <a:tcStyle>
        <a:tcBdr/>
        <a:fill>
          <a:solidFill>
            <a:srgbClr val="EBEBEE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4799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47994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4799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747994"/>
      </a:tcTxStyle>
      <a:tcStyle>
        <a:tcBdr>
          <a:left>
            <a:ln w="12700" cap="flat">
              <a:solidFill>
                <a:srgbClr val="747994"/>
              </a:solidFill>
              <a:prstDash val="solid"/>
              <a:round/>
            </a:ln>
          </a:left>
          <a:right>
            <a:ln w="12700" cap="flat">
              <a:solidFill>
                <a:srgbClr val="747994"/>
              </a:solidFill>
              <a:prstDash val="solid"/>
              <a:round/>
            </a:ln>
          </a:right>
          <a:top>
            <a:ln w="12700" cap="flat">
              <a:solidFill>
                <a:srgbClr val="747994"/>
              </a:solidFill>
              <a:prstDash val="solid"/>
              <a:round/>
            </a:ln>
          </a:top>
          <a:bottom>
            <a:ln w="12700" cap="flat">
              <a:solidFill>
                <a:srgbClr val="747994"/>
              </a:solidFill>
              <a:prstDash val="solid"/>
              <a:round/>
            </a:ln>
          </a:bottom>
          <a:insideH>
            <a:ln w="12700" cap="flat">
              <a:solidFill>
                <a:srgbClr val="747994"/>
              </a:solidFill>
              <a:prstDash val="solid"/>
              <a:round/>
            </a:ln>
          </a:insideH>
          <a:insideV>
            <a:ln w="12700" cap="flat">
              <a:solidFill>
                <a:srgbClr val="747994"/>
              </a:solidFill>
              <a:prstDash val="solid"/>
              <a:round/>
            </a:ln>
          </a:insideV>
        </a:tcBdr>
        <a:fill>
          <a:solidFill>
            <a:srgbClr val="74799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747994"/>
      </a:tcTxStyle>
      <a:tcStyle>
        <a:tcBdr>
          <a:left>
            <a:ln w="12700" cap="flat">
              <a:solidFill>
                <a:srgbClr val="747994"/>
              </a:solidFill>
              <a:prstDash val="solid"/>
              <a:round/>
            </a:ln>
          </a:left>
          <a:right>
            <a:ln w="12700" cap="flat">
              <a:solidFill>
                <a:srgbClr val="747994"/>
              </a:solidFill>
              <a:prstDash val="solid"/>
              <a:round/>
            </a:ln>
          </a:right>
          <a:top>
            <a:ln w="12700" cap="flat">
              <a:solidFill>
                <a:srgbClr val="747994"/>
              </a:solidFill>
              <a:prstDash val="solid"/>
              <a:round/>
            </a:ln>
          </a:top>
          <a:bottom>
            <a:ln w="12700" cap="flat">
              <a:solidFill>
                <a:srgbClr val="747994"/>
              </a:solidFill>
              <a:prstDash val="solid"/>
              <a:round/>
            </a:ln>
          </a:bottom>
          <a:insideH>
            <a:ln w="12700" cap="flat">
              <a:solidFill>
                <a:srgbClr val="747994"/>
              </a:solidFill>
              <a:prstDash val="solid"/>
              <a:round/>
            </a:ln>
          </a:insideH>
          <a:insideV>
            <a:ln w="12700" cap="flat">
              <a:solidFill>
                <a:srgbClr val="747994"/>
              </a:solidFill>
              <a:prstDash val="solid"/>
              <a:round/>
            </a:ln>
          </a:insideV>
        </a:tcBdr>
        <a:fill>
          <a:solidFill>
            <a:srgbClr val="747994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747994"/>
      </a:tcTxStyle>
      <a:tcStyle>
        <a:tcBdr>
          <a:left>
            <a:ln w="12700" cap="flat">
              <a:solidFill>
                <a:srgbClr val="747994"/>
              </a:solidFill>
              <a:prstDash val="solid"/>
              <a:round/>
            </a:ln>
          </a:left>
          <a:right>
            <a:ln w="12700" cap="flat">
              <a:solidFill>
                <a:srgbClr val="747994"/>
              </a:solidFill>
              <a:prstDash val="solid"/>
              <a:round/>
            </a:ln>
          </a:right>
          <a:top>
            <a:ln w="50800" cap="flat">
              <a:solidFill>
                <a:srgbClr val="747994"/>
              </a:solidFill>
              <a:prstDash val="solid"/>
              <a:round/>
            </a:ln>
          </a:top>
          <a:bottom>
            <a:ln w="12700" cap="flat">
              <a:solidFill>
                <a:srgbClr val="747994"/>
              </a:solidFill>
              <a:prstDash val="solid"/>
              <a:round/>
            </a:ln>
          </a:bottom>
          <a:insideH>
            <a:ln w="12700" cap="flat">
              <a:solidFill>
                <a:srgbClr val="747994"/>
              </a:solidFill>
              <a:prstDash val="solid"/>
              <a:round/>
            </a:ln>
          </a:insideH>
          <a:insideV>
            <a:ln w="12700" cap="flat">
              <a:solidFill>
                <a:srgbClr val="74799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747994"/>
      </a:tcTxStyle>
      <a:tcStyle>
        <a:tcBdr>
          <a:left>
            <a:ln w="12700" cap="flat">
              <a:solidFill>
                <a:srgbClr val="747994"/>
              </a:solidFill>
              <a:prstDash val="solid"/>
              <a:round/>
            </a:ln>
          </a:left>
          <a:right>
            <a:ln w="12700" cap="flat">
              <a:solidFill>
                <a:srgbClr val="747994"/>
              </a:solidFill>
              <a:prstDash val="solid"/>
              <a:round/>
            </a:ln>
          </a:right>
          <a:top>
            <a:ln w="12700" cap="flat">
              <a:solidFill>
                <a:srgbClr val="747994"/>
              </a:solidFill>
              <a:prstDash val="solid"/>
              <a:round/>
            </a:ln>
          </a:top>
          <a:bottom>
            <a:ln w="25400" cap="flat">
              <a:solidFill>
                <a:srgbClr val="747994"/>
              </a:solidFill>
              <a:prstDash val="solid"/>
              <a:round/>
            </a:ln>
          </a:bottom>
          <a:insideH>
            <a:ln w="12700" cap="flat">
              <a:solidFill>
                <a:srgbClr val="747994"/>
              </a:solidFill>
              <a:prstDash val="solid"/>
              <a:round/>
            </a:ln>
          </a:insideH>
          <a:insideV>
            <a:ln w="12700" cap="flat">
              <a:solidFill>
                <a:srgbClr val="74799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b="1" sz="2400">
        <a:latin typeface="+mn-lt"/>
        <a:ea typeface="+mn-ea"/>
        <a:cs typeface="+mn-cs"/>
        <a:sym typeface="Helvetica"/>
      </a:defRPr>
    </a:lvl1pPr>
    <a:lvl2pPr indent="228600" defTabSz="914216" latinLnBrk="0">
      <a:defRPr b="1" sz="2400">
        <a:latin typeface="+mn-lt"/>
        <a:ea typeface="+mn-ea"/>
        <a:cs typeface="+mn-cs"/>
        <a:sym typeface="Helvetica"/>
      </a:defRPr>
    </a:lvl2pPr>
    <a:lvl3pPr indent="457200" defTabSz="914216" latinLnBrk="0">
      <a:defRPr b="1" sz="2400">
        <a:latin typeface="+mn-lt"/>
        <a:ea typeface="+mn-ea"/>
        <a:cs typeface="+mn-cs"/>
        <a:sym typeface="Helvetica"/>
      </a:defRPr>
    </a:lvl3pPr>
    <a:lvl4pPr indent="685800" defTabSz="914216" latinLnBrk="0">
      <a:defRPr b="1" sz="2400">
        <a:latin typeface="+mn-lt"/>
        <a:ea typeface="+mn-ea"/>
        <a:cs typeface="+mn-cs"/>
        <a:sym typeface="Helvetica"/>
      </a:defRPr>
    </a:lvl4pPr>
    <a:lvl5pPr indent="914400" defTabSz="914216" latinLnBrk="0">
      <a:defRPr b="1" sz="2400">
        <a:latin typeface="+mn-lt"/>
        <a:ea typeface="+mn-ea"/>
        <a:cs typeface="+mn-cs"/>
        <a:sym typeface="Helvetica"/>
      </a:defRPr>
    </a:lvl5pPr>
    <a:lvl6pPr indent="1143000" defTabSz="914216" latinLnBrk="0">
      <a:defRPr b="1" sz="2400">
        <a:latin typeface="+mn-lt"/>
        <a:ea typeface="+mn-ea"/>
        <a:cs typeface="+mn-cs"/>
        <a:sym typeface="Helvetica"/>
      </a:defRPr>
    </a:lvl6pPr>
    <a:lvl7pPr indent="1371600" defTabSz="914216" latinLnBrk="0">
      <a:defRPr b="1" sz="2400">
        <a:latin typeface="+mn-lt"/>
        <a:ea typeface="+mn-ea"/>
        <a:cs typeface="+mn-cs"/>
        <a:sym typeface="Helvetica"/>
      </a:defRPr>
    </a:lvl7pPr>
    <a:lvl8pPr indent="1600200" defTabSz="914216" latinLnBrk="0">
      <a:defRPr b="1" sz="2400">
        <a:latin typeface="+mn-lt"/>
        <a:ea typeface="+mn-ea"/>
        <a:cs typeface="+mn-cs"/>
        <a:sym typeface="Helvetica"/>
      </a:defRPr>
    </a:lvl8pPr>
    <a:lvl9pPr indent="1828800" defTabSz="914216" latinLnBrk="0">
      <a:defRPr b="1" sz="24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xfrm>
            <a:off x="1675963" y="730259"/>
            <a:ext cx="21025724" cy="26511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ummary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5"/>
          <p:cNvSpPr/>
          <p:nvPr>
            <p:ph type="pic" idx="21"/>
          </p:nvPr>
        </p:nvSpPr>
        <p:spPr>
          <a:xfrm>
            <a:off x="0" y="0"/>
            <a:ext cx="2437765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ummary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6"/>
          <p:cNvSpPr/>
          <p:nvPr>
            <p:ph type="pic" sz="half" idx="21"/>
          </p:nvPr>
        </p:nvSpPr>
        <p:spPr>
          <a:xfrm>
            <a:off x="13801089" y="1843957"/>
            <a:ext cx="10576561" cy="118720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ummary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5"/>
          <p:cNvSpPr/>
          <p:nvPr>
            <p:ph type="pic" sz="half" idx="21"/>
          </p:nvPr>
        </p:nvSpPr>
        <p:spPr>
          <a:xfrm>
            <a:off x="2233689" y="1192344"/>
            <a:ext cx="7427697" cy="113313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ummary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9"/>
          <p:cNvSpPr/>
          <p:nvPr>
            <p:ph type="pic" sz="half" idx="21"/>
          </p:nvPr>
        </p:nvSpPr>
        <p:spPr>
          <a:xfrm>
            <a:off x="7439762" y="3719369"/>
            <a:ext cx="9503027" cy="85005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ummary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icture Placeholder 5"/>
          <p:cNvSpPr/>
          <p:nvPr>
            <p:ph type="pic" sz="half" idx="21"/>
          </p:nvPr>
        </p:nvSpPr>
        <p:spPr>
          <a:xfrm>
            <a:off x="14558108" y="2536471"/>
            <a:ext cx="8260617" cy="104175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ummary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icture Placeholder 7"/>
          <p:cNvSpPr/>
          <p:nvPr>
            <p:ph type="pic" sz="half" idx="21"/>
          </p:nvPr>
        </p:nvSpPr>
        <p:spPr>
          <a:xfrm>
            <a:off x="5702494" y="6858000"/>
            <a:ext cx="12979358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90" strike="noStrike" sz="7400" u="none">
          <a:solidFill>
            <a:srgbClr val="11124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90" strike="noStrike" sz="7400" u="none">
          <a:solidFill>
            <a:srgbClr val="11124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90" strike="noStrike" sz="7400" u="none">
          <a:solidFill>
            <a:srgbClr val="11124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90" strike="noStrike" sz="7400" u="none">
          <a:solidFill>
            <a:srgbClr val="11124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90" strike="noStrike" sz="7400" u="none">
          <a:solidFill>
            <a:srgbClr val="11124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90" strike="noStrike" sz="7400" u="none">
          <a:solidFill>
            <a:srgbClr val="11124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90" strike="noStrike" sz="7400" u="none">
          <a:solidFill>
            <a:srgbClr val="11124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90" strike="noStrike" sz="7400" u="none">
          <a:solidFill>
            <a:srgbClr val="11124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90" strike="noStrike" sz="7400" u="none">
          <a:solidFill>
            <a:srgbClr val="11124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57109" marR="0" indent="-45710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-30" strike="noStrike" sz="4000" u="none">
          <a:solidFill>
            <a:srgbClr val="747994"/>
          </a:solidFill>
          <a:uFillTx/>
          <a:latin typeface="+mn-lt"/>
          <a:ea typeface="+mn-ea"/>
          <a:cs typeface="+mn-cs"/>
          <a:sym typeface="Helvetica"/>
        </a:defRPr>
      </a:lvl1pPr>
      <a:lvl2pPr marL="1485603" marR="0" indent="-571386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-30" strike="noStrike" sz="4000" u="none">
          <a:solidFill>
            <a:srgbClr val="747994"/>
          </a:solidFill>
          <a:uFillTx/>
          <a:latin typeface="+mn-lt"/>
          <a:ea typeface="+mn-ea"/>
          <a:cs typeface="+mn-cs"/>
          <a:sym typeface="Helvetica"/>
        </a:defRPr>
      </a:lvl2pPr>
      <a:lvl3pPr marL="2481446" marR="0" indent="-653012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-30" strike="noStrike" sz="4000" u="none">
          <a:solidFill>
            <a:srgbClr val="747994"/>
          </a:solidFill>
          <a:uFillTx/>
          <a:latin typeface="+mn-lt"/>
          <a:ea typeface="+mn-ea"/>
          <a:cs typeface="+mn-cs"/>
          <a:sym typeface="Helvetica"/>
        </a:defRPr>
      </a:lvl3pPr>
      <a:lvl4pPr marL="3504499" marR="0" indent="-76184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-30" strike="noStrike" sz="4000" u="none">
          <a:solidFill>
            <a:srgbClr val="747994"/>
          </a:solidFill>
          <a:uFillTx/>
          <a:latin typeface="+mn-lt"/>
          <a:ea typeface="+mn-ea"/>
          <a:cs typeface="+mn-cs"/>
          <a:sym typeface="Helvetica"/>
        </a:defRPr>
      </a:lvl4pPr>
      <a:lvl5pPr marL="4418716" marR="0" indent="-76184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-30" strike="noStrike" sz="4000" u="none">
          <a:solidFill>
            <a:srgbClr val="747994"/>
          </a:solidFill>
          <a:uFillTx/>
          <a:latin typeface="+mn-lt"/>
          <a:ea typeface="+mn-ea"/>
          <a:cs typeface="+mn-cs"/>
          <a:sym typeface="Helvetica"/>
        </a:defRPr>
      </a:lvl5pPr>
      <a:lvl6pPr marL="5078983" marR="0" indent="-50789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-30" strike="noStrike" sz="4000" u="none">
          <a:solidFill>
            <a:srgbClr val="747994"/>
          </a:solidFill>
          <a:uFillTx/>
          <a:latin typeface="+mn-lt"/>
          <a:ea typeface="+mn-ea"/>
          <a:cs typeface="+mn-cs"/>
          <a:sym typeface="Helvetica"/>
        </a:defRPr>
      </a:lvl6pPr>
      <a:lvl7pPr marL="5993200" marR="0" indent="-50789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-30" strike="noStrike" sz="4000" u="none">
          <a:solidFill>
            <a:srgbClr val="747994"/>
          </a:solidFill>
          <a:uFillTx/>
          <a:latin typeface="+mn-lt"/>
          <a:ea typeface="+mn-ea"/>
          <a:cs typeface="+mn-cs"/>
          <a:sym typeface="Helvetica"/>
        </a:defRPr>
      </a:lvl7pPr>
      <a:lvl8pPr marL="6907417" marR="0" indent="-50789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-30" strike="noStrike" sz="4000" u="none">
          <a:solidFill>
            <a:srgbClr val="747994"/>
          </a:solidFill>
          <a:uFillTx/>
          <a:latin typeface="+mn-lt"/>
          <a:ea typeface="+mn-ea"/>
          <a:cs typeface="+mn-cs"/>
          <a:sym typeface="Helvetica"/>
        </a:defRPr>
      </a:lvl8pPr>
      <a:lvl9pPr marL="7821635" marR="0" indent="-50789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-30" strike="noStrike" sz="4000" u="none">
          <a:solidFill>
            <a:srgbClr val="747994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914216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828433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2742651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3656867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1086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5485303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6399519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7313737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13"/>
          <p:cNvSpPr/>
          <p:nvPr/>
        </p:nvSpPr>
        <p:spPr>
          <a:xfrm>
            <a:off x="0" y="1"/>
            <a:ext cx="11247440" cy="12087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8" fill="norm" stroke="1" extrusionOk="0">
                <a:moveTo>
                  <a:pt x="0" y="0"/>
                </a:moveTo>
                <a:lnTo>
                  <a:pt x="21419" y="0"/>
                </a:lnTo>
                <a:lnTo>
                  <a:pt x="21438" y="36"/>
                </a:lnTo>
                <a:cubicBezTo>
                  <a:pt x="21544" y="298"/>
                  <a:pt x="21600" y="572"/>
                  <a:pt x="21600" y="850"/>
                </a:cubicBezTo>
                <a:lnTo>
                  <a:pt x="21600" y="12525"/>
                </a:lnTo>
                <a:cubicBezTo>
                  <a:pt x="21600" y="13622"/>
                  <a:pt x="20703" y="14643"/>
                  <a:pt x="19291" y="15207"/>
                </a:cubicBezTo>
                <a:lnTo>
                  <a:pt x="4428" y="21045"/>
                </a:lnTo>
                <a:cubicBezTo>
                  <a:pt x="3211" y="21538"/>
                  <a:pt x="1703" y="21600"/>
                  <a:pt x="414" y="21230"/>
                </a:cubicBezTo>
                <a:lnTo>
                  <a:pt x="0" y="2108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4" name="TextBox 1"/>
          <p:cNvSpPr txBox="1"/>
          <p:nvPr/>
        </p:nvSpPr>
        <p:spPr>
          <a:xfrm>
            <a:off x="1135738" y="523059"/>
            <a:ext cx="8799399" cy="359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b="1" spc="-290" sz="11500">
                <a:solidFill>
                  <a:srgbClr val="1112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MBSA PROJECT</a:t>
            </a:r>
          </a:p>
        </p:txBody>
      </p:sp>
      <p:sp>
        <p:nvSpPr>
          <p:cNvPr id="85" name="TextBox 4"/>
          <p:cNvSpPr txBox="1"/>
          <p:nvPr/>
        </p:nvSpPr>
        <p:spPr>
          <a:xfrm>
            <a:off x="157368" y="5109813"/>
            <a:ext cx="10756138" cy="3270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3600"/>
              </a:lnSpc>
              <a:defRPr spc="-20"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Group Members -</a:t>
            </a:r>
          </a:p>
          <a:p>
            <a:pPr marL="240631" indent="-240631">
              <a:lnSpc>
                <a:spcPts val="3600"/>
              </a:lnSpc>
              <a:buSzPct val="100000"/>
              <a:buChar char="•"/>
              <a:defRPr spc="-20"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40631" indent="-240631">
              <a:lnSpc>
                <a:spcPts val="3600"/>
              </a:lnSpc>
              <a:buSzPct val="100000"/>
              <a:buChar char="•"/>
              <a:defRPr spc="-20"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Vidya Sagar                         S20200020312          sagarreddy.v20@iiits.in</a:t>
            </a:r>
          </a:p>
          <a:p>
            <a:pPr marL="240631" indent="-240631">
              <a:lnSpc>
                <a:spcPts val="3600"/>
              </a:lnSpc>
              <a:buSzPct val="100000"/>
              <a:buChar char="•"/>
              <a:defRPr spc="-20"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Sheik Vazeer Ahamed         S20200020301          vazeerahamed.sk20@iiits.in</a:t>
            </a:r>
          </a:p>
          <a:p>
            <a:pPr marL="240631" indent="-240631">
              <a:lnSpc>
                <a:spcPts val="3600"/>
              </a:lnSpc>
              <a:buSzPct val="100000"/>
              <a:buChar char="•"/>
              <a:defRPr spc="-20"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P. Manoj Arun Kumar           S20200020293          arunkumar.p20@iiits.in</a:t>
            </a:r>
          </a:p>
          <a:p>
            <a:pPr algn="ctr">
              <a:lnSpc>
                <a:spcPts val="3600"/>
              </a:lnSpc>
              <a:defRPr spc="-20"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6" name="PARAMETER ESTIMATION OF WEIBULL DISTRIBUTION  USING MAXIMUM LIKELIHOOD ESTIMATION"/>
          <p:cNvSpPr txBox="1"/>
          <p:nvPr/>
        </p:nvSpPr>
        <p:spPr>
          <a:xfrm>
            <a:off x="11213226" y="5805624"/>
            <a:ext cx="13181705" cy="10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ts val="3600"/>
              </a:lnSpc>
              <a:defRPr b="1" spc="-32" sz="3900">
                <a:latin typeface="+mn-lt"/>
                <a:ea typeface="+mn-ea"/>
                <a:cs typeface="+mn-cs"/>
                <a:sym typeface="Helvetica"/>
              </a:defRPr>
            </a:pPr>
            <a:r>
              <a:t>PARAMETER ESTIMATION OF WEIBULL DISTRIBUTION </a:t>
            </a:r>
            <a:br/>
            <a:r>
              <a:t>USING MAXIMUM LIKELIHOOD ESTIMATION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varylambda.jpg" descr="varylambd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3365" y="1572840"/>
            <a:ext cx="16294099" cy="12220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varyVariance.jpg" descr="varyVarianc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7902" y="1817041"/>
            <a:ext cx="16035496" cy="12026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truevsEstimate.jpg" descr="truevsEstimat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8461" y="354012"/>
            <a:ext cx="17884153" cy="13413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5464" y="1441131"/>
            <a:ext cx="15040372" cy="11280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1706" y="1856274"/>
            <a:ext cx="14227888" cy="10670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 simple terms, KL divergence measures how different one probability…"/>
          <p:cNvSpPr txBox="1"/>
          <p:nvPr/>
        </p:nvSpPr>
        <p:spPr>
          <a:xfrm>
            <a:off x="1406725" y="4121797"/>
            <a:ext cx="19584230" cy="391483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simple terms, KL divergence measures how different one probability</a:t>
            </a:r>
          </a:p>
          <a:p>
            <a:pPr/>
            <a:r>
              <a:t> distribution is from another. It is often used in statistics, information theory, </a:t>
            </a:r>
          </a:p>
          <a:p>
            <a:pPr/>
            <a:r>
              <a:t>and machine learning to compare two probability distributions.</a:t>
            </a:r>
          </a:p>
          <a:p>
            <a:pPr/>
          </a:p>
          <a:p>
            <a:pPr/>
            <a:r>
              <a:t>The KL divergence is not a true distance metric, since it is not symmetric and does not satisfy </a:t>
            </a:r>
          </a:p>
          <a:p>
            <a:pPr/>
            <a:r>
              <a:t>the triangle inequality. However, it is a useful measure in many applications, such as in data compression,</a:t>
            </a:r>
          </a:p>
          <a:p>
            <a:pPr/>
            <a:r>
              <a:t> model selection, and hypothesis testing.</a:t>
            </a:r>
          </a:p>
        </p:txBody>
      </p:sp>
      <p:sp>
        <p:nvSpPr>
          <p:cNvPr id="156" name="TextBox 1"/>
          <p:cNvSpPr txBox="1"/>
          <p:nvPr/>
        </p:nvSpPr>
        <p:spPr>
          <a:xfrm>
            <a:off x="8945020" y="910185"/>
            <a:ext cx="7946469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457200">
              <a:defRPr sz="5280">
                <a:solidFill>
                  <a:srgbClr val="20212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Kullback–Leibler divergence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untitled.jpg" descr="untitle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5115" y="1524000"/>
            <a:ext cx="15470876" cy="1160315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Dist = 0…"/>
          <p:cNvSpPr txBox="1"/>
          <p:nvPr/>
        </p:nvSpPr>
        <p:spPr>
          <a:xfrm>
            <a:off x="17177236" y="4654141"/>
            <a:ext cx="5363727" cy="166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Dist = 0 </a:t>
            </a:r>
          </a:p>
          <a:p>
            <a:pPr/>
            <a:r>
              <a:t>When we apply for the</a:t>
            </a:r>
          </a:p>
          <a:p>
            <a:pPr/>
            <a:r>
              <a:t> Kullback–Leibler divergence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16"/>
          <p:cNvSpPr/>
          <p:nvPr/>
        </p:nvSpPr>
        <p:spPr>
          <a:xfrm>
            <a:off x="2655113" y="4216449"/>
            <a:ext cx="2369794" cy="1516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5" h="21535" fill="norm" stroke="1" extrusionOk="0">
                <a:moveTo>
                  <a:pt x="20787" y="9368"/>
                </a:moveTo>
                <a:lnTo>
                  <a:pt x="13934" y="4260"/>
                </a:lnTo>
                <a:lnTo>
                  <a:pt x="10166" y="1372"/>
                </a:lnTo>
                <a:cubicBezTo>
                  <a:pt x="9922" y="1167"/>
                  <a:pt x="9678" y="975"/>
                  <a:pt x="9409" y="808"/>
                </a:cubicBezTo>
                <a:cubicBezTo>
                  <a:pt x="8514" y="217"/>
                  <a:pt x="7521" y="-65"/>
                  <a:pt x="6471" y="12"/>
                </a:cubicBezTo>
                <a:cubicBezTo>
                  <a:pt x="2898" y="294"/>
                  <a:pt x="50" y="4979"/>
                  <a:pt x="1" y="10613"/>
                </a:cubicBezTo>
                <a:cubicBezTo>
                  <a:pt x="-56" y="16632"/>
                  <a:pt x="3029" y="21535"/>
                  <a:pt x="6829" y="21535"/>
                </a:cubicBezTo>
                <a:cubicBezTo>
                  <a:pt x="7749" y="21535"/>
                  <a:pt x="8628" y="21240"/>
                  <a:pt x="9434" y="20714"/>
                </a:cubicBezTo>
                <a:lnTo>
                  <a:pt x="9409" y="20739"/>
                </a:lnTo>
                <a:lnTo>
                  <a:pt x="9686" y="20547"/>
                </a:lnTo>
                <a:cubicBezTo>
                  <a:pt x="9759" y="20483"/>
                  <a:pt x="9841" y="20431"/>
                  <a:pt x="9914" y="20367"/>
                </a:cubicBezTo>
                <a:lnTo>
                  <a:pt x="14887" y="16555"/>
                </a:lnTo>
                <a:lnTo>
                  <a:pt x="20787" y="12153"/>
                </a:lnTo>
                <a:cubicBezTo>
                  <a:pt x="21544" y="11601"/>
                  <a:pt x="21544" y="9920"/>
                  <a:pt x="20787" y="9368"/>
                </a:cubicBezTo>
              </a:path>
            </a:pathLst>
          </a:custGeom>
          <a:solidFill>
            <a:srgbClr val="00D6B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47A94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9" name="Freeform 90"/>
          <p:cNvSpPr/>
          <p:nvPr/>
        </p:nvSpPr>
        <p:spPr>
          <a:xfrm>
            <a:off x="2655113" y="7367222"/>
            <a:ext cx="2369794" cy="1516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5" h="21535" fill="norm" stroke="1" extrusionOk="0">
                <a:moveTo>
                  <a:pt x="20787" y="9368"/>
                </a:moveTo>
                <a:lnTo>
                  <a:pt x="13934" y="4260"/>
                </a:lnTo>
                <a:lnTo>
                  <a:pt x="10166" y="1385"/>
                </a:lnTo>
                <a:cubicBezTo>
                  <a:pt x="9922" y="1167"/>
                  <a:pt x="9678" y="975"/>
                  <a:pt x="9409" y="808"/>
                </a:cubicBezTo>
                <a:cubicBezTo>
                  <a:pt x="8514" y="217"/>
                  <a:pt x="7521" y="-65"/>
                  <a:pt x="6471" y="12"/>
                </a:cubicBezTo>
                <a:cubicBezTo>
                  <a:pt x="2898" y="307"/>
                  <a:pt x="50" y="4992"/>
                  <a:pt x="1" y="10626"/>
                </a:cubicBezTo>
                <a:cubicBezTo>
                  <a:pt x="-56" y="16632"/>
                  <a:pt x="3029" y="21535"/>
                  <a:pt x="6829" y="21535"/>
                </a:cubicBezTo>
                <a:cubicBezTo>
                  <a:pt x="7749" y="21535"/>
                  <a:pt x="8628" y="21240"/>
                  <a:pt x="9434" y="20726"/>
                </a:cubicBezTo>
                <a:lnTo>
                  <a:pt x="9409" y="20752"/>
                </a:lnTo>
                <a:lnTo>
                  <a:pt x="9686" y="20547"/>
                </a:lnTo>
                <a:cubicBezTo>
                  <a:pt x="9759" y="20495"/>
                  <a:pt x="9841" y="20431"/>
                  <a:pt x="9914" y="20367"/>
                </a:cubicBezTo>
                <a:lnTo>
                  <a:pt x="14887" y="16568"/>
                </a:lnTo>
                <a:lnTo>
                  <a:pt x="20787" y="12166"/>
                </a:lnTo>
                <a:cubicBezTo>
                  <a:pt x="21544" y="11614"/>
                  <a:pt x="21544" y="9933"/>
                  <a:pt x="20787" y="9368"/>
                </a:cubicBezTo>
              </a:path>
            </a:pathLst>
          </a:custGeom>
          <a:solidFill>
            <a:srgbClr val="97CEE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47A94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0" name="Freeform 164"/>
          <p:cNvSpPr/>
          <p:nvPr/>
        </p:nvSpPr>
        <p:spPr>
          <a:xfrm>
            <a:off x="2655113" y="10517992"/>
            <a:ext cx="2369794" cy="151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5" h="21535" fill="norm" stroke="1" extrusionOk="0">
                <a:moveTo>
                  <a:pt x="20787" y="9368"/>
                </a:moveTo>
                <a:lnTo>
                  <a:pt x="13934" y="4260"/>
                </a:lnTo>
                <a:lnTo>
                  <a:pt x="10166" y="1372"/>
                </a:lnTo>
                <a:cubicBezTo>
                  <a:pt x="9922" y="1167"/>
                  <a:pt x="9678" y="962"/>
                  <a:pt x="9409" y="808"/>
                </a:cubicBezTo>
                <a:cubicBezTo>
                  <a:pt x="8514" y="217"/>
                  <a:pt x="7521" y="-65"/>
                  <a:pt x="6471" y="12"/>
                </a:cubicBezTo>
                <a:cubicBezTo>
                  <a:pt x="2898" y="294"/>
                  <a:pt x="50" y="4966"/>
                  <a:pt x="1" y="10613"/>
                </a:cubicBezTo>
                <a:cubicBezTo>
                  <a:pt x="-56" y="16632"/>
                  <a:pt x="3029" y="21535"/>
                  <a:pt x="6829" y="21535"/>
                </a:cubicBezTo>
                <a:cubicBezTo>
                  <a:pt x="7749" y="21535"/>
                  <a:pt x="8628" y="21240"/>
                  <a:pt x="9434" y="20714"/>
                </a:cubicBezTo>
                <a:lnTo>
                  <a:pt x="9409" y="20739"/>
                </a:lnTo>
                <a:lnTo>
                  <a:pt x="9686" y="20547"/>
                </a:lnTo>
                <a:cubicBezTo>
                  <a:pt x="9759" y="20483"/>
                  <a:pt x="9841" y="20431"/>
                  <a:pt x="9914" y="20367"/>
                </a:cubicBezTo>
                <a:lnTo>
                  <a:pt x="14887" y="16555"/>
                </a:lnTo>
                <a:lnTo>
                  <a:pt x="20787" y="12166"/>
                </a:lnTo>
                <a:cubicBezTo>
                  <a:pt x="21544" y="11614"/>
                  <a:pt x="21544" y="9920"/>
                  <a:pt x="20787" y="9368"/>
                </a:cubicBezTo>
              </a:path>
            </a:pathLst>
          </a:custGeom>
          <a:solidFill>
            <a:srgbClr val="D4AAF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47A94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1" name="Freeform 238"/>
          <p:cNvSpPr/>
          <p:nvPr/>
        </p:nvSpPr>
        <p:spPr>
          <a:xfrm>
            <a:off x="13338261" y="4216449"/>
            <a:ext cx="2370011" cy="1516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7" h="21535" fill="norm" stroke="1" extrusionOk="0">
                <a:moveTo>
                  <a:pt x="20795" y="9368"/>
                </a:moveTo>
                <a:lnTo>
                  <a:pt x="13940" y="4260"/>
                </a:lnTo>
                <a:lnTo>
                  <a:pt x="10162" y="1372"/>
                </a:lnTo>
                <a:cubicBezTo>
                  <a:pt x="9918" y="1167"/>
                  <a:pt x="9673" y="975"/>
                  <a:pt x="9421" y="808"/>
                </a:cubicBezTo>
                <a:lnTo>
                  <a:pt x="9413" y="808"/>
                </a:lnTo>
                <a:cubicBezTo>
                  <a:pt x="8517" y="217"/>
                  <a:pt x="7516" y="-65"/>
                  <a:pt x="6474" y="12"/>
                </a:cubicBezTo>
                <a:cubicBezTo>
                  <a:pt x="2908" y="294"/>
                  <a:pt x="50" y="4979"/>
                  <a:pt x="1" y="10613"/>
                </a:cubicBezTo>
                <a:cubicBezTo>
                  <a:pt x="-56" y="16632"/>
                  <a:pt x="3030" y="21535"/>
                  <a:pt x="6824" y="21535"/>
                </a:cubicBezTo>
                <a:cubicBezTo>
                  <a:pt x="7752" y="21535"/>
                  <a:pt x="8631" y="21240"/>
                  <a:pt x="9437" y="20714"/>
                </a:cubicBezTo>
                <a:lnTo>
                  <a:pt x="9413" y="20739"/>
                </a:lnTo>
                <a:lnTo>
                  <a:pt x="9682" y="20547"/>
                </a:lnTo>
                <a:cubicBezTo>
                  <a:pt x="9763" y="20483"/>
                  <a:pt x="9844" y="20431"/>
                  <a:pt x="9918" y="20367"/>
                </a:cubicBezTo>
                <a:lnTo>
                  <a:pt x="14892" y="16555"/>
                </a:lnTo>
                <a:lnTo>
                  <a:pt x="20795" y="12153"/>
                </a:lnTo>
                <a:cubicBezTo>
                  <a:pt x="21544" y="11601"/>
                  <a:pt x="21544" y="9920"/>
                  <a:pt x="20795" y="9368"/>
                </a:cubicBezTo>
              </a:path>
            </a:pathLst>
          </a:custGeom>
          <a:solidFill>
            <a:srgbClr val="FFCB8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47A94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2" name="Freeform 312"/>
          <p:cNvSpPr/>
          <p:nvPr/>
        </p:nvSpPr>
        <p:spPr>
          <a:xfrm>
            <a:off x="13338261" y="7367222"/>
            <a:ext cx="2370011" cy="1516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7" h="21535" fill="norm" stroke="1" extrusionOk="0">
                <a:moveTo>
                  <a:pt x="20795" y="9368"/>
                </a:moveTo>
                <a:lnTo>
                  <a:pt x="13940" y="4260"/>
                </a:lnTo>
                <a:lnTo>
                  <a:pt x="10162" y="1385"/>
                </a:lnTo>
                <a:cubicBezTo>
                  <a:pt x="9918" y="1167"/>
                  <a:pt x="9673" y="975"/>
                  <a:pt x="9421" y="808"/>
                </a:cubicBezTo>
                <a:lnTo>
                  <a:pt x="9413" y="808"/>
                </a:lnTo>
                <a:cubicBezTo>
                  <a:pt x="8517" y="217"/>
                  <a:pt x="7516" y="-65"/>
                  <a:pt x="6474" y="12"/>
                </a:cubicBezTo>
                <a:cubicBezTo>
                  <a:pt x="2908" y="307"/>
                  <a:pt x="50" y="4992"/>
                  <a:pt x="1" y="10626"/>
                </a:cubicBezTo>
                <a:cubicBezTo>
                  <a:pt x="-56" y="16632"/>
                  <a:pt x="3030" y="21535"/>
                  <a:pt x="6824" y="21535"/>
                </a:cubicBezTo>
                <a:cubicBezTo>
                  <a:pt x="7752" y="21535"/>
                  <a:pt x="8631" y="21240"/>
                  <a:pt x="9437" y="20726"/>
                </a:cubicBezTo>
                <a:lnTo>
                  <a:pt x="9413" y="20752"/>
                </a:lnTo>
                <a:lnTo>
                  <a:pt x="9682" y="20547"/>
                </a:lnTo>
                <a:cubicBezTo>
                  <a:pt x="9763" y="20495"/>
                  <a:pt x="9844" y="20431"/>
                  <a:pt x="9918" y="20367"/>
                </a:cubicBezTo>
                <a:lnTo>
                  <a:pt x="14892" y="16568"/>
                </a:lnTo>
                <a:lnTo>
                  <a:pt x="20795" y="12166"/>
                </a:lnTo>
                <a:cubicBezTo>
                  <a:pt x="21544" y="11614"/>
                  <a:pt x="21544" y="9933"/>
                  <a:pt x="20795" y="9368"/>
                </a:cubicBezTo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47A94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" name="Freeform 386"/>
          <p:cNvSpPr/>
          <p:nvPr/>
        </p:nvSpPr>
        <p:spPr>
          <a:xfrm>
            <a:off x="13338261" y="10517992"/>
            <a:ext cx="2370011" cy="151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7" h="21535" fill="norm" stroke="1" extrusionOk="0">
                <a:moveTo>
                  <a:pt x="20795" y="9368"/>
                </a:moveTo>
                <a:lnTo>
                  <a:pt x="13940" y="4260"/>
                </a:lnTo>
                <a:lnTo>
                  <a:pt x="10162" y="1372"/>
                </a:lnTo>
                <a:cubicBezTo>
                  <a:pt x="9918" y="1167"/>
                  <a:pt x="9673" y="962"/>
                  <a:pt x="9421" y="808"/>
                </a:cubicBezTo>
                <a:lnTo>
                  <a:pt x="9413" y="808"/>
                </a:lnTo>
                <a:cubicBezTo>
                  <a:pt x="8517" y="217"/>
                  <a:pt x="7516" y="-65"/>
                  <a:pt x="6474" y="12"/>
                </a:cubicBezTo>
                <a:cubicBezTo>
                  <a:pt x="2908" y="294"/>
                  <a:pt x="50" y="4966"/>
                  <a:pt x="1" y="10613"/>
                </a:cubicBezTo>
                <a:cubicBezTo>
                  <a:pt x="-56" y="16632"/>
                  <a:pt x="3030" y="21535"/>
                  <a:pt x="6824" y="21535"/>
                </a:cubicBezTo>
                <a:cubicBezTo>
                  <a:pt x="7752" y="21535"/>
                  <a:pt x="8631" y="21240"/>
                  <a:pt x="9437" y="20714"/>
                </a:cubicBezTo>
                <a:lnTo>
                  <a:pt x="9413" y="20739"/>
                </a:lnTo>
                <a:lnTo>
                  <a:pt x="9682" y="20547"/>
                </a:lnTo>
                <a:cubicBezTo>
                  <a:pt x="9763" y="20483"/>
                  <a:pt x="9844" y="20431"/>
                  <a:pt x="9918" y="20367"/>
                </a:cubicBezTo>
                <a:lnTo>
                  <a:pt x="14892" y="16555"/>
                </a:lnTo>
                <a:lnTo>
                  <a:pt x="20795" y="12166"/>
                </a:lnTo>
                <a:cubicBezTo>
                  <a:pt x="21544" y="11614"/>
                  <a:pt x="21544" y="9920"/>
                  <a:pt x="20795" y="9368"/>
                </a:cubicBezTo>
              </a:path>
            </a:pathLst>
          </a:custGeom>
          <a:solidFill>
            <a:srgbClr val="FF734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47A94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4" name="TextBox 1"/>
          <p:cNvSpPr txBox="1"/>
          <p:nvPr/>
        </p:nvSpPr>
        <p:spPr>
          <a:xfrm>
            <a:off x="6920411" y="689401"/>
            <a:ext cx="10536844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ts val="9400"/>
              </a:lnSpc>
              <a:defRPr b="1" spc="-299" sz="7400">
                <a:solidFill>
                  <a:srgbClr val="1113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TABLE OF CONTENT</a:t>
            </a:r>
          </a:p>
        </p:txBody>
      </p:sp>
      <p:sp>
        <p:nvSpPr>
          <p:cNvPr id="95" name="TextBox 9"/>
          <p:cNvSpPr txBox="1"/>
          <p:nvPr/>
        </p:nvSpPr>
        <p:spPr>
          <a:xfrm>
            <a:off x="5383121" y="4129692"/>
            <a:ext cx="6097679" cy="546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500"/>
              </a:lnSpc>
              <a:defRPr b="1" spc="-30" sz="3400">
                <a:solidFill>
                  <a:srgbClr val="1113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96" name="TextBox 15"/>
          <p:cNvSpPr txBox="1"/>
          <p:nvPr/>
        </p:nvSpPr>
        <p:spPr>
          <a:xfrm>
            <a:off x="16063314" y="4129692"/>
            <a:ext cx="6097679" cy="546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500"/>
              </a:lnSpc>
              <a:defRPr b="1" spc="-30" sz="3400">
                <a:solidFill>
                  <a:srgbClr val="1113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Parameter Estimation</a:t>
            </a:r>
          </a:p>
        </p:txBody>
      </p:sp>
      <p:sp>
        <p:nvSpPr>
          <p:cNvPr id="97" name="TextBox 17"/>
          <p:cNvSpPr txBox="1"/>
          <p:nvPr/>
        </p:nvSpPr>
        <p:spPr>
          <a:xfrm>
            <a:off x="5383121" y="7273110"/>
            <a:ext cx="6097679" cy="546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500"/>
              </a:lnSpc>
              <a:defRPr b="1" spc="-30" sz="3400">
                <a:solidFill>
                  <a:srgbClr val="1113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Literature Review</a:t>
            </a:r>
          </a:p>
        </p:txBody>
      </p:sp>
      <p:sp>
        <p:nvSpPr>
          <p:cNvPr id="98" name="TextBox 19"/>
          <p:cNvSpPr txBox="1"/>
          <p:nvPr/>
        </p:nvSpPr>
        <p:spPr>
          <a:xfrm>
            <a:off x="16063314" y="7273110"/>
            <a:ext cx="6097679" cy="546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500"/>
              </a:lnSpc>
              <a:defRPr b="1" spc="-30" sz="3400">
                <a:solidFill>
                  <a:srgbClr val="1113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99" name="TextBox 21"/>
          <p:cNvSpPr txBox="1"/>
          <p:nvPr/>
        </p:nvSpPr>
        <p:spPr>
          <a:xfrm>
            <a:off x="5383121" y="10433340"/>
            <a:ext cx="6097679" cy="546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500"/>
              </a:lnSpc>
              <a:defRPr b="1" spc="-30" sz="3400">
                <a:solidFill>
                  <a:srgbClr val="1113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Weibull Distribution</a:t>
            </a:r>
          </a:p>
        </p:txBody>
      </p:sp>
      <p:sp>
        <p:nvSpPr>
          <p:cNvPr id="100" name="TextBox 23"/>
          <p:cNvSpPr txBox="1"/>
          <p:nvPr/>
        </p:nvSpPr>
        <p:spPr>
          <a:xfrm>
            <a:off x="16063314" y="10433340"/>
            <a:ext cx="6097679" cy="546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500"/>
              </a:lnSpc>
              <a:defRPr b="1" spc="-30" sz="3400">
                <a:solidFill>
                  <a:srgbClr val="1113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Kullback - Leibler Divergence</a:t>
            </a:r>
          </a:p>
        </p:txBody>
      </p:sp>
      <p:sp>
        <p:nvSpPr>
          <p:cNvPr id="101" name="TextBox 25"/>
          <p:cNvSpPr txBox="1"/>
          <p:nvPr/>
        </p:nvSpPr>
        <p:spPr>
          <a:xfrm>
            <a:off x="2645591" y="4316446"/>
            <a:ext cx="1601798" cy="1262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ts val="9400"/>
              </a:lnSpc>
              <a:defRPr b="1" spc="-330" sz="7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02" name="TextBox 26"/>
          <p:cNvSpPr txBox="1"/>
          <p:nvPr/>
        </p:nvSpPr>
        <p:spPr>
          <a:xfrm>
            <a:off x="2645591" y="7450529"/>
            <a:ext cx="1601798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ts val="9400"/>
              </a:lnSpc>
              <a:defRPr b="1" spc="-330" sz="7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03" name="TextBox 27"/>
          <p:cNvSpPr txBox="1"/>
          <p:nvPr/>
        </p:nvSpPr>
        <p:spPr>
          <a:xfrm>
            <a:off x="2645591" y="10618709"/>
            <a:ext cx="1601798" cy="1262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ts val="9400"/>
              </a:lnSpc>
              <a:defRPr b="1" spc="-330" sz="7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04" name="TextBox 28"/>
          <p:cNvSpPr txBox="1"/>
          <p:nvPr/>
        </p:nvSpPr>
        <p:spPr>
          <a:xfrm>
            <a:off x="13325783" y="4316446"/>
            <a:ext cx="1601798" cy="1262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ts val="9400"/>
              </a:lnSpc>
              <a:defRPr b="1" spc="-330" sz="7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05" name="TextBox 29"/>
          <p:cNvSpPr txBox="1"/>
          <p:nvPr/>
        </p:nvSpPr>
        <p:spPr>
          <a:xfrm>
            <a:off x="13325783" y="7450529"/>
            <a:ext cx="1601798" cy="1262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ts val="9400"/>
              </a:lnSpc>
              <a:defRPr b="1" spc="-330" sz="7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106" name="TextBox 30"/>
          <p:cNvSpPr txBox="1"/>
          <p:nvPr/>
        </p:nvSpPr>
        <p:spPr>
          <a:xfrm>
            <a:off x="13325783" y="10618709"/>
            <a:ext cx="1601798" cy="1262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ts val="9400"/>
              </a:lnSpc>
              <a:defRPr b="1" spc="-330" sz="7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"/>
          <p:cNvSpPr txBox="1"/>
          <p:nvPr/>
        </p:nvSpPr>
        <p:spPr>
          <a:xfrm>
            <a:off x="1566545" y="760857"/>
            <a:ext cx="21244562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b="1" spc="-290" sz="7400">
                <a:solidFill>
                  <a:srgbClr val="1112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09" name="TextBox 2"/>
          <p:cNvSpPr txBox="1"/>
          <p:nvPr/>
        </p:nvSpPr>
        <p:spPr>
          <a:xfrm>
            <a:off x="2140775" y="6033555"/>
            <a:ext cx="21244560" cy="2958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2000"/>
              </a:lnSpc>
              <a:spcBef>
                <a:spcPts val="1200"/>
              </a:spcBef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Weibull distribution, an extreme value distribution, is frequently used to model survival, </a:t>
            </a:r>
          </a:p>
          <a:p>
            <a:pPr defTabSz="457200">
              <a:lnSpc>
                <a:spcPts val="2000"/>
              </a:lnSpc>
              <a:spcBef>
                <a:spcPts val="1200"/>
              </a:spcBef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reliability, wind speed, and other data. One reason for this is its flexibility; it can mimic various </a:t>
            </a:r>
          </a:p>
          <a:p>
            <a:pPr defTabSz="457200">
              <a:lnSpc>
                <a:spcPts val="2000"/>
              </a:lnSpc>
              <a:spcBef>
                <a:spcPts val="1200"/>
              </a:spcBef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distributions like the exponential or normal. The two-parameter Weibull has a shape (γ) and scale (β) parameter. </a:t>
            </a:r>
          </a:p>
          <a:p>
            <a:pPr defTabSz="457200">
              <a:lnSpc>
                <a:spcPts val="2000"/>
              </a:lnSpc>
              <a:spcBef>
                <a:spcPts val="1200"/>
              </a:spcBef>
              <a:defRPr sz="29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Parameter estimation has been an ongoing search to find efficient, unbiased, and minimal variance estimators. </a:t>
            </a:r>
          </a:p>
          <a:p>
            <a:pPr defTabSz="457200"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Two popular methods for estimating the parameters of the Weibull distribution are maximum likelihood estimation (MLE) and Bayesian estimation. In this report we are providing CRB, and detailed step-by-step procedure for performing parameter estimation using MLE of two-parameters using Newton Raphson method. We also applied Monte-Carlo for better estimation.</a:t>
            </a:r>
          </a:p>
        </p:txBody>
      </p:sp>
      <p:sp>
        <p:nvSpPr>
          <p:cNvPr id="110" name="Freeform: Shape 16"/>
          <p:cNvSpPr/>
          <p:nvPr/>
        </p:nvSpPr>
        <p:spPr>
          <a:xfrm>
            <a:off x="-6110868" y="-48117"/>
            <a:ext cx="11735952" cy="5603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6756" y="17560"/>
                </a:lnTo>
                <a:cubicBezTo>
                  <a:pt x="16063" y="20031"/>
                  <a:pt x="14808" y="21600"/>
                  <a:pt x="1346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4"/>
          <p:cNvSpPr txBox="1"/>
          <p:nvPr/>
        </p:nvSpPr>
        <p:spPr>
          <a:xfrm>
            <a:off x="14212740" y="4620117"/>
            <a:ext cx="9136582" cy="359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pc="-290" sz="11500">
                <a:solidFill>
                  <a:srgbClr val="1112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LITERATURE REVIEW</a:t>
            </a:r>
          </a:p>
        </p:txBody>
      </p:sp>
      <p:sp>
        <p:nvSpPr>
          <p:cNvPr id="113" name="Freeform: Shape 15"/>
          <p:cNvSpPr/>
          <p:nvPr/>
        </p:nvSpPr>
        <p:spPr>
          <a:xfrm>
            <a:off x="3610948" y="1014590"/>
            <a:ext cx="3961100" cy="4428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fill="norm" stroke="1" extrusionOk="0">
                <a:moveTo>
                  <a:pt x="10800" y="0"/>
                </a:moveTo>
                <a:cubicBezTo>
                  <a:pt x="11239" y="0"/>
                  <a:pt x="11678" y="103"/>
                  <a:pt x="12064" y="308"/>
                </a:cubicBezTo>
                <a:lnTo>
                  <a:pt x="20318" y="4553"/>
                </a:lnTo>
                <a:cubicBezTo>
                  <a:pt x="21102" y="4941"/>
                  <a:pt x="21600" y="5694"/>
                  <a:pt x="21600" y="6504"/>
                </a:cubicBezTo>
                <a:lnTo>
                  <a:pt x="21600" y="14994"/>
                </a:lnTo>
                <a:cubicBezTo>
                  <a:pt x="21600" y="15792"/>
                  <a:pt x="21102" y="16535"/>
                  <a:pt x="20318" y="16945"/>
                </a:cubicBezTo>
                <a:lnTo>
                  <a:pt x="12064" y="21190"/>
                </a:lnTo>
                <a:cubicBezTo>
                  <a:pt x="11292" y="21600"/>
                  <a:pt x="10308" y="21600"/>
                  <a:pt x="9536" y="21190"/>
                </a:cubicBezTo>
                <a:lnTo>
                  <a:pt x="1282" y="16945"/>
                </a:lnTo>
                <a:cubicBezTo>
                  <a:pt x="486" y="16535"/>
                  <a:pt x="0" y="15792"/>
                  <a:pt x="0" y="14994"/>
                </a:cubicBezTo>
                <a:lnTo>
                  <a:pt x="0" y="6504"/>
                </a:lnTo>
                <a:cubicBezTo>
                  <a:pt x="0" y="5694"/>
                  <a:pt x="486" y="4941"/>
                  <a:pt x="1282" y="4553"/>
                </a:cubicBezTo>
                <a:lnTo>
                  <a:pt x="9536" y="308"/>
                </a:lnTo>
                <a:cubicBezTo>
                  <a:pt x="9922" y="103"/>
                  <a:pt x="10361" y="0"/>
                  <a:pt x="108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4" name="Freeform: Shape 16"/>
          <p:cNvSpPr/>
          <p:nvPr/>
        </p:nvSpPr>
        <p:spPr>
          <a:xfrm>
            <a:off x="3610948" y="8273163"/>
            <a:ext cx="3961100" cy="4428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fill="norm" stroke="1" extrusionOk="0">
                <a:moveTo>
                  <a:pt x="10800" y="0"/>
                </a:moveTo>
                <a:cubicBezTo>
                  <a:pt x="11239" y="0"/>
                  <a:pt x="11678" y="103"/>
                  <a:pt x="12064" y="308"/>
                </a:cubicBezTo>
                <a:lnTo>
                  <a:pt x="20318" y="4553"/>
                </a:lnTo>
                <a:cubicBezTo>
                  <a:pt x="21102" y="4941"/>
                  <a:pt x="21600" y="5694"/>
                  <a:pt x="21600" y="6504"/>
                </a:cubicBezTo>
                <a:lnTo>
                  <a:pt x="21600" y="14994"/>
                </a:lnTo>
                <a:cubicBezTo>
                  <a:pt x="21600" y="15792"/>
                  <a:pt x="21102" y="16535"/>
                  <a:pt x="20318" y="16945"/>
                </a:cubicBezTo>
                <a:lnTo>
                  <a:pt x="12064" y="21190"/>
                </a:lnTo>
                <a:cubicBezTo>
                  <a:pt x="11292" y="21600"/>
                  <a:pt x="10308" y="21600"/>
                  <a:pt x="9536" y="21190"/>
                </a:cubicBezTo>
                <a:lnTo>
                  <a:pt x="1282" y="16945"/>
                </a:lnTo>
                <a:cubicBezTo>
                  <a:pt x="486" y="16535"/>
                  <a:pt x="0" y="15792"/>
                  <a:pt x="0" y="14994"/>
                </a:cubicBezTo>
                <a:lnTo>
                  <a:pt x="0" y="6504"/>
                </a:lnTo>
                <a:cubicBezTo>
                  <a:pt x="0" y="5694"/>
                  <a:pt x="486" y="4941"/>
                  <a:pt x="1282" y="4553"/>
                </a:cubicBezTo>
                <a:lnTo>
                  <a:pt x="9536" y="308"/>
                </a:lnTo>
                <a:cubicBezTo>
                  <a:pt x="9922" y="103"/>
                  <a:pt x="10361" y="0"/>
                  <a:pt x="10800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5" name="Freeform: Shape 17"/>
          <p:cNvSpPr/>
          <p:nvPr/>
        </p:nvSpPr>
        <p:spPr>
          <a:xfrm>
            <a:off x="1544270" y="4643880"/>
            <a:ext cx="3961097" cy="4428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fill="norm" stroke="1" extrusionOk="0">
                <a:moveTo>
                  <a:pt x="10800" y="0"/>
                </a:moveTo>
                <a:cubicBezTo>
                  <a:pt x="11239" y="0"/>
                  <a:pt x="11678" y="103"/>
                  <a:pt x="12064" y="308"/>
                </a:cubicBezTo>
                <a:lnTo>
                  <a:pt x="20318" y="4553"/>
                </a:lnTo>
                <a:cubicBezTo>
                  <a:pt x="21102" y="4941"/>
                  <a:pt x="21600" y="5694"/>
                  <a:pt x="21600" y="6504"/>
                </a:cubicBezTo>
                <a:lnTo>
                  <a:pt x="21600" y="14994"/>
                </a:lnTo>
                <a:cubicBezTo>
                  <a:pt x="21600" y="15792"/>
                  <a:pt x="21102" y="16535"/>
                  <a:pt x="20318" y="16945"/>
                </a:cubicBezTo>
                <a:lnTo>
                  <a:pt x="12064" y="21190"/>
                </a:lnTo>
                <a:cubicBezTo>
                  <a:pt x="11292" y="21600"/>
                  <a:pt x="10308" y="21600"/>
                  <a:pt x="9536" y="21190"/>
                </a:cubicBezTo>
                <a:lnTo>
                  <a:pt x="1282" y="16945"/>
                </a:lnTo>
                <a:cubicBezTo>
                  <a:pt x="486" y="16535"/>
                  <a:pt x="0" y="15792"/>
                  <a:pt x="0" y="14994"/>
                </a:cubicBezTo>
                <a:lnTo>
                  <a:pt x="0" y="6504"/>
                </a:lnTo>
                <a:cubicBezTo>
                  <a:pt x="0" y="5694"/>
                  <a:pt x="486" y="4941"/>
                  <a:pt x="1282" y="4553"/>
                </a:cubicBezTo>
                <a:lnTo>
                  <a:pt x="9536" y="308"/>
                </a:lnTo>
                <a:cubicBezTo>
                  <a:pt x="9922" y="103"/>
                  <a:pt x="10361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6" name="TextBox 19"/>
          <p:cNvSpPr txBox="1"/>
          <p:nvPr/>
        </p:nvSpPr>
        <p:spPr>
          <a:xfrm>
            <a:off x="7626269" y="2313045"/>
            <a:ext cx="3253395" cy="183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ts val="3600"/>
              </a:lnSpc>
              <a:defRPr spc="-20" sz="2400">
                <a:latin typeface="+mn-lt"/>
                <a:ea typeface="+mn-ea"/>
                <a:cs typeface="+mn-cs"/>
                <a:sym typeface="Helvetica"/>
              </a:defRPr>
            </a:pPr>
            <a:r>
              <a:t>Comparison Between the Bayesian </a:t>
            </a:r>
            <a:r>
              <a:rPr>
                <a:solidFill>
                  <a:schemeClr val="accent4">
                    <a:satOff val="-8473"/>
                    <a:lumOff val="-11411"/>
                  </a:schemeClr>
                </a:solidFill>
              </a:rPr>
              <a:t>and the Classical Estimators of</a:t>
            </a:r>
            <a:endParaRPr>
              <a:solidFill>
                <a:schemeClr val="accent4">
                  <a:satOff val="-8473"/>
                  <a:lumOff val="-11411"/>
                </a:schemeClr>
              </a:solidFill>
            </a:endParaRPr>
          </a:p>
          <a:p>
            <a:pPr defTabSz="457200">
              <a:defRPr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 Weibull Distribution. </a:t>
            </a:r>
          </a:p>
        </p:txBody>
      </p:sp>
      <p:sp>
        <p:nvSpPr>
          <p:cNvPr id="117" name="TextBox 20"/>
          <p:cNvSpPr txBox="1"/>
          <p:nvPr/>
        </p:nvSpPr>
        <p:spPr>
          <a:xfrm>
            <a:off x="7601848" y="9691757"/>
            <a:ext cx="3641091" cy="193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defRPr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Parameter Estimation for the Two-Parameter Weibull </a:t>
            </a:r>
          </a:p>
          <a:p>
            <a:pPr defTabSz="457200">
              <a:defRPr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Distribution</a:t>
            </a:r>
          </a:p>
        </p:txBody>
      </p:sp>
      <p:sp>
        <p:nvSpPr>
          <p:cNvPr id="118" name="TextBox 21"/>
          <p:cNvSpPr txBox="1"/>
          <p:nvPr/>
        </p:nvSpPr>
        <p:spPr>
          <a:xfrm>
            <a:off x="5486329" y="6287391"/>
            <a:ext cx="3641091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defRPr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Maximum Likelihood Estimation: Numerical Solution</a:t>
            </a:r>
          </a:p>
          <a:p>
            <a:pPr defTabSz="457200">
              <a:defRPr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 for Weibull Distribution</a:t>
            </a:r>
          </a:p>
        </p:txBody>
      </p:sp>
      <p:sp>
        <p:nvSpPr>
          <p:cNvPr id="119" name="Freeform: Shape 22"/>
          <p:cNvSpPr/>
          <p:nvPr/>
        </p:nvSpPr>
        <p:spPr>
          <a:xfrm>
            <a:off x="4114732" y="1577788"/>
            <a:ext cx="2953532" cy="3301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fill="norm" stroke="1" extrusionOk="0">
                <a:moveTo>
                  <a:pt x="10800" y="0"/>
                </a:moveTo>
                <a:cubicBezTo>
                  <a:pt x="11239" y="0"/>
                  <a:pt x="11678" y="103"/>
                  <a:pt x="12064" y="308"/>
                </a:cubicBezTo>
                <a:lnTo>
                  <a:pt x="20318" y="4553"/>
                </a:lnTo>
                <a:cubicBezTo>
                  <a:pt x="21102" y="4941"/>
                  <a:pt x="21600" y="5694"/>
                  <a:pt x="21600" y="6504"/>
                </a:cubicBezTo>
                <a:lnTo>
                  <a:pt x="21600" y="14994"/>
                </a:lnTo>
                <a:cubicBezTo>
                  <a:pt x="21600" y="15792"/>
                  <a:pt x="21102" y="16535"/>
                  <a:pt x="20318" y="16945"/>
                </a:cubicBezTo>
                <a:lnTo>
                  <a:pt x="12064" y="21190"/>
                </a:lnTo>
                <a:cubicBezTo>
                  <a:pt x="11292" y="21600"/>
                  <a:pt x="10308" y="21600"/>
                  <a:pt x="9536" y="21190"/>
                </a:cubicBezTo>
                <a:lnTo>
                  <a:pt x="1282" y="16945"/>
                </a:lnTo>
                <a:cubicBezTo>
                  <a:pt x="486" y="16535"/>
                  <a:pt x="0" y="15792"/>
                  <a:pt x="0" y="14994"/>
                </a:cubicBezTo>
                <a:lnTo>
                  <a:pt x="0" y="6504"/>
                </a:lnTo>
                <a:cubicBezTo>
                  <a:pt x="0" y="5694"/>
                  <a:pt x="486" y="4941"/>
                  <a:pt x="1282" y="4553"/>
                </a:cubicBezTo>
                <a:lnTo>
                  <a:pt x="9536" y="308"/>
                </a:lnTo>
                <a:cubicBezTo>
                  <a:pt x="9922" y="103"/>
                  <a:pt x="10361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0" name="Freeform: Shape 23"/>
          <p:cNvSpPr/>
          <p:nvPr/>
        </p:nvSpPr>
        <p:spPr>
          <a:xfrm>
            <a:off x="4114732" y="8836362"/>
            <a:ext cx="2953532" cy="3301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fill="norm" stroke="1" extrusionOk="0">
                <a:moveTo>
                  <a:pt x="10800" y="0"/>
                </a:moveTo>
                <a:cubicBezTo>
                  <a:pt x="11239" y="0"/>
                  <a:pt x="11678" y="103"/>
                  <a:pt x="12064" y="308"/>
                </a:cubicBezTo>
                <a:lnTo>
                  <a:pt x="20318" y="4553"/>
                </a:lnTo>
                <a:cubicBezTo>
                  <a:pt x="21102" y="4941"/>
                  <a:pt x="21600" y="5694"/>
                  <a:pt x="21600" y="6504"/>
                </a:cubicBezTo>
                <a:lnTo>
                  <a:pt x="21600" y="14994"/>
                </a:lnTo>
                <a:cubicBezTo>
                  <a:pt x="21600" y="15792"/>
                  <a:pt x="21102" y="16535"/>
                  <a:pt x="20318" y="16945"/>
                </a:cubicBezTo>
                <a:lnTo>
                  <a:pt x="12064" y="21190"/>
                </a:lnTo>
                <a:cubicBezTo>
                  <a:pt x="11292" y="21600"/>
                  <a:pt x="10308" y="21600"/>
                  <a:pt x="9536" y="21190"/>
                </a:cubicBezTo>
                <a:lnTo>
                  <a:pt x="1282" y="16945"/>
                </a:lnTo>
                <a:cubicBezTo>
                  <a:pt x="486" y="16535"/>
                  <a:pt x="0" y="15792"/>
                  <a:pt x="0" y="14994"/>
                </a:cubicBezTo>
                <a:lnTo>
                  <a:pt x="0" y="6504"/>
                </a:lnTo>
                <a:cubicBezTo>
                  <a:pt x="0" y="5694"/>
                  <a:pt x="486" y="4941"/>
                  <a:pt x="1282" y="4553"/>
                </a:cubicBezTo>
                <a:lnTo>
                  <a:pt x="9536" y="308"/>
                </a:lnTo>
                <a:cubicBezTo>
                  <a:pt x="9922" y="103"/>
                  <a:pt x="10361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1" name="Freeform: Shape 24"/>
          <p:cNvSpPr/>
          <p:nvPr/>
        </p:nvSpPr>
        <p:spPr>
          <a:xfrm>
            <a:off x="2048055" y="5207079"/>
            <a:ext cx="2953529" cy="3301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fill="norm" stroke="1" extrusionOk="0">
                <a:moveTo>
                  <a:pt x="10800" y="0"/>
                </a:moveTo>
                <a:cubicBezTo>
                  <a:pt x="11239" y="0"/>
                  <a:pt x="11678" y="103"/>
                  <a:pt x="12064" y="308"/>
                </a:cubicBezTo>
                <a:lnTo>
                  <a:pt x="20318" y="4553"/>
                </a:lnTo>
                <a:cubicBezTo>
                  <a:pt x="21102" y="4941"/>
                  <a:pt x="21600" y="5694"/>
                  <a:pt x="21600" y="6504"/>
                </a:cubicBezTo>
                <a:lnTo>
                  <a:pt x="21600" y="14994"/>
                </a:lnTo>
                <a:cubicBezTo>
                  <a:pt x="21600" y="15792"/>
                  <a:pt x="21102" y="16535"/>
                  <a:pt x="20318" y="16945"/>
                </a:cubicBezTo>
                <a:lnTo>
                  <a:pt x="12064" y="21190"/>
                </a:lnTo>
                <a:cubicBezTo>
                  <a:pt x="11292" y="21600"/>
                  <a:pt x="10308" y="21600"/>
                  <a:pt x="9536" y="21190"/>
                </a:cubicBezTo>
                <a:lnTo>
                  <a:pt x="1282" y="16945"/>
                </a:lnTo>
                <a:cubicBezTo>
                  <a:pt x="486" y="16535"/>
                  <a:pt x="0" y="15792"/>
                  <a:pt x="0" y="14994"/>
                </a:cubicBezTo>
                <a:lnTo>
                  <a:pt x="0" y="6504"/>
                </a:lnTo>
                <a:cubicBezTo>
                  <a:pt x="0" y="5694"/>
                  <a:pt x="486" y="4941"/>
                  <a:pt x="1282" y="4553"/>
                </a:cubicBezTo>
                <a:lnTo>
                  <a:pt x="9536" y="308"/>
                </a:lnTo>
                <a:cubicBezTo>
                  <a:pt x="9922" y="103"/>
                  <a:pt x="10361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2" name="TextBox 19"/>
          <p:cNvSpPr txBox="1"/>
          <p:nvPr/>
        </p:nvSpPr>
        <p:spPr>
          <a:xfrm>
            <a:off x="7189984" y="4668776"/>
            <a:ext cx="3253396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457200">
              <a:defRPr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lvl1pPr>
          </a:lstStyle>
          <a:p>
            <a:pPr/>
            <a:r>
              <a:t>Weibull Distribution for Estimating the Parameters</a:t>
            </a:r>
          </a:p>
        </p:txBody>
      </p:sp>
      <p:sp>
        <p:nvSpPr>
          <p:cNvPr id="123" name="Maximum Likelihood Estimation:…"/>
          <p:cNvSpPr txBox="1"/>
          <p:nvPr/>
        </p:nvSpPr>
        <p:spPr>
          <a:xfrm>
            <a:off x="6603316" y="12151124"/>
            <a:ext cx="6499583" cy="1319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400"/>
              </a:lnSpc>
              <a:spcBef>
                <a:spcPts val="1200"/>
              </a:spcBef>
              <a:defRPr b="1"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Maximum Likelihood Estimation:</a:t>
            </a:r>
          </a:p>
          <a:p>
            <a:pPr defTabSz="457200">
              <a:lnSpc>
                <a:spcPts val="2400"/>
              </a:lnSpc>
              <a:spcBef>
                <a:spcPts val="1200"/>
              </a:spcBef>
              <a:defRPr b="1"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 Numerical Solution for Weibull Distribution</a:t>
            </a:r>
            <a:r>
              <a:rPr b="0" baseline="20833"/>
              <a:t> </a:t>
            </a: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"/>
          <p:cNvSpPr txBox="1"/>
          <p:nvPr/>
        </p:nvSpPr>
        <p:spPr>
          <a:xfrm>
            <a:off x="1563369" y="375920"/>
            <a:ext cx="21244562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b="1" spc="-290" sz="7400">
                <a:solidFill>
                  <a:srgbClr val="1112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WEIBULL DISTRIBUTION</a:t>
            </a:r>
          </a:p>
        </p:txBody>
      </p:sp>
      <p:sp>
        <p:nvSpPr>
          <p:cNvPr id="126" name="In this report we explore the use of the two-parameter Weibull distribution in reliability analysis and apply maximum…"/>
          <p:cNvSpPr txBox="1"/>
          <p:nvPr/>
        </p:nvSpPr>
        <p:spPr>
          <a:xfrm>
            <a:off x="4020884" y="3423048"/>
            <a:ext cx="16329532" cy="260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400"/>
              </a:lnSpc>
              <a:spcBef>
                <a:spcPts val="1000"/>
              </a:spcBef>
              <a:defRPr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In this report we explore the use of the two-parameter Weibull distribution in reliability analysis and apply maximum</a:t>
            </a:r>
          </a:p>
          <a:p>
            <a:pPr defTabSz="457200">
              <a:lnSpc>
                <a:spcPts val="2400"/>
              </a:lnSpc>
              <a:spcBef>
                <a:spcPts val="1000"/>
              </a:spcBef>
              <a:defRPr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 likelihood estimation to estimate the parameters of the distribution. We also generate synthetic data from the Windmill </a:t>
            </a:r>
          </a:p>
          <a:p>
            <a:pPr defTabSz="457200">
              <a:lnSpc>
                <a:spcPts val="2400"/>
              </a:lnSpc>
              <a:spcBef>
                <a:spcPts val="1000"/>
              </a:spcBef>
              <a:defRPr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dataset to evaluate the performance of different estimation methods. Specifically, we calculate the Cramer-Rao bound </a:t>
            </a:r>
          </a:p>
          <a:p>
            <a:pPr defTabSz="457200">
              <a:lnSpc>
                <a:spcPts val="2400"/>
              </a:lnSpc>
              <a:spcBef>
                <a:spcPts val="1000"/>
              </a:spcBef>
              <a:defRPr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for the two-parameter Weibull distribution, estimate the shape and scale parameters of the distribution using the method </a:t>
            </a:r>
          </a:p>
          <a:p>
            <a:pPr defTabSz="457200">
              <a:lnSpc>
                <a:spcPts val="2400"/>
              </a:lnSpc>
              <a:spcBef>
                <a:spcPts val="1000"/>
              </a:spcBef>
              <a:defRPr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of moments, and apply Monte-Carlo simulation to obtain a more accurate estimate of the parameters.</a:t>
            </a:r>
          </a:p>
        </p:txBody>
      </p:sp>
      <p:sp>
        <p:nvSpPr>
          <p:cNvPr id="127" name="The two-parameter Weibull distribution,…"/>
          <p:cNvSpPr txBox="1"/>
          <p:nvPr/>
        </p:nvSpPr>
        <p:spPr>
          <a:xfrm>
            <a:off x="4453155" y="7389197"/>
            <a:ext cx="15464990" cy="297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000"/>
              </a:spcBef>
              <a:defRPr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The two-parameter Weibull distribution,          </a:t>
            </a:r>
          </a:p>
          <a:p>
            <a:pPr defTabSz="457200">
              <a:spcBef>
                <a:spcPts val="1000"/>
              </a:spcBef>
              <a:defRPr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 If </a:t>
            </a:r>
            <a:r>
              <a:rPr b="1"/>
              <a:t>T  </a:t>
            </a:r>
            <a:r>
              <a:t>~</a:t>
            </a:r>
            <a:r>
              <a:rPr b="1"/>
              <a:t> Weibull (</a:t>
            </a:r>
            <a:r>
              <a:t>γ,β</a:t>
            </a:r>
            <a:r>
              <a:rPr b="1"/>
              <a:t>)</a:t>
            </a:r>
            <a:r>
              <a:t> then its density function is defined as:</a:t>
            </a:r>
          </a:p>
          <a:p>
            <a:pPr defTabSz="457200">
              <a:spcBef>
                <a:spcPts val="1000"/>
              </a:spcBef>
              <a:defRPr b="1"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                      </a:t>
            </a:r>
            <a:r>
              <a:rPr b="0"/>
              <a:t>ft∕γ,β</a:t>
            </a:r>
            <a:r>
              <a:t> = </a:t>
            </a:r>
            <a:r>
              <a:rPr b="0"/>
              <a:t>tγ-1</a:t>
            </a:r>
            <a:r>
              <a:t> </a:t>
            </a:r>
            <a:r>
              <a:rPr b="0"/>
              <a:t>exp -t </a:t>
            </a:r>
            <a:r>
              <a:t> , for </a:t>
            </a:r>
            <a:r>
              <a:rPr b="0"/>
              <a:t>γ&gt;0 , and β&gt;0</a:t>
            </a:r>
            <a:endParaRPr b="0"/>
          </a:p>
          <a:p>
            <a:pPr defTabSz="457200">
              <a:spcBef>
                <a:spcPts val="1000"/>
              </a:spcBef>
              <a:defRPr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Where t is the failure time,  is the scale parameter, and  is the shape parameter. The scale parameter  determines </a:t>
            </a:r>
          </a:p>
          <a:p>
            <a:pPr defTabSz="457200">
              <a:spcBef>
                <a:spcPts val="1000"/>
              </a:spcBef>
              <a:defRPr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the location of the distribution, and the shape parameter  determines the shape of the distribution.</a:t>
            </a:r>
          </a:p>
          <a:p>
            <a:pPr defTabSz="457200">
              <a:defRPr sz="2400">
                <a:solidFill>
                  <a:schemeClr val="accent4">
                    <a:satOff val="-8473"/>
                    <a:lumOff val="-11411"/>
                  </a:schemeClr>
                </a:solidFill>
                <a:latin typeface="Poppins-Regular"/>
                <a:ea typeface="Poppins-Regular"/>
                <a:cs typeface="Poppins-Regular"/>
                <a:sym typeface="Poppins-Regular"/>
              </a:defRPr>
            </a:pPr>
            <a:r>
              <a:t>Here,</a:t>
            </a:r>
            <a:r>
              <a:rPr b="1" i="1"/>
              <a:t> </a:t>
            </a:r>
            <a:r>
              <a:t>γ,β are unknown parameters, we are estimating the unknown parameters.</a:t>
            </a:r>
          </a:p>
        </p:txBody>
      </p:sp>
      <p:sp>
        <p:nvSpPr>
          <p:cNvPr id="128" name="Freeform: Shape 15"/>
          <p:cNvSpPr/>
          <p:nvPr/>
        </p:nvSpPr>
        <p:spPr>
          <a:xfrm>
            <a:off x="-1810323" y="18092"/>
            <a:ext cx="3961099" cy="4428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fill="norm" stroke="1" extrusionOk="0">
                <a:moveTo>
                  <a:pt x="10800" y="0"/>
                </a:moveTo>
                <a:cubicBezTo>
                  <a:pt x="11239" y="0"/>
                  <a:pt x="11678" y="103"/>
                  <a:pt x="12064" y="308"/>
                </a:cubicBezTo>
                <a:lnTo>
                  <a:pt x="20318" y="4553"/>
                </a:lnTo>
                <a:cubicBezTo>
                  <a:pt x="21102" y="4941"/>
                  <a:pt x="21600" y="5694"/>
                  <a:pt x="21600" y="6504"/>
                </a:cubicBezTo>
                <a:lnTo>
                  <a:pt x="21600" y="14994"/>
                </a:lnTo>
                <a:cubicBezTo>
                  <a:pt x="21600" y="15792"/>
                  <a:pt x="21102" y="16535"/>
                  <a:pt x="20318" y="16945"/>
                </a:cubicBezTo>
                <a:lnTo>
                  <a:pt x="12064" y="21190"/>
                </a:lnTo>
                <a:cubicBezTo>
                  <a:pt x="11292" y="21600"/>
                  <a:pt x="10308" y="21600"/>
                  <a:pt x="9536" y="21190"/>
                </a:cubicBezTo>
                <a:lnTo>
                  <a:pt x="1282" y="16945"/>
                </a:lnTo>
                <a:cubicBezTo>
                  <a:pt x="486" y="16535"/>
                  <a:pt x="0" y="15792"/>
                  <a:pt x="0" y="14994"/>
                </a:cubicBezTo>
                <a:lnTo>
                  <a:pt x="0" y="6504"/>
                </a:lnTo>
                <a:cubicBezTo>
                  <a:pt x="0" y="5694"/>
                  <a:pt x="486" y="4941"/>
                  <a:pt x="1282" y="4553"/>
                </a:cubicBezTo>
                <a:lnTo>
                  <a:pt x="9536" y="308"/>
                </a:lnTo>
                <a:cubicBezTo>
                  <a:pt x="9922" y="103"/>
                  <a:pt x="10361" y="0"/>
                  <a:pt x="108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9" name="Freeform: Shape 15"/>
          <p:cNvSpPr/>
          <p:nvPr/>
        </p:nvSpPr>
        <p:spPr>
          <a:xfrm>
            <a:off x="22272835" y="9327065"/>
            <a:ext cx="3961099" cy="4428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fill="norm" stroke="1" extrusionOk="0">
                <a:moveTo>
                  <a:pt x="10800" y="0"/>
                </a:moveTo>
                <a:cubicBezTo>
                  <a:pt x="11239" y="0"/>
                  <a:pt x="11678" y="103"/>
                  <a:pt x="12064" y="308"/>
                </a:cubicBezTo>
                <a:lnTo>
                  <a:pt x="20318" y="4553"/>
                </a:lnTo>
                <a:cubicBezTo>
                  <a:pt x="21102" y="4941"/>
                  <a:pt x="21600" y="5694"/>
                  <a:pt x="21600" y="6504"/>
                </a:cubicBezTo>
                <a:lnTo>
                  <a:pt x="21600" y="14994"/>
                </a:lnTo>
                <a:cubicBezTo>
                  <a:pt x="21600" y="15792"/>
                  <a:pt x="21102" y="16535"/>
                  <a:pt x="20318" y="16945"/>
                </a:cubicBezTo>
                <a:lnTo>
                  <a:pt x="12064" y="21190"/>
                </a:lnTo>
                <a:cubicBezTo>
                  <a:pt x="11292" y="21600"/>
                  <a:pt x="10308" y="21600"/>
                  <a:pt x="9536" y="21190"/>
                </a:cubicBezTo>
                <a:lnTo>
                  <a:pt x="1282" y="16945"/>
                </a:lnTo>
                <a:cubicBezTo>
                  <a:pt x="486" y="16535"/>
                  <a:pt x="0" y="15792"/>
                  <a:pt x="0" y="14994"/>
                </a:cubicBezTo>
                <a:lnTo>
                  <a:pt x="0" y="6504"/>
                </a:lnTo>
                <a:cubicBezTo>
                  <a:pt x="0" y="5694"/>
                  <a:pt x="486" y="4941"/>
                  <a:pt x="1282" y="4553"/>
                </a:cubicBezTo>
                <a:lnTo>
                  <a:pt x="9536" y="308"/>
                </a:lnTo>
                <a:cubicBezTo>
                  <a:pt x="9922" y="103"/>
                  <a:pt x="10361" y="0"/>
                  <a:pt x="108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"/>
          <p:cNvSpPr txBox="1"/>
          <p:nvPr/>
        </p:nvSpPr>
        <p:spPr>
          <a:xfrm>
            <a:off x="7981312" y="861326"/>
            <a:ext cx="879939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b="1" spc="-176" sz="7000">
                <a:solidFill>
                  <a:srgbClr val="1112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PLOTS</a:t>
            </a:r>
          </a:p>
        </p:txBody>
      </p:sp>
      <p:pic>
        <p:nvPicPr>
          <p:cNvPr id="132" name="Weibull-Plot.png" descr="Weibull-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2781" y="2218338"/>
            <a:ext cx="14280257" cy="1006758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Alpha and Gamma are the…"/>
          <p:cNvSpPr txBox="1"/>
          <p:nvPr/>
        </p:nvSpPr>
        <p:spPr>
          <a:xfrm>
            <a:off x="17641219" y="4263419"/>
            <a:ext cx="5470437" cy="110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Alpha and Gamma are the</a:t>
            </a:r>
          </a:p>
          <a:p>
            <a:pPr/>
            <a:r>
              <a:t> shape and scale parameters </a:t>
            </a:r>
          </a:p>
        </p:txBody>
      </p:sp>
      <p:sp>
        <p:nvSpPr>
          <p:cNvPr id="134" name="Freeform: Shape 15"/>
          <p:cNvSpPr/>
          <p:nvPr/>
        </p:nvSpPr>
        <p:spPr>
          <a:xfrm>
            <a:off x="22292356" y="18092"/>
            <a:ext cx="3961099" cy="4428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fill="norm" stroke="1" extrusionOk="0">
                <a:moveTo>
                  <a:pt x="10800" y="0"/>
                </a:moveTo>
                <a:cubicBezTo>
                  <a:pt x="11239" y="0"/>
                  <a:pt x="11678" y="103"/>
                  <a:pt x="12064" y="308"/>
                </a:cubicBezTo>
                <a:lnTo>
                  <a:pt x="20318" y="4553"/>
                </a:lnTo>
                <a:cubicBezTo>
                  <a:pt x="21102" y="4941"/>
                  <a:pt x="21600" y="5694"/>
                  <a:pt x="21600" y="6504"/>
                </a:cubicBezTo>
                <a:lnTo>
                  <a:pt x="21600" y="14994"/>
                </a:lnTo>
                <a:cubicBezTo>
                  <a:pt x="21600" y="15792"/>
                  <a:pt x="21102" y="16535"/>
                  <a:pt x="20318" y="16945"/>
                </a:cubicBezTo>
                <a:lnTo>
                  <a:pt x="12064" y="21190"/>
                </a:lnTo>
                <a:cubicBezTo>
                  <a:pt x="11292" y="21600"/>
                  <a:pt x="10308" y="21600"/>
                  <a:pt x="9536" y="21190"/>
                </a:cubicBezTo>
                <a:lnTo>
                  <a:pt x="1282" y="16945"/>
                </a:lnTo>
                <a:cubicBezTo>
                  <a:pt x="486" y="16535"/>
                  <a:pt x="0" y="15792"/>
                  <a:pt x="0" y="14994"/>
                </a:cubicBezTo>
                <a:lnTo>
                  <a:pt x="0" y="6504"/>
                </a:lnTo>
                <a:cubicBezTo>
                  <a:pt x="0" y="5694"/>
                  <a:pt x="486" y="4941"/>
                  <a:pt x="1282" y="4553"/>
                </a:cubicBezTo>
                <a:lnTo>
                  <a:pt x="9536" y="308"/>
                </a:lnTo>
                <a:cubicBezTo>
                  <a:pt x="9922" y="103"/>
                  <a:pt x="10361" y="0"/>
                  <a:pt x="108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5" name="Freeform: Shape 15"/>
          <p:cNvSpPr/>
          <p:nvPr/>
        </p:nvSpPr>
        <p:spPr>
          <a:xfrm>
            <a:off x="-1810323" y="9273325"/>
            <a:ext cx="3961099" cy="4428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7" fill="norm" stroke="1" extrusionOk="0">
                <a:moveTo>
                  <a:pt x="10800" y="0"/>
                </a:moveTo>
                <a:cubicBezTo>
                  <a:pt x="11239" y="0"/>
                  <a:pt x="11678" y="103"/>
                  <a:pt x="12064" y="308"/>
                </a:cubicBezTo>
                <a:lnTo>
                  <a:pt x="20318" y="4553"/>
                </a:lnTo>
                <a:cubicBezTo>
                  <a:pt x="21102" y="4941"/>
                  <a:pt x="21600" y="5694"/>
                  <a:pt x="21600" y="6504"/>
                </a:cubicBezTo>
                <a:lnTo>
                  <a:pt x="21600" y="14994"/>
                </a:lnTo>
                <a:cubicBezTo>
                  <a:pt x="21600" y="15792"/>
                  <a:pt x="21102" y="16535"/>
                  <a:pt x="20318" y="16945"/>
                </a:cubicBezTo>
                <a:lnTo>
                  <a:pt x="12064" y="21190"/>
                </a:lnTo>
                <a:cubicBezTo>
                  <a:pt x="11292" y="21600"/>
                  <a:pt x="10308" y="21600"/>
                  <a:pt x="9536" y="21190"/>
                </a:cubicBezTo>
                <a:lnTo>
                  <a:pt x="1282" y="16945"/>
                </a:lnTo>
                <a:cubicBezTo>
                  <a:pt x="486" y="16535"/>
                  <a:pt x="0" y="15792"/>
                  <a:pt x="0" y="14994"/>
                </a:cubicBezTo>
                <a:lnTo>
                  <a:pt x="0" y="6504"/>
                </a:lnTo>
                <a:cubicBezTo>
                  <a:pt x="0" y="5694"/>
                  <a:pt x="486" y="4941"/>
                  <a:pt x="1282" y="4553"/>
                </a:cubicBezTo>
                <a:lnTo>
                  <a:pt x="9536" y="308"/>
                </a:lnTo>
                <a:cubicBezTo>
                  <a:pt x="9922" y="103"/>
                  <a:pt x="10361" y="0"/>
                  <a:pt x="108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"/>
          <p:cNvSpPr txBox="1"/>
          <p:nvPr/>
        </p:nvSpPr>
        <p:spPr>
          <a:xfrm>
            <a:off x="1270328" y="107298"/>
            <a:ext cx="21244561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b="1" spc="-290" sz="7400">
                <a:solidFill>
                  <a:srgbClr val="1112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Parameter Estimation</a:t>
            </a:r>
          </a:p>
        </p:txBody>
      </p:sp>
      <p:pic>
        <p:nvPicPr>
          <p:cNvPr id="138" name="Screenshot 2023-04-27 at 9.48.37 PM.png" descr="Screenshot 2023-04-27 at 9.48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5709" y="1162497"/>
            <a:ext cx="9393798" cy="12586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"/>
          <p:cNvSpPr txBox="1"/>
          <p:nvPr/>
        </p:nvSpPr>
        <p:spPr>
          <a:xfrm>
            <a:off x="10501141" y="131719"/>
            <a:ext cx="3701204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b="1" spc="-290" sz="7400">
                <a:solidFill>
                  <a:srgbClr val="1112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Results</a:t>
            </a:r>
          </a:p>
        </p:txBody>
      </p:sp>
      <p:pic>
        <p:nvPicPr>
          <p:cNvPr id="141" name="varyN.jpg" descr="vary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114" y="1544344"/>
            <a:ext cx="16289093" cy="12216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varytheta.jpg" descr="varythet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785" y="2110083"/>
            <a:ext cx="15493849" cy="11620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FFFFFF"/>
      </a:dk1>
      <a:lt1>
        <a:srgbClr val="747994"/>
      </a:lt1>
      <a:dk2>
        <a:srgbClr val="A7A7A7"/>
      </a:dk2>
      <a:lt2>
        <a:srgbClr val="535353"/>
      </a:lt2>
      <a:accent1>
        <a:srgbClr val="4DADB5"/>
      </a:accent1>
      <a:accent2>
        <a:srgbClr val="3984A3"/>
      </a:accent2>
      <a:accent3>
        <a:srgbClr val="2B526A"/>
      </a:accent3>
      <a:accent4>
        <a:srgbClr val="6C88B7"/>
      </a:accent4>
      <a:accent5>
        <a:srgbClr val="4C5974"/>
      </a:accent5>
      <a:accent6>
        <a:srgbClr val="303942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47994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47994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DADB5"/>
      </a:accent1>
      <a:accent2>
        <a:srgbClr val="3984A3"/>
      </a:accent2>
      <a:accent3>
        <a:srgbClr val="2B526A"/>
      </a:accent3>
      <a:accent4>
        <a:srgbClr val="6C88B7"/>
      </a:accent4>
      <a:accent5>
        <a:srgbClr val="4C5974"/>
      </a:accent5>
      <a:accent6>
        <a:srgbClr val="303942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47994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47994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