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4"/>
  </p:sldMasterIdLst>
  <p:notesMasterIdLst>
    <p:notesMasterId r:id="rId11"/>
  </p:notesMasterIdLst>
  <p:handoutMasterIdLst>
    <p:handoutMasterId r:id="rId12"/>
  </p:handoutMasterIdLst>
  <p:sldIdLst>
    <p:sldId id="422" r:id="rId5"/>
    <p:sldId id="501" r:id="rId6"/>
    <p:sldId id="502" r:id="rId7"/>
    <p:sldId id="504" r:id="rId8"/>
    <p:sldId id="503" r:id="rId9"/>
    <p:sldId id="500" r:id="rId10"/>
  </p:sldIdLst>
  <p:sldSz cx="12188825" cy="6858000"/>
  <p:notesSz cx="7027863" cy="9313863"/>
  <p:custDataLst>
    <p:tags r:id="rId13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56">
          <p15:clr>
            <a:srgbClr val="A4A3A4"/>
          </p15:clr>
        </p15:guide>
        <p15:guide id="3" orient="horz" pos="3403">
          <p15:clr>
            <a:srgbClr val="A4A3A4"/>
          </p15:clr>
        </p15:guide>
        <p15:guide id="4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1E"/>
    <a:srgbClr val="2F5662"/>
    <a:srgbClr val="FF4E00"/>
    <a:srgbClr val="B0D806"/>
    <a:srgbClr val="AAD204"/>
    <a:srgbClr val="24D997"/>
    <a:srgbClr val="23C78C"/>
    <a:srgbClr val="F199AE"/>
    <a:srgbClr val="A21636"/>
    <a:srgbClr val="FFD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3191" autoAdjust="0"/>
  </p:normalViewPr>
  <p:slideViewPr>
    <p:cSldViewPr snapToGrid="0" showGuides="1">
      <p:cViewPr varScale="1">
        <p:scale>
          <a:sx n="81" d="100"/>
          <a:sy n="81" d="100"/>
        </p:scale>
        <p:origin x="960" y="53"/>
      </p:cViewPr>
      <p:guideLst>
        <p:guide orient="horz" pos="437"/>
        <p:guide orient="horz" pos="756"/>
        <p:guide orient="horz" pos="3403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4608" y="-112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dirty="0"/>
              <a:t>Progress Software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Progress Software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5365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PROG_VisID_PPT_07_0916_cp_sectio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5" y="0"/>
            <a:ext cx="12188825" cy="6856900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93896" y="1312684"/>
            <a:ext cx="10511966" cy="738664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97233" y="3541836"/>
            <a:ext cx="7729189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90427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899"/>
          </a:xfrm>
          <a:prstGeom prst="rect">
            <a:avLst/>
          </a:prstGeom>
        </p:spPr>
      </p:pic>
      <p:pic>
        <p:nvPicPr>
          <p:cNvPr id="11" name="Picture 10" descr="PROG_VisID_PPT_07_0916_cp_PROGRESS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09" y="2686746"/>
            <a:ext cx="7299280" cy="1258877"/>
          </a:xfrm>
          <a:prstGeom prst="rect">
            <a:avLst/>
          </a:prstGeom>
        </p:spPr>
      </p:pic>
      <p:pic>
        <p:nvPicPr>
          <p:cNvPr id="12" name="Picture 11" descr="PROG_VisID_PPT_07_0916_cp_spark-close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" y="2171700"/>
            <a:ext cx="2197452" cy="2205108"/>
          </a:xfrm>
          <a:prstGeom prst="rect">
            <a:avLst/>
          </a:prstGeom>
        </p:spPr>
      </p:pic>
      <p:pic>
        <p:nvPicPr>
          <p:cNvPr id="13" name="Picture 12" descr="PROG_VisID_PPT_07_0916_cp_spark-close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" y="2171700"/>
            <a:ext cx="2197452" cy="2205108"/>
          </a:xfrm>
          <a:prstGeom prst="rect">
            <a:avLst/>
          </a:prstGeom>
        </p:spPr>
      </p:pic>
      <p:pic>
        <p:nvPicPr>
          <p:cNvPr id="14" name="Picture 13" descr="PROG_VisID_PPT_07_0916_cp_spark-close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" y="2171700"/>
            <a:ext cx="2197452" cy="22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74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3927"/>
            <a:ext cx="11375136" cy="465429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 b="0" baseline="0">
                <a:solidFill>
                  <a:srgbClr val="4D4F53"/>
                </a:solidFill>
                <a:latin typeface="+mj-lt"/>
              </a:defRPr>
            </a:lvl1pPr>
            <a:lvl2pPr marL="398446" indent="-171443">
              <a:spcBef>
                <a:spcPts val="20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b="0" baseline="0">
                <a:solidFill>
                  <a:srgbClr val="4D4F53"/>
                </a:solidFill>
                <a:latin typeface="+mj-lt"/>
              </a:defRPr>
            </a:lvl2pPr>
            <a:lvl3pPr marL="569890" indent="-171443"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914361" algn="l"/>
              </a:tabLst>
              <a:defRPr sz="2000" b="0">
                <a:solidFill>
                  <a:srgbClr val="4D4F53"/>
                </a:solidFill>
                <a:latin typeface="Calibri" pitchFamily="34" charset="0"/>
              </a:defRPr>
            </a:lvl3pPr>
            <a:lvl4pPr marL="742919" indent="-173031"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defRPr sz="1600" b="0">
                <a:solidFill>
                  <a:srgbClr val="4D4F53"/>
                </a:solidFill>
                <a:latin typeface="Calibri" pitchFamily="34" charset="0"/>
              </a:defRPr>
            </a:lvl4pPr>
            <a:lvl5pPr marL="914361" indent="-171443"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defRPr sz="1600" b="0">
                <a:solidFill>
                  <a:srgbClr val="4D4F53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81001" y="618909"/>
            <a:ext cx="11375136" cy="506413"/>
          </a:xfrm>
        </p:spPr>
        <p:txBody>
          <a:bodyPr>
            <a:noAutofit/>
          </a:bodyPr>
          <a:lstStyle>
            <a:lvl1pPr>
              <a:defRPr sz="3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lIns="91436" tIns="45719" rIns="91436" bIns="45719"/>
          <a:lstStyle>
            <a:lvl1pPr algn="ctr">
              <a:spcBef>
                <a:spcPct val="50000"/>
              </a:spcBef>
              <a:buSzPct val="130000"/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Citrix 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6941667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1568371"/>
            <a:ext cx="6901583" cy="54373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0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02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197864"/>
            <a:ext cx="10360501" cy="5130582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800"/>
              </a:spcBef>
              <a:defRPr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8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618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960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44553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0436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899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62" y="1200150"/>
            <a:ext cx="1089423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616817" y="367497"/>
            <a:ext cx="108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1810543" y="6621282"/>
            <a:ext cx="233638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2015 Progress Software Corporation.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203154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9" r:id="rId2"/>
    <p:sldLayoutId id="2147483738" r:id="rId3"/>
    <p:sldLayoutId id="2147483734" r:id="rId4"/>
    <p:sldLayoutId id="2147483762" r:id="rId5"/>
    <p:sldLayoutId id="2147483739" r:id="rId6"/>
    <p:sldLayoutId id="2147483755" r:id="rId7"/>
    <p:sldLayoutId id="2147483714" r:id="rId8"/>
    <p:sldLayoutId id="2147483767" r:id="rId9"/>
    <p:sldLayoutId id="2147483768" r:id="rId10"/>
    <p:sldLayoutId id="2147483770" r:id="rId11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8" y="1085908"/>
            <a:ext cx="6901583" cy="1754326"/>
          </a:xfrm>
        </p:spPr>
        <p:txBody>
          <a:bodyPr/>
          <a:lstStyle/>
          <a:p>
            <a:r>
              <a:rPr lang="en-US" dirty="0" err="1"/>
              <a:t>Sitefinity</a:t>
            </a:r>
            <a:r>
              <a:rPr lang="en-US" dirty="0"/>
              <a:t> Goes to the Cloud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Val Vieyra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16818" y="4142104"/>
            <a:ext cx="6302598" cy="11395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Tx/>
              <a:buFontTx/>
              <a:buNone/>
              <a:defRPr lang="en-US" sz="2400" i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  <a:defRPr lang="en-US" sz="18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lang="en-US" sz="16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Join the conversation on Twitter at </a:t>
            </a:r>
            <a:r>
              <a:rPr lang="en-US" sz="2000" dirty="0"/>
              <a:t>#</a:t>
            </a:r>
            <a:r>
              <a:rPr lang="en-US" sz="2000" dirty="0" err="1"/>
              <a:t>PRGRSummit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4204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• </a:t>
            </a:r>
          </a:p>
          <a:p>
            <a:pPr lvl="1"/>
            <a:r>
              <a:rPr lang="en-US" dirty="0"/>
              <a:t>No different than other deployments • </a:t>
            </a:r>
          </a:p>
          <a:p>
            <a:r>
              <a:rPr lang="en-US" dirty="0"/>
              <a:t>Cloud Services • </a:t>
            </a:r>
          </a:p>
          <a:p>
            <a:pPr lvl="1"/>
            <a:r>
              <a:rPr lang="en-US" dirty="0" err="1"/>
              <a:t>Sitefinity</a:t>
            </a:r>
            <a:r>
              <a:rPr lang="en-US" dirty="0"/>
              <a:t> Thunder for automated deployment </a:t>
            </a:r>
          </a:p>
          <a:p>
            <a:pPr lvl="1"/>
            <a:r>
              <a:rPr lang="en-US" dirty="0" err="1"/>
              <a:t>Powershell</a:t>
            </a:r>
            <a:r>
              <a:rPr lang="en-US" dirty="0"/>
              <a:t> scripts for automated deployment </a:t>
            </a:r>
          </a:p>
          <a:p>
            <a:pPr lvl="1"/>
            <a:r>
              <a:rPr lang="en-US" dirty="0"/>
              <a:t>Good if hooking to a continuous delivery process… </a:t>
            </a:r>
          </a:p>
          <a:p>
            <a:pPr lvl="1"/>
            <a:r>
              <a:rPr lang="en-US" dirty="0"/>
              <a:t>Manual deployment </a:t>
            </a:r>
          </a:p>
          <a:p>
            <a:r>
              <a:rPr lang="en-US" dirty="0"/>
              <a:t>Web Apps – New with </a:t>
            </a:r>
            <a:r>
              <a:rPr lang="en-US" dirty="0" err="1"/>
              <a:t>Sitefinity</a:t>
            </a:r>
            <a:r>
              <a:rPr lang="en-US" dirty="0"/>
              <a:t> 8.2! </a:t>
            </a:r>
          </a:p>
          <a:p>
            <a:pPr lvl="1"/>
            <a:r>
              <a:rPr lang="en-US" dirty="0" err="1"/>
              <a:t>Powershell</a:t>
            </a:r>
            <a:r>
              <a:rPr lang="en-US" dirty="0"/>
              <a:t> scripts for automated deployment</a:t>
            </a:r>
          </a:p>
          <a:p>
            <a:pPr lvl="1"/>
            <a:r>
              <a:rPr lang="en-US" dirty="0"/>
              <a:t>Manual deployment w/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34893671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for Azure w/ </a:t>
            </a:r>
            <a:r>
              <a:rPr lang="en-US" dirty="0" err="1"/>
              <a:t>Sitefinity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services</a:t>
            </a:r>
          </a:p>
          <a:p>
            <a:pPr lvl="1"/>
            <a:r>
              <a:rPr lang="en-US" dirty="0"/>
              <a:t>Easily offload your search requests to Azure</a:t>
            </a:r>
          </a:p>
          <a:p>
            <a:pPr lvl="1"/>
            <a:r>
              <a:rPr lang="en-US" dirty="0"/>
              <a:t>Easily customizable</a:t>
            </a:r>
          </a:p>
          <a:p>
            <a:pPr lvl="1"/>
            <a:r>
              <a:rPr lang="en-US" dirty="0"/>
              <a:t>Filters, facets, etc.</a:t>
            </a:r>
          </a:p>
          <a:p>
            <a:r>
              <a:rPr lang="en-US" dirty="0"/>
              <a:t>Storage provider</a:t>
            </a:r>
          </a:p>
          <a:p>
            <a:pPr lvl="1"/>
            <a:r>
              <a:rPr lang="en-US" dirty="0"/>
              <a:t>Store library BLOBs in Azure instead of DB or environment file system</a:t>
            </a:r>
          </a:p>
          <a:p>
            <a:pPr lvl="1"/>
            <a:r>
              <a:rPr lang="en-US" dirty="0"/>
              <a:t>Easily create a CDN endpoint in Azure </a:t>
            </a:r>
          </a:p>
          <a:p>
            <a:pPr lvl="1"/>
            <a:r>
              <a:rPr lang="en-US" dirty="0"/>
              <a:t>Offload requests for images, documents, and videos to Azure</a:t>
            </a:r>
          </a:p>
          <a:p>
            <a:r>
              <a:rPr lang="en-US" dirty="0" err="1"/>
              <a:t>Redis</a:t>
            </a:r>
            <a:r>
              <a:rPr lang="en-US" dirty="0"/>
              <a:t> support for NLB communication</a:t>
            </a:r>
          </a:p>
          <a:p>
            <a:pPr lvl="1"/>
            <a:r>
              <a:rPr lang="en-US" dirty="0"/>
              <a:t>No longer need to setup all node URLs in </a:t>
            </a:r>
            <a:r>
              <a:rPr lang="en-US" dirty="0" err="1"/>
              <a:t>Sitefinity</a:t>
            </a:r>
            <a:r>
              <a:rPr lang="en-US" dirty="0"/>
              <a:t> </a:t>
            </a:r>
            <a:r>
              <a:rPr lang="en-US" dirty="0" err="1"/>
              <a:t>SystemConfig.config</a:t>
            </a:r>
            <a:endParaRPr lang="en-US" dirty="0"/>
          </a:p>
          <a:p>
            <a:pPr lvl="1"/>
            <a:r>
              <a:rPr lang="en-US" dirty="0"/>
              <a:t>Enables usage Azure Web Apps with multiple instances</a:t>
            </a:r>
          </a:p>
          <a:p>
            <a:pPr lvl="1"/>
            <a:r>
              <a:rPr lang="en-US" dirty="0"/>
              <a:t>Automatic scalability support</a:t>
            </a:r>
          </a:p>
          <a:p>
            <a:pPr lvl="1"/>
            <a:r>
              <a:rPr lang="en-US" dirty="0"/>
              <a:t>Partial </a:t>
            </a:r>
            <a:r>
              <a:rPr lang="en-US" dirty="0" err="1"/>
              <a:t>Redis</a:t>
            </a:r>
            <a:r>
              <a:rPr lang="en-US" dirty="0"/>
              <a:t> Cache support</a:t>
            </a:r>
          </a:p>
        </p:txBody>
      </p:sp>
    </p:spTree>
    <p:extLst>
      <p:ext uri="{BB962C8B-B14F-4D97-AF65-F5344CB8AC3E}">
        <p14:creationId xmlns:p14="http://schemas.microsoft.com/office/powerpoint/2010/main" val="397545737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  <a:p>
            <a:pPr lvl="1"/>
            <a:r>
              <a:rPr lang="en-US" dirty="0"/>
              <a:t>Manual Configuration</a:t>
            </a:r>
          </a:p>
          <a:p>
            <a:r>
              <a:rPr lang="en-US" dirty="0"/>
              <a:t>Cloud Services</a:t>
            </a:r>
          </a:p>
          <a:p>
            <a:pPr lvl="1"/>
            <a:r>
              <a:rPr lang="en-US" dirty="0"/>
              <a:t>Automatic by </a:t>
            </a:r>
            <a:r>
              <a:rPr lang="en-US" dirty="0" err="1"/>
              <a:t>S</a:t>
            </a:r>
            <a:r>
              <a:rPr lang="en-US"/>
              <a:t>itefinity</a:t>
            </a:r>
            <a:endParaRPr lang="en-US" dirty="0"/>
          </a:p>
          <a:p>
            <a:r>
              <a:rPr lang="en-US" dirty="0"/>
              <a:t>Web Apps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</p:txBody>
      </p:sp>
    </p:spTree>
    <p:extLst>
      <p:ext uri="{BB962C8B-B14F-4D97-AF65-F5344CB8AC3E}">
        <p14:creationId xmlns:p14="http://schemas.microsoft.com/office/powerpoint/2010/main" val="241751928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– Again</a:t>
            </a:r>
            <a:br>
              <a:rPr lang="en-US"/>
            </a:br>
            <a:r>
              <a:rPr lang="en-US"/>
              <a:t>https://github.com/vvieyra/Dallas-Summit</a:t>
            </a:r>
            <a:endParaRPr lang="en-US" dirty="0"/>
          </a:p>
          <a:p>
            <a:r>
              <a:rPr lang="en-US" dirty="0" err="1"/>
              <a:t>Sitefinity</a:t>
            </a:r>
            <a:r>
              <a:rPr lang="en-US" dirty="0"/>
              <a:t> Azure Scripts</a:t>
            </a:r>
            <a:br>
              <a:rPr lang="en-US" dirty="0"/>
            </a:br>
            <a:r>
              <a:rPr lang="en-US" dirty="0"/>
              <a:t>https://github.com/Sitefinity/sitefinity-azure-powershell-deployment</a:t>
            </a:r>
          </a:p>
          <a:p>
            <a:r>
              <a:rPr lang="en-US" dirty="0"/>
              <a:t>Thunder Download</a:t>
            </a:r>
            <a:br>
              <a:rPr lang="en-US" dirty="0"/>
            </a:br>
            <a:r>
              <a:rPr lang="en-US" dirty="0"/>
              <a:t>https://visualstudiogallery.msdn.microsoft.com/381fde64-9898-4a5d-ae20-861e119bbf92</a:t>
            </a:r>
          </a:p>
          <a:p>
            <a:r>
              <a:rPr lang="en-US" dirty="0" err="1"/>
              <a:t>Sitefinity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 Cache</a:t>
            </a:r>
            <a:br>
              <a:rPr lang="en-US" dirty="0"/>
            </a:br>
            <a:r>
              <a:rPr lang="en-US" dirty="0"/>
              <a:t>http://docs.sitefinity.com/configure-azure-redis-cache</a:t>
            </a:r>
          </a:p>
        </p:txBody>
      </p:sp>
    </p:spTree>
    <p:extLst>
      <p:ext uri="{BB962C8B-B14F-4D97-AF65-F5344CB8AC3E}">
        <p14:creationId xmlns:p14="http://schemas.microsoft.com/office/powerpoint/2010/main" val="157568910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4505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gress14">
  <a:themeElements>
    <a:clrScheme name="Progress Sept 25 2013">
      <a:dk1>
        <a:srgbClr val="000000"/>
      </a:dk1>
      <a:lt1>
        <a:srgbClr val="FFFFFF"/>
      </a:lt1>
      <a:dk2>
        <a:srgbClr val="005F97"/>
      </a:dk2>
      <a:lt2>
        <a:srgbClr val="FFFFFF"/>
      </a:lt2>
      <a:accent1>
        <a:srgbClr val="FF4E00"/>
      </a:accent1>
      <a:accent2>
        <a:srgbClr val="24A382"/>
      </a:accent2>
      <a:accent3>
        <a:srgbClr val="0072B7"/>
      </a:accent3>
      <a:accent4>
        <a:srgbClr val="C1282D"/>
      </a:accent4>
      <a:accent5>
        <a:srgbClr val="FCDB3F"/>
      </a:accent5>
      <a:accent6>
        <a:srgbClr val="58595B"/>
      </a:accent6>
      <a:hlink>
        <a:srgbClr val="FF4E00"/>
      </a:hlink>
      <a:folHlink>
        <a:srgbClr val="FF4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i="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gress2016Template" id="{8C546B51-C6ED-5143-A1A2-C5B34B0CABE7}" vid="{8B3E31F3-AE72-D443-88F3-50A5D9A7B4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 xmlns="7c69e624-827f-471b-adea-ac070ddc6867">false</Policy>
    <Location1_0 xmlns="efb4a6a7-40f5-4c55-b7cd-bfe5555b5884">
      <Terms xmlns="http://schemas.microsoft.com/office/infopath/2007/PartnerControls"/>
    </Location1_0>
    <MetaDescription xmlns="7c69e624-827f-471b-adea-ac070ddc6867" xsi:nil="true"/>
    <Category1_0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ef797fd0-0a2c-4c70-979e-7c4753a1af05</TermId>
        </TermInfo>
      </Terms>
    </Category1_0>
    <g7620f54b84d4877b8ce49e3874564d0 xmlns="7c69e624-827f-471b-adea-ac070ddc6867">
      <Terms xmlns="http://schemas.microsoft.com/office/infopath/2007/PartnerControls"/>
    </g7620f54b84d4877b8ce49e3874564d0>
    <c60905045b3141dfb44ebee3a51fd0a7 xmlns="7c69e624-827f-471b-adea-ac070ddc6867">
      <Terms xmlns="http://schemas.microsoft.com/office/infopath/2007/PartnerControls"/>
    </c60905045b3141dfb44ebee3a51fd0a7>
    <Industry_0 xmlns="7c69e624-827f-471b-adea-ac070ddc6867">
      <Terms xmlns="http://schemas.microsoft.com/office/infopath/2007/PartnerControls"/>
    </Industry_0>
    <Summary xmlns="7c69e624-827f-471b-adea-ac070ddc6867" xsi:nil="true"/>
    <TaxCatchAll xmlns="7c69e624-827f-471b-adea-ac070ddc6867">
      <Value>367</Value>
    </TaxCatchAll>
    <ContentType1_0 xmlns="efb4a6a7-40f5-4c55-b7cd-bfe5555b5884">
      <Terms xmlns="http://schemas.microsoft.com/office/infopath/2007/PartnerControls"/>
    </ContentType1_0>
    <Solution_0 xmlns="7c69e624-827f-471b-adea-ac070ddc6867">
      <Terms xmlns="http://schemas.microsoft.com/office/infopath/2007/PartnerControls"/>
    </Solution_0>
    <kb2a064789314f00a60cb6c3cf784453 xmlns="7c69e624-827f-471b-adea-ac070ddc6867">
      <Terms xmlns="http://schemas.microsoft.com/office/infopath/2007/PartnerControls"/>
    </kb2a064789314f00a60cb6c3cf784453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7762244904354189B623A14C45C78D5B009BE410C6F004421E9B31CE4C3BF734AD008DF6C51CFB236842A026F88F613870DE" ma:contentTypeVersion="77" ma:contentTypeDescription="Create a new document." ma:contentTypeScope="" ma:versionID="94caf53eca1cada6ad71f226d4f43dce">
  <xsd:schema xmlns:xsd="http://www.w3.org/2001/XMLSchema" xmlns:xs="http://www.w3.org/2001/XMLSchema" xmlns:p="http://schemas.microsoft.com/office/2006/metadata/properties" xmlns:ns2="efb4a6a7-40f5-4c55-b7cd-bfe5555b5884" xmlns:ns3="7c69e624-827f-471b-adea-ac070ddc6867" targetNamespace="http://schemas.microsoft.com/office/2006/metadata/properties" ma:root="true" ma:fieldsID="97bacc91e82c4e25a328ee5bcb735fb9" ns2:_="" ns3:_="">
    <xsd:import namespace="efb4a6a7-40f5-4c55-b7cd-bfe5555b5884"/>
    <xsd:import namespace="7c69e624-827f-471b-adea-ac070ddc6867"/>
    <xsd:element name="properties">
      <xsd:complexType>
        <xsd:sequence>
          <xsd:element name="documentManagement">
            <xsd:complexType>
              <xsd:all>
                <xsd:element ref="ns3:Summary" minOccurs="0"/>
                <xsd:element ref="ns3:MetaDescription" minOccurs="0"/>
                <xsd:element ref="ns3:Policy" minOccurs="0"/>
                <xsd:element ref="ns3:Industry_0" minOccurs="0"/>
                <xsd:element ref="ns2:Location1_0" minOccurs="0"/>
                <xsd:element ref="ns3:TaxCatchAll" minOccurs="0"/>
                <xsd:element ref="ns3:TaxCatchAllLabel" minOccurs="0"/>
                <xsd:element ref="ns3:Category1_0" minOccurs="0"/>
                <xsd:element ref="ns2:ContentType1_0" minOccurs="0"/>
                <xsd:element ref="ns3:kb2a064789314f00a60cb6c3cf784453" minOccurs="0"/>
                <xsd:element ref="ns3:Solution_0" minOccurs="0"/>
                <xsd:element ref="ns3:c60905045b3141dfb44ebee3a51fd0a7" minOccurs="0"/>
                <xsd:element ref="ns3:g7620f54b84d4877b8ce49e3874564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4a6a7-40f5-4c55-b7cd-bfe5555b5884" elementFormDefault="qualified">
    <xsd:import namespace="http://schemas.microsoft.com/office/2006/documentManagement/types"/>
    <xsd:import namespace="http://schemas.microsoft.com/office/infopath/2007/PartnerControls"/>
    <xsd:element name="Location1_0" ma:index="13" nillable="true" ma:taxonomy="true" ma:internalName="Location1_0" ma:taxonomyFieldName="Location1" ma:displayName="Location" ma:default="" ma:fieldId="{4a19d0fd-e2d8-4bdf-9d9f-62784e6d291e}" ma:taxonomyMulti="true" ma:sspId="7b600b03-3399-40df-9d9c-caeefc5a4d97" ma:termSetId="928ecf7e-5ffd-4d70-8570-4eabbc9f73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tentType1_0" ma:index="21" nillable="true" ma:taxonomy="true" ma:internalName="ContentType1_0" ma:taxonomyFieldName="ContentType1" ma:displayName="Content Type" ma:default="" ma:fieldId="{11444373-c56f-4b66-a200-4ad1b94ffae6}" ma:taxonomyMulti="true" ma:sspId="7b600b03-3399-40df-9d9c-caeefc5a4d97" ma:termSetId="5aa15f61-36bc-4410-840a-be7c2ccad28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9e624-827f-471b-adea-ac070ddc6867" elementFormDefault="qualified">
    <xsd:import namespace="http://schemas.microsoft.com/office/2006/documentManagement/types"/>
    <xsd:import namespace="http://schemas.microsoft.com/office/infopath/2007/PartnerControls"/>
    <xsd:element name="Summary" ma:index="9" nillable="true" ma:displayName="Summary" ma:internalName="Summary">
      <xsd:simpleType>
        <xsd:restriction base="dms:Unknown"/>
      </xsd:simpleType>
    </xsd:element>
    <xsd:element name="MetaDescription" ma:index="10" nillable="true" ma:displayName="Meta Description" ma:hidden="true" ma:internalName="MetaDescription" ma:readOnly="false">
      <xsd:simpleType>
        <xsd:restriction base="dms:Note"/>
      </xsd:simpleType>
    </xsd:element>
    <xsd:element name="Policy" ma:index="11" nillable="true" ma:displayName="Policy" ma:internalName="Policy">
      <xsd:simpleType>
        <xsd:restriction base="dms:Boolean"/>
      </xsd:simpleType>
    </xsd:element>
    <xsd:element name="Industry_0" ma:index="12" nillable="true" ma:taxonomy="true" ma:internalName="Industry_0" ma:taxonomyFieldName="Industry" ma:displayName="Industry" ma:default="" ma:fieldId="{54782f52-600e-43b5-a6fd-b215e0434802}" ma:taxonomyMulti="true" ma:sspId="7b600b03-3399-40df-9d9c-caeefc5a4d97" ma:termSetId="eb725fca-679b-44ad-aba0-523e9b641f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9d269f6-3014-462f-9504-c656af7f5a48}" ma:internalName="TaxCatchAll" ma:showField="CatchAllData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9d269f6-3014-462f-9504-c656af7f5a48}" ma:internalName="TaxCatchAllLabel" ma:readOnly="true" ma:showField="CatchAllDataLabel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1_0" ma:index="19" nillable="true" ma:taxonomy="true" ma:internalName="Category1_0" ma:taxonomyFieldName="Category1" ma:displayName="Category" ma:readOnly="false" ma:default="" ma:fieldId="{76361ab5-a999-4bf4-b0a9-d3c0bdaba2c4}" ma:taxonomyMulti="true" ma:sspId="7b600b03-3399-40df-9d9c-caeefc5a4d97" ma:termSetId="cb52a124-ba58-44ba-aea0-e8392dfbd867" ma:anchorId="e0850434-8544-4c75-a3ba-67842db1fa28" ma:open="false" ma:isKeyword="false">
      <xsd:complexType>
        <xsd:sequence>
          <xsd:element ref="pc:Terms" minOccurs="0" maxOccurs="1"/>
        </xsd:sequence>
      </xsd:complexType>
    </xsd:element>
    <xsd:element name="kb2a064789314f00a60cb6c3cf784453" ma:index="22" nillable="true" ma:taxonomy="true" ma:internalName="kb2a064789314f00a60cb6c3cf784453" ma:taxonomyFieldName="GFOAudience" ma:displayName="GFO Audience" ma:default="" ma:fieldId="{4b2a0647-8931-4f00-a60c-b6c3cf784453}" ma:taxonomyMulti="true" ma:sspId="7b600b03-3399-40df-9d9c-caeefc5a4d97" ma:termSetId="7ee8fa4c-c075-492c-99fd-7a826c8a1f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olution_0" ma:index="24" nillable="true" ma:taxonomy="true" ma:internalName="Solution_0" ma:taxonomyFieldName="Solution0" ma:displayName="Solution" ma:default="" ma:fieldId="{08ee8523-5519-4869-bd80-fd97b8eed69f}" ma:taxonomyMulti="true" ma:sspId="7b600b03-3399-40df-9d9c-caeefc5a4d97" ma:termSetId="3588f872-1047-4b04-ab77-d19bff1649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60905045b3141dfb44ebee3a51fd0a7" ma:index="25" nillable="true" ma:taxonomy="true" ma:internalName="c60905045b3141dfb44ebee3a51fd0a7" ma:taxonomyFieldName="IndustrySolution" ma:displayName="IndustrySolution" ma:readOnly="false" ma:default="" ma:fieldId="{c6090504-5b31-41df-b44e-bee3a51fd0a7}" ma:taxonomyMulti="true" ma:sspId="7b600b03-3399-40df-9d9c-caeefc5a4d97" ma:termSetId="101cb54c-3813-433a-907a-450f349238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7620f54b84d4877b8ce49e3874564d0" ma:index="27" nillable="true" ma:taxonomy="true" ma:internalName="g7620f54b84d4877b8ce49e3874564d0" ma:taxonomyFieldName="OpenEdgeModule" ma:displayName="OpenEdgeModule" ma:default="" ma:fieldId="{07620f54-b84d-4877-b8ce-49e3874564d0}" ma:taxonomyMulti="true" ma:sspId="7b600b03-3399-40df-9d9c-caeefc5a4d97" ma:termSetId="7cd707e9-9176-4196-bd54-81064918895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A4C4B2-98B1-44DF-A244-E8FB7A2D1956}">
  <ds:schemaRefs>
    <ds:schemaRef ds:uri="http://purl.org/dc/elements/1.1/"/>
    <ds:schemaRef ds:uri="http://schemas.microsoft.com/office/2006/metadata/properties"/>
    <ds:schemaRef ds:uri="efb4a6a7-40f5-4c55-b7cd-bfe5555b588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c69e624-827f-471b-adea-ac070ddc686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46AF19-F549-4C4F-B9D8-4238DD1AC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b4a6a7-40f5-4c55-b7cd-bfe5555b5884"/>
    <ds:schemaRef ds:uri="7c69e624-827f-471b-adea-ac070ddc6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19881</TotalTime>
  <Words>177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ＭＳ Ｐゴシック</vt:lpstr>
      <vt:lpstr>Wingdings</vt:lpstr>
      <vt:lpstr>Progress14</vt:lpstr>
      <vt:lpstr>Sitefinity Goes to the Cloud  Val Vieyra </vt:lpstr>
      <vt:lpstr>Azure deployment options</vt:lpstr>
      <vt:lpstr>Other uses for Azure w/ Sitefinity </vt:lpstr>
      <vt:lpstr>Load Balancing</vt:lpstr>
      <vt:lpstr>Useful Links</vt:lpstr>
      <vt:lpstr>PowerPoint Presentation</vt:lpstr>
    </vt:vector>
  </TitlesOfParts>
  <Manager/>
  <Company>Progress Software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PPT Template 16x9</dc:title>
  <dc:subject/>
  <dc:creator>Progress Software Corporation</dc:creator>
  <cp:keywords/>
  <dc:description/>
  <cp:lastModifiedBy>Val Vieyra</cp:lastModifiedBy>
  <cp:revision>1240</cp:revision>
  <cp:lastPrinted>2013-09-18T03:48:20Z</cp:lastPrinted>
  <dcterms:created xsi:type="dcterms:W3CDTF">2010-07-07T00:59:08Z</dcterms:created>
  <dcterms:modified xsi:type="dcterms:W3CDTF">2016-05-12T16:07:41Z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0x0101007762244904354189B623A14C45C78D5B009BE410C6F004421E9B31CE4C3BF734AD008DF6C51CFB236842A026F88F613870DE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/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</Properties>
</file>