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4"/>
  </p:sldMasterIdLst>
  <p:notesMasterIdLst>
    <p:notesMasterId r:id="rId47"/>
  </p:notesMasterIdLst>
  <p:handoutMasterIdLst>
    <p:handoutMasterId r:id="rId48"/>
  </p:handoutMasterIdLst>
  <p:sldIdLst>
    <p:sldId id="422" r:id="rId5"/>
    <p:sldId id="539" r:id="rId6"/>
    <p:sldId id="501" r:id="rId7"/>
    <p:sldId id="502" r:id="rId8"/>
    <p:sldId id="503" r:id="rId9"/>
    <p:sldId id="504" r:id="rId10"/>
    <p:sldId id="506" r:id="rId11"/>
    <p:sldId id="505" r:id="rId12"/>
    <p:sldId id="507" r:id="rId13"/>
    <p:sldId id="508" r:id="rId14"/>
    <p:sldId id="509" r:id="rId15"/>
    <p:sldId id="510" r:id="rId16"/>
    <p:sldId id="511" r:id="rId17"/>
    <p:sldId id="512" r:id="rId18"/>
    <p:sldId id="514" r:id="rId19"/>
    <p:sldId id="515" r:id="rId20"/>
    <p:sldId id="516" r:id="rId21"/>
    <p:sldId id="518" r:id="rId22"/>
    <p:sldId id="519" r:id="rId23"/>
    <p:sldId id="528" r:id="rId24"/>
    <p:sldId id="529" r:id="rId25"/>
    <p:sldId id="530" r:id="rId26"/>
    <p:sldId id="533" r:id="rId27"/>
    <p:sldId id="531" r:id="rId28"/>
    <p:sldId id="532" r:id="rId29"/>
    <p:sldId id="534" r:id="rId30"/>
    <p:sldId id="535" r:id="rId31"/>
    <p:sldId id="536" r:id="rId32"/>
    <p:sldId id="541" r:id="rId33"/>
    <p:sldId id="540" r:id="rId34"/>
    <p:sldId id="542" r:id="rId35"/>
    <p:sldId id="543" r:id="rId36"/>
    <p:sldId id="544" r:id="rId37"/>
    <p:sldId id="546" r:id="rId38"/>
    <p:sldId id="545" r:id="rId39"/>
    <p:sldId id="547" r:id="rId40"/>
    <p:sldId id="548" r:id="rId41"/>
    <p:sldId id="549" r:id="rId42"/>
    <p:sldId id="550" r:id="rId43"/>
    <p:sldId id="551" r:id="rId44"/>
    <p:sldId id="537" r:id="rId45"/>
    <p:sldId id="500" r:id="rId46"/>
  </p:sldIdLst>
  <p:sldSz cx="12188825" cy="6858000"/>
  <p:notesSz cx="7027863" cy="9313863"/>
  <p:custDataLst>
    <p:tags r:id="rId49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">
          <p15:clr>
            <a:srgbClr val="A4A3A4"/>
          </p15:clr>
        </p15:guide>
        <p15:guide id="2" orient="horz" pos="756">
          <p15:clr>
            <a:srgbClr val="A4A3A4"/>
          </p15:clr>
        </p15:guide>
        <p15:guide id="3" orient="horz" pos="3403">
          <p15:clr>
            <a:srgbClr val="A4A3A4"/>
          </p15:clr>
        </p15:guide>
        <p15:guide id="4" pos="38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21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provanc" initials="c" lastIdx="1" clrIdx="0"/>
  <p:cmAuthor id="1" name="Chuck Provancher" initials="cp" lastIdx="2" clrIdx="1"/>
  <p:cmAuthor id="2" name="Progress Software" initials="" lastIdx="0" clrIdx="2"/>
  <p:cmAuthor id="3" name="Chuck Provancher" initials="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1E"/>
    <a:srgbClr val="2F5662"/>
    <a:srgbClr val="FF4E00"/>
    <a:srgbClr val="B0D806"/>
    <a:srgbClr val="AAD204"/>
    <a:srgbClr val="24D997"/>
    <a:srgbClr val="23C78C"/>
    <a:srgbClr val="F199AE"/>
    <a:srgbClr val="A21636"/>
    <a:srgbClr val="FFD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85839" autoAdjust="0"/>
  </p:normalViewPr>
  <p:slideViewPr>
    <p:cSldViewPr snapToGrid="0" showGuides="1">
      <p:cViewPr varScale="1">
        <p:scale>
          <a:sx n="74" d="100"/>
          <a:sy n="74" d="100"/>
        </p:scale>
        <p:origin x="1248" y="77"/>
      </p:cViewPr>
      <p:guideLst>
        <p:guide orient="horz" pos="437"/>
        <p:guide orient="horz" pos="756"/>
        <p:guide orient="horz" pos="3403"/>
        <p:guide pos="38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-4608" y="-112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r>
              <a:rPr lang="en-US" i="0" dirty="0"/>
              <a:t>Progress Software</a:t>
            </a:r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D2F5EF90-0EF8-4688-ABBA-2D94A5D7A6DA}" type="slidenum">
              <a:rPr lang="en-US" i="0"/>
              <a:pPr>
                <a:defRPr/>
              </a:pPr>
              <a:t>‹#›</a:t>
            </a:fld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140713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0" y="700088"/>
            <a:ext cx="62055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4363"/>
            <a:ext cx="5154613" cy="418941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Progress Software</a:t>
            </a: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46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79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gets compiled?</a:t>
            </a:r>
          </a:p>
          <a:p>
            <a:r>
              <a:rPr lang="en-US" dirty="0"/>
              <a:t>Page</a:t>
            </a:r>
            <a:r>
              <a:rPr lang="en-US" baseline="0" dirty="0"/>
              <a:t> Nodes</a:t>
            </a:r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 gets cached?</a:t>
            </a:r>
          </a:p>
          <a:p>
            <a:r>
              <a:rPr lang="en-US" baseline="0" dirty="0"/>
              <a:t>Html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74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73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90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83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execution policy</a:t>
            </a:r>
          </a:p>
          <a:p>
            <a:r>
              <a:rPr lang="en-US" dirty="0"/>
              <a:t>Run</a:t>
            </a:r>
            <a:r>
              <a:rPr lang="en-US" baseline="0" dirty="0"/>
              <a:t> as admin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0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gets compiled?</a:t>
            </a:r>
          </a:p>
          <a:p>
            <a:r>
              <a:rPr lang="en-US" dirty="0"/>
              <a:t>Page</a:t>
            </a:r>
            <a:r>
              <a:rPr lang="en-US" baseline="0" dirty="0"/>
              <a:t> Nodes</a:t>
            </a:r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 gets cached?</a:t>
            </a:r>
          </a:p>
          <a:p>
            <a:r>
              <a:rPr lang="en-US" baseline="0" dirty="0"/>
              <a:t>Html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gets compiled?</a:t>
            </a:r>
          </a:p>
          <a:p>
            <a:r>
              <a:rPr lang="en-US" dirty="0"/>
              <a:t>Page</a:t>
            </a:r>
            <a:r>
              <a:rPr lang="en-US" baseline="0" dirty="0"/>
              <a:t> Nodes</a:t>
            </a:r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 gets cached?</a:t>
            </a:r>
          </a:p>
          <a:p>
            <a:r>
              <a:rPr lang="en-US" baseline="0" dirty="0"/>
              <a:t>Html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50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gets compiled?</a:t>
            </a:r>
          </a:p>
          <a:p>
            <a:r>
              <a:rPr lang="en-US" dirty="0"/>
              <a:t>Page</a:t>
            </a:r>
            <a:r>
              <a:rPr lang="en-US" baseline="0" dirty="0"/>
              <a:t> Nodes</a:t>
            </a:r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 gets cached?</a:t>
            </a:r>
          </a:p>
          <a:p>
            <a:r>
              <a:rPr lang="en-US" baseline="0" dirty="0"/>
              <a:t>Html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7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gets compiled?</a:t>
            </a:r>
          </a:p>
          <a:p>
            <a:r>
              <a:rPr lang="en-US" dirty="0"/>
              <a:t>Page</a:t>
            </a:r>
            <a:r>
              <a:rPr lang="en-US" baseline="0" dirty="0"/>
              <a:t> Nodes</a:t>
            </a:r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 gets cached?</a:t>
            </a:r>
          </a:p>
          <a:p>
            <a:r>
              <a:rPr lang="en-US" baseline="0" dirty="0"/>
              <a:t>Html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6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gets compiled?</a:t>
            </a:r>
          </a:p>
          <a:p>
            <a:r>
              <a:rPr lang="en-US" dirty="0"/>
              <a:t>Page</a:t>
            </a:r>
            <a:r>
              <a:rPr lang="en-US" baseline="0" dirty="0"/>
              <a:t> Nodes</a:t>
            </a:r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 gets cached?</a:t>
            </a:r>
          </a:p>
          <a:p>
            <a:r>
              <a:rPr lang="en-US" baseline="0" dirty="0"/>
              <a:t>Html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6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gets compiled?</a:t>
            </a:r>
          </a:p>
          <a:p>
            <a:r>
              <a:rPr lang="en-US" dirty="0"/>
              <a:t>Page</a:t>
            </a:r>
            <a:r>
              <a:rPr lang="en-US" baseline="0" dirty="0"/>
              <a:t> Nodes</a:t>
            </a:r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 gets cached?</a:t>
            </a:r>
          </a:p>
          <a:p>
            <a:r>
              <a:rPr lang="en-US" baseline="0" dirty="0"/>
              <a:t>Html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9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gets compiled?</a:t>
            </a:r>
          </a:p>
          <a:p>
            <a:r>
              <a:rPr lang="en-US" dirty="0"/>
              <a:t>Page</a:t>
            </a:r>
            <a:r>
              <a:rPr lang="en-US" baseline="0" dirty="0"/>
              <a:t> Nodes</a:t>
            </a:r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 gets cached?</a:t>
            </a:r>
          </a:p>
          <a:p>
            <a:r>
              <a:rPr lang="en-US" baseline="0" dirty="0"/>
              <a:t>Html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24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gets compiled?</a:t>
            </a:r>
          </a:p>
          <a:p>
            <a:r>
              <a:rPr lang="en-US" dirty="0"/>
              <a:t>Page</a:t>
            </a:r>
            <a:r>
              <a:rPr lang="en-US" baseline="0" dirty="0"/>
              <a:t> Nodes</a:t>
            </a:r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 gets cached?</a:t>
            </a:r>
          </a:p>
          <a:p>
            <a:r>
              <a:rPr lang="en-US" baseline="0" dirty="0"/>
              <a:t>Html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3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5365" y="0"/>
            <a:ext cx="12188825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 descr="PROG_VisID_PPT_07_0916_cp_sectio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5" y="0"/>
            <a:ext cx="12188825" cy="6856900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893896" y="1312684"/>
            <a:ext cx="10511966" cy="738664"/>
          </a:xfrm>
          <a:ln algn="ctr"/>
        </p:spPr>
        <p:txBody>
          <a:bodyPr lIns="0" tIns="0" rIns="0" bIns="0" anchor="ctr" anchorCtr="0"/>
          <a:lstStyle>
            <a:lvl1pPr>
              <a:lnSpc>
                <a:spcPct val="100000"/>
              </a:lnSpc>
              <a:defRPr sz="4800" b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97233" y="3541836"/>
            <a:ext cx="7729189" cy="723098"/>
          </a:xfrm>
          <a:ln algn="ctr"/>
        </p:spPr>
        <p:txBody>
          <a:bodyPr lIns="0" tIns="0" rIns="0" bIns="0" anchor="ctr" anchorCtr="0"/>
          <a:lstStyle>
            <a:lvl1pPr marL="0" indent="0">
              <a:buClrTx/>
              <a:buFontTx/>
              <a:buNone/>
              <a:defRPr sz="240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790427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899"/>
          </a:xfrm>
          <a:prstGeom prst="rect">
            <a:avLst/>
          </a:prstGeom>
        </p:spPr>
      </p:pic>
      <p:pic>
        <p:nvPicPr>
          <p:cNvPr id="11" name="Picture 10" descr="PROG_VisID_PPT_07_0916_cp_PROGRESS-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709" y="2686746"/>
            <a:ext cx="7299280" cy="1258877"/>
          </a:xfrm>
          <a:prstGeom prst="rect">
            <a:avLst/>
          </a:prstGeom>
        </p:spPr>
      </p:pic>
      <p:pic>
        <p:nvPicPr>
          <p:cNvPr id="12" name="Picture 11" descr="PROG_VisID_PPT_07_0916_cp_spark-close1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48" y="2171700"/>
            <a:ext cx="2197452" cy="2205108"/>
          </a:xfrm>
          <a:prstGeom prst="rect">
            <a:avLst/>
          </a:prstGeom>
        </p:spPr>
      </p:pic>
      <p:pic>
        <p:nvPicPr>
          <p:cNvPr id="13" name="Picture 12" descr="PROG_VisID_PPT_07_0916_cp_spark-close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48" y="2171700"/>
            <a:ext cx="2197452" cy="2205108"/>
          </a:xfrm>
          <a:prstGeom prst="rect">
            <a:avLst/>
          </a:prstGeom>
        </p:spPr>
      </p:pic>
      <p:pic>
        <p:nvPicPr>
          <p:cNvPr id="14" name="Picture 13" descr="PROG_VisID_PPT_07_0916_cp_spark-close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48" y="2171700"/>
            <a:ext cx="2197452" cy="22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774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1568371"/>
            <a:ext cx="6901583" cy="543739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805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62" y="1200150"/>
            <a:ext cx="10360501" cy="530352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2029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62" y="1197864"/>
            <a:ext cx="10360501" cy="5130582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1800"/>
              </a:spcBef>
              <a:defRPr/>
            </a:lvl2pPr>
            <a:lvl3pPr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/>
            </a:lvl4pPr>
            <a:lvl5pPr>
              <a:spcBef>
                <a:spcPts val="1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82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00150"/>
            <a:ext cx="5385514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91189"/>
            <a:ext cx="5385514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200150"/>
            <a:ext cx="5387630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1991189"/>
            <a:ext cx="5387630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0618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1960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44553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00436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899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62" y="1200150"/>
            <a:ext cx="10894238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616817" y="367497"/>
            <a:ext cx="108011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3157" name="Rectangle 5"/>
          <p:cNvSpPr>
            <a:spLocks noChangeArrowheads="1"/>
          </p:cNvSpPr>
          <p:nvPr/>
        </p:nvSpPr>
        <p:spPr bwMode="black">
          <a:xfrm>
            <a:off x="1810543" y="6621282"/>
            <a:ext cx="2336383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buSzTx/>
              <a:defRPr/>
            </a:pPr>
            <a:r>
              <a:rPr lang="en-US" sz="7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2015 Progress Software Corporation. All rights reserved.</a:t>
            </a:r>
          </a:p>
        </p:txBody>
      </p:sp>
      <p:sp>
        <p:nvSpPr>
          <p:cNvPr id="1713158" name="Rectangle 6"/>
          <p:cNvSpPr>
            <a:spLocks noChangeArrowheads="1"/>
          </p:cNvSpPr>
          <p:nvPr/>
        </p:nvSpPr>
        <p:spPr bwMode="auto">
          <a:xfrm>
            <a:off x="203154" y="6590505"/>
            <a:ext cx="15673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1033463" eaLnBrk="0" hangingPunct="0">
              <a:spcBef>
                <a:spcPct val="0"/>
              </a:spcBef>
              <a:buSzTx/>
              <a:defRPr/>
            </a:pPr>
            <a:fld id="{CE68E300-6CD8-4700-9D8F-1117408838C5}" type="slidenum">
              <a:rPr lang="en-US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l" defTabSz="1033463" eaLnBrk="0" hangingPunct="0">
                <a:spcBef>
                  <a:spcPct val="0"/>
                </a:spcBef>
                <a:buSzTx/>
                <a:defRPr/>
              </a:pPr>
              <a:t>‹#›</a:t>
            </a:fld>
            <a:endParaRPr lang="en-US" sz="900" i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69" r:id="rId2"/>
    <p:sldLayoutId id="2147483738" r:id="rId3"/>
    <p:sldLayoutId id="2147483734" r:id="rId4"/>
    <p:sldLayoutId id="2147483762" r:id="rId5"/>
    <p:sldLayoutId id="2147483739" r:id="rId6"/>
    <p:sldLayoutId id="2147483755" r:id="rId7"/>
    <p:sldLayoutId id="2147483714" r:id="rId8"/>
    <p:sldLayoutId id="2147483767" r:id="rId9"/>
    <p:sldLayoutId id="2147483768" r:id="rId10"/>
  </p:sldLayoutIdLst>
  <p:transition>
    <p:wipe dir="r"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US" sz="20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1"/>
        </a:buClr>
        <a:buChar char="•"/>
        <a:defRPr lang="en-US" sz="18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–"/>
        <a:defRPr lang="en-US" sz="16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1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chemeClr val="accent1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6818" y="892009"/>
            <a:ext cx="6901583" cy="2142125"/>
          </a:xfrm>
        </p:spPr>
        <p:txBody>
          <a:bodyPr/>
          <a:lstStyle/>
          <a:p>
            <a:r>
              <a:rPr lang="en-US" dirty="0"/>
              <a:t>More Performance Optimizations for </a:t>
            </a:r>
            <a:r>
              <a:rPr lang="en-US"/>
              <a:t>Sitefinity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Val Vieyra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616818" y="4142104"/>
            <a:ext cx="6302598" cy="11395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Tx/>
              <a:buFontTx/>
              <a:buNone/>
              <a:defRPr lang="en-US" sz="2400" i="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Char char="•"/>
              <a:defRPr lang="en-US" sz="18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lang="en-US" sz="16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Courier New" pitchFamily="49" charset="0"/>
              <a:buChar char="o"/>
              <a:defRPr lang="en-US" sz="1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Courier New" pitchFamily="49" charset="0"/>
              <a:buChar char="o"/>
              <a:defRPr lang="en-US" sz="1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Join the conversation on Twitter at </a:t>
            </a:r>
            <a:r>
              <a:rPr lang="en-US" sz="2000" dirty="0"/>
              <a:t>#</a:t>
            </a:r>
            <a:r>
              <a:rPr lang="en-US" sz="2000" dirty="0" err="1"/>
              <a:t>PRGRSummit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954204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talking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What are we gaining?</a:t>
            </a:r>
          </a:p>
          <a:p>
            <a:pPr lvl="1"/>
            <a:r>
              <a:rPr lang="en-US" dirty="0"/>
              <a:t>Server side performance</a:t>
            </a:r>
          </a:p>
          <a:p>
            <a:pPr lvl="1"/>
            <a:r>
              <a:rPr lang="en-US" dirty="0"/>
              <a:t>CPU Cycles</a:t>
            </a:r>
          </a:p>
          <a:p>
            <a:r>
              <a:rPr lang="en-US" dirty="0"/>
              <a:t>What we are NOT gaining</a:t>
            </a:r>
          </a:p>
          <a:p>
            <a:pPr lvl="1"/>
            <a:r>
              <a:rPr lang="en-US" dirty="0"/>
              <a:t>Client side performance</a:t>
            </a:r>
          </a:p>
          <a:p>
            <a:pPr lvl="1"/>
            <a:r>
              <a:rPr lang="en-US" dirty="0"/>
              <a:t>Code performance</a:t>
            </a:r>
          </a:p>
        </p:txBody>
      </p:sp>
    </p:spTree>
    <p:extLst>
      <p:ext uri="{BB962C8B-B14F-4D97-AF65-F5344CB8AC3E}">
        <p14:creationId xmlns:p14="http://schemas.microsoft.com/office/powerpoint/2010/main" val="148141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4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does </a:t>
            </a:r>
            <a:r>
              <a:rPr lang="en-US" dirty="0" err="1">
                <a:solidFill>
                  <a:prstClr val="black"/>
                </a:solidFill>
              </a:rPr>
              <a:t>Sitefinity</a:t>
            </a:r>
            <a:r>
              <a:rPr lang="en-US" dirty="0">
                <a:solidFill>
                  <a:prstClr val="black"/>
                </a:solidFill>
              </a:rPr>
              <a:t> do out of the box?</a:t>
            </a:r>
          </a:p>
        </p:txBody>
      </p:sp>
    </p:spTree>
    <p:extLst>
      <p:ext uri="{BB962C8B-B14F-4D97-AF65-F5344CB8AC3E}">
        <p14:creationId xmlns:p14="http://schemas.microsoft.com/office/powerpoint/2010/main" val="137464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4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does </a:t>
            </a:r>
            <a:r>
              <a:rPr lang="en-US" dirty="0" err="1">
                <a:solidFill>
                  <a:prstClr val="black"/>
                </a:solidFill>
              </a:rPr>
              <a:t>Sitefinity</a:t>
            </a:r>
            <a:r>
              <a:rPr lang="en-US" dirty="0">
                <a:solidFill>
                  <a:prstClr val="black"/>
                </a:solidFill>
              </a:rPr>
              <a:t> do out of the box?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4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4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does </a:t>
            </a:r>
            <a:r>
              <a:rPr lang="en-US" dirty="0" err="1">
                <a:solidFill>
                  <a:prstClr val="black"/>
                </a:solidFill>
              </a:rPr>
              <a:t>Sitefinity</a:t>
            </a:r>
            <a:r>
              <a:rPr lang="en-US" dirty="0">
                <a:solidFill>
                  <a:prstClr val="black"/>
                </a:solidFill>
              </a:rPr>
              <a:t> do out of the box?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Application</a:t>
            </a:r>
          </a:p>
          <a:p>
            <a:r>
              <a:rPr lang="en-US" dirty="0"/>
              <a:t>Page Compilation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9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4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does </a:t>
            </a:r>
            <a:r>
              <a:rPr lang="en-US" dirty="0" err="1">
                <a:solidFill>
                  <a:prstClr val="black"/>
                </a:solidFill>
              </a:rPr>
              <a:t>Sitefinity</a:t>
            </a:r>
            <a:r>
              <a:rPr lang="en-US" dirty="0">
                <a:solidFill>
                  <a:prstClr val="black"/>
                </a:solidFill>
              </a:rPr>
              <a:t> do out of the box?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Application</a:t>
            </a:r>
          </a:p>
          <a:p>
            <a:r>
              <a:rPr lang="en-US" dirty="0"/>
              <a:t>Page Compilation</a:t>
            </a:r>
          </a:p>
          <a:p>
            <a:pPr lvl="1"/>
            <a:r>
              <a:rPr lang="en-US" dirty="0"/>
              <a:t>All those pages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1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4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does </a:t>
            </a:r>
            <a:r>
              <a:rPr lang="en-US" dirty="0" err="1">
                <a:solidFill>
                  <a:prstClr val="black"/>
                </a:solidFill>
              </a:rPr>
              <a:t>Sitefinity</a:t>
            </a:r>
            <a:r>
              <a:rPr lang="en-US" dirty="0">
                <a:solidFill>
                  <a:prstClr val="black"/>
                </a:solidFill>
              </a:rPr>
              <a:t> do out of the box?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Application</a:t>
            </a:r>
          </a:p>
          <a:p>
            <a:r>
              <a:rPr lang="en-US" dirty="0"/>
              <a:t>Page Compilation</a:t>
            </a:r>
          </a:p>
          <a:p>
            <a:pPr lvl="1"/>
            <a:r>
              <a:rPr lang="en-US" dirty="0"/>
              <a:t>All those pages</a:t>
            </a:r>
          </a:p>
          <a:p>
            <a:endParaRPr lang="en-US" dirty="0"/>
          </a:p>
          <a:p>
            <a:r>
              <a:rPr lang="en-US" dirty="0"/>
              <a:t>Cache those 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8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4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does </a:t>
            </a:r>
            <a:r>
              <a:rPr lang="en-US" dirty="0" err="1">
                <a:solidFill>
                  <a:prstClr val="black"/>
                </a:solidFill>
              </a:rPr>
              <a:t>Sitefinity</a:t>
            </a:r>
            <a:r>
              <a:rPr lang="en-US" dirty="0">
                <a:solidFill>
                  <a:prstClr val="black"/>
                </a:solidFill>
              </a:rPr>
              <a:t> do out of the box?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Application</a:t>
            </a:r>
          </a:p>
          <a:p>
            <a:r>
              <a:rPr lang="en-US" dirty="0"/>
              <a:t>Page Compilation</a:t>
            </a:r>
          </a:p>
          <a:p>
            <a:pPr lvl="1"/>
            <a:r>
              <a:rPr lang="en-US" dirty="0"/>
              <a:t>All those pages</a:t>
            </a:r>
          </a:p>
          <a:p>
            <a:endParaRPr lang="en-US" dirty="0"/>
          </a:p>
          <a:p>
            <a:r>
              <a:rPr lang="en-US" dirty="0"/>
              <a:t>Cache those results</a:t>
            </a:r>
          </a:p>
          <a:p>
            <a:pPr lvl="1"/>
            <a:r>
              <a:rPr lang="en-US" dirty="0"/>
              <a:t>ASPX =&gt; 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4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does </a:t>
            </a:r>
            <a:r>
              <a:rPr lang="en-US" dirty="0" err="1">
                <a:solidFill>
                  <a:prstClr val="black"/>
                </a:solidFill>
              </a:rPr>
              <a:t>Sitefinity</a:t>
            </a:r>
            <a:r>
              <a:rPr lang="en-US" dirty="0">
                <a:solidFill>
                  <a:prstClr val="black"/>
                </a:solidFill>
              </a:rPr>
              <a:t> do out of the box?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Application</a:t>
            </a:r>
          </a:p>
          <a:p>
            <a:r>
              <a:rPr lang="en-US" dirty="0"/>
              <a:t>Page Compilation</a:t>
            </a:r>
          </a:p>
          <a:p>
            <a:pPr lvl="1"/>
            <a:r>
              <a:rPr lang="en-US" dirty="0"/>
              <a:t>All those pages</a:t>
            </a:r>
          </a:p>
          <a:p>
            <a:endParaRPr lang="en-US" dirty="0"/>
          </a:p>
          <a:p>
            <a:r>
              <a:rPr lang="en-US" dirty="0"/>
              <a:t>Cache those results</a:t>
            </a:r>
          </a:p>
          <a:p>
            <a:pPr lvl="1"/>
            <a:r>
              <a:rPr lang="en-US" dirty="0"/>
              <a:t>ASPX =&gt; HTML</a:t>
            </a:r>
          </a:p>
          <a:p>
            <a:pPr lvl="1"/>
            <a:r>
              <a:rPr lang="en-US" dirty="0"/>
              <a:t>Every frontend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7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4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does </a:t>
            </a:r>
            <a:r>
              <a:rPr lang="en-US" dirty="0" err="1">
                <a:solidFill>
                  <a:prstClr val="black"/>
                </a:solidFill>
              </a:rPr>
              <a:t>Sitefinity</a:t>
            </a:r>
            <a:r>
              <a:rPr lang="en-US" dirty="0">
                <a:solidFill>
                  <a:prstClr val="black"/>
                </a:solidFill>
              </a:rPr>
              <a:t> do out of the box?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Application</a:t>
            </a:r>
          </a:p>
          <a:p>
            <a:r>
              <a:rPr lang="en-US" dirty="0"/>
              <a:t>Page Compilation</a:t>
            </a:r>
          </a:p>
          <a:p>
            <a:pPr lvl="1"/>
            <a:r>
              <a:rPr lang="en-US" dirty="0"/>
              <a:t>All those pages</a:t>
            </a:r>
          </a:p>
          <a:p>
            <a:endParaRPr lang="en-US" dirty="0"/>
          </a:p>
          <a:p>
            <a:r>
              <a:rPr lang="en-US" dirty="0"/>
              <a:t>Cache those results</a:t>
            </a:r>
          </a:p>
          <a:p>
            <a:pPr lvl="1"/>
            <a:r>
              <a:rPr lang="en-US" dirty="0"/>
              <a:t>ASPX =&gt; HTML</a:t>
            </a:r>
          </a:p>
          <a:p>
            <a:pPr lvl="1"/>
            <a:r>
              <a:rPr lang="en-US" dirty="0"/>
              <a:t>Every frontend page</a:t>
            </a:r>
          </a:p>
          <a:p>
            <a:pPr lvl="1"/>
            <a:r>
              <a:rPr lang="en-US" dirty="0"/>
              <a:t>Stored in memory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6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4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does </a:t>
            </a:r>
            <a:r>
              <a:rPr lang="en-US" dirty="0" err="1">
                <a:solidFill>
                  <a:prstClr val="black"/>
                </a:solidFill>
              </a:rPr>
              <a:t>Sitefinity</a:t>
            </a:r>
            <a:r>
              <a:rPr lang="en-US" dirty="0">
                <a:solidFill>
                  <a:prstClr val="black"/>
                </a:solidFill>
              </a:rPr>
              <a:t> do out of the box?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Application</a:t>
            </a:r>
          </a:p>
          <a:p>
            <a:r>
              <a:rPr lang="en-US" dirty="0"/>
              <a:t>Page Compilation</a:t>
            </a:r>
          </a:p>
          <a:p>
            <a:pPr lvl="1"/>
            <a:r>
              <a:rPr lang="en-US" dirty="0"/>
              <a:t>All those pages</a:t>
            </a:r>
          </a:p>
          <a:p>
            <a:endParaRPr lang="en-US" dirty="0"/>
          </a:p>
          <a:p>
            <a:r>
              <a:rPr lang="en-US" dirty="0"/>
              <a:t>Cache those results</a:t>
            </a:r>
          </a:p>
          <a:p>
            <a:pPr lvl="1"/>
            <a:r>
              <a:rPr lang="en-US" dirty="0"/>
              <a:t>ASPX =&gt; HTML</a:t>
            </a:r>
          </a:p>
          <a:p>
            <a:pPr lvl="1"/>
            <a:r>
              <a:rPr lang="en-US" dirty="0"/>
              <a:t>Every frontend page</a:t>
            </a:r>
          </a:p>
          <a:p>
            <a:pPr lvl="1"/>
            <a:r>
              <a:rPr lang="en-US" dirty="0"/>
              <a:t>Stored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 DEMAND!</a:t>
            </a:r>
          </a:p>
        </p:txBody>
      </p:sp>
    </p:spTree>
    <p:extLst>
      <p:ext uri="{BB962C8B-B14F-4D97-AF65-F5344CB8AC3E}">
        <p14:creationId xmlns:p14="http://schemas.microsoft.com/office/powerpoint/2010/main" val="4030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205471307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4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we want </a:t>
            </a:r>
            <a:r>
              <a:rPr lang="en-US" dirty="0" err="1">
                <a:solidFill>
                  <a:prstClr val="black"/>
                </a:solidFill>
              </a:rPr>
              <a:t>Sitefinity</a:t>
            </a:r>
            <a:r>
              <a:rPr lang="en-US" dirty="0">
                <a:solidFill>
                  <a:prstClr val="black"/>
                </a:solidFill>
              </a:rPr>
              <a:t> to do!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Application</a:t>
            </a:r>
          </a:p>
          <a:p>
            <a:r>
              <a:rPr lang="en-US" dirty="0"/>
              <a:t>Page Compilation</a:t>
            </a:r>
          </a:p>
          <a:p>
            <a:pPr lvl="1"/>
            <a:r>
              <a:rPr lang="en-US" dirty="0"/>
              <a:t>All those pages</a:t>
            </a:r>
          </a:p>
          <a:p>
            <a:endParaRPr lang="en-US" dirty="0"/>
          </a:p>
          <a:p>
            <a:r>
              <a:rPr lang="en-US" dirty="0"/>
              <a:t>Cache those results</a:t>
            </a:r>
          </a:p>
          <a:p>
            <a:pPr lvl="1"/>
            <a:r>
              <a:rPr lang="en-US" dirty="0"/>
              <a:t>ASPX =&gt; HTML</a:t>
            </a:r>
          </a:p>
          <a:p>
            <a:pPr lvl="1"/>
            <a:r>
              <a:rPr lang="en-US" dirty="0"/>
              <a:t>Every frontend page</a:t>
            </a:r>
          </a:p>
          <a:p>
            <a:pPr lvl="1"/>
            <a:r>
              <a:rPr lang="en-US" dirty="0"/>
              <a:t>Stored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trike="sngStrike" dirty="0"/>
              <a:t>ON DEMAND!</a:t>
            </a:r>
          </a:p>
          <a:p>
            <a:r>
              <a:rPr lang="en-US" dirty="0"/>
              <a:t>BEFORE OUR USERS GET THERE!</a:t>
            </a:r>
          </a:p>
        </p:txBody>
      </p:sp>
    </p:spTree>
    <p:extLst>
      <p:ext uri="{BB962C8B-B14F-4D97-AF65-F5344CB8AC3E}">
        <p14:creationId xmlns:p14="http://schemas.microsoft.com/office/powerpoint/2010/main" val="281449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are we limited 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  <a:p>
            <a:r>
              <a:rPr lang="en-US" dirty="0"/>
              <a:t>Server-side Cookies</a:t>
            </a:r>
          </a:p>
          <a:p>
            <a:r>
              <a:rPr lang="en-US" dirty="0"/>
              <a:t>*</a:t>
            </a:r>
            <a:r>
              <a:rPr lang="en-US" dirty="0" err="1"/>
              <a:t>Global.asax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6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are we limited 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80003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are we limited 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820054844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are we limited 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  <a:p>
            <a:r>
              <a:rPr lang="en-US" dirty="0"/>
              <a:t>Server-side Cookies</a:t>
            </a:r>
          </a:p>
        </p:txBody>
      </p:sp>
    </p:spTree>
    <p:extLst>
      <p:ext uri="{BB962C8B-B14F-4D97-AF65-F5344CB8AC3E}">
        <p14:creationId xmlns:p14="http://schemas.microsoft.com/office/powerpoint/2010/main" val="766823999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are we limited 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  <a:p>
            <a:r>
              <a:rPr lang="en-US" dirty="0"/>
              <a:t>Server-side Cookies</a:t>
            </a:r>
          </a:p>
          <a:p>
            <a:r>
              <a:rPr lang="en-US" dirty="0"/>
              <a:t>*</a:t>
            </a:r>
            <a:r>
              <a:rPr lang="en-US" dirty="0" err="1"/>
              <a:t>Global.asax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78466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are we limited 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  <a:p>
            <a:r>
              <a:rPr lang="en-US" dirty="0"/>
              <a:t>Server-side Cookies</a:t>
            </a:r>
          </a:p>
          <a:p>
            <a:r>
              <a:rPr lang="en-US" dirty="0"/>
              <a:t>*</a:t>
            </a:r>
            <a:r>
              <a:rPr lang="en-US" dirty="0" err="1"/>
              <a:t>Global.asax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420" y="1200150"/>
            <a:ext cx="4900113" cy="49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36358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are we limited 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  <a:p>
            <a:r>
              <a:rPr lang="en-US" dirty="0"/>
              <a:t>Server-side Cookies</a:t>
            </a:r>
          </a:p>
          <a:p>
            <a:r>
              <a:rPr lang="en-US" dirty="0"/>
              <a:t>*</a:t>
            </a:r>
            <a:r>
              <a:rPr lang="en-US" dirty="0" err="1"/>
              <a:t>Global.asax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420" y="1200150"/>
            <a:ext cx="4900113" cy="4921827"/>
          </a:xfrm>
          <a:prstGeom prst="rect">
            <a:avLst/>
          </a:prstGeom>
        </p:spPr>
      </p:pic>
      <p:sp>
        <p:nvSpPr>
          <p:cNvPr id="4" name="&quot;No&quot; Symbol 3"/>
          <p:cNvSpPr/>
          <p:nvPr/>
        </p:nvSpPr>
        <p:spPr bwMode="auto">
          <a:xfrm>
            <a:off x="4914901" y="1610591"/>
            <a:ext cx="3886200" cy="3886200"/>
          </a:xfrm>
          <a:prstGeom prst="noSmoking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959388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What are we limited 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  <a:p>
            <a:r>
              <a:rPr lang="en-US" dirty="0"/>
              <a:t>Server-side Cookies</a:t>
            </a:r>
          </a:p>
          <a:p>
            <a:r>
              <a:rPr lang="en-US" dirty="0"/>
              <a:t>*</a:t>
            </a:r>
            <a:r>
              <a:rPr lang="en-US" dirty="0" err="1"/>
              <a:t>Global.asax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889" y="1894176"/>
            <a:ext cx="56007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16673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start making this happen</a:t>
            </a:r>
          </a:p>
        </p:txBody>
      </p:sp>
    </p:spTree>
    <p:extLst>
      <p:ext uri="{BB962C8B-B14F-4D97-AF65-F5344CB8AC3E}">
        <p14:creationId xmlns:p14="http://schemas.microsoft.com/office/powerpoint/2010/main" val="96165012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659858" y="1400557"/>
            <a:ext cx="1071509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prstClr val="black"/>
                </a:solidFill>
              </a:rPr>
              <a:t>What are we taking about?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prstClr val="black"/>
                </a:solidFill>
              </a:rPr>
              <a:t>What does </a:t>
            </a:r>
            <a:r>
              <a:rPr lang="en-US" sz="1600" i="0" dirty="0" err="1">
                <a:solidFill>
                  <a:prstClr val="black"/>
                </a:solidFill>
              </a:rPr>
              <a:t>Sitefinity</a:t>
            </a:r>
            <a:r>
              <a:rPr lang="en-US" sz="1600" i="0" dirty="0">
                <a:solidFill>
                  <a:prstClr val="black"/>
                </a:solidFill>
              </a:rPr>
              <a:t> do out of the box?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prstClr val="black"/>
                </a:solidFill>
              </a:rPr>
              <a:t>What do we actually want to happen?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prstClr val="black"/>
                </a:solidFill>
              </a:rPr>
              <a:t>What are we limited by?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prstClr val="black"/>
                </a:solidFill>
              </a:rPr>
              <a:t>Lets start making this happen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prstClr val="black"/>
                </a:solidFill>
              </a:rPr>
              <a:t>Lets make it better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prstClr val="black"/>
                </a:solidFill>
              </a:rPr>
              <a:t>LETS SEE IT WORK!</a:t>
            </a:r>
          </a:p>
          <a:p>
            <a:pPr algn="l"/>
            <a:endParaRPr lang="en-US" sz="1600" i="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499578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24" y="395287"/>
            <a:ext cx="94773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66574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7" y="0"/>
            <a:ext cx="10885054" cy="685112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5631873" y="5029200"/>
            <a:ext cx="1693718" cy="74814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28431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99" y="1966912"/>
            <a:ext cx="7743825" cy="29241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7439891" y="4322618"/>
            <a:ext cx="1059873" cy="1558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29854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4" y="647700"/>
            <a:ext cx="10315575" cy="55626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6733309" y="5153891"/>
            <a:ext cx="3023755" cy="8208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385570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87" y="1928812"/>
            <a:ext cx="7486650" cy="30003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>
            <a:off x="789709" y="2088573"/>
            <a:ext cx="1600200" cy="11637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08403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87" y="1909762"/>
            <a:ext cx="8629650" cy="30384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4714732" y="686123"/>
            <a:ext cx="1984664" cy="15794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 bwMode="auto">
          <a:xfrm flipH="1">
            <a:off x="5451764" y="942108"/>
            <a:ext cx="1984664" cy="15794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>
            <a:off x="10277618" y="1731817"/>
            <a:ext cx="1277073" cy="10494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H="1">
            <a:off x="7000009" y="3428999"/>
            <a:ext cx="2040082" cy="8498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9245455" y="2959246"/>
            <a:ext cx="2111809" cy="14302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H="1">
            <a:off x="7000009" y="1041903"/>
            <a:ext cx="1984664" cy="15794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67559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37" y="2271712"/>
            <a:ext cx="104965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58929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4" y="788441"/>
            <a:ext cx="6882535" cy="58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8994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1616249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make it better</a:t>
            </a:r>
          </a:p>
        </p:txBody>
      </p:sp>
    </p:spTree>
    <p:extLst>
      <p:ext uri="{BB962C8B-B14F-4D97-AF65-F5344CB8AC3E}">
        <p14:creationId xmlns:p14="http://schemas.microsoft.com/office/powerpoint/2010/main" val="1855870243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talking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733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make this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Timeout</a:t>
            </a:r>
          </a:p>
          <a:p>
            <a:r>
              <a:rPr lang="en-US" dirty="0"/>
              <a:t>Wait for output cache to fill</a:t>
            </a:r>
          </a:p>
          <a:p>
            <a:r>
              <a:rPr lang="en-US" dirty="0"/>
              <a:t>Disable vary by user agent</a:t>
            </a:r>
          </a:p>
          <a:p>
            <a:r>
              <a:rPr lang="en-US" dirty="0"/>
              <a:t>Vary by parameter</a:t>
            </a:r>
          </a:p>
        </p:txBody>
      </p:sp>
    </p:spTree>
    <p:extLst>
      <p:ext uri="{BB962C8B-B14F-4D97-AF65-F5344CB8AC3E}">
        <p14:creationId xmlns:p14="http://schemas.microsoft.com/office/powerpoint/2010/main" val="1251495652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br>
              <a:rPr lang="en-US" dirty="0"/>
            </a:br>
            <a:r>
              <a:rPr lang="en-US" b="1" dirty="0"/>
              <a:t>https://github.com/vvieyra/Dallas-Summit</a:t>
            </a:r>
          </a:p>
          <a:p>
            <a:r>
              <a:rPr lang="en-US" dirty="0" err="1"/>
              <a:t>Precompiler</a:t>
            </a:r>
            <a:r>
              <a:rPr lang="en-US" dirty="0"/>
              <a:t> Download</a:t>
            </a:r>
            <a:br>
              <a:rPr lang="en-US" dirty="0"/>
            </a:br>
            <a:r>
              <a:rPr lang="en-US" dirty="0"/>
              <a:t>http://docs.sitefinity.com/for-developers-sitefinity-precompiler-tool</a:t>
            </a:r>
          </a:p>
          <a:p>
            <a:r>
              <a:rPr lang="en-US" dirty="0"/>
              <a:t>Warmup Script</a:t>
            </a:r>
            <a:br>
              <a:rPr lang="en-US" dirty="0"/>
            </a:br>
            <a:r>
              <a:rPr lang="en-US" dirty="0"/>
              <a:t>https://github.com/avisra/SiteWarmup</a:t>
            </a:r>
          </a:p>
          <a:p>
            <a:r>
              <a:rPr lang="en-US" dirty="0" err="1"/>
              <a:t>CustomPageRouteHandler</a:t>
            </a:r>
            <a:br>
              <a:rPr lang="en-US" dirty="0"/>
            </a:br>
            <a:r>
              <a:rPr lang="en-US" dirty="0"/>
              <a:t>https://gist.github.com/avisra/5e52a31b7892b7ec1598</a:t>
            </a:r>
          </a:p>
          <a:p>
            <a:r>
              <a:rPr lang="en-US" dirty="0"/>
              <a:t>Quick Key Generator</a:t>
            </a:r>
            <a:br>
              <a:rPr lang="en-US" dirty="0"/>
            </a:br>
            <a:r>
              <a:rPr lang="en-US" dirty="0"/>
              <a:t>http://randomkeygen.com/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20790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450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talking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What are we gaining?</a:t>
            </a:r>
          </a:p>
        </p:txBody>
      </p:sp>
    </p:spTree>
    <p:extLst>
      <p:ext uri="{BB962C8B-B14F-4D97-AF65-F5344CB8AC3E}">
        <p14:creationId xmlns:p14="http://schemas.microsoft.com/office/powerpoint/2010/main" val="125151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talking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What are we gaining?</a:t>
            </a:r>
          </a:p>
          <a:p>
            <a:pPr lvl="1"/>
            <a:r>
              <a:rPr lang="en-US" dirty="0"/>
              <a:t>Server side performance</a:t>
            </a:r>
          </a:p>
        </p:txBody>
      </p:sp>
    </p:spTree>
    <p:extLst>
      <p:ext uri="{BB962C8B-B14F-4D97-AF65-F5344CB8AC3E}">
        <p14:creationId xmlns:p14="http://schemas.microsoft.com/office/powerpoint/2010/main" val="16972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talking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What are we gaining?</a:t>
            </a:r>
          </a:p>
          <a:p>
            <a:pPr lvl="1"/>
            <a:r>
              <a:rPr lang="en-US" dirty="0"/>
              <a:t>Server side performance</a:t>
            </a:r>
          </a:p>
          <a:p>
            <a:pPr lvl="1"/>
            <a:r>
              <a:rPr lang="en-US" dirty="0"/>
              <a:t>CPU Cycles</a:t>
            </a:r>
          </a:p>
        </p:txBody>
      </p:sp>
    </p:spTree>
    <p:extLst>
      <p:ext uri="{BB962C8B-B14F-4D97-AF65-F5344CB8AC3E}">
        <p14:creationId xmlns:p14="http://schemas.microsoft.com/office/powerpoint/2010/main" val="425162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talking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What are we gaining?</a:t>
            </a:r>
          </a:p>
          <a:p>
            <a:pPr lvl="1"/>
            <a:r>
              <a:rPr lang="en-US" dirty="0"/>
              <a:t>Server side performance</a:t>
            </a:r>
          </a:p>
          <a:p>
            <a:pPr lvl="1"/>
            <a:r>
              <a:rPr lang="en-US" dirty="0"/>
              <a:t>CPU Cycles</a:t>
            </a:r>
          </a:p>
          <a:p>
            <a:r>
              <a:rPr lang="en-US" dirty="0"/>
              <a:t>What we are NOT gaining</a:t>
            </a:r>
          </a:p>
        </p:txBody>
      </p:sp>
    </p:spTree>
    <p:extLst>
      <p:ext uri="{BB962C8B-B14F-4D97-AF65-F5344CB8AC3E}">
        <p14:creationId xmlns:p14="http://schemas.microsoft.com/office/powerpoint/2010/main" val="138079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talking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What are we gaining?</a:t>
            </a:r>
          </a:p>
          <a:p>
            <a:pPr lvl="1"/>
            <a:r>
              <a:rPr lang="en-US" dirty="0"/>
              <a:t>Server side performance</a:t>
            </a:r>
          </a:p>
          <a:p>
            <a:pPr lvl="1"/>
            <a:r>
              <a:rPr lang="en-US" dirty="0"/>
              <a:t>CPU Cycles</a:t>
            </a:r>
          </a:p>
          <a:p>
            <a:r>
              <a:rPr lang="en-US" dirty="0"/>
              <a:t>What we are NOT gaining</a:t>
            </a:r>
          </a:p>
          <a:p>
            <a:pPr lvl="1"/>
            <a:r>
              <a:rPr lang="en-US" dirty="0"/>
              <a:t>Client side performance</a:t>
            </a:r>
          </a:p>
        </p:txBody>
      </p:sp>
    </p:spTree>
    <p:extLst>
      <p:ext uri="{BB962C8B-B14F-4D97-AF65-F5344CB8AC3E}">
        <p14:creationId xmlns:p14="http://schemas.microsoft.com/office/powerpoint/2010/main" val="548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rogress14">
  <a:themeElements>
    <a:clrScheme name="Progress Sept 25 2013">
      <a:dk1>
        <a:srgbClr val="000000"/>
      </a:dk1>
      <a:lt1>
        <a:srgbClr val="FFFFFF"/>
      </a:lt1>
      <a:dk2>
        <a:srgbClr val="005F97"/>
      </a:dk2>
      <a:lt2>
        <a:srgbClr val="FFFFFF"/>
      </a:lt2>
      <a:accent1>
        <a:srgbClr val="FF4E00"/>
      </a:accent1>
      <a:accent2>
        <a:srgbClr val="24A382"/>
      </a:accent2>
      <a:accent3>
        <a:srgbClr val="0072B7"/>
      </a:accent3>
      <a:accent4>
        <a:srgbClr val="C1282D"/>
      </a:accent4>
      <a:accent5>
        <a:srgbClr val="FCDB3F"/>
      </a:accent5>
      <a:accent6>
        <a:srgbClr val="58595B"/>
      </a:accent6>
      <a:hlink>
        <a:srgbClr val="FF4E00"/>
      </a:hlink>
      <a:folHlink>
        <a:srgbClr val="FF4E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i="0" dirty="0" err="1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psc_powerpoint_template_2007 1">
        <a:dk1>
          <a:srgbClr val="000000"/>
        </a:dk1>
        <a:lt1>
          <a:srgbClr val="FFFFFF"/>
        </a:lt1>
        <a:dk2>
          <a:srgbClr val="004B85"/>
        </a:dk2>
        <a:lt2>
          <a:srgbClr val="C0C0C0"/>
        </a:lt2>
        <a:accent1>
          <a:srgbClr val="E8A82C"/>
        </a:accent1>
        <a:accent2>
          <a:srgbClr val="00BA97"/>
        </a:accent2>
        <a:accent3>
          <a:srgbClr val="FFFFFF"/>
        </a:accent3>
        <a:accent4>
          <a:srgbClr val="000000"/>
        </a:accent4>
        <a:accent5>
          <a:srgbClr val="F2D1AC"/>
        </a:accent5>
        <a:accent6>
          <a:srgbClr val="00A888"/>
        </a:accent6>
        <a:hlink>
          <a:srgbClr val="D21E27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ogress2016Template" id="{8C546B51-C6ED-5143-A1A2-C5B34B0CABE7}" vid="{8B3E31F3-AE72-D443-88F3-50A5D9A7B42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olicy xmlns="7c69e624-827f-471b-adea-ac070ddc6867">false</Policy>
    <Location1_0 xmlns="efb4a6a7-40f5-4c55-b7cd-bfe5555b5884">
      <Terms xmlns="http://schemas.microsoft.com/office/infopath/2007/PartnerControls"/>
    </Location1_0>
    <MetaDescription xmlns="7c69e624-827f-471b-adea-ac070ddc6867" xsi:nil="true"/>
    <Category1_0 xmlns="7c69e624-827f-471b-adea-ac070ddc6867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ef797fd0-0a2c-4c70-979e-7c4753a1af05</TermId>
        </TermInfo>
      </Terms>
    </Category1_0>
    <g7620f54b84d4877b8ce49e3874564d0 xmlns="7c69e624-827f-471b-adea-ac070ddc6867">
      <Terms xmlns="http://schemas.microsoft.com/office/infopath/2007/PartnerControls"/>
    </g7620f54b84d4877b8ce49e3874564d0>
    <c60905045b3141dfb44ebee3a51fd0a7 xmlns="7c69e624-827f-471b-adea-ac070ddc6867">
      <Terms xmlns="http://schemas.microsoft.com/office/infopath/2007/PartnerControls"/>
    </c60905045b3141dfb44ebee3a51fd0a7>
    <Industry_0 xmlns="7c69e624-827f-471b-adea-ac070ddc6867">
      <Terms xmlns="http://schemas.microsoft.com/office/infopath/2007/PartnerControls"/>
    </Industry_0>
    <Summary xmlns="7c69e624-827f-471b-adea-ac070ddc6867" xsi:nil="true"/>
    <TaxCatchAll xmlns="7c69e624-827f-471b-adea-ac070ddc6867">
      <Value>367</Value>
    </TaxCatchAll>
    <ContentType1_0 xmlns="efb4a6a7-40f5-4c55-b7cd-bfe5555b5884">
      <Terms xmlns="http://schemas.microsoft.com/office/infopath/2007/PartnerControls"/>
    </ContentType1_0>
    <Solution_0 xmlns="7c69e624-827f-471b-adea-ac070ddc6867">
      <Terms xmlns="http://schemas.microsoft.com/office/infopath/2007/PartnerControls"/>
    </Solution_0>
    <kb2a064789314f00a60cb6c3cf784453 xmlns="7c69e624-827f-471b-adea-ac070ddc6867">
      <Terms xmlns="http://schemas.microsoft.com/office/infopath/2007/PartnerControls"/>
    </kb2a064789314f00a60cb6c3cf784453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arketing Document" ma:contentTypeID="0x0101007762244904354189B623A14C45C78D5B009BE410C6F004421E9B31CE4C3BF734AD008DF6C51CFB236842A026F88F613870DE" ma:contentTypeVersion="77" ma:contentTypeDescription="Create a new document." ma:contentTypeScope="" ma:versionID="94caf53eca1cada6ad71f226d4f43dce">
  <xsd:schema xmlns:xsd="http://www.w3.org/2001/XMLSchema" xmlns:xs="http://www.w3.org/2001/XMLSchema" xmlns:p="http://schemas.microsoft.com/office/2006/metadata/properties" xmlns:ns2="efb4a6a7-40f5-4c55-b7cd-bfe5555b5884" xmlns:ns3="7c69e624-827f-471b-adea-ac070ddc6867" targetNamespace="http://schemas.microsoft.com/office/2006/metadata/properties" ma:root="true" ma:fieldsID="97bacc91e82c4e25a328ee5bcb735fb9" ns2:_="" ns3:_="">
    <xsd:import namespace="efb4a6a7-40f5-4c55-b7cd-bfe5555b5884"/>
    <xsd:import namespace="7c69e624-827f-471b-adea-ac070ddc6867"/>
    <xsd:element name="properties">
      <xsd:complexType>
        <xsd:sequence>
          <xsd:element name="documentManagement">
            <xsd:complexType>
              <xsd:all>
                <xsd:element ref="ns3:Summary" minOccurs="0"/>
                <xsd:element ref="ns3:MetaDescription" minOccurs="0"/>
                <xsd:element ref="ns3:Policy" minOccurs="0"/>
                <xsd:element ref="ns3:Industry_0" minOccurs="0"/>
                <xsd:element ref="ns2:Location1_0" minOccurs="0"/>
                <xsd:element ref="ns3:TaxCatchAll" minOccurs="0"/>
                <xsd:element ref="ns3:TaxCatchAllLabel" minOccurs="0"/>
                <xsd:element ref="ns3:Category1_0" minOccurs="0"/>
                <xsd:element ref="ns2:ContentType1_0" minOccurs="0"/>
                <xsd:element ref="ns3:kb2a064789314f00a60cb6c3cf784453" minOccurs="0"/>
                <xsd:element ref="ns3:Solution_0" minOccurs="0"/>
                <xsd:element ref="ns3:c60905045b3141dfb44ebee3a51fd0a7" minOccurs="0"/>
                <xsd:element ref="ns3:g7620f54b84d4877b8ce49e3874564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b4a6a7-40f5-4c55-b7cd-bfe5555b5884" elementFormDefault="qualified">
    <xsd:import namespace="http://schemas.microsoft.com/office/2006/documentManagement/types"/>
    <xsd:import namespace="http://schemas.microsoft.com/office/infopath/2007/PartnerControls"/>
    <xsd:element name="Location1_0" ma:index="13" nillable="true" ma:taxonomy="true" ma:internalName="Location1_0" ma:taxonomyFieldName="Location1" ma:displayName="Location" ma:default="" ma:fieldId="{4a19d0fd-e2d8-4bdf-9d9f-62784e6d291e}" ma:taxonomyMulti="true" ma:sspId="7b600b03-3399-40df-9d9c-caeefc5a4d97" ma:termSetId="928ecf7e-5ffd-4d70-8570-4eabbc9f73f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ontentType1_0" ma:index="21" nillable="true" ma:taxonomy="true" ma:internalName="ContentType1_0" ma:taxonomyFieldName="ContentType1" ma:displayName="Content Type" ma:default="" ma:fieldId="{11444373-c56f-4b66-a200-4ad1b94ffae6}" ma:taxonomyMulti="true" ma:sspId="7b600b03-3399-40df-9d9c-caeefc5a4d97" ma:termSetId="5aa15f61-36bc-4410-840a-be7c2ccad28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9e624-827f-471b-adea-ac070ddc6867" elementFormDefault="qualified">
    <xsd:import namespace="http://schemas.microsoft.com/office/2006/documentManagement/types"/>
    <xsd:import namespace="http://schemas.microsoft.com/office/infopath/2007/PartnerControls"/>
    <xsd:element name="Summary" ma:index="9" nillable="true" ma:displayName="Summary" ma:internalName="Summary">
      <xsd:simpleType>
        <xsd:restriction base="dms:Unknown"/>
      </xsd:simpleType>
    </xsd:element>
    <xsd:element name="MetaDescription" ma:index="10" nillable="true" ma:displayName="Meta Description" ma:hidden="true" ma:internalName="MetaDescription" ma:readOnly="false">
      <xsd:simpleType>
        <xsd:restriction base="dms:Note"/>
      </xsd:simpleType>
    </xsd:element>
    <xsd:element name="Policy" ma:index="11" nillable="true" ma:displayName="Policy" ma:internalName="Policy">
      <xsd:simpleType>
        <xsd:restriction base="dms:Boolean"/>
      </xsd:simpleType>
    </xsd:element>
    <xsd:element name="Industry_0" ma:index="12" nillable="true" ma:taxonomy="true" ma:internalName="Industry_0" ma:taxonomyFieldName="Industry" ma:displayName="Industry" ma:default="" ma:fieldId="{54782f52-600e-43b5-a6fd-b215e0434802}" ma:taxonomyMulti="true" ma:sspId="7b600b03-3399-40df-9d9c-caeefc5a4d97" ma:termSetId="eb725fca-679b-44ad-aba0-523e9b641fb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hidden="true" ma:list="{f9d269f6-3014-462f-9504-c656af7f5a48}" ma:internalName="TaxCatchAll" ma:showField="CatchAllData" ma:web="7c69e624-827f-471b-adea-ac070ddc6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hidden="true" ma:list="{f9d269f6-3014-462f-9504-c656af7f5a48}" ma:internalName="TaxCatchAllLabel" ma:readOnly="true" ma:showField="CatchAllDataLabel" ma:web="7c69e624-827f-471b-adea-ac070ddc6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ategory1_0" ma:index="19" nillable="true" ma:taxonomy="true" ma:internalName="Category1_0" ma:taxonomyFieldName="Category1" ma:displayName="Category" ma:readOnly="false" ma:default="" ma:fieldId="{76361ab5-a999-4bf4-b0a9-d3c0bdaba2c4}" ma:taxonomyMulti="true" ma:sspId="7b600b03-3399-40df-9d9c-caeefc5a4d97" ma:termSetId="cb52a124-ba58-44ba-aea0-e8392dfbd867" ma:anchorId="e0850434-8544-4c75-a3ba-67842db1fa28" ma:open="false" ma:isKeyword="false">
      <xsd:complexType>
        <xsd:sequence>
          <xsd:element ref="pc:Terms" minOccurs="0" maxOccurs="1"/>
        </xsd:sequence>
      </xsd:complexType>
    </xsd:element>
    <xsd:element name="kb2a064789314f00a60cb6c3cf784453" ma:index="22" nillable="true" ma:taxonomy="true" ma:internalName="kb2a064789314f00a60cb6c3cf784453" ma:taxonomyFieldName="GFOAudience" ma:displayName="GFO Audience" ma:default="" ma:fieldId="{4b2a0647-8931-4f00-a60c-b6c3cf784453}" ma:taxonomyMulti="true" ma:sspId="7b600b03-3399-40df-9d9c-caeefc5a4d97" ma:termSetId="7ee8fa4c-c075-492c-99fd-7a826c8a1f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olution_0" ma:index="24" nillable="true" ma:taxonomy="true" ma:internalName="Solution_0" ma:taxonomyFieldName="Solution0" ma:displayName="Solution" ma:default="" ma:fieldId="{08ee8523-5519-4869-bd80-fd97b8eed69f}" ma:taxonomyMulti="true" ma:sspId="7b600b03-3399-40df-9d9c-caeefc5a4d97" ma:termSetId="3588f872-1047-4b04-ab77-d19bff16496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60905045b3141dfb44ebee3a51fd0a7" ma:index="25" nillable="true" ma:taxonomy="true" ma:internalName="c60905045b3141dfb44ebee3a51fd0a7" ma:taxonomyFieldName="IndustrySolution" ma:displayName="IndustrySolution" ma:readOnly="false" ma:default="" ma:fieldId="{c6090504-5b31-41df-b44e-bee3a51fd0a7}" ma:taxonomyMulti="true" ma:sspId="7b600b03-3399-40df-9d9c-caeefc5a4d97" ma:termSetId="101cb54c-3813-433a-907a-450f3492382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7620f54b84d4877b8ce49e3874564d0" ma:index="27" nillable="true" ma:taxonomy="true" ma:internalName="g7620f54b84d4877b8ce49e3874564d0" ma:taxonomyFieldName="OpenEdgeModule" ma:displayName="OpenEdgeModule" ma:default="" ma:fieldId="{07620f54-b84d-4877-b8ce-49e3874564d0}" ma:taxonomyMulti="true" ma:sspId="7b600b03-3399-40df-9d9c-caeefc5a4d97" ma:termSetId="7cd707e9-9176-4196-bd54-81064918895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A4C4B2-98B1-44DF-A244-E8FB7A2D1956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c69e624-827f-471b-adea-ac070ddc6867"/>
    <ds:schemaRef ds:uri="http://schemas.microsoft.com/office/2006/metadata/properties"/>
    <ds:schemaRef ds:uri="efb4a6a7-40f5-4c55-b7cd-bfe5555b588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146AF19-F549-4C4F-B9D8-4238DD1AC4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b4a6a7-40f5-4c55-b7cd-bfe5555b5884"/>
    <ds:schemaRef ds:uri="7c69e624-827f-471b-adea-ac070ddc68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A8EEE7-F1C0-4377-82D1-E55A92F384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20689</TotalTime>
  <Words>642</Words>
  <Application>Microsoft Office PowerPoint</Application>
  <PresentationFormat>Custom</PresentationFormat>
  <Paragraphs>204</Paragraphs>
  <Slides>42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Courier New</vt:lpstr>
      <vt:lpstr>Wingdings</vt:lpstr>
      <vt:lpstr>Progress14</vt:lpstr>
      <vt:lpstr>More Performance Optimizations for Sitefinity  Val Vieyra </vt:lpstr>
      <vt:lpstr>About Me</vt:lpstr>
      <vt:lpstr>Agenda</vt:lpstr>
      <vt:lpstr>What are we talking about?</vt:lpstr>
      <vt:lpstr>What are we talking about?</vt:lpstr>
      <vt:lpstr>What are we talking about?</vt:lpstr>
      <vt:lpstr>What are we talking about?</vt:lpstr>
      <vt:lpstr>What are we talking about?</vt:lpstr>
      <vt:lpstr>What are we talking about?</vt:lpstr>
      <vt:lpstr>What are we talking about?</vt:lpstr>
      <vt:lpstr>What does Sitefinity do out of the box?</vt:lpstr>
      <vt:lpstr>What does Sitefinity do out of the box?</vt:lpstr>
      <vt:lpstr>What does Sitefinity do out of the box?</vt:lpstr>
      <vt:lpstr>What does Sitefinity do out of the box?</vt:lpstr>
      <vt:lpstr>What does Sitefinity do out of the box?</vt:lpstr>
      <vt:lpstr>What does Sitefinity do out of the box?</vt:lpstr>
      <vt:lpstr>What does Sitefinity do out of the box?</vt:lpstr>
      <vt:lpstr>What does Sitefinity do out of the box?</vt:lpstr>
      <vt:lpstr>What does Sitefinity do out of the box?</vt:lpstr>
      <vt:lpstr>What we want Sitefinity to do!</vt:lpstr>
      <vt:lpstr>What are we limited by?</vt:lpstr>
      <vt:lpstr>What are we limited by?</vt:lpstr>
      <vt:lpstr>What are we limited by?</vt:lpstr>
      <vt:lpstr>What are we limited by?</vt:lpstr>
      <vt:lpstr>What are we limited by?</vt:lpstr>
      <vt:lpstr>What are we limited by?</vt:lpstr>
      <vt:lpstr>What are we limited by?</vt:lpstr>
      <vt:lpstr>What are we limited by?</vt:lpstr>
      <vt:lpstr>Lets start making this happen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Lets make it better</vt:lpstr>
      <vt:lpstr>Lets make this better</vt:lpstr>
      <vt:lpstr>Useful Links</vt:lpstr>
      <vt:lpstr>PowerPoint Presentation</vt:lpstr>
    </vt:vector>
  </TitlesOfParts>
  <Manager/>
  <Company>Progress Software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PPT Template 16x9</dc:title>
  <dc:subject/>
  <dc:creator>Progress Software Corporation</dc:creator>
  <cp:keywords/>
  <dc:description/>
  <cp:lastModifiedBy>Val Vieyra</cp:lastModifiedBy>
  <cp:revision>1253</cp:revision>
  <cp:lastPrinted>2013-09-18T03:48:20Z</cp:lastPrinted>
  <dcterms:created xsi:type="dcterms:W3CDTF">2010-07-07T00:59:08Z</dcterms:created>
  <dcterms:modified xsi:type="dcterms:W3CDTF">2016-05-12T15:16:52Z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0x0101007762244904354189B623A14C45C78D5B009BE410C6F004421E9B31CE4C3BF734AD008DF6C51CFB236842A026F88F613870DE</vt:lpwstr>
  </property>
  <property fmtid="{D5CDD505-2E9C-101B-9397-08002B2CF9AE}" pid="3" name="Category1">
    <vt:lpwstr>367;#PowerPoint|ef797fd0-0a2c-4c70-979e-7c4753a1af05</vt:lpwstr>
  </property>
  <property fmtid="{D5CDD505-2E9C-101B-9397-08002B2CF9AE}" pid="4" name="TaxCatchAll">
    <vt:lpwstr>237;#Template|c9160f8f-74c9-4442-ac41-24463e06691d</vt:lpwstr>
  </property>
  <property fmtid="{D5CDD505-2E9C-101B-9397-08002B2CF9AE}" pid="5" name="Doc ID">
    <vt:lpwstr>101816</vt:lpwstr>
  </property>
  <property fmtid="{D5CDD505-2E9C-101B-9397-08002B2CF9AE}" pid="6" name="Location1">
    <vt:lpwstr/>
  </property>
  <property fmtid="{D5CDD505-2E9C-101B-9397-08002B2CF9AE}" pid="7" name="Tagged Doc ID's">
    <vt:bool>false</vt:bool>
  </property>
  <property fmtid="{D5CDD505-2E9C-101B-9397-08002B2CF9AE}" pid="8" name="ContentType1">
    <vt:lpwstr/>
  </property>
  <property fmtid="{D5CDD505-2E9C-101B-9397-08002B2CF9AE}" pid="9" name="Solution0">
    <vt:lpwstr/>
  </property>
  <property fmtid="{D5CDD505-2E9C-101B-9397-08002B2CF9AE}" pid="10" name="Industry">
    <vt:lpwstr/>
  </property>
  <property fmtid="{D5CDD505-2E9C-101B-9397-08002B2CF9AE}" pid="11" name="IndustrySolution">
    <vt:lpwstr/>
  </property>
  <property fmtid="{D5CDD505-2E9C-101B-9397-08002B2CF9AE}" pid="12" name="Attachment Only ?">
    <vt:bool>true</vt:bool>
  </property>
  <property fmtid="{D5CDD505-2E9C-101B-9397-08002B2CF9AE}" pid="13" name="GFOAudience">
    <vt:lpwstr/>
  </property>
  <property fmtid="{D5CDD505-2E9C-101B-9397-08002B2CF9AE}" pid="14" name="OpenEdgeModule">
    <vt:lpwstr/>
  </property>
</Properties>
</file>