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0C8096-5842-4491-80BC-17ACC06E424D}">
  <a:tblStyle styleId="{210C8096-5842-4491-80BC-17ACC06E42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850fbce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850fbc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850fbc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850fbc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850fbce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850fbce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db1abde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db1abde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Residual Layer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ResNet50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FlowNetCorr (and intuition)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850fbce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5850fbce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Residual Layer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ResNet50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FlowNetCorr (and intuition)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850fbc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850fbc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Residual Layer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ResNet50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FlowNetCorr (and intuition)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850fbce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850fbce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db1abde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db1abd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Introduce Straight-Through Estimation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Bits per pixel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features represented in a [14x14x128] tensor, pixels = 224*224, bpp = 14*14*128/pixels = 0.5 bpp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Each channel represents a [16x16x3] patch in the original image i represented by 0.5*16*16 = 128 bits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850fbce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5850fbce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5850fbce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5850fbce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db1abd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db1abd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850fbce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5850fbce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5850fbce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5850fbce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5db1abde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5db1abde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an importance level?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are importance levels calculated?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are they distrubted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850fbce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850fbce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5850fbce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5850fbce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5850fbce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5850fbce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5850fbce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5850fbce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5850fbce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5850fbce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5850fbce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5850fbce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5850fbce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5850fbce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Residual Layer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ResNet50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FlowNetCorr (and intuition)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850fbc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850fbc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5850fbce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5850fbce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5850fbce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5850fbce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5850fbce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5850fbce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850fbce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850fbce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db1abde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db1abde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5850fbce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5850fbce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5850fbce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5850fbce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850fbce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850fbce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5db1abde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5db1abde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850fbce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850fbce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db1abd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db1abd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5850fbce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5850fbce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5850fbce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5850fbce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It’s a little bit counter intuitive that MORE compression leaders to better results but this actually also helps the network learn the relationship between the input space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5850fbce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5850fbce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5850fbce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5850fbce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5850fbce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5850fbce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5db1abde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5db1abde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db1abde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db1abde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850fbce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850fbce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850fbce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850fbce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db1abde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db1abde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9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End-to-End Compression of Video with Motion-Weighted Binarized Networks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03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 D’Alessandro, Vignesh Vasudevan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" y="152400"/>
            <a:ext cx="852504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Encoder-A &amp; Binarizer Formulation</a:t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00" y="1657350"/>
            <a:ext cx="5699601" cy="21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Encoder-A &amp; Binarizer Formulation</a:t>
            </a:r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2916075"/>
            <a:ext cx="5897794" cy="21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417075" y="1295425"/>
            <a:ext cx="83679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Encoder Purpose: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 model for generating a 14x14x128 feature map which will hopefully represents how to recover the </a:t>
            </a:r>
            <a:r>
              <a:rPr lang="en" u="sng"/>
              <a:t>target</a:t>
            </a:r>
            <a:r>
              <a:rPr lang="en"/>
              <a:t> from the </a:t>
            </a:r>
            <a:r>
              <a:rPr lang="en" u="sng"/>
              <a:t>reference</a:t>
            </a:r>
            <a:r>
              <a:rPr lang="en"/>
              <a:t> (more on how we encourage this, later). Three proposed encoders studied in our research.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Binarizer Purpose: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a feature map into a binary code of shape 14x14x128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Encoder-A Architecture-1: Residual Layer, No BN</a:t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50" y="1685575"/>
            <a:ext cx="2541600" cy="25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/>
          <p:nvPr/>
        </p:nvSpPr>
        <p:spPr>
          <a:xfrm>
            <a:off x="3924375" y="1121675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Reference</a:t>
            </a:r>
            <a:r>
              <a:rPr lang="en" sz="1000"/>
              <a:t> [224x224x3]</a:t>
            </a:r>
            <a:endParaRPr sz="1000"/>
          </a:p>
        </p:txBody>
      </p:sp>
      <p:sp>
        <p:nvSpPr>
          <p:cNvPr id="128" name="Google Shape;128;p25"/>
          <p:cNvSpPr/>
          <p:nvPr/>
        </p:nvSpPr>
        <p:spPr>
          <a:xfrm>
            <a:off x="3924375" y="1361075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Target</a:t>
            </a:r>
            <a:r>
              <a:rPr lang="en" sz="1000"/>
              <a:t> [224x224x3]</a:t>
            </a:r>
            <a:endParaRPr sz="1000"/>
          </a:p>
        </p:txBody>
      </p:sp>
      <p:sp>
        <p:nvSpPr>
          <p:cNvPr id="129" name="Google Shape;129;p25"/>
          <p:cNvSpPr/>
          <p:nvPr/>
        </p:nvSpPr>
        <p:spPr>
          <a:xfrm>
            <a:off x="3924375" y="1685570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Residual Layer</a:t>
            </a:r>
            <a:endParaRPr sz="1000"/>
          </a:p>
        </p:txBody>
      </p:sp>
      <p:sp>
        <p:nvSpPr>
          <p:cNvPr id="130" name="Google Shape;130;p25"/>
          <p:cNvSpPr/>
          <p:nvPr/>
        </p:nvSpPr>
        <p:spPr>
          <a:xfrm>
            <a:off x="3924375" y="2023445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 [4x4]</a:t>
            </a:r>
            <a:endParaRPr sz="1000"/>
          </a:p>
        </p:txBody>
      </p:sp>
      <p:sp>
        <p:nvSpPr>
          <p:cNvPr id="131" name="Google Shape;131;p25"/>
          <p:cNvSpPr/>
          <p:nvPr/>
        </p:nvSpPr>
        <p:spPr>
          <a:xfrm flipH="1" rot="10800000">
            <a:off x="5630600" y="2023903"/>
            <a:ext cx="289200" cy="238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/>
          <p:nvPr/>
        </p:nvSpPr>
        <p:spPr>
          <a:xfrm>
            <a:off x="3924375" y="2361325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Residual Layer</a:t>
            </a:r>
            <a:endParaRPr sz="1000"/>
          </a:p>
        </p:txBody>
      </p:sp>
      <p:sp>
        <p:nvSpPr>
          <p:cNvPr id="133" name="Google Shape;133;p25"/>
          <p:cNvSpPr/>
          <p:nvPr/>
        </p:nvSpPr>
        <p:spPr>
          <a:xfrm>
            <a:off x="3924375" y="2699200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 [4x4]</a:t>
            </a:r>
            <a:endParaRPr sz="1000"/>
          </a:p>
        </p:txBody>
      </p:sp>
      <p:sp>
        <p:nvSpPr>
          <p:cNvPr id="134" name="Google Shape;134;p25"/>
          <p:cNvSpPr/>
          <p:nvPr/>
        </p:nvSpPr>
        <p:spPr>
          <a:xfrm>
            <a:off x="3924375" y="3037075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Residual Layer</a:t>
            </a:r>
            <a:endParaRPr sz="1000"/>
          </a:p>
        </p:txBody>
      </p:sp>
      <p:sp>
        <p:nvSpPr>
          <p:cNvPr id="135" name="Google Shape;135;p25"/>
          <p:cNvSpPr/>
          <p:nvPr/>
        </p:nvSpPr>
        <p:spPr>
          <a:xfrm>
            <a:off x="3924375" y="3374950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 [4x4]</a:t>
            </a:r>
            <a:endParaRPr sz="1000"/>
          </a:p>
        </p:txBody>
      </p:sp>
      <p:sp>
        <p:nvSpPr>
          <p:cNvPr id="136" name="Google Shape;136;p25"/>
          <p:cNvSpPr/>
          <p:nvPr/>
        </p:nvSpPr>
        <p:spPr>
          <a:xfrm>
            <a:off x="3924375" y="3712825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Residual Layer</a:t>
            </a:r>
            <a:endParaRPr sz="1000"/>
          </a:p>
        </p:txBody>
      </p:sp>
      <p:sp>
        <p:nvSpPr>
          <p:cNvPr id="137" name="Google Shape;137;p25"/>
          <p:cNvSpPr/>
          <p:nvPr/>
        </p:nvSpPr>
        <p:spPr>
          <a:xfrm>
            <a:off x="3924375" y="4050700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 [4x4]</a:t>
            </a:r>
            <a:endParaRPr sz="1000"/>
          </a:p>
        </p:txBody>
      </p:sp>
      <p:sp>
        <p:nvSpPr>
          <p:cNvPr id="138" name="Google Shape;138;p25"/>
          <p:cNvSpPr txBox="1"/>
          <p:nvPr/>
        </p:nvSpPr>
        <p:spPr>
          <a:xfrm>
            <a:off x="2952375" y="1991200"/>
            <a:ext cx="972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112x112x128</a:t>
            </a:r>
            <a:endParaRPr sz="1000"/>
          </a:p>
        </p:txBody>
      </p:sp>
      <p:sp>
        <p:nvSpPr>
          <p:cNvPr id="139" name="Google Shape;139;p25"/>
          <p:cNvSpPr txBox="1"/>
          <p:nvPr/>
        </p:nvSpPr>
        <p:spPr>
          <a:xfrm>
            <a:off x="3069300" y="2666950"/>
            <a:ext cx="855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56</a:t>
            </a:r>
            <a:r>
              <a:rPr lang="en" sz="1000"/>
              <a:t>x56x128</a:t>
            </a:r>
            <a:endParaRPr sz="1000"/>
          </a:p>
        </p:txBody>
      </p:sp>
      <p:sp>
        <p:nvSpPr>
          <p:cNvPr id="140" name="Google Shape;140;p25"/>
          <p:cNvSpPr txBox="1"/>
          <p:nvPr/>
        </p:nvSpPr>
        <p:spPr>
          <a:xfrm>
            <a:off x="3069300" y="3342700"/>
            <a:ext cx="855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28</a:t>
            </a:r>
            <a:r>
              <a:rPr lang="en" sz="1000"/>
              <a:t>x28x128</a:t>
            </a:r>
            <a:endParaRPr sz="1000"/>
          </a:p>
        </p:txBody>
      </p:sp>
      <p:sp>
        <p:nvSpPr>
          <p:cNvPr id="141" name="Google Shape;141;p25"/>
          <p:cNvSpPr txBox="1"/>
          <p:nvPr/>
        </p:nvSpPr>
        <p:spPr>
          <a:xfrm>
            <a:off x="3069300" y="4018450"/>
            <a:ext cx="855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14x14x128</a:t>
            </a:r>
            <a:endParaRPr sz="1000"/>
          </a:p>
        </p:txBody>
      </p:sp>
      <p:sp>
        <p:nvSpPr>
          <p:cNvPr id="142" name="Google Shape;142;p25"/>
          <p:cNvSpPr/>
          <p:nvPr/>
        </p:nvSpPr>
        <p:spPr>
          <a:xfrm>
            <a:off x="3924375" y="4388575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Residual Layer</a:t>
            </a:r>
            <a:endParaRPr sz="1000"/>
          </a:p>
        </p:txBody>
      </p:sp>
      <p:sp>
        <p:nvSpPr>
          <p:cNvPr id="143" name="Google Shape;143;p25"/>
          <p:cNvSpPr/>
          <p:nvPr/>
        </p:nvSpPr>
        <p:spPr>
          <a:xfrm flipH="1" rot="10800000">
            <a:off x="5630600" y="2699653"/>
            <a:ext cx="289200" cy="238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 flipH="1" rot="10800000">
            <a:off x="5630600" y="3375403"/>
            <a:ext cx="289200" cy="238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 flipH="1" rot="10800000">
            <a:off x="5630600" y="4051153"/>
            <a:ext cx="289200" cy="238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6515425" y="1171400"/>
            <a:ext cx="22575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Inputs concatenated before input into network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pooling, no normalization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Encoder-A Architecture-2: ResNet50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005275" y="1405100"/>
            <a:ext cx="5827200" cy="31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sample from a 50 layer residual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Batch Normalization applied between convolutional layers and their activations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50" y="1082400"/>
            <a:ext cx="1870586" cy="36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Encoder-A Architecture-3: FlowNetCorrelation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3864775"/>
            <a:ext cx="8520600" cy="12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Generate features for each image separately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Convolve feature maps over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Max displacement: 16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Steps: 1x1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8520600" cy="269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Binarized Networks: The Differentiation Problem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25" y="1152475"/>
            <a:ext cx="85206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can convert a feature map into some binary representation, we can learn codes representing the motion in the image that can potentially be compressed.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as we know, functions that threshold their input are frequently not differentiable (like the round function). This is a problem.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2916075"/>
            <a:ext cx="5897794" cy="21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Binarized Networks: Straight-Through Estimators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572000" y="1152475"/>
            <a:ext cx="4260300" cy="3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Binarized networks first established in the literature in 2016</a:t>
            </a:r>
            <a:r>
              <a:rPr baseline="30000" lang="en"/>
              <a:t>[1]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Made possible by “Straight-Through Estimators”, which were conceived of in a 2013 paper</a:t>
            </a:r>
            <a:r>
              <a:rPr baseline="30000" lang="en"/>
              <a:t>[2]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Empirically discovered </a:t>
            </a:r>
            <a:r>
              <a:rPr lang="en"/>
              <a:t>thresholding</a:t>
            </a:r>
            <a:r>
              <a:rPr lang="en"/>
              <a:t> incoming gradient and disregarding real gradient 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a mathematical </a:t>
            </a:r>
            <a:r>
              <a:rPr lang="en"/>
              <a:t>explanation</a:t>
            </a:r>
            <a:r>
              <a:rPr lang="en"/>
              <a:t> in 2019</a:t>
            </a:r>
            <a:r>
              <a:rPr baseline="30000" lang="en"/>
              <a:t>[3]</a:t>
            </a:r>
            <a:r>
              <a:rPr lang="en"/>
              <a:t>.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086425"/>
            <a:ext cx="3930505" cy="10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41" y="2211552"/>
            <a:ext cx="4371309" cy="1469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41" y="3650466"/>
            <a:ext cx="4143560" cy="984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Binarized Network: Bits Per Pixel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25" y="1152475"/>
            <a:ext cx="85206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useful concept for understanding compression in this environment is bits per pixels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the binary code below, which has 14 x 14 x 128 = 25,088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target image has 224x224 pixels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Bits Per Pixel = (14x14x128) ➗ (224x224) = 0.5 bpp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2916075"/>
            <a:ext cx="5897794" cy="21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" y="152400"/>
            <a:ext cx="852504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" y="152400"/>
            <a:ext cx="852504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650" y="1849075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100" y="1849075"/>
            <a:ext cx="1117449" cy="10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" y="104775"/>
            <a:ext cx="8676448" cy="36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Compensating Importance Mask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017725"/>
            <a:ext cx="85206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groups of pixels are unchanged between the target and reference and do not need the full 128 bits to represent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pixel in the 14x14 binary feature map represents a 16x16x3 patch in the original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take the the residual of the reference and target and use it to define “importance levels” to restrict bit allocation for further compression.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 rotWithShape="1">
          <a:blip r:embed="rId3">
            <a:alphaModFix/>
          </a:blip>
          <a:srcRect b="0" l="0" r="0" t="9264"/>
          <a:stretch/>
        </p:blipFill>
        <p:spPr>
          <a:xfrm>
            <a:off x="1213263" y="3039625"/>
            <a:ext cx="6717476" cy="22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Levels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75"/>
            <a:ext cx="254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arbitrarily assign 64 distinct importance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importance level represents 2 extra bits of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chose an arbitrary cut-off line at 128</a:t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450" y="1103450"/>
            <a:ext cx="5400700" cy="379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35"/>
          <p:cNvCxnSpPr/>
          <p:nvPr/>
        </p:nvCxnSpPr>
        <p:spPr>
          <a:xfrm flipH="1" rot="10800000">
            <a:off x="5312325" y="1581225"/>
            <a:ext cx="11400" cy="286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math</a:t>
            </a:r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25" y="1179650"/>
            <a:ext cx="21526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575" y="1179650"/>
            <a:ext cx="21621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425" y="1655900"/>
            <a:ext cx="36957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425" y="2052488"/>
            <a:ext cx="34385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425" y="2652563"/>
            <a:ext cx="28194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3262163"/>
            <a:ext cx="41243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 rotWithShape="1">
          <a:blip r:embed="rId9">
            <a:alphaModFix/>
          </a:blip>
          <a:srcRect b="23299" l="69239" r="3960" t="21969"/>
          <a:stretch/>
        </p:blipFill>
        <p:spPr>
          <a:xfrm>
            <a:off x="5180000" y="2909750"/>
            <a:ext cx="1800224" cy="13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 txBox="1"/>
          <p:nvPr/>
        </p:nvSpPr>
        <p:spPr>
          <a:xfrm>
            <a:off x="5484800" y="3880525"/>
            <a:ext cx="390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6589625" y="3775750"/>
            <a:ext cx="390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6918225" y="3132800"/>
            <a:ext cx="390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Clippining the Binary Code</a:t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b="12323" l="47744" r="2677" t="4127"/>
          <a:stretch/>
        </p:blipFill>
        <p:spPr>
          <a:xfrm>
            <a:off x="4359650" y="1527787"/>
            <a:ext cx="4301624" cy="3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00" y="1176125"/>
            <a:ext cx="39210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Once the importance mask is calculated, perform pairwise multiplication across the binary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has the benefit of reducing the amount of information received by the decoder about the input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Compression can be controlled by the depth of the binary code, and the aggressiveness of the importance mask.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" y="152400"/>
            <a:ext cx="852504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" y="152400"/>
            <a:ext cx="852504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650" y="1849075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100" y="1849075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875" y="52500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750" y="1013050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800" y="52500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325" y="52500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925" y="2039575"/>
            <a:ext cx="1117449" cy="10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B &amp; the Decoder</a:t>
            </a:r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5" y="1190022"/>
            <a:ext cx="8525049" cy="380107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417075" y="1295425"/>
            <a:ext cx="57879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Encoder B Purpose: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reference features from which to reconstruct the target 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Decoder</a:t>
            </a:r>
            <a:r>
              <a:rPr b="1" lang="en"/>
              <a:t> Purpose: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Upsample binary feature map and generate target image prediction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Encoder-B Architecture</a:t>
            </a:r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700" y="1560850"/>
            <a:ext cx="2541600" cy="25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1"/>
          <p:cNvSpPr/>
          <p:nvPr/>
        </p:nvSpPr>
        <p:spPr>
          <a:xfrm>
            <a:off x="3771975" y="1167450"/>
            <a:ext cx="1580400" cy="30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Reference [224x224x3]</a:t>
            </a:r>
            <a:endParaRPr sz="1000"/>
          </a:p>
        </p:txBody>
      </p:sp>
      <p:sp>
        <p:nvSpPr>
          <p:cNvPr id="269" name="Google Shape;269;p41"/>
          <p:cNvSpPr/>
          <p:nvPr/>
        </p:nvSpPr>
        <p:spPr>
          <a:xfrm>
            <a:off x="3771975" y="1685570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Residual Layer</a:t>
            </a:r>
            <a:endParaRPr sz="1000"/>
          </a:p>
        </p:txBody>
      </p:sp>
      <p:sp>
        <p:nvSpPr>
          <p:cNvPr id="270" name="Google Shape;270;p41"/>
          <p:cNvSpPr/>
          <p:nvPr/>
        </p:nvSpPr>
        <p:spPr>
          <a:xfrm>
            <a:off x="3771975" y="2023445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 [4x4]</a:t>
            </a:r>
            <a:endParaRPr sz="1000"/>
          </a:p>
        </p:txBody>
      </p:sp>
      <p:sp>
        <p:nvSpPr>
          <p:cNvPr id="271" name="Google Shape;271;p41"/>
          <p:cNvSpPr/>
          <p:nvPr/>
        </p:nvSpPr>
        <p:spPr>
          <a:xfrm flipH="1" rot="10800000">
            <a:off x="5478200" y="2023903"/>
            <a:ext cx="289200" cy="238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/>
          <p:nvPr/>
        </p:nvSpPr>
        <p:spPr>
          <a:xfrm>
            <a:off x="3771975" y="2361325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Residual Layer</a:t>
            </a:r>
            <a:endParaRPr sz="1000"/>
          </a:p>
        </p:txBody>
      </p:sp>
      <p:sp>
        <p:nvSpPr>
          <p:cNvPr id="273" name="Google Shape;273;p41"/>
          <p:cNvSpPr/>
          <p:nvPr/>
        </p:nvSpPr>
        <p:spPr>
          <a:xfrm>
            <a:off x="3771975" y="2699200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 [4x4]</a:t>
            </a:r>
            <a:endParaRPr sz="1000"/>
          </a:p>
        </p:txBody>
      </p:sp>
      <p:sp>
        <p:nvSpPr>
          <p:cNvPr id="274" name="Google Shape;274;p41"/>
          <p:cNvSpPr/>
          <p:nvPr/>
        </p:nvSpPr>
        <p:spPr>
          <a:xfrm>
            <a:off x="3771975" y="3037075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Residual Layer</a:t>
            </a:r>
            <a:endParaRPr sz="1000"/>
          </a:p>
        </p:txBody>
      </p:sp>
      <p:sp>
        <p:nvSpPr>
          <p:cNvPr id="275" name="Google Shape;275;p41"/>
          <p:cNvSpPr/>
          <p:nvPr/>
        </p:nvSpPr>
        <p:spPr>
          <a:xfrm>
            <a:off x="3771975" y="3374950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 [4x4]</a:t>
            </a:r>
            <a:endParaRPr sz="1000"/>
          </a:p>
        </p:txBody>
      </p:sp>
      <p:sp>
        <p:nvSpPr>
          <p:cNvPr id="276" name="Google Shape;276;p41"/>
          <p:cNvSpPr/>
          <p:nvPr/>
        </p:nvSpPr>
        <p:spPr>
          <a:xfrm>
            <a:off x="3771975" y="3712825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Residual Layer</a:t>
            </a:r>
            <a:endParaRPr sz="1000"/>
          </a:p>
        </p:txBody>
      </p:sp>
      <p:sp>
        <p:nvSpPr>
          <p:cNvPr id="277" name="Google Shape;277;p41"/>
          <p:cNvSpPr/>
          <p:nvPr/>
        </p:nvSpPr>
        <p:spPr>
          <a:xfrm>
            <a:off x="3771975" y="4050700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Conv2d [4x4]</a:t>
            </a:r>
            <a:endParaRPr sz="1000"/>
          </a:p>
        </p:txBody>
      </p:sp>
      <p:sp>
        <p:nvSpPr>
          <p:cNvPr id="278" name="Google Shape;278;p41"/>
          <p:cNvSpPr txBox="1"/>
          <p:nvPr/>
        </p:nvSpPr>
        <p:spPr>
          <a:xfrm>
            <a:off x="2799975" y="1991200"/>
            <a:ext cx="972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112x112x128</a:t>
            </a:r>
            <a:endParaRPr sz="1000"/>
          </a:p>
        </p:txBody>
      </p:sp>
      <p:sp>
        <p:nvSpPr>
          <p:cNvPr id="279" name="Google Shape;279;p41"/>
          <p:cNvSpPr txBox="1"/>
          <p:nvPr/>
        </p:nvSpPr>
        <p:spPr>
          <a:xfrm>
            <a:off x="2916900" y="2666950"/>
            <a:ext cx="855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56x56x128</a:t>
            </a:r>
            <a:endParaRPr sz="1000"/>
          </a:p>
        </p:txBody>
      </p:sp>
      <p:sp>
        <p:nvSpPr>
          <p:cNvPr id="280" name="Google Shape;280;p41"/>
          <p:cNvSpPr txBox="1"/>
          <p:nvPr/>
        </p:nvSpPr>
        <p:spPr>
          <a:xfrm>
            <a:off x="2916900" y="3342700"/>
            <a:ext cx="855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28x28x128</a:t>
            </a:r>
            <a:endParaRPr sz="1000"/>
          </a:p>
        </p:txBody>
      </p:sp>
      <p:sp>
        <p:nvSpPr>
          <p:cNvPr id="281" name="Google Shape;281;p41"/>
          <p:cNvSpPr txBox="1"/>
          <p:nvPr/>
        </p:nvSpPr>
        <p:spPr>
          <a:xfrm>
            <a:off x="2916900" y="4018450"/>
            <a:ext cx="855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14x14x128</a:t>
            </a:r>
            <a:endParaRPr sz="1000"/>
          </a:p>
        </p:txBody>
      </p:sp>
      <p:sp>
        <p:nvSpPr>
          <p:cNvPr id="282" name="Google Shape;282;p41"/>
          <p:cNvSpPr/>
          <p:nvPr/>
        </p:nvSpPr>
        <p:spPr>
          <a:xfrm>
            <a:off x="3771975" y="4388575"/>
            <a:ext cx="15804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Residual Layer</a:t>
            </a:r>
            <a:endParaRPr sz="1000"/>
          </a:p>
        </p:txBody>
      </p:sp>
      <p:sp>
        <p:nvSpPr>
          <p:cNvPr id="283" name="Google Shape;283;p41"/>
          <p:cNvSpPr/>
          <p:nvPr/>
        </p:nvSpPr>
        <p:spPr>
          <a:xfrm flipH="1" rot="10800000">
            <a:off x="5478200" y="2699653"/>
            <a:ext cx="289200" cy="238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1"/>
          <p:cNvSpPr/>
          <p:nvPr/>
        </p:nvSpPr>
        <p:spPr>
          <a:xfrm flipH="1" rot="10800000">
            <a:off x="5478200" y="3375403"/>
            <a:ext cx="289200" cy="238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1"/>
          <p:cNvSpPr/>
          <p:nvPr/>
        </p:nvSpPr>
        <p:spPr>
          <a:xfrm flipH="1" rot="10800000">
            <a:off x="5478200" y="4051153"/>
            <a:ext cx="289200" cy="238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1"/>
          <p:cNvPicPr preferRelativeResize="0"/>
          <p:nvPr/>
        </p:nvPicPr>
        <p:blipFill rotWithShape="1">
          <a:blip r:embed="rId4">
            <a:alphaModFix/>
          </a:blip>
          <a:srcRect b="17409" l="0" r="71295" t="36349"/>
          <a:stretch/>
        </p:blipFill>
        <p:spPr>
          <a:xfrm>
            <a:off x="311700" y="1791100"/>
            <a:ext cx="2447049" cy="17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Compression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compression algorithms for video are based on motion estimation and empirical experiments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would be really useful to learn these compression algorithms, rather than rely on empirical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of the functions used in these algorithms are non-differentiable and thus cannot be used in neural networks.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Solving this problem is one of the most central focuses of the current compression literature.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sp>
        <p:nvSpPr>
          <p:cNvPr id="292" name="Google Shape;292;p42"/>
          <p:cNvSpPr/>
          <p:nvPr/>
        </p:nvSpPr>
        <p:spPr>
          <a:xfrm rot="-5400000">
            <a:off x="929288" y="2579150"/>
            <a:ext cx="1838400" cy="39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Code</a:t>
            </a:r>
            <a:endParaRPr/>
          </a:p>
        </p:txBody>
      </p:sp>
      <p:sp>
        <p:nvSpPr>
          <p:cNvPr id="293" name="Google Shape;293;p42"/>
          <p:cNvSpPr/>
          <p:nvPr/>
        </p:nvSpPr>
        <p:spPr>
          <a:xfrm rot="-5400000">
            <a:off x="537488" y="2579150"/>
            <a:ext cx="1838400" cy="39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Features</a:t>
            </a:r>
            <a:endParaRPr/>
          </a:p>
        </p:txBody>
      </p:sp>
      <p:sp>
        <p:nvSpPr>
          <p:cNvPr id="294" name="Google Shape;294;p42"/>
          <p:cNvSpPr/>
          <p:nvPr/>
        </p:nvSpPr>
        <p:spPr>
          <a:xfrm rot="-5400000">
            <a:off x="1996088" y="2579150"/>
            <a:ext cx="1838400" cy="3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Layer</a:t>
            </a:r>
            <a:endParaRPr/>
          </a:p>
        </p:txBody>
      </p:sp>
      <p:sp>
        <p:nvSpPr>
          <p:cNvPr id="295" name="Google Shape;295;p42"/>
          <p:cNvSpPr/>
          <p:nvPr/>
        </p:nvSpPr>
        <p:spPr>
          <a:xfrm rot="-5400000">
            <a:off x="2449238" y="2522600"/>
            <a:ext cx="1828800" cy="504900"/>
          </a:xfrm>
          <a:prstGeom prst="trapezoid">
            <a:avLst>
              <a:gd fmla="val 735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2 space</a:t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 rot="-5400000">
            <a:off x="2892788" y="2579150"/>
            <a:ext cx="1838400" cy="3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Layer</a:t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 rot="-5400000">
            <a:off x="3345938" y="2522600"/>
            <a:ext cx="1828800" cy="504900"/>
          </a:xfrm>
          <a:prstGeom prst="trapezoid">
            <a:avLst>
              <a:gd fmla="val 735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2 space</a:t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 rot="-5400000">
            <a:off x="3789488" y="2579150"/>
            <a:ext cx="1838400" cy="3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Layer</a:t>
            </a:r>
            <a:endParaRPr/>
          </a:p>
        </p:txBody>
      </p:sp>
      <p:sp>
        <p:nvSpPr>
          <p:cNvPr id="299" name="Google Shape;299;p42"/>
          <p:cNvSpPr/>
          <p:nvPr/>
        </p:nvSpPr>
        <p:spPr>
          <a:xfrm rot="-5400000">
            <a:off x="4242638" y="2522600"/>
            <a:ext cx="1828800" cy="504900"/>
          </a:xfrm>
          <a:prstGeom prst="trapezoid">
            <a:avLst>
              <a:gd fmla="val 735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2 space</a:t>
            </a:r>
            <a:endParaRPr/>
          </a:p>
        </p:txBody>
      </p:sp>
      <p:sp>
        <p:nvSpPr>
          <p:cNvPr id="300" name="Google Shape;300;p42"/>
          <p:cNvSpPr/>
          <p:nvPr/>
        </p:nvSpPr>
        <p:spPr>
          <a:xfrm rot="-5400000">
            <a:off x="4686188" y="2579150"/>
            <a:ext cx="1838400" cy="3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Layer</a:t>
            </a:r>
            <a:endParaRPr/>
          </a:p>
        </p:txBody>
      </p:sp>
      <p:sp>
        <p:nvSpPr>
          <p:cNvPr id="301" name="Google Shape;301;p42"/>
          <p:cNvSpPr/>
          <p:nvPr/>
        </p:nvSpPr>
        <p:spPr>
          <a:xfrm rot="-5400000">
            <a:off x="5139338" y="2522600"/>
            <a:ext cx="1828800" cy="504900"/>
          </a:xfrm>
          <a:prstGeom prst="trapezoid">
            <a:avLst>
              <a:gd fmla="val 735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2 space</a:t>
            </a:r>
            <a:endParaRPr/>
          </a:p>
        </p:txBody>
      </p:sp>
      <p:sp>
        <p:nvSpPr>
          <p:cNvPr id="302" name="Google Shape;302;p42"/>
          <p:cNvSpPr/>
          <p:nvPr/>
        </p:nvSpPr>
        <p:spPr>
          <a:xfrm rot="-5400000">
            <a:off x="5582888" y="2579150"/>
            <a:ext cx="1838400" cy="3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Layer</a:t>
            </a:r>
            <a:endParaRPr/>
          </a:p>
        </p:txBody>
      </p:sp>
      <p:cxnSp>
        <p:nvCxnSpPr>
          <p:cNvPr id="303" name="Google Shape;303;p42"/>
          <p:cNvCxnSpPr>
            <a:stCxn id="292" idx="2"/>
            <a:endCxn id="294" idx="0"/>
          </p:cNvCxnSpPr>
          <p:nvPr/>
        </p:nvCxnSpPr>
        <p:spPr>
          <a:xfrm>
            <a:off x="2044388" y="2775050"/>
            <a:ext cx="67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42"/>
          <p:cNvSpPr/>
          <p:nvPr/>
        </p:nvSpPr>
        <p:spPr>
          <a:xfrm rot="-5400000">
            <a:off x="6768188" y="2555300"/>
            <a:ext cx="1838400" cy="39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Prediction</a:t>
            </a:r>
            <a:endParaRPr/>
          </a:p>
        </p:txBody>
      </p:sp>
      <p:cxnSp>
        <p:nvCxnSpPr>
          <p:cNvPr id="305" name="Google Shape;305;p42"/>
          <p:cNvCxnSpPr>
            <a:stCxn id="302" idx="2"/>
            <a:endCxn id="304" idx="0"/>
          </p:cNvCxnSpPr>
          <p:nvPr/>
        </p:nvCxnSpPr>
        <p:spPr>
          <a:xfrm flipH="1" rot="10800000">
            <a:off x="6697988" y="2751350"/>
            <a:ext cx="793500" cy="2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2"/>
          <p:cNvSpPr txBox="1"/>
          <p:nvPr/>
        </p:nvSpPr>
        <p:spPr>
          <a:xfrm rot="-5400000">
            <a:off x="2261600" y="1046750"/>
            <a:ext cx="1266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14x14x128</a:t>
            </a:r>
            <a:endParaRPr/>
          </a:p>
        </p:txBody>
      </p:sp>
      <p:sp>
        <p:nvSpPr>
          <p:cNvPr id="307" name="Google Shape;307;p42"/>
          <p:cNvSpPr txBox="1"/>
          <p:nvPr/>
        </p:nvSpPr>
        <p:spPr>
          <a:xfrm rot="-5400000">
            <a:off x="3178550" y="1046750"/>
            <a:ext cx="1266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</a:t>
            </a:r>
            <a:r>
              <a:rPr lang="en"/>
              <a:t>x28x128</a:t>
            </a:r>
            <a:endParaRPr/>
          </a:p>
        </p:txBody>
      </p:sp>
      <p:sp>
        <p:nvSpPr>
          <p:cNvPr id="308" name="Google Shape;308;p42"/>
          <p:cNvSpPr txBox="1"/>
          <p:nvPr/>
        </p:nvSpPr>
        <p:spPr>
          <a:xfrm rot="-5400000">
            <a:off x="5848400" y="1046750"/>
            <a:ext cx="1266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224x224x3</a:t>
            </a:r>
            <a:endParaRPr/>
          </a:p>
        </p:txBody>
      </p:sp>
      <p:sp>
        <p:nvSpPr>
          <p:cNvPr id="309" name="Google Shape;309;p42"/>
          <p:cNvSpPr txBox="1"/>
          <p:nvPr/>
        </p:nvSpPr>
        <p:spPr>
          <a:xfrm rot="-5400000">
            <a:off x="4971950" y="1046750"/>
            <a:ext cx="1266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112x112x128</a:t>
            </a:r>
            <a:endParaRPr/>
          </a:p>
        </p:txBody>
      </p:sp>
      <p:sp>
        <p:nvSpPr>
          <p:cNvPr id="310" name="Google Shape;310;p42"/>
          <p:cNvSpPr txBox="1"/>
          <p:nvPr/>
        </p:nvSpPr>
        <p:spPr>
          <a:xfrm rot="-5400000">
            <a:off x="4085375" y="1046750"/>
            <a:ext cx="1266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28x28x128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311700" y="2825275"/>
            <a:ext cx="8520600" cy="17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It’s worth noting that there are serious problems with using mean squared error as a loss function for optimizing image generation problems. It tends to lead to blurry, low quality images because of assumptions it takes about the distribution being unimodal.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GANs have recently demonstrated superior performance in this area (i.e. VAEGAN, etc.)</a:t>
            </a:r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075" y="1444900"/>
            <a:ext cx="4251949" cy="11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" y="152400"/>
            <a:ext cx="852504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" y="152400"/>
            <a:ext cx="852504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650" y="1849075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100" y="1849075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875" y="52500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750" y="1013050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800" y="52500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325" y="52500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925" y="2039575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825" y="3058750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5575" y="1116850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1875" y="3103925"/>
            <a:ext cx="1117449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325" y="3858850"/>
            <a:ext cx="1117449" cy="10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Kinetics Human Action Video Dataset</a:t>
            </a:r>
            <a:endParaRPr/>
          </a:p>
        </p:txBody>
      </p:sp>
      <p:sp>
        <p:nvSpPr>
          <p:cNvPr id="349" name="Google Shape;349;p47"/>
          <p:cNvSpPr txBox="1"/>
          <p:nvPr>
            <p:ph idx="1" type="body"/>
          </p:nvPr>
        </p:nvSpPr>
        <p:spPr>
          <a:xfrm>
            <a:off x="437925" y="1152475"/>
            <a:ext cx="839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-"/>
            </a:pPr>
            <a:r>
              <a:rPr lang="en" sz="2400">
                <a:solidFill>
                  <a:srgbClr val="434343"/>
                </a:solidFill>
              </a:rPr>
              <a:t>We selected this dataset because we were interested in highly dynamic scenes with significant motion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-"/>
            </a:pPr>
            <a:r>
              <a:rPr lang="en" sz="2400">
                <a:solidFill>
                  <a:srgbClr val="434343"/>
                </a:solidFill>
              </a:rPr>
              <a:t>Dataset developed and </a:t>
            </a:r>
            <a:r>
              <a:rPr lang="en" sz="2400">
                <a:solidFill>
                  <a:srgbClr val="434343"/>
                </a:solidFill>
              </a:rPr>
              <a:t>curated</a:t>
            </a:r>
            <a:r>
              <a:rPr lang="en" sz="2400">
                <a:solidFill>
                  <a:srgbClr val="434343"/>
                </a:solidFill>
              </a:rPr>
              <a:t> by Deepmind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-"/>
            </a:pPr>
            <a:r>
              <a:rPr lang="en" sz="2400">
                <a:solidFill>
                  <a:srgbClr val="434343"/>
                </a:solidFill>
              </a:rPr>
              <a:t>Contains 500,000 video clips sampled from Youtube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-"/>
            </a:pPr>
            <a:r>
              <a:rPr lang="en" sz="2400">
                <a:solidFill>
                  <a:srgbClr val="434343"/>
                </a:solidFill>
              </a:rPr>
              <a:t>Videos span </a:t>
            </a:r>
            <a:r>
              <a:rPr lang="en" sz="2400">
                <a:solidFill>
                  <a:srgbClr val="434343"/>
                </a:solidFill>
              </a:rPr>
              <a:t>600 human action classes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-"/>
            </a:pPr>
            <a:r>
              <a:rPr lang="en" sz="2400">
                <a:solidFill>
                  <a:srgbClr val="434343"/>
                </a:solidFill>
              </a:rPr>
              <a:t>At least 600 videos per class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-"/>
            </a:pPr>
            <a:r>
              <a:rPr lang="en" sz="2400">
                <a:solidFill>
                  <a:srgbClr val="434343"/>
                </a:solidFill>
              </a:rPr>
              <a:t>At least 10 seconds per clip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Kinetics Human Action Video Dataset</a:t>
            </a:r>
            <a:endParaRPr/>
          </a:p>
        </p:txBody>
      </p:sp>
      <p:pic>
        <p:nvPicPr>
          <p:cNvPr id="355" name="Google Shape;3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00" y="1236820"/>
            <a:ext cx="8525699" cy="368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Strategy &amp; Data Statistics</a:t>
            </a:r>
            <a:endParaRPr/>
          </a:p>
        </p:txBody>
      </p:sp>
      <p:sp>
        <p:nvSpPr>
          <p:cNvPr id="361" name="Google Shape;36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each video from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Randomly select 5 target frames in the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Randomly select a following frame anywhere between 1 to 5 frames away (to ensure a mix of large and small translations in the dataset)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training example from the target/reference pairs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training set has 10,000 target/reference 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testing set has 10,000 target/reference pairs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Table: PSNR</a:t>
            </a:r>
            <a:endParaRPr/>
          </a:p>
        </p:txBody>
      </p:sp>
      <p:graphicFrame>
        <p:nvGraphicFramePr>
          <p:cNvPr id="372" name="Google Shape;372;p51"/>
          <p:cNvGraphicFramePr/>
          <p:nvPr/>
        </p:nvGraphicFramePr>
        <p:xfrm>
          <a:off x="470500" y="138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{210C8096-5842-4491-80BC-17ACC06E424D}</a:tableStyleId>
              </a:tblPr>
              <a:tblGrid>
                <a:gridCol w="1648225"/>
                <a:gridCol w="2512575"/>
                <a:gridCol w="1936325"/>
                <a:gridCol w="2264675"/>
              </a:tblGrid>
              <a:tr h="41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highlight>
                            <a:srgbClr val="FFFFFF"/>
                          </a:highlight>
                        </a:rPr>
                        <a:t>Encoder</a:t>
                      </a:r>
                      <a:endParaRPr b="1"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</a:tr>
              <a:tr h="60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highlight>
                            <a:srgbClr val="FFFFFF"/>
                          </a:highlight>
                        </a:rPr>
                        <a:t>Simple Residuals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ResNet50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FlowNetCorr</a:t>
                      </a:r>
                      <a:endParaRPr b="1" sz="18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1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Mean PSNR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B6D7A8"/>
                          </a:highlight>
                        </a:rPr>
                        <a:t>31.529</a:t>
                      </a:r>
                      <a:endParaRPr sz="1800">
                        <a:highlight>
                          <a:srgbClr val="B6D7A8"/>
                        </a:highlight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30.136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29.542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Median PSNR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31.045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29.598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29.067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Max PSNR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73.606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58.9998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63.695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Min PSNR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16.650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15.4168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13.036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Std. PSNR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5.5695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5.519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5.329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Table: SSIM</a:t>
            </a:r>
            <a:endParaRPr/>
          </a:p>
        </p:txBody>
      </p:sp>
      <p:graphicFrame>
        <p:nvGraphicFramePr>
          <p:cNvPr id="378" name="Google Shape;378;p52"/>
          <p:cNvGraphicFramePr/>
          <p:nvPr/>
        </p:nvGraphicFramePr>
        <p:xfrm>
          <a:off x="470500" y="138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{210C8096-5842-4491-80BC-17ACC06E424D}</a:tableStyleId>
              </a:tblPr>
              <a:tblGrid>
                <a:gridCol w="1648225"/>
                <a:gridCol w="2512575"/>
                <a:gridCol w="1936325"/>
                <a:gridCol w="2264675"/>
              </a:tblGrid>
              <a:tr h="41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highlight>
                            <a:srgbClr val="FFFFFF"/>
                          </a:highlight>
                        </a:rPr>
                        <a:t>Encoder</a:t>
                      </a:r>
                      <a:endParaRPr b="1"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</a:tr>
              <a:tr h="60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highlight>
                            <a:srgbClr val="FFFFFF"/>
                          </a:highlight>
                        </a:rPr>
                        <a:t>Simple Residuals</a:t>
                      </a:r>
                      <a:endParaRPr b="1" sz="1800"/>
                    </a:p>
                  </a:txBody>
                  <a:tcPr marT="63500" marB="63500" marR="63500" marL="6350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ResNet50</a:t>
                      </a:r>
                      <a:endParaRPr b="1" sz="1800"/>
                    </a:p>
                  </a:txBody>
                  <a:tcPr marT="63500" marB="63500" marR="63500" marL="6350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FlowNetCorr</a:t>
                      </a:r>
                      <a:endParaRPr b="1" sz="18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Mean SSIM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B6D7A8"/>
                          </a:highlight>
                        </a:rPr>
                        <a:t>0.8947</a:t>
                      </a:r>
                      <a:endParaRPr sz="1800">
                        <a:highlight>
                          <a:srgbClr val="B6D7A8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0.8568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0.8616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Median SSIM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0.9100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0.8794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0.8841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Max SSIM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1.00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1.00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0.9996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Min SSIM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0.391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0.201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0.1920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Std. SSIM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0.0732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0.102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0.1002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&amp; Without Importance Map</a:t>
            </a:r>
            <a:endParaRPr/>
          </a:p>
        </p:txBody>
      </p:sp>
      <p:graphicFrame>
        <p:nvGraphicFramePr>
          <p:cNvPr id="384" name="Google Shape;384;p53"/>
          <p:cNvGraphicFramePr/>
          <p:nvPr/>
        </p:nvGraphicFramePr>
        <p:xfrm>
          <a:off x="470500" y="138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{210C8096-5842-4491-80BC-17ACC06E424D}</a:tableStyleId>
              </a:tblPr>
              <a:tblGrid>
                <a:gridCol w="2106700"/>
                <a:gridCol w="3211475"/>
                <a:gridCol w="2474950"/>
              </a:tblGrid>
              <a:tr h="74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highlight>
                            <a:srgbClr val="FFFFFF"/>
                          </a:highlight>
                        </a:rPr>
                        <a:t>With Importance Map</a:t>
                      </a:r>
                      <a:endParaRPr b="1" sz="18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(ResNet50)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Without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(ResNet50)</a:t>
                      </a:r>
                      <a:endParaRPr sz="18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Mean PSNR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30.136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28.506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Median PSNR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29.598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27.967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Max PSNR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58.9998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86.420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Min PSNR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15.4168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9.970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Std. PSNR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5.519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6.387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Other Results</a:t>
            </a:r>
            <a:endParaRPr/>
          </a:p>
        </p:txBody>
      </p:sp>
      <p:pic>
        <p:nvPicPr>
          <p:cNvPr id="390" name="Google Shape;39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077850"/>
            <a:ext cx="252882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945" y="1077850"/>
            <a:ext cx="25499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4"/>
          <p:cNvSpPr/>
          <p:nvPr/>
        </p:nvSpPr>
        <p:spPr>
          <a:xfrm>
            <a:off x="1845875" y="2032050"/>
            <a:ext cx="99900" cy="9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4"/>
          <p:cNvSpPr/>
          <p:nvPr/>
        </p:nvSpPr>
        <p:spPr>
          <a:xfrm>
            <a:off x="4793875" y="1551050"/>
            <a:ext cx="99900" cy="9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4"/>
          <p:cNvSpPr txBox="1"/>
          <p:nvPr/>
        </p:nvSpPr>
        <p:spPr>
          <a:xfrm>
            <a:off x="6227925" y="1108525"/>
            <a:ext cx="2528700" cy="3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Comparison to results for image compression on a comparable but different dataset.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purpose is to demonstrate the reasonable range for the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our best result</a:t>
            </a:r>
            <a:endParaRPr/>
          </a:p>
        </p:txBody>
      </p:sp>
      <p:sp>
        <p:nvSpPr>
          <p:cNvPr id="395" name="Google Shape;395;p54"/>
          <p:cNvSpPr/>
          <p:nvPr/>
        </p:nvSpPr>
        <p:spPr>
          <a:xfrm>
            <a:off x="6679825" y="3141700"/>
            <a:ext cx="99900" cy="99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idx="1" type="body"/>
          </p:nvPr>
        </p:nvSpPr>
        <p:spPr>
          <a:xfrm>
            <a:off x="311700" y="520375"/>
            <a:ext cx="8520600" cy="4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Fischer, Philipp, et al. "Flownet: Learning optical flow with convolutional networks." arXiv preprint arXiv:1504.06852 (2015).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Kay, Will, et al. "The kinetics human action video dataset." arXiv preprint arXiv:1705.06950 (2017).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RecCNN &amp; ComCNN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00" y="1071425"/>
            <a:ext cx="679284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Content-Weighted Image Compression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" y="1137225"/>
            <a:ext cx="8839200" cy="3551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Contribution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Starting Point: Apply this Architecture to Video</a:t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" y="1137225"/>
            <a:ext cx="8839200" cy="355146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/>
          <p:nvPr/>
        </p:nvSpPr>
        <p:spPr>
          <a:xfrm>
            <a:off x="2038675" y="1191775"/>
            <a:ext cx="4391100" cy="1752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86050" y="3039625"/>
            <a:ext cx="2847900" cy="1609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86050" y="1191775"/>
            <a:ext cx="1533600" cy="18477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