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5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3250-B304-4CA3-8238-36B8EB76BA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DF8C-F610-416D-9CB4-9D318B24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Based on the Analysis, following are our recommendations for &lt;Investment Company&gt;:-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The funding type suitable for &lt;Investment Company&gt; would be “Venture”.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Companies with most Venture funding's are mainly located in USA, UK, China, and India. As &lt;Investment Company&gt; wants to focus the investing in English speaking countries, they are suggested to invest their available budget as below –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900" dirty="0">
                <a:solidFill>
                  <a:schemeClr val="accent1">
                    <a:lumMod val="50000"/>
                  </a:schemeClr>
                </a:solidFill>
              </a:rPr>
              <a:t>In USA (close to 90% 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900" dirty="0">
                <a:solidFill>
                  <a:schemeClr val="accent1">
                    <a:lumMod val="50000"/>
                  </a:schemeClr>
                </a:solidFill>
              </a:rPr>
              <a:t>In GBR(6-7%)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900" dirty="0">
                <a:solidFill>
                  <a:schemeClr val="accent1">
                    <a:lumMod val="50000"/>
                  </a:schemeClr>
                </a:solidFill>
              </a:rPr>
              <a:t>In India (3-4%)</a:t>
            </a:r>
          </a:p>
          <a:p>
            <a:pPr marL="342900" indent="-342900">
              <a:buAutoNum type="arabicPeriod"/>
            </a:pPr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Following are the sectors, &lt;Investment Company&gt; is suggested to invest its available budget –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Others (~40% of the total budget, split in the ratio among the 3 countries from the above recommendation)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Social/Finance/ Analytics (~30% of the total budget, split in the ratio among the 3 countries from the above recommendation)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Cleantech/ Semiconductors (~28% of the total budget, split between USA and GBR in the ratio 5:1)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News, Search and Messaging (~ 2% of the total budget, only in India)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CEO of &lt;Investment Company&gt; wants to determine the best investment strategy. Some of the key constraints for these investments are: -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Funding amount in the range of 5 to 15 M USD per round of investment.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Invest only in English speaking countries.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u="sng" dirty="0">
                <a:solidFill>
                  <a:schemeClr val="accent1">
                    <a:lumMod val="50000"/>
                  </a:schemeClr>
                </a:solidFill>
              </a:rPr>
              <a:t>Investment methodology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: -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Overall guiding strategy is &lt;Investment Company&gt; wants to invest where other others are investing.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It wants to identify the best sectors, countries, and investment type (from Seed, Angel, Venture and Private Equity).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objective of this study is to analyze the trends based on above guiding principles and come up with the suggestions for the CEO of &lt;Investment Company&gt;.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Problem solving methodology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463" y="2107967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one file by merging the companies &amp; rounds2 data, for investment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4268" y="2095797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avg. investment/round in each of the 4 key funding type (Seed/Angel/Venture/PE)</a:t>
            </a:r>
          </a:p>
        </p:txBody>
      </p:sp>
      <p:sp>
        <p:nvSpPr>
          <p:cNvPr id="8" name="Rectangle 7"/>
          <p:cNvSpPr/>
          <p:nvPr/>
        </p:nvSpPr>
        <p:spPr>
          <a:xfrm>
            <a:off x="9277411" y="2081830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Choose the investment type with avg. investment range between 5 to 15 Million USD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404950" y="2107967"/>
            <a:ext cx="2973466" cy="10002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Ensure funding details are present for all companies in rounds2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77411" y="3477500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9 countries for chosen investment type (by investment amount)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9114" y="3469549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the primary category to one of the 8 sectors (from mapping file)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9118" y="4306277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sectors for each of the top 3 English speaking countries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77411" y="4900784"/>
            <a:ext cx="2325757" cy="102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English speaking countries from this list</a:t>
            </a:r>
          </a:p>
        </p:txBody>
      </p:sp>
      <p:sp>
        <p:nvSpPr>
          <p:cNvPr id="16" name="Arrow: Right 15"/>
          <p:cNvSpPr/>
          <p:nvPr/>
        </p:nvSpPr>
        <p:spPr>
          <a:xfrm rot="10800000" flipH="1">
            <a:off x="3395741" y="2543864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Arrow: Right 21"/>
          <p:cNvSpPr/>
          <p:nvPr/>
        </p:nvSpPr>
        <p:spPr>
          <a:xfrm rot="10800000" flipH="1">
            <a:off x="6196533" y="2562422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Arrow: Right 22"/>
          <p:cNvSpPr/>
          <p:nvPr/>
        </p:nvSpPr>
        <p:spPr>
          <a:xfrm rot="10800000" flipH="1">
            <a:off x="8929920" y="2550252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Arrow: Right 23"/>
          <p:cNvSpPr/>
          <p:nvPr/>
        </p:nvSpPr>
        <p:spPr>
          <a:xfrm rot="16200000" flipH="1">
            <a:off x="10314772" y="3232740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Arrow: Right 24"/>
          <p:cNvSpPr/>
          <p:nvPr/>
        </p:nvSpPr>
        <p:spPr>
          <a:xfrm flipH="1">
            <a:off x="8942343" y="3924004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Arrow: Right 25"/>
          <p:cNvSpPr/>
          <p:nvPr/>
        </p:nvSpPr>
        <p:spPr>
          <a:xfrm rot="16200000" flipH="1">
            <a:off x="10314773" y="4622425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Arrow: Bent-Up 3"/>
          <p:cNvSpPr/>
          <p:nvPr/>
        </p:nvSpPr>
        <p:spPr>
          <a:xfrm rot="10800000">
            <a:off x="4479234" y="3891144"/>
            <a:ext cx="2002405" cy="3482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Arrow: Bent-Up 27"/>
          <p:cNvSpPr/>
          <p:nvPr/>
        </p:nvSpPr>
        <p:spPr>
          <a:xfrm rot="10800000" flipV="1">
            <a:off x="4479232" y="5375926"/>
            <a:ext cx="4730705" cy="3762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Flowchart: Manual Input 28"/>
          <p:cNvSpPr/>
          <p:nvPr/>
        </p:nvSpPr>
        <p:spPr>
          <a:xfrm>
            <a:off x="612614" y="4296564"/>
            <a:ext cx="2290380" cy="102462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Manually review and identify key countries/sectors</a:t>
            </a:r>
          </a:p>
        </p:txBody>
      </p:sp>
      <p:sp>
        <p:nvSpPr>
          <p:cNvPr id="30" name="Arrow: Right 29"/>
          <p:cNvSpPr/>
          <p:nvPr/>
        </p:nvSpPr>
        <p:spPr>
          <a:xfrm flipH="1">
            <a:off x="2973665" y="4790775"/>
            <a:ext cx="267595" cy="115710"/>
          </a:xfrm>
          <a:prstGeom prst="right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353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Analysis – Business and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first step is to understand the business requirement and available data (companies, rounds2 and mapping files) using the following steps –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Business Understanding – &lt;Investment Company&gt; wants to invest between 5 to 15 Million USD in companies/sectors/countries where most investment companies are already investing in. Also, they want to focus only on English speaking countries.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Data Understanding –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Companies file – Contains basic data like company name, permalink, country details etc.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Rounds2 file – Contains details of funding rounds.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Since the entire analysis is based on funding rounds, rounds2 could be taken as the master file.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Validate if all companies (using the permalink field) in rounds2 are present in companies dataset. This comparison needs to be case-insensitive.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next step is to merge the 2 files on permalink field to perform investment analysis. Based on the analysis, its determined that there are 66368 unique companies. There are a total of 114949 records in the merged file.</a:t>
            </a:r>
          </a:p>
        </p:txBody>
      </p:sp>
    </p:spTree>
    <p:extLst>
      <p:ext uri="{BB962C8B-B14F-4D97-AF65-F5344CB8AC3E}">
        <p14:creationId xmlns:p14="http://schemas.microsoft.com/office/powerpoint/2010/main" val="9732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Analysis – Data Cleaning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next step is to perform data cleaning and analysis/aggregation etc. using the following steps –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Calculate the average funding/round for each funding type. Chose the funding type which is between 5 to 15 Million USD. The funding type identified is “Venture”.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Identify the Top 9 countries which receive the total highest funding for the chosen investment type from step 1 above.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Map the Top 9 countries fetched from the previous step against the English speaking countries. Identify the top 3 English speaking countries. Top 3 countries identified are USA, Great Britain and India.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Map the Primary category in the merged file with the mapping file provided.</a:t>
            </a:r>
          </a:p>
          <a:p>
            <a:pPr lvl="0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9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Analysis – Evaluation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final step is to review the Funding type, top sectors and countries and come up with investing suggestions for &lt;Investment Company&gt; –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Next step is to identify the most heavily invested sectors in each of the top 3 countries identified in the previous step.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Based on the analysis conducted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list out the top 3 sectors in each of the top 3 countries according to the funding type chosen. Conclusions are present in the final slide.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key data points are also plotted in Tableau to help highlight they key points of this case study.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7" y="1668496"/>
            <a:ext cx="8248980" cy="4351338"/>
          </a:xfrm>
          <a:prstGeom prst="rect">
            <a:avLst/>
          </a:prstGeom>
        </p:spPr>
      </p:pic>
      <p:sp>
        <p:nvSpPr>
          <p:cNvPr id="7" name="Explosion: 14 Points 6"/>
          <p:cNvSpPr/>
          <p:nvPr/>
        </p:nvSpPr>
        <p:spPr>
          <a:xfrm>
            <a:off x="9345373" y="1668496"/>
            <a:ext cx="2398643" cy="11264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5373" y="2902226"/>
            <a:ext cx="2727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Venture is the funding type with ~60% of the total funding (across all types and countries)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Funding per round of investment is 11.7 Million USD for Venture Funding Type and is likely the type &lt;Investment Company&gt; would go for. </a:t>
            </a:r>
          </a:p>
        </p:txBody>
      </p:sp>
    </p:spTree>
    <p:extLst>
      <p:ext uri="{BB962C8B-B14F-4D97-AF65-F5344CB8AC3E}">
        <p14:creationId xmlns:p14="http://schemas.microsoft.com/office/powerpoint/2010/main" val="38163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2" y="1695000"/>
            <a:ext cx="7716158" cy="4351338"/>
          </a:xfrm>
          <a:prstGeom prst="rect">
            <a:avLst/>
          </a:prstGeom>
        </p:spPr>
      </p:pic>
      <p:sp>
        <p:nvSpPr>
          <p:cNvPr id="7" name="Explosion: 14 Points 6"/>
          <p:cNvSpPr/>
          <p:nvPr/>
        </p:nvSpPr>
        <p:spPr>
          <a:xfrm>
            <a:off x="9345373" y="1668496"/>
            <a:ext cx="2398643" cy="11264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5373" y="2902226"/>
            <a:ext cx="2727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USA, China, Great Britain, India and Canada are the countries with highest Venture investments.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USA, Great Britain and India are the 3 countries &lt;Investment Company&gt; is likely to invest in (As they are English speaking). </a:t>
            </a:r>
          </a:p>
        </p:txBody>
      </p:sp>
    </p:spTree>
    <p:extLst>
      <p:ext uri="{BB962C8B-B14F-4D97-AF65-F5344CB8AC3E}">
        <p14:creationId xmlns:p14="http://schemas.microsoft.com/office/powerpoint/2010/main" val="250882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12358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xplosion: 14 Points 6"/>
          <p:cNvSpPr/>
          <p:nvPr/>
        </p:nvSpPr>
        <p:spPr>
          <a:xfrm>
            <a:off x="9345373" y="1668496"/>
            <a:ext cx="2398643" cy="112643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5373" y="2902226"/>
            <a:ext cx="2753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top 3 sectors, most likely, would be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Social/Finance/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Cleantech/ Semiconductors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Funding per round of investment is 11.7 Million USD for Venture Funding Type</a:t>
            </a:r>
            <a:r>
              <a:rPr lang="en-US" dirty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3" y="2018678"/>
            <a:ext cx="8749002" cy="37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INVESTMENT CASE STUDY   SUBMISSION </vt:lpstr>
      <vt:lpstr> Abstract</vt:lpstr>
      <vt:lpstr> Problem solving methodology</vt:lpstr>
      <vt:lpstr> Analysis – Business and Data Understanding</vt:lpstr>
      <vt:lpstr> Analysis – Data Cleaning and Analysis</vt:lpstr>
      <vt:lpstr> Analysis – Evaluation and Recommendation</vt:lpstr>
      <vt:lpstr> Results</vt:lpstr>
      <vt:lpstr> Results</vt:lpstr>
      <vt:lpstr> Results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 SUBMISSION </dc:title>
  <dc:creator>Vijay Vaidyanathan</dc:creator>
  <cp:lastModifiedBy>Vijay Vaidyanathan</cp:lastModifiedBy>
  <cp:revision>2</cp:revision>
  <dcterms:created xsi:type="dcterms:W3CDTF">2018-02-02T23:51:58Z</dcterms:created>
  <dcterms:modified xsi:type="dcterms:W3CDTF">2018-02-02T23:52:20Z</dcterms:modified>
</cp:coreProperties>
</file>