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13-11-2018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13-11-2018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13-11-2018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13-11-2018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13-11-2018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13-11-2018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13-11-2018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13-11-2018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US" sz="3200" dirty="0"/>
              <a:t>Capstone Mid Submission</a:t>
            </a:r>
            <a:endParaRPr lang="en-US" sz="3200" b="1" dirty="0"/>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a:t>
            </a:r>
          </a:p>
          <a:p>
            <a:pPr marL="457200" indent="-457200" algn="l">
              <a:buFont typeface="+mj-lt"/>
              <a:buAutoNum type="arabicPeriod"/>
            </a:pPr>
            <a:r>
              <a:rPr lang="en-IN" sz="1800" dirty="0"/>
              <a:t>Monica Alluri</a:t>
            </a:r>
          </a:p>
          <a:p>
            <a:pPr marL="457200" indent="-457200" algn="l">
              <a:buFont typeface="+mj-lt"/>
              <a:buAutoNum type="arabicPeriod"/>
            </a:pPr>
            <a:r>
              <a:rPr lang="en-IN" sz="1800" dirty="0" err="1"/>
              <a:t>Mufassir</a:t>
            </a:r>
            <a:r>
              <a:rPr lang="en-IN" sz="1800" dirty="0"/>
              <a:t> Mohammad</a:t>
            </a:r>
          </a:p>
          <a:p>
            <a:pPr marL="457200" indent="-457200" algn="l">
              <a:buFont typeface="+mj-lt"/>
              <a:buAutoNum type="arabicPeriod"/>
            </a:pPr>
            <a:r>
              <a:rPr lang="en-IN" sz="1800" dirty="0" err="1"/>
              <a:t>Gangadhar</a:t>
            </a:r>
            <a:r>
              <a:rPr lang="en-IN" sz="1800" dirty="0"/>
              <a:t> </a:t>
            </a:r>
            <a:r>
              <a:rPr lang="en-IN" sz="1800" dirty="0" err="1"/>
              <a:t>Gownolla</a:t>
            </a:r>
            <a:endParaRPr lang="en-IN" sz="1800" dirty="0"/>
          </a:p>
          <a:p>
            <a:pPr marL="457200" indent="-457200" algn="l">
              <a:buFont typeface="+mj-lt"/>
              <a:buAutoNum type="arabicPeriod"/>
            </a:pPr>
            <a:r>
              <a:rPr lang="en-IN" sz="1800" dirty="0"/>
              <a:t>Vijay Vaidyanathan</a:t>
            </a:r>
          </a:p>
          <a:p>
            <a:pPr algn="l"/>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04949" y="640080"/>
            <a:ext cx="10045337" cy="856138"/>
          </a:xfrm>
        </p:spPr>
        <p:txBody>
          <a:bodyPr>
            <a:normAutofit/>
          </a:bodyPr>
          <a:lstStyle/>
          <a:p>
            <a:r>
              <a:rPr lang="en-US" sz="2400" b="1" dirty="0">
                <a:solidFill>
                  <a:schemeClr val="accent2">
                    <a:lumMod val="75000"/>
                  </a:schemeClr>
                </a:solidFill>
              </a:rPr>
              <a:t>Abstract</a:t>
            </a:r>
          </a:p>
        </p:txBody>
      </p:sp>
      <p:sp>
        <p:nvSpPr>
          <p:cNvPr id="4" name="Content Placeholder 3"/>
          <p:cNvSpPr>
            <a:spLocks noGrp="1"/>
          </p:cNvSpPr>
          <p:nvPr>
            <p:ph idx="1"/>
          </p:nvPr>
        </p:nvSpPr>
        <p:spPr>
          <a:xfrm>
            <a:off x="404949" y="1496218"/>
            <a:ext cx="11168742" cy="3817904"/>
          </a:xfrm>
        </p:spPr>
        <p:txBody>
          <a:bodyPr>
            <a:normAutofit/>
          </a:bodyPr>
          <a:lstStyle/>
          <a:p>
            <a:pPr marL="0" indent="0">
              <a:buNone/>
            </a:pPr>
            <a:r>
              <a:rPr lang="en-US" dirty="0"/>
              <a:t>As a member of the marketing team, the requirement is to analyze the marketing spend over the last 12 months and come up with an optimized budget. </a:t>
            </a:r>
          </a:p>
          <a:p>
            <a:pPr marL="0" indent="0">
              <a:buNone/>
            </a:pPr>
            <a:endParaRPr lang="en-US" dirty="0"/>
          </a:p>
          <a:p>
            <a:pPr marL="0" indent="0">
              <a:buNone/>
            </a:pPr>
            <a:r>
              <a:rPr lang="en-US" dirty="0"/>
              <a:t>The objective is to build a Market Mix Model that determines the actual impact of the different marketing variables over the last year and thus helps in recommending the optimal budget allocation for different marketing levers for next year.</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 </a:t>
            </a:r>
            <a:r>
              <a:rPr lang="en-US" sz="2400" b="1" dirty="0">
                <a:solidFill>
                  <a:schemeClr val="accent2">
                    <a:lumMod val="75000"/>
                  </a:schemeClr>
                </a:solidFill>
              </a:rPr>
              <a:t>A glimpse at the data…</a:t>
            </a:r>
          </a:p>
        </p:txBody>
      </p:sp>
      <p:sp>
        <p:nvSpPr>
          <p:cNvPr id="3" name="Content Placeholder 2"/>
          <p:cNvSpPr>
            <a:spLocks noGrp="1"/>
          </p:cNvSpPr>
          <p:nvPr>
            <p:ph idx="1"/>
          </p:nvPr>
        </p:nvSpPr>
        <p:spPr/>
        <p:txBody>
          <a:bodyPr/>
          <a:lstStyle/>
          <a:p>
            <a:pPr marL="469900" indent="-457200">
              <a:lnSpc>
                <a:spcPct val="100000"/>
              </a:lnSpc>
              <a:spcBef>
                <a:spcPts val="100"/>
              </a:spcBef>
              <a:buFont typeface="Wingdings" panose="05000000000000000000" pitchFamily="2" charset="2"/>
              <a:buChar char="ü"/>
              <a:tabLst>
                <a:tab pos="354965" algn="l"/>
                <a:tab pos="355600" algn="l"/>
              </a:tabLst>
            </a:pPr>
            <a:r>
              <a:rPr lang="en-US" b="1" spc="-15" dirty="0"/>
              <a:t>Data </a:t>
            </a:r>
            <a:r>
              <a:rPr lang="en-US" b="1" dirty="0"/>
              <a:t>has been </a:t>
            </a:r>
            <a:r>
              <a:rPr lang="en-US" b="1" spc="-10" dirty="0"/>
              <a:t>provided </a:t>
            </a:r>
            <a:r>
              <a:rPr lang="en-US" b="1" spc="-5" dirty="0"/>
              <a:t>in </a:t>
            </a:r>
            <a:r>
              <a:rPr lang="en-US" b="1" dirty="0"/>
              <a:t>multiple excel/csv files.</a:t>
            </a:r>
            <a:endParaRPr lang="en-US" dirty="0"/>
          </a:p>
          <a:p>
            <a:pPr marL="469900" marR="5080" indent="-457200">
              <a:lnSpc>
                <a:spcPct val="80000"/>
              </a:lnSpc>
              <a:spcBef>
                <a:spcPts val="645"/>
              </a:spcBef>
              <a:buFont typeface="Wingdings" panose="05000000000000000000" pitchFamily="2" charset="2"/>
              <a:buChar char="ü"/>
              <a:tabLst>
                <a:tab pos="354965" algn="l"/>
                <a:tab pos="355600" algn="l"/>
              </a:tabLst>
            </a:pPr>
            <a:r>
              <a:rPr lang="en-US" spc="-10" dirty="0"/>
              <a:t>ConsumerElectronics.csv</a:t>
            </a:r>
            <a:r>
              <a:rPr lang="en-US" dirty="0"/>
              <a:t>- This contains customer order details over the last year.</a:t>
            </a:r>
          </a:p>
          <a:p>
            <a:pPr>
              <a:buFont typeface="Wingdings" panose="05000000000000000000" pitchFamily="2" charset="2"/>
              <a:buChar char="ü"/>
            </a:pPr>
            <a:r>
              <a:rPr lang="en-US" dirty="0"/>
              <a:t>  </a:t>
            </a:r>
            <a:r>
              <a:rPr lang="en-US" dirty="0"/>
              <a:t>Media data and other information.xlsx</a:t>
            </a:r>
            <a:r>
              <a:rPr lang="en-US" dirty="0"/>
              <a:t> – Details of investment in various marketing channels (Radio, TV, Digital etc.). Details of Special sale days (Diwali, New year etc.). Details of NPS Score (A proxy for customer voice).</a:t>
            </a:r>
          </a:p>
          <a:p>
            <a:pPr marL="0" indent="0">
              <a:buNone/>
            </a:pPr>
            <a:endParaRPr lang="en-US" dirty="0">
              <a:latin typeface="Calibri"/>
              <a:cs typeface="Calibri"/>
            </a:endParaRPr>
          </a:p>
          <a:p>
            <a:endParaRPr lang="en-US" dirty="0">
              <a:latin typeface="Calibri"/>
              <a:cs typeface="Calibri"/>
            </a:endParaRPr>
          </a:p>
          <a:p>
            <a:endParaRPr lang="en-US" dirty="0"/>
          </a:p>
        </p:txBody>
      </p:sp>
    </p:spTree>
    <p:extLst>
      <p:ext uri="{BB962C8B-B14F-4D97-AF65-F5344CB8AC3E}">
        <p14:creationId xmlns:p14="http://schemas.microsoft.com/office/powerpoint/2010/main" val="219375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bject 2"/>
          <p:cNvSpPr txBox="1">
            <a:spLocks noGrp="1"/>
          </p:cNvSpPr>
          <p:nvPr>
            <p:ph type="title"/>
          </p:nvPr>
        </p:nvSpPr>
        <p:spPr>
          <a:xfrm>
            <a:off x="1467992" y="759281"/>
            <a:ext cx="8968358"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a:t>Approach for Solving the Busines</a:t>
            </a:r>
            <a:r>
              <a:rPr lang="en-US" spc="-15" dirty="0"/>
              <a:t>s Problem</a:t>
            </a:r>
            <a:endParaRPr sz="4000" dirty="0"/>
          </a:p>
        </p:txBody>
      </p:sp>
      <p:sp>
        <p:nvSpPr>
          <p:cNvPr id="40" name="object 3"/>
          <p:cNvSpPr txBox="1"/>
          <p:nvPr/>
        </p:nvSpPr>
        <p:spPr>
          <a:xfrm>
            <a:off x="577978" y="2213457"/>
            <a:ext cx="2520315" cy="258404"/>
          </a:xfrm>
          <a:prstGeom prst="rect">
            <a:avLst/>
          </a:prstGeom>
        </p:spPr>
        <p:txBody>
          <a:bodyPr vert="horz" wrap="square" lIns="0" tIns="12065" rIns="0" bIns="0" rtlCol="0">
            <a:spAutoFit/>
          </a:bodyPr>
          <a:lstStyle/>
          <a:p>
            <a:pPr marL="12700">
              <a:lnSpc>
                <a:spcPct val="100000"/>
              </a:lnSpc>
              <a:spcBef>
                <a:spcPts val="95"/>
              </a:spcBef>
            </a:pPr>
            <a:r>
              <a:rPr lang="en-US" sz="1600" spc="-15" dirty="0">
                <a:latin typeface="Calibri"/>
                <a:cs typeface="Calibri"/>
              </a:rPr>
              <a:t> </a:t>
            </a:r>
            <a:r>
              <a:rPr sz="1600" spc="-15" dirty="0">
                <a:latin typeface="Calibri"/>
                <a:cs typeface="Calibri"/>
              </a:rPr>
              <a:t>Data </a:t>
            </a:r>
            <a:r>
              <a:rPr sz="1600" spc="-5" dirty="0">
                <a:latin typeface="Calibri"/>
                <a:cs typeface="Calibri"/>
              </a:rPr>
              <a:t>is </a:t>
            </a:r>
            <a:r>
              <a:rPr sz="1600" spc="-10" dirty="0">
                <a:latin typeface="Calibri"/>
                <a:cs typeface="Calibri"/>
              </a:rPr>
              <a:t>collected </a:t>
            </a:r>
            <a:r>
              <a:rPr sz="1600" spc="-15" dirty="0">
                <a:latin typeface="Calibri"/>
                <a:cs typeface="Calibri"/>
              </a:rPr>
              <a:t>from </a:t>
            </a:r>
            <a:r>
              <a:rPr sz="1600" spc="-5" dirty="0">
                <a:latin typeface="Calibri"/>
                <a:cs typeface="Calibri"/>
              </a:rPr>
              <a:t>the</a:t>
            </a:r>
            <a:r>
              <a:rPr sz="1600" spc="25" dirty="0">
                <a:latin typeface="Calibri"/>
                <a:cs typeface="Calibri"/>
              </a:rPr>
              <a:t> </a:t>
            </a:r>
            <a:r>
              <a:rPr sz="1600" spc="-5" dirty="0">
                <a:latin typeface="Calibri"/>
                <a:cs typeface="Calibri"/>
              </a:rPr>
              <a:t>files</a:t>
            </a:r>
            <a:endParaRPr sz="1600" dirty="0">
              <a:latin typeface="Calibri"/>
              <a:cs typeface="Calibri"/>
            </a:endParaRPr>
          </a:p>
        </p:txBody>
      </p:sp>
      <p:sp>
        <p:nvSpPr>
          <p:cNvPr id="41" name="object 4"/>
          <p:cNvSpPr txBox="1"/>
          <p:nvPr/>
        </p:nvSpPr>
        <p:spPr>
          <a:xfrm>
            <a:off x="7908415" y="1582737"/>
            <a:ext cx="2988945" cy="603755"/>
          </a:xfrm>
          <a:prstGeom prst="rect">
            <a:avLst/>
          </a:prstGeom>
        </p:spPr>
        <p:txBody>
          <a:bodyPr vert="horz" wrap="square" lIns="0" tIns="12700" rIns="0" bIns="0" rtlCol="0">
            <a:spAutoFit/>
          </a:bodyPr>
          <a:lstStyle/>
          <a:p>
            <a:pPr marL="12700" marR="5080">
              <a:lnSpc>
                <a:spcPct val="120000"/>
              </a:lnSpc>
              <a:spcBef>
                <a:spcPts val="100"/>
              </a:spcBef>
            </a:pPr>
            <a:r>
              <a:rPr lang="en-US" sz="1600" spc="-10" dirty="0">
                <a:latin typeface="Calibri"/>
                <a:cs typeface="Calibri"/>
              </a:rPr>
              <a:t>-</a:t>
            </a:r>
            <a:r>
              <a:rPr sz="1600" spc="-10" dirty="0">
                <a:latin typeface="Calibri"/>
                <a:cs typeface="Calibri"/>
              </a:rPr>
              <a:t>Merge </a:t>
            </a:r>
            <a:r>
              <a:rPr sz="1600" spc="-5" dirty="0">
                <a:latin typeface="Calibri"/>
                <a:cs typeface="Calibri"/>
              </a:rPr>
              <a:t>the </a:t>
            </a:r>
            <a:r>
              <a:rPr sz="1600" spc="-15" dirty="0">
                <a:latin typeface="Calibri"/>
                <a:cs typeface="Calibri"/>
              </a:rPr>
              <a:t>data from different </a:t>
            </a:r>
            <a:r>
              <a:rPr sz="1600" spc="-5" dirty="0">
                <a:latin typeface="Calibri"/>
                <a:cs typeface="Calibri"/>
              </a:rPr>
              <a:t>files  </a:t>
            </a:r>
            <a:r>
              <a:rPr lang="en-US" sz="1600" spc="-5" dirty="0">
                <a:latin typeface="Calibri"/>
                <a:cs typeface="Calibri"/>
              </a:rPr>
              <a:t>-Exploratory Data Analysis</a:t>
            </a:r>
            <a:endParaRPr sz="1600" dirty="0">
              <a:latin typeface="Calibri"/>
              <a:cs typeface="Calibri"/>
            </a:endParaRPr>
          </a:p>
        </p:txBody>
      </p:sp>
      <p:sp>
        <p:nvSpPr>
          <p:cNvPr id="42" name="object 5"/>
          <p:cNvSpPr txBox="1"/>
          <p:nvPr/>
        </p:nvSpPr>
        <p:spPr>
          <a:xfrm>
            <a:off x="-62102" y="4579446"/>
            <a:ext cx="1530094" cy="288541"/>
          </a:xfrm>
          <a:prstGeom prst="rect">
            <a:avLst/>
          </a:prstGeom>
        </p:spPr>
        <p:txBody>
          <a:bodyPr vert="horz" wrap="square" lIns="0" tIns="12700" rIns="0" bIns="0" rtlCol="0">
            <a:spAutoFit/>
          </a:bodyPr>
          <a:lstStyle/>
          <a:p>
            <a:pPr marL="12700" marR="5080">
              <a:lnSpc>
                <a:spcPct val="120000"/>
              </a:lnSpc>
              <a:spcBef>
                <a:spcPts val="100"/>
              </a:spcBef>
            </a:pPr>
            <a:r>
              <a:rPr lang="en-US" sz="1600" spc="-10" dirty="0">
                <a:latin typeface="Calibri"/>
                <a:cs typeface="Calibri"/>
              </a:rPr>
              <a:t>Engineer KPI’s</a:t>
            </a:r>
            <a:endParaRPr sz="1600" dirty="0">
              <a:latin typeface="Calibri"/>
              <a:cs typeface="Calibri"/>
            </a:endParaRPr>
          </a:p>
        </p:txBody>
      </p:sp>
      <p:sp>
        <p:nvSpPr>
          <p:cNvPr id="43" name="object 6"/>
          <p:cNvSpPr txBox="1"/>
          <p:nvPr/>
        </p:nvSpPr>
        <p:spPr>
          <a:xfrm>
            <a:off x="7822539" y="4308005"/>
            <a:ext cx="3120390" cy="610870"/>
          </a:xfrm>
          <a:prstGeom prst="rect">
            <a:avLst/>
          </a:prstGeom>
        </p:spPr>
        <p:txBody>
          <a:bodyPr vert="horz" wrap="square" lIns="0" tIns="12700" rIns="0" bIns="0" rtlCol="0">
            <a:spAutoFit/>
          </a:bodyPr>
          <a:lstStyle/>
          <a:p>
            <a:pPr marL="12700" marR="5080" indent="12065">
              <a:lnSpc>
                <a:spcPct val="120000"/>
              </a:lnSpc>
              <a:spcBef>
                <a:spcPts val="100"/>
              </a:spcBef>
            </a:pPr>
            <a:r>
              <a:rPr sz="1600" spc="-5" dirty="0">
                <a:latin typeface="Calibri"/>
                <a:cs typeface="Calibri"/>
              </a:rPr>
              <a:t>Analysis of </a:t>
            </a:r>
            <a:r>
              <a:rPr sz="1600" spc="-10" dirty="0">
                <a:latin typeface="Calibri"/>
                <a:cs typeface="Calibri"/>
              </a:rPr>
              <a:t>behavior </a:t>
            </a:r>
            <a:r>
              <a:rPr sz="1600" spc="-5" dirty="0">
                <a:latin typeface="Calibri"/>
                <a:cs typeface="Calibri"/>
              </a:rPr>
              <a:t>of each variables  Finding </a:t>
            </a:r>
            <a:r>
              <a:rPr sz="1600" spc="-10" dirty="0">
                <a:latin typeface="Calibri"/>
                <a:cs typeface="Calibri"/>
              </a:rPr>
              <a:t>correlation </a:t>
            </a:r>
            <a:r>
              <a:rPr sz="1600" spc="-5" dirty="0">
                <a:latin typeface="Calibri"/>
                <a:cs typeface="Calibri"/>
              </a:rPr>
              <a:t>among</a:t>
            </a:r>
            <a:r>
              <a:rPr sz="1600" spc="-20" dirty="0">
                <a:latin typeface="Calibri"/>
                <a:cs typeface="Calibri"/>
              </a:rPr>
              <a:t> </a:t>
            </a:r>
            <a:r>
              <a:rPr sz="1600" spc="-5" dirty="0">
                <a:latin typeface="Calibri"/>
                <a:cs typeface="Calibri"/>
              </a:rPr>
              <a:t>variables</a:t>
            </a:r>
            <a:endParaRPr sz="1600" dirty="0">
              <a:latin typeface="Calibri"/>
              <a:cs typeface="Calibri"/>
            </a:endParaRPr>
          </a:p>
        </p:txBody>
      </p:sp>
      <p:sp>
        <p:nvSpPr>
          <p:cNvPr id="44" name="object 7"/>
          <p:cNvSpPr txBox="1"/>
          <p:nvPr/>
        </p:nvSpPr>
        <p:spPr>
          <a:xfrm>
            <a:off x="535939" y="5978230"/>
            <a:ext cx="3519225" cy="899221"/>
          </a:xfrm>
          <a:prstGeom prst="rect">
            <a:avLst/>
          </a:prstGeom>
        </p:spPr>
        <p:txBody>
          <a:bodyPr vert="horz" wrap="square" lIns="0" tIns="12700" rIns="0" bIns="0" rtlCol="0">
            <a:spAutoFit/>
          </a:bodyPr>
          <a:lstStyle/>
          <a:p>
            <a:pPr marL="12700" marR="5080">
              <a:lnSpc>
                <a:spcPct val="120000"/>
              </a:lnSpc>
              <a:spcBef>
                <a:spcPts val="100"/>
              </a:spcBef>
            </a:pPr>
            <a:r>
              <a:rPr lang="en-US" sz="1600" spc="-5" dirty="0">
                <a:latin typeface="Calibri"/>
                <a:cs typeface="Calibri"/>
              </a:rPr>
              <a:t>Build all 5 types of models – Simple linear, Multiplicative, </a:t>
            </a:r>
            <a:r>
              <a:rPr lang="en-US" sz="1600" spc="-5" dirty="0" err="1">
                <a:latin typeface="Calibri"/>
                <a:cs typeface="Calibri"/>
              </a:rPr>
              <a:t>Koyck</a:t>
            </a:r>
            <a:r>
              <a:rPr lang="en-US" sz="1600" spc="-5" dirty="0">
                <a:latin typeface="Calibri"/>
                <a:cs typeface="Calibri"/>
              </a:rPr>
              <a:t>, Distributed Lag and Multiplicative + Distributive Lag</a:t>
            </a:r>
            <a:endParaRPr sz="1600" dirty="0">
              <a:latin typeface="Calibri"/>
              <a:cs typeface="Calibri"/>
            </a:endParaRPr>
          </a:p>
        </p:txBody>
      </p:sp>
      <p:sp>
        <p:nvSpPr>
          <p:cNvPr id="46" name="object 9"/>
          <p:cNvSpPr txBox="1"/>
          <p:nvPr/>
        </p:nvSpPr>
        <p:spPr>
          <a:xfrm>
            <a:off x="686562" y="1774143"/>
            <a:ext cx="2133600" cy="415636"/>
          </a:xfrm>
          <a:prstGeom prst="rect">
            <a:avLst/>
          </a:prstGeom>
          <a:solidFill>
            <a:srgbClr val="4F81BC"/>
          </a:solidFill>
          <a:ln w="25908">
            <a:solidFill>
              <a:srgbClr val="385D89"/>
            </a:solidFill>
          </a:ln>
        </p:spPr>
        <p:txBody>
          <a:bodyPr vert="horz" wrap="square" lIns="0" tIns="75565" rIns="0" bIns="0" rtlCol="0">
            <a:spAutoFit/>
          </a:bodyPr>
          <a:lstStyle/>
          <a:p>
            <a:pPr marL="374650">
              <a:lnSpc>
                <a:spcPct val="100000"/>
              </a:lnSpc>
              <a:spcBef>
                <a:spcPts val="595"/>
              </a:spcBef>
            </a:pPr>
            <a:r>
              <a:rPr sz="1800" spc="-15" dirty="0">
                <a:solidFill>
                  <a:srgbClr val="FFFFFF"/>
                </a:solidFill>
                <a:latin typeface="Calibri"/>
                <a:cs typeface="Calibri"/>
              </a:rPr>
              <a:t>Data</a:t>
            </a:r>
            <a:r>
              <a:rPr sz="1800" dirty="0">
                <a:solidFill>
                  <a:srgbClr val="FFFFFF"/>
                </a:solidFill>
                <a:latin typeface="Calibri"/>
                <a:cs typeface="Calibri"/>
              </a:rPr>
              <a:t> </a:t>
            </a:r>
            <a:r>
              <a:rPr sz="1800" spc="-10" dirty="0">
                <a:solidFill>
                  <a:srgbClr val="FFFFFF"/>
                </a:solidFill>
                <a:latin typeface="Calibri"/>
                <a:cs typeface="Calibri"/>
              </a:rPr>
              <a:t>collection</a:t>
            </a:r>
            <a:endParaRPr sz="1800" dirty="0">
              <a:latin typeface="Calibri"/>
              <a:cs typeface="Calibri"/>
            </a:endParaRPr>
          </a:p>
        </p:txBody>
      </p:sp>
      <p:sp>
        <p:nvSpPr>
          <p:cNvPr id="47" name="object 10"/>
          <p:cNvSpPr txBox="1"/>
          <p:nvPr/>
        </p:nvSpPr>
        <p:spPr>
          <a:xfrm>
            <a:off x="5944361" y="1753361"/>
            <a:ext cx="1828800" cy="457200"/>
          </a:xfrm>
          <a:prstGeom prst="rect">
            <a:avLst/>
          </a:prstGeom>
          <a:solidFill>
            <a:srgbClr val="4F81BC"/>
          </a:solidFill>
          <a:ln w="25907">
            <a:solidFill>
              <a:srgbClr val="385D89"/>
            </a:solidFill>
          </a:ln>
        </p:spPr>
        <p:txBody>
          <a:bodyPr vert="horz" wrap="square" lIns="0" tIns="75565" rIns="0" bIns="0" rtlCol="0">
            <a:spAutoFit/>
          </a:bodyPr>
          <a:lstStyle/>
          <a:p>
            <a:pPr marL="285750">
              <a:lnSpc>
                <a:spcPct val="100000"/>
              </a:lnSpc>
              <a:spcBef>
                <a:spcPts val="595"/>
              </a:spcBef>
            </a:pPr>
            <a:r>
              <a:rPr sz="1800" spc="-15" dirty="0">
                <a:solidFill>
                  <a:srgbClr val="FFFFFF"/>
                </a:solidFill>
                <a:latin typeface="Calibri"/>
                <a:cs typeface="Calibri"/>
              </a:rPr>
              <a:t>Data</a:t>
            </a:r>
            <a:r>
              <a:rPr sz="1800" spc="-5" dirty="0">
                <a:solidFill>
                  <a:srgbClr val="FFFFFF"/>
                </a:solidFill>
                <a:latin typeface="Calibri"/>
                <a:cs typeface="Calibri"/>
              </a:rPr>
              <a:t> cleaning</a:t>
            </a:r>
            <a:endParaRPr sz="1800" dirty="0">
              <a:latin typeface="Calibri"/>
              <a:cs typeface="Calibri"/>
            </a:endParaRPr>
          </a:p>
        </p:txBody>
      </p:sp>
      <p:sp>
        <p:nvSpPr>
          <p:cNvPr id="48" name="object 11"/>
          <p:cNvSpPr txBox="1"/>
          <p:nvPr/>
        </p:nvSpPr>
        <p:spPr>
          <a:xfrm>
            <a:off x="5563361" y="3313805"/>
            <a:ext cx="2590800" cy="961161"/>
          </a:xfrm>
          <a:prstGeom prst="rect">
            <a:avLst/>
          </a:prstGeom>
          <a:solidFill>
            <a:srgbClr val="4F81BC"/>
          </a:solidFill>
          <a:ln w="25907">
            <a:solidFill>
              <a:srgbClr val="385D89"/>
            </a:solidFill>
          </a:ln>
        </p:spPr>
        <p:txBody>
          <a:bodyPr vert="horz" wrap="square" lIns="0" tIns="128905" rIns="0" bIns="0" rtlCol="0">
            <a:spAutoFit/>
          </a:bodyPr>
          <a:lstStyle/>
          <a:p>
            <a:pPr algn="ctr">
              <a:lnSpc>
                <a:spcPct val="100000"/>
              </a:lnSpc>
              <a:spcBef>
                <a:spcPts val="1015"/>
              </a:spcBef>
            </a:pPr>
            <a:r>
              <a:rPr lang="en-US" spc="-10" dirty="0">
                <a:solidFill>
                  <a:srgbClr val="FFFFFF"/>
                </a:solidFill>
                <a:latin typeface="Calibri"/>
                <a:cs typeface="Calibri"/>
              </a:rPr>
              <a:t>Split the final file into the 3 subcategories and create basic linear model</a:t>
            </a:r>
            <a:endParaRPr sz="1800" dirty="0">
              <a:latin typeface="Calibri"/>
              <a:cs typeface="Calibri"/>
            </a:endParaRPr>
          </a:p>
        </p:txBody>
      </p:sp>
      <p:sp>
        <p:nvSpPr>
          <p:cNvPr id="49" name="object 12"/>
          <p:cNvSpPr txBox="1"/>
          <p:nvPr/>
        </p:nvSpPr>
        <p:spPr>
          <a:xfrm>
            <a:off x="457963" y="3194880"/>
            <a:ext cx="3326130" cy="1113125"/>
          </a:xfrm>
          <a:prstGeom prst="rect">
            <a:avLst/>
          </a:prstGeom>
          <a:solidFill>
            <a:srgbClr val="4F81BC"/>
          </a:solidFill>
          <a:ln w="25908">
            <a:solidFill>
              <a:srgbClr val="385D89"/>
            </a:solidFill>
          </a:ln>
        </p:spPr>
        <p:txBody>
          <a:bodyPr vert="horz" wrap="square" lIns="0" tIns="5080" rIns="0" bIns="0" rtlCol="0">
            <a:spAutoFit/>
          </a:bodyPr>
          <a:lstStyle/>
          <a:p>
            <a:pPr marL="255904">
              <a:lnSpc>
                <a:spcPct val="100000"/>
              </a:lnSpc>
            </a:pPr>
            <a:r>
              <a:rPr lang="en-US" sz="1800" spc="-15" dirty="0">
                <a:solidFill>
                  <a:srgbClr val="FFFFFF"/>
                </a:solidFill>
                <a:latin typeface="Calibri"/>
                <a:cs typeface="Calibri"/>
              </a:rPr>
              <a:t>Identify KPI (Price Per Product, Discount offered, Impact of Special days, Merge NPS data, Payment type impact)  </a:t>
            </a:r>
            <a:endParaRPr sz="1800" dirty="0">
              <a:latin typeface="Calibri"/>
              <a:cs typeface="Calibri"/>
            </a:endParaRPr>
          </a:p>
        </p:txBody>
      </p:sp>
      <p:sp>
        <p:nvSpPr>
          <p:cNvPr id="50" name="object 13"/>
          <p:cNvSpPr txBox="1"/>
          <p:nvPr/>
        </p:nvSpPr>
        <p:spPr>
          <a:xfrm>
            <a:off x="762762" y="5405475"/>
            <a:ext cx="1981200" cy="533400"/>
          </a:xfrm>
          <a:prstGeom prst="rect">
            <a:avLst/>
          </a:prstGeom>
          <a:solidFill>
            <a:srgbClr val="4F81BC"/>
          </a:solidFill>
          <a:ln w="25908">
            <a:solidFill>
              <a:srgbClr val="385D89"/>
            </a:solidFill>
          </a:ln>
        </p:spPr>
        <p:txBody>
          <a:bodyPr vert="horz" wrap="square" lIns="0" tIns="114300" rIns="0" bIns="0" rtlCol="0">
            <a:spAutoFit/>
          </a:bodyPr>
          <a:lstStyle/>
          <a:p>
            <a:pPr marL="286385">
              <a:lnSpc>
                <a:spcPct val="100000"/>
              </a:lnSpc>
              <a:spcBef>
                <a:spcPts val="900"/>
              </a:spcBef>
            </a:pPr>
            <a:r>
              <a:rPr sz="1800" dirty="0">
                <a:solidFill>
                  <a:srgbClr val="FFFFFF"/>
                </a:solidFill>
                <a:latin typeface="Calibri"/>
                <a:cs typeface="Calibri"/>
              </a:rPr>
              <a:t>Model</a:t>
            </a:r>
            <a:r>
              <a:rPr sz="1800" spc="-10" dirty="0">
                <a:solidFill>
                  <a:srgbClr val="FFFFFF"/>
                </a:solidFill>
                <a:latin typeface="Calibri"/>
                <a:cs typeface="Calibri"/>
              </a:rPr>
              <a:t> </a:t>
            </a:r>
            <a:r>
              <a:rPr sz="1800" spc="-5" dirty="0">
                <a:solidFill>
                  <a:srgbClr val="FFFFFF"/>
                </a:solidFill>
                <a:latin typeface="Calibri"/>
                <a:cs typeface="Calibri"/>
              </a:rPr>
              <a:t>Building</a:t>
            </a:r>
            <a:endParaRPr sz="1800">
              <a:latin typeface="Calibri"/>
              <a:cs typeface="Calibri"/>
            </a:endParaRPr>
          </a:p>
        </p:txBody>
      </p:sp>
      <p:sp>
        <p:nvSpPr>
          <p:cNvPr id="51" name="object 14"/>
          <p:cNvSpPr txBox="1"/>
          <p:nvPr/>
        </p:nvSpPr>
        <p:spPr>
          <a:xfrm>
            <a:off x="5485384" y="5337226"/>
            <a:ext cx="2590800" cy="669414"/>
          </a:xfrm>
          <a:prstGeom prst="rect">
            <a:avLst/>
          </a:prstGeom>
          <a:solidFill>
            <a:srgbClr val="4F81BC"/>
          </a:solidFill>
          <a:ln w="25907">
            <a:solidFill>
              <a:srgbClr val="385D89"/>
            </a:solidFill>
          </a:ln>
        </p:spPr>
        <p:txBody>
          <a:bodyPr vert="horz" wrap="square" lIns="0" tIns="114300" rIns="0" bIns="0" rtlCol="0">
            <a:spAutoFit/>
          </a:bodyPr>
          <a:lstStyle/>
          <a:p>
            <a:pPr marL="651510">
              <a:lnSpc>
                <a:spcPct val="100000"/>
              </a:lnSpc>
              <a:spcBef>
                <a:spcPts val="900"/>
              </a:spcBef>
            </a:pPr>
            <a:r>
              <a:rPr sz="1800" dirty="0">
                <a:solidFill>
                  <a:srgbClr val="FFFFFF"/>
                </a:solidFill>
                <a:latin typeface="Calibri"/>
                <a:cs typeface="Calibri"/>
              </a:rPr>
              <a:t>Model</a:t>
            </a:r>
            <a:r>
              <a:rPr sz="1800" spc="-5" dirty="0">
                <a:solidFill>
                  <a:srgbClr val="FFFFFF"/>
                </a:solidFill>
                <a:latin typeface="Calibri"/>
                <a:cs typeface="Calibri"/>
              </a:rPr>
              <a:t> </a:t>
            </a:r>
            <a:r>
              <a:rPr sz="1800" spc="-10" dirty="0">
                <a:solidFill>
                  <a:srgbClr val="FFFFFF"/>
                </a:solidFill>
                <a:latin typeface="Calibri"/>
                <a:cs typeface="Calibri"/>
              </a:rPr>
              <a:t>testing</a:t>
            </a:r>
            <a:r>
              <a:rPr lang="en-US" sz="1800" spc="-10" dirty="0">
                <a:solidFill>
                  <a:srgbClr val="FFFFFF"/>
                </a:solidFill>
                <a:latin typeface="Calibri"/>
                <a:cs typeface="Calibri"/>
              </a:rPr>
              <a:t> and Recommendation</a:t>
            </a:r>
            <a:endParaRPr sz="1800" dirty="0">
              <a:latin typeface="Calibri"/>
              <a:cs typeface="Calibri"/>
            </a:endParaRPr>
          </a:p>
        </p:txBody>
      </p:sp>
      <p:sp>
        <p:nvSpPr>
          <p:cNvPr id="52" name="object 15"/>
          <p:cNvSpPr/>
          <p:nvPr/>
        </p:nvSpPr>
        <p:spPr>
          <a:xfrm>
            <a:off x="2819400" y="1931035"/>
            <a:ext cx="3124200" cy="103505"/>
          </a:xfrm>
          <a:custGeom>
            <a:avLst/>
            <a:gdLst/>
            <a:ahLst/>
            <a:cxnLst/>
            <a:rect l="l" t="t" r="r" b="b"/>
            <a:pathLst>
              <a:path w="3124200" h="103505">
                <a:moveTo>
                  <a:pt x="3035680" y="0"/>
                </a:moveTo>
                <a:lnTo>
                  <a:pt x="3031744" y="1015"/>
                </a:lnTo>
                <a:lnTo>
                  <a:pt x="3028188" y="7112"/>
                </a:lnTo>
                <a:lnTo>
                  <a:pt x="3029204" y="10922"/>
                </a:lnTo>
                <a:lnTo>
                  <a:pt x="3088023" y="45327"/>
                </a:lnTo>
                <a:lnTo>
                  <a:pt x="3111627" y="45338"/>
                </a:lnTo>
                <a:lnTo>
                  <a:pt x="3111627" y="58038"/>
                </a:lnTo>
                <a:lnTo>
                  <a:pt x="3088204" y="58038"/>
                </a:lnTo>
                <a:lnTo>
                  <a:pt x="3029204" y="92455"/>
                </a:lnTo>
                <a:lnTo>
                  <a:pt x="3028188" y="96265"/>
                </a:lnTo>
                <a:lnTo>
                  <a:pt x="3031744" y="102362"/>
                </a:lnTo>
                <a:lnTo>
                  <a:pt x="3035554" y="103377"/>
                </a:lnTo>
                <a:lnTo>
                  <a:pt x="3113309" y="58038"/>
                </a:lnTo>
                <a:lnTo>
                  <a:pt x="3111627" y="58038"/>
                </a:lnTo>
                <a:lnTo>
                  <a:pt x="3113329" y="58027"/>
                </a:lnTo>
                <a:lnTo>
                  <a:pt x="3124200" y="51688"/>
                </a:lnTo>
                <a:lnTo>
                  <a:pt x="3038602" y="1777"/>
                </a:lnTo>
                <a:lnTo>
                  <a:pt x="3035680" y="0"/>
                </a:lnTo>
                <a:close/>
              </a:path>
              <a:path w="3124200" h="103505">
                <a:moveTo>
                  <a:pt x="3098994" y="51744"/>
                </a:moveTo>
                <a:lnTo>
                  <a:pt x="3088224" y="58027"/>
                </a:lnTo>
                <a:lnTo>
                  <a:pt x="3111627" y="58038"/>
                </a:lnTo>
                <a:lnTo>
                  <a:pt x="3111627" y="57276"/>
                </a:lnTo>
                <a:lnTo>
                  <a:pt x="3108452" y="57276"/>
                </a:lnTo>
                <a:lnTo>
                  <a:pt x="3098994" y="51744"/>
                </a:lnTo>
                <a:close/>
              </a:path>
              <a:path w="3124200" h="103505">
                <a:moveTo>
                  <a:pt x="0" y="43814"/>
                </a:moveTo>
                <a:lnTo>
                  <a:pt x="0" y="56514"/>
                </a:lnTo>
                <a:lnTo>
                  <a:pt x="3088224" y="58027"/>
                </a:lnTo>
                <a:lnTo>
                  <a:pt x="3098994" y="51744"/>
                </a:lnTo>
                <a:lnTo>
                  <a:pt x="3088023" y="45327"/>
                </a:lnTo>
                <a:lnTo>
                  <a:pt x="0" y="43814"/>
                </a:lnTo>
                <a:close/>
              </a:path>
              <a:path w="3124200" h="103505">
                <a:moveTo>
                  <a:pt x="3108452" y="46227"/>
                </a:moveTo>
                <a:lnTo>
                  <a:pt x="3098994" y="51744"/>
                </a:lnTo>
                <a:lnTo>
                  <a:pt x="3108452" y="57276"/>
                </a:lnTo>
                <a:lnTo>
                  <a:pt x="3108452" y="46227"/>
                </a:lnTo>
                <a:close/>
              </a:path>
              <a:path w="3124200" h="103505">
                <a:moveTo>
                  <a:pt x="3111627" y="46227"/>
                </a:moveTo>
                <a:lnTo>
                  <a:pt x="3108452" y="46227"/>
                </a:lnTo>
                <a:lnTo>
                  <a:pt x="3108452" y="57276"/>
                </a:lnTo>
                <a:lnTo>
                  <a:pt x="3111627" y="57276"/>
                </a:lnTo>
                <a:lnTo>
                  <a:pt x="3111627" y="46227"/>
                </a:lnTo>
                <a:close/>
              </a:path>
              <a:path w="3124200" h="103505">
                <a:moveTo>
                  <a:pt x="3088023" y="45327"/>
                </a:moveTo>
                <a:lnTo>
                  <a:pt x="3098994" y="51744"/>
                </a:lnTo>
                <a:lnTo>
                  <a:pt x="3108452" y="46227"/>
                </a:lnTo>
                <a:lnTo>
                  <a:pt x="3111627" y="46227"/>
                </a:lnTo>
                <a:lnTo>
                  <a:pt x="3111627" y="45338"/>
                </a:lnTo>
                <a:lnTo>
                  <a:pt x="3088023" y="45327"/>
                </a:lnTo>
                <a:close/>
              </a:path>
            </a:pathLst>
          </a:custGeom>
          <a:solidFill>
            <a:srgbClr val="497DBA"/>
          </a:solidFill>
        </p:spPr>
        <p:txBody>
          <a:bodyPr wrap="square" lIns="0" tIns="0" rIns="0" bIns="0" rtlCol="0"/>
          <a:lstStyle/>
          <a:p>
            <a:endParaRPr/>
          </a:p>
        </p:txBody>
      </p:sp>
      <p:cxnSp>
        <p:nvCxnSpPr>
          <p:cNvPr id="3" name="Connector: Elbow 2"/>
          <p:cNvCxnSpPr>
            <a:stCxn id="47" idx="2"/>
            <a:endCxn id="49" idx="0"/>
          </p:cNvCxnSpPr>
          <p:nvPr/>
        </p:nvCxnSpPr>
        <p:spPr>
          <a:xfrm rot="5400000">
            <a:off x="3997736" y="333854"/>
            <a:ext cx="984319" cy="47377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stCxn id="49" idx="3"/>
            <a:endCxn id="48" idx="1"/>
          </p:cNvCxnSpPr>
          <p:nvPr/>
        </p:nvCxnSpPr>
        <p:spPr>
          <a:xfrm>
            <a:off x="3784093" y="3751443"/>
            <a:ext cx="1779268" cy="429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48" idx="2"/>
            <a:endCxn id="50" idx="0"/>
          </p:cNvCxnSpPr>
          <p:nvPr/>
        </p:nvCxnSpPr>
        <p:spPr>
          <a:xfrm rot="5400000">
            <a:off x="3740808" y="2287521"/>
            <a:ext cx="1130509" cy="51053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bject 15"/>
          <p:cNvSpPr/>
          <p:nvPr/>
        </p:nvSpPr>
        <p:spPr>
          <a:xfrm>
            <a:off x="2721532" y="5636558"/>
            <a:ext cx="2763852" cy="45719"/>
          </a:xfrm>
          <a:custGeom>
            <a:avLst/>
            <a:gdLst/>
            <a:ahLst/>
            <a:cxnLst/>
            <a:rect l="l" t="t" r="r" b="b"/>
            <a:pathLst>
              <a:path w="3124200" h="103505">
                <a:moveTo>
                  <a:pt x="3035680" y="0"/>
                </a:moveTo>
                <a:lnTo>
                  <a:pt x="3031744" y="1015"/>
                </a:lnTo>
                <a:lnTo>
                  <a:pt x="3028188" y="7112"/>
                </a:lnTo>
                <a:lnTo>
                  <a:pt x="3029204" y="10922"/>
                </a:lnTo>
                <a:lnTo>
                  <a:pt x="3088023" y="45327"/>
                </a:lnTo>
                <a:lnTo>
                  <a:pt x="3111627" y="45338"/>
                </a:lnTo>
                <a:lnTo>
                  <a:pt x="3111627" y="58038"/>
                </a:lnTo>
                <a:lnTo>
                  <a:pt x="3088204" y="58038"/>
                </a:lnTo>
                <a:lnTo>
                  <a:pt x="3029204" y="92455"/>
                </a:lnTo>
                <a:lnTo>
                  <a:pt x="3028188" y="96265"/>
                </a:lnTo>
                <a:lnTo>
                  <a:pt x="3031744" y="102362"/>
                </a:lnTo>
                <a:lnTo>
                  <a:pt x="3035554" y="103377"/>
                </a:lnTo>
                <a:lnTo>
                  <a:pt x="3113309" y="58038"/>
                </a:lnTo>
                <a:lnTo>
                  <a:pt x="3111627" y="58038"/>
                </a:lnTo>
                <a:lnTo>
                  <a:pt x="3113329" y="58027"/>
                </a:lnTo>
                <a:lnTo>
                  <a:pt x="3124200" y="51688"/>
                </a:lnTo>
                <a:lnTo>
                  <a:pt x="3038602" y="1777"/>
                </a:lnTo>
                <a:lnTo>
                  <a:pt x="3035680" y="0"/>
                </a:lnTo>
                <a:close/>
              </a:path>
              <a:path w="3124200" h="103505">
                <a:moveTo>
                  <a:pt x="3098994" y="51744"/>
                </a:moveTo>
                <a:lnTo>
                  <a:pt x="3088224" y="58027"/>
                </a:lnTo>
                <a:lnTo>
                  <a:pt x="3111627" y="58038"/>
                </a:lnTo>
                <a:lnTo>
                  <a:pt x="3111627" y="57276"/>
                </a:lnTo>
                <a:lnTo>
                  <a:pt x="3108452" y="57276"/>
                </a:lnTo>
                <a:lnTo>
                  <a:pt x="3098994" y="51744"/>
                </a:lnTo>
                <a:close/>
              </a:path>
              <a:path w="3124200" h="103505">
                <a:moveTo>
                  <a:pt x="0" y="43814"/>
                </a:moveTo>
                <a:lnTo>
                  <a:pt x="0" y="56514"/>
                </a:lnTo>
                <a:lnTo>
                  <a:pt x="3088224" y="58027"/>
                </a:lnTo>
                <a:lnTo>
                  <a:pt x="3098994" y="51744"/>
                </a:lnTo>
                <a:lnTo>
                  <a:pt x="3088023" y="45327"/>
                </a:lnTo>
                <a:lnTo>
                  <a:pt x="0" y="43814"/>
                </a:lnTo>
                <a:close/>
              </a:path>
              <a:path w="3124200" h="103505">
                <a:moveTo>
                  <a:pt x="3108452" y="46227"/>
                </a:moveTo>
                <a:lnTo>
                  <a:pt x="3098994" y="51744"/>
                </a:lnTo>
                <a:lnTo>
                  <a:pt x="3108452" y="57276"/>
                </a:lnTo>
                <a:lnTo>
                  <a:pt x="3108452" y="46227"/>
                </a:lnTo>
                <a:close/>
              </a:path>
              <a:path w="3124200" h="103505">
                <a:moveTo>
                  <a:pt x="3111627" y="46227"/>
                </a:moveTo>
                <a:lnTo>
                  <a:pt x="3108452" y="46227"/>
                </a:lnTo>
                <a:lnTo>
                  <a:pt x="3108452" y="57276"/>
                </a:lnTo>
                <a:lnTo>
                  <a:pt x="3111627" y="57276"/>
                </a:lnTo>
                <a:lnTo>
                  <a:pt x="3111627" y="46227"/>
                </a:lnTo>
                <a:close/>
              </a:path>
              <a:path w="3124200" h="103505">
                <a:moveTo>
                  <a:pt x="3088023" y="45327"/>
                </a:moveTo>
                <a:lnTo>
                  <a:pt x="3098994" y="51744"/>
                </a:lnTo>
                <a:lnTo>
                  <a:pt x="3108452" y="46227"/>
                </a:lnTo>
                <a:lnTo>
                  <a:pt x="3111627" y="46227"/>
                </a:lnTo>
                <a:lnTo>
                  <a:pt x="3111627" y="45338"/>
                </a:lnTo>
                <a:lnTo>
                  <a:pt x="3088023" y="45327"/>
                </a:lnTo>
                <a:close/>
              </a:path>
            </a:pathLst>
          </a:custGeom>
          <a:solidFill>
            <a:srgbClr val="497DBA"/>
          </a:solidFill>
        </p:spPr>
        <p:txBody>
          <a:bodyPr wrap="square" lIns="0" tIns="0" rIns="0" bIns="0" rtlCol="0"/>
          <a:lstStyle/>
          <a:p>
            <a:endParaRPr/>
          </a:p>
        </p:txBody>
      </p:sp>
    </p:spTree>
    <p:extLst>
      <p:ext uri="{BB962C8B-B14F-4D97-AF65-F5344CB8AC3E}">
        <p14:creationId xmlns:p14="http://schemas.microsoft.com/office/powerpoint/2010/main" val="22485755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539</TotalTime>
  <Words>265</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Times New Roman</vt:lpstr>
      <vt:lpstr>Wingdings</vt:lpstr>
      <vt:lpstr>Office Theme</vt:lpstr>
      <vt:lpstr>Capstone Mid Submission</vt:lpstr>
      <vt:lpstr>Abstract</vt:lpstr>
      <vt:lpstr> A glimpse at the data…</vt:lpstr>
      <vt:lpstr>Approach for Solving the Business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Vijay Vaidyanathan</cp:lastModifiedBy>
  <cp:revision>71</cp:revision>
  <dcterms:created xsi:type="dcterms:W3CDTF">2016-06-09T08:16:28Z</dcterms:created>
  <dcterms:modified xsi:type="dcterms:W3CDTF">2018-11-12T19:52:43Z</dcterms:modified>
</cp:coreProperties>
</file>