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3" r:id="rId1"/>
    <p:sldMasterId id="2147483714" r:id="rId2"/>
    <p:sldMasterId id="2147483715" r:id="rId3"/>
  </p:sldMasterIdLst>
  <p:notesMasterIdLst>
    <p:notesMasterId r:id="rId14"/>
  </p:notesMasterIdLst>
  <p:sldIdLst>
    <p:sldId id="256" r:id="rId4"/>
    <p:sldId id="257" r:id="rId5"/>
    <p:sldId id="258" r:id="rId6"/>
    <p:sldId id="259" r:id="rId7"/>
    <p:sldId id="260" r:id="rId8"/>
    <p:sldId id="261" r:id="rId9"/>
    <p:sldId id="262" r:id="rId10"/>
    <p:sldId id="263" r:id="rId11"/>
    <p:sldId id="264" r:id="rId12"/>
    <p:sldId id="265"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Lato Black" panose="020F0502020204030203" pitchFamily="34" charset="0"/>
      <p:bold r:id="rId19"/>
      <p:boldItalic r:id="rId20"/>
    </p:embeddedFont>
    <p:embeddedFont>
      <p:font typeface="Trebuchet MS" panose="020B0603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626B1D-3364-4095-8D09-1E6DB0E32414}">
  <a:tblStyle styleId="{7D626B1D-3364-4095-8D09-1E6DB0E324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594" y="1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font" Target="fonts/font7.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0.fntdata"/><Relationship Id="rId5" Type="http://schemas.openxmlformats.org/officeDocument/2006/relationships/slide" Target="slides/slide2.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5.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ormrecognizer.appliedai.azure.com/studio?source=acom"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github.com/Azure/ImageSimilarityUsingCntk"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4a07000ba4_2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g14a07000ba4_2_1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14a07000ba4_2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1" name="Google Shape;451;g14a07000ba4_2_3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4a07000ba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4a07000ba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51ae699a79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51ae699a7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4a07000ba4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g14a07000ba4_2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51ae699a79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51ae699a79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52a2d2632b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52a2d2632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468aeffe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468aeffe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4a07000ba4_2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g14a07000ba4_2_1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4325" algn="l" rtl="0">
              <a:lnSpc>
                <a:spcPct val="188888"/>
              </a:lnSpc>
              <a:spcBef>
                <a:spcPts val="0"/>
              </a:spcBef>
              <a:spcAft>
                <a:spcPts val="0"/>
              </a:spcAft>
              <a:buClr>
                <a:srgbClr val="183B56"/>
              </a:buClr>
              <a:buSzPts val="1350"/>
              <a:buAutoNum type="arabicPeriod"/>
            </a:pPr>
            <a:r>
              <a:rPr lang="en-GB" sz="1350" dirty="0">
                <a:solidFill>
                  <a:srgbClr val="183B56"/>
                </a:solidFill>
                <a:highlight>
                  <a:schemeClr val="lt1"/>
                </a:highlight>
              </a:rPr>
              <a:t>Implementing ‘Positive Pay’ will increase safety in cheque payments and will reduce instances of fraud occurring on account of tampering of cheques. </a:t>
            </a:r>
            <a:endParaRPr sz="1350" dirty="0">
              <a:solidFill>
                <a:srgbClr val="183B56"/>
              </a:solidFill>
              <a:highlight>
                <a:schemeClr val="lt1"/>
              </a:highlight>
            </a:endParaRPr>
          </a:p>
          <a:p>
            <a:pPr marL="457200" lvl="0" indent="-314325" algn="l" rtl="0">
              <a:lnSpc>
                <a:spcPct val="188888"/>
              </a:lnSpc>
              <a:spcBef>
                <a:spcPts val="0"/>
              </a:spcBef>
              <a:spcAft>
                <a:spcPts val="0"/>
              </a:spcAft>
              <a:buClr>
                <a:srgbClr val="183B56"/>
              </a:buClr>
              <a:buSzPts val="1350"/>
              <a:buAutoNum type="arabicPeriod"/>
            </a:pPr>
            <a:r>
              <a:rPr lang="en-GB" sz="1350" dirty="0">
                <a:solidFill>
                  <a:srgbClr val="183B56"/>
                </a:solidFill>
                <a:highlight>
                  <a:schemeClr val="lt1"/>
                </a:highlight>
              </a:rPr>
              <a:t>If Positive Pay facility is not used, any claim raised against the particular cheque will not be accepted under dispute resolution mechanism at RBI.</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1ae699a7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1ae699a7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A4548"/>
              </a:buClr>
              <a:buSzPts val="1400"/>
              <a:buFont typeface="Lato Black"/>
              <a:buChar char="●"/>
            </a:pPr>
            <a:r>
              <a:rPr lang="en-GB" sz="1400" dirty="0">
                <a:solidFill>
                  <a:srgbClr val="4A4548"/>
                </a:solidFill>
                <a:highlight>
                  <a:schemeClr val="lt1"/>
                </a:highlight>
                <a:latin typeface="Lato"/>
                <a:ea typeface="Lato"/>
                <a:cs typeface="Lato"/>
                <a:sym typeface="Lato"/>
              </a:rPr>
              <a:t>Azure tools or resources which are likely to be used by you for the prototype, if your idea gets selected</a:t>
            </a:r>
            <a:endParaRPr sz="1400" dirty="0">
              <a:solidFill>
                <a:srgbClr val="4A4548"/>
              </a:solidFill>
              <a:highlight>
                <a:schemeClr val="lt1"/>
              </a:highlight>
              <a:latin typeface="Lato"/>
              <a:ea typeface="Lato"/>
              <a:cs typeface="Lato"/>
              <a:sym typeface="Lato"/>
            </a:endParaRPr>
          </a:p>
          <a:p>
            <a:pPr marL="457200" lvl="0" indent="-317500" algn="l" rtl="0">
              <a:lnSpc>
                <a:spcPct val="115000"/>
              </a:lnSpc>
              <a:spcBef>
                <a:spcPts val="0"/>
              </a:spcBef>
              <a:spcAft>
                <a:spcPts val="0"/>
              </a:spcAft>
              <a:buClr>
                <a:srgbClr val="4A4548"/>
              </a:buClr>
              <a:buSzPts val="1400"/>
              <a:buFont typeface="Lato Black"/>
              <a:buChar char="●"/>
            </a:pPr>
            <a:r>
              <a:rPr lang="en-GB" sz="1400" dirty="0">
                <a:solidFill>
                  <a:srgbClr val="4A4548"/>
                </a:solidFill>
                <a:highlight>
                  <a:schemeClr val="lt1"/>
                </a:highlight>
                <a:latin typeface="Lato"/>
                <a:ea typeface="Lato"/>
                <a:cs typeface="Lato"/>
                <a:sym typeface="Lato"/>
              </a:rPr>
              <a:t>Azure cognitive services&gt; Computer Vision · Extract rich information from images and video · Text extraction (OCR) · Image understanding · Spatial analysis. </a:t>
            </a:r>
            <a:endParaRPr sz="1400" dirty="0">
              <a:solidFill>
                <a:srgbClr val="4A4548"/>
              </a:solidFill>
              <a:highlight>
                <a:schemeClr val="lt1"/>
              </a:highlight>
              <a:latin typeface="Lato"/>
              <a:ea typeface="Lato"/>
              <a:cs typeface="Lato"/>
              <a:sym typeface="Lato"/>
            </a:endParaRPr>
          </a:p>
          <a:p>
            <a:pPr marL="457200" lvl="0" indent="-317500" algn="l" rtl="0">
              <a:lnSpc>
                <a:spcPct val="115000"/>
              </a:lnSpc>
              <a:spcBef>
                <a:spcPts val="0"/>
              </a:spcBef>
              <a:spcAft>
                <a:spcPts val="0"/>
              </a:spcAft>
              <a:buClr>
                <a:srgbClr val="4A4548"/>
              </a:buClr>
              <a:buSzPts val="1400"/>
              <a:buFont typeface="Lato Black"/>
              <a:buChar char="●"/>
            </a:pPr>
            <a:r>
              <a:rPr lang="en-GB" sz="1400" dirty="0">
                <a:solidFill>
                  <a:srgbClr val="4A4548"/>
                </a:solidFill>
                <a:highlight>
                  <a:schemeClr val="lt1"/>
                </a:highlight>
                <a:latin typeface="Lato"/>
                <a:ea typeface="Lato"/>
                <a:cs typeface="Lato"/>
                <a:sym typeface="Lato"/>
              </a:rPr>
              <a:t>Form recogniser&gt; </a:t>
            </a:r>
            <a:r>
              <a:rPr lang="en-GB" sz="1400" u="sng" dirty="0">
                <a:solidFill>
                  <a:srgbClr val="1967D2"/>
                </a:solidFill>
                <a:highlight>
                  <a:schemeClr val="lt1"/>
                </a:highlight>
                <a:latin typeface="Lato"/>
                <a:ea typeface="Lato"/>
                <a:cs typeface="Lato"/>
                <a:sym typeface="Lato"/>
                <a:hlinkClick r:id="rId3">
                  <a:extLst>
                    <a:ext uri="{A12FA001-AC4F-418D-AE19-62706E023703}">
                      <ahyp:hlinkClr xmlns:ahyp="http://schemas.microsoft.com/office/drawing/2018/hyperlinkcolor" val="tx"/>
                    </a:ext>
                  </a:extLst>
                </a:hlinkClick>
              </a:rPr>
              <a:t>https://formrecognizer.appliedai.azure.com/studio?source=acom</a:t>
            </a:r>
            <a:endParaRPr sz="1400" dirty="0">
              <a:solidFill>
                <a:srgbClr val="4A4548"/>
              </a:solidFill>
              <a:highlight>
                <a:schemeClr val="lt1"/>
              </a:highlight>
              <a:latin typeface="Lato"/>
              <a:ea typeface="Lato"/>
              <a:cs typeface="Lato"/>
              <a:sym typeface="Lato"/>
            </a:endParaRPr>
          </a:p>
          <a:p>
            <a:pPr marL="457200" lvl="0" indent="-317500" algn="l" rtl="0">
              <a:lnSpc>
                <a:spcPct val="115000"/>
              </a:lnSpc>
              <a:spcBef>
                <a:spcPts val="0"/>
              </a:spcBef>
              <a:spcAft>
                <a:spcPts val="0"/>
              </a:spcAft>
              <a:buClr>
                <a:srgbClr val="4A4548"/>
              </a:buClr>
              <a:buSzPts val="1400"/>
              <a:buFont typeface="Lato Black"/>
              <a:buChar char="●"/>
            </a:pPr>
            <a:r>
              <a:rPr lang="en-GB" sz="1400" dirty="0">
                <a:solidFill>
                  <a:srgbClr val="4A4548"/>
                </a:solidFill>
                <a:highlight>
                  <a:schemeClr val="lt1"/>
                </a:highlight>
                <a:latin typeface="Lato"/>
                <a:ea typeface="Lato"/>
                <a:cs typeface="Lato"/>
                <a:sym typeface="Lato"/>
              </a:rPr>
              <a:t>Azure machine learning studio</a:t>
            </a:r>
            <a:endParaRPr sz="1400" dirty="0">
              <a:solidFill>
                <a:srgbClr val="4A4548"/>
              </a:solidFill>
              <a:highlight>
                <a:schemeClr val="lt1"/>
              </a:highlight>
              <a:latin typeface="Lato"/>
              <a:ea typeface="Lato"/>
              <a:cs typeface="Lato"/>
              <a:sym typeface="Lato"/>
            </a:endParaRPr>
          </a:p>
          <a:p>
            <a:pPr marL="457200" lvl="0" indent="-317500" algn="l" rtl="0">
              <a:lnSpc>
                <a:spcPct val="115000"/>
              </a:lnSpc>
              <a:spcBef>
                <a:spcPts val="0"/>
              </a:spcBef>
              <a:spcAft>
                <a:spcPts val="0"/>
              </a:spcAft>
              <a:buClr>
                <a:srgbClr val="4A4548"/>
              </a:buClr>
              <a:buSzPts val="1400"/>
              <a:buFont typeface="Lato Black"/>
              <a:buChar char="●"/>
            </a:pPr>
            <a:r>
              <a:rPr lang="en-GB" sz="1400" u="sng" dirty="0">
                <a:solidFill>
                  <a:srgbClr val="1B2E85"/>
                </a:solidFill>
                <a:highlight>
                  <a:schemeClr val="lt1"/>
                </a:highlight>
                <a:latin typeface="Lato"/>
                <a:ea typeface="Lato"/>
                <a:cs typeface="Lato"/>
                <a:sym typeface="Lato"/>
                <a:hlinkClick r:id="rId4">
                  <a:extLst>
                    <a:ext uri="{A12FA001-AC4F-418D-AE19-62706E023703}">
                      <ahyp:hlinkClr xmlns:ahyp="http://schemas.microsoft.com/office/drawing/2018/hyperlinkcolor" val="tx"/>
                    </a:ext>
                  </a:extLst>
                </a:hlinkClick>
              </a:rPr>
              <a:t>GitHub - Azure/</a:t>
            </a:r>
            <a:r>
              <a:rPr lang="en-GB" sz="1400" u="sng" dirty="0" err="1">
                <a:solidFill>
                  <a:srgbClr val="1B2E85"/>
                </a:solidFill>
                <a:highlight>
                  <a:schemeClr val="lt1"/>
                </a:highlight>
                <a:latin typeface="Lato"/>
                <a:ea typeface="Lato"/>
                <a:cs typeface="Lato"/>
                <a:sym typeface="Lato"/>
                <a:hlinkClick r:id="rId4">
                  <a:extLst>
                    <a:ext uri="{A12FA001-AC4F-418D-AE19-62706E023703}">
                      <ahyp:hlinkClr xmlns:ahyp="http://schemas.microsoft.com/office/drawing/2018/hyperlinkcolor" val="tx"/>
                    </a:ext>
                  </a:extLst>
                </a:hlinkClick>
              </a:rPr>
              <a:t>ImageSimilarityUsingCntk</a:t>
            </a:r>
            <a:r>
              <a:rPr lang="en-GB" sz="1400" u="sng" dirty="0">
                <a:solidFill>
                  <a:srgbClr val="1B2E85"/>
                </a:solidFill>
                <a:highlight>
                  <a:schemeClr val="lt1"/>
                </a:highlight>
                <a:latin typeface="Lato"/>
                <a:ea typeface="Lato"/>
                <a:cs typeface="Lato"/>
                <a:sym typeface="Lato"/>
                <a:hlinkClick r:id="rId4">
                  <a:extLst>
                    <a:ext uri="{A12FA001-AC4F-418D-AE19-62706E023703}">
                      <ahyp:hlinkClr xmlns:ahyp="http://schemas.microsoft.com/office/drawing/2018/hyperlinkcolor" val="tx"/>
                    </a:ext>
                  </a:extLst>
                </a:hlinkClick>
              </a:rPr>
              <a:t>: Deep Neural Network based Image Similarity ranking on Azure using CNTK</a:t>
            </a:r>
            <a:endParaRPr sz="1400" dirty="0">
              <a:solidFill>
                <a:srgbClr val="4A4548"/>
              </a:solidFill>
              <a:highlight>
                <a:schemeClr val="lt1"/>
              </a:highlight>
              <a:latin typeface="Lato"/>
              <a:ea typeface="Lato"/>
              <a:cs typeface="Lato"/>
              <a:sym typeface="Lato"/>
            </a:endParaRPr>
          </a:p>
          <a:p>
            <a:pPr marL="457200" lvl="0" indent="-317500" algn="l" rtl="0">
              <a:lnSpc>
                <a:spcPct val="115000"/>
              </a:lnSpc>
              <a:spcBef>
                <a:spcPts val="0"/>
              </a:spcBef>
              <a:spcAft>
                <a:spcPts val="0"/>
              </a:spcAft>
              <a:buClr>
                <a:srgbClr val="4A4548"/>
              </a:buClr>
              <a:buSzPts val="1400"/>
              <a:buFont typeface="Lato Black"/>
              <a:buChar char="●"/>
            </a:pPr>
            <a:r>
              <a:rPr lang="en-GB" sz="1400" dirty="0">
                <a:solidFill>
                  <a:srgbClr val="4A4548"/>
                </a:solidFill>
                <a:highlight>
                  <a:schemeClr val="lt1"/>
                </a:highlight>
                <a:latin typeface="Lato"/>
                <a:ea typeface="Lato"/>
                <a:cs typeface="Lato"/>
                <a:sym typeface="Lato"/>
              </a:rPr>
              <a:t>Azure cognitive services</a:t>
            </a:r>
            <a:endParaRPr sz="1400" dirty="0">
              <a:solidFill>
                <a:srgbClr val="4A4548"/>
              </a:solidFill>
              <a:highlight>
                <a:schemeClr val="lt1"/>
              </a:highlight>
              <a:latin typeface="Lato"/>
              <a:ea typeface="Lato"/>
              <a:cs typeface="Lato"/>
              <a:sym typeface="Lato"/>
            </a:endParaRPr>
          </a:p>
          <a:p>
            <a:pPr marL="457200" lvl="0" indent="-317500" algn="l" rtl="0">
              <a:lnSpc>
                <a:spcPct val="115000"/>
              </a:lnSpc>
              <a:spcBef>
                <a:spcPts val="0"/>
              </a:spcBef>
              <a:spcAft>
                <a:spcPts val="0"/>
              </a:spcAft>
              <a:buClr>
                <a:srgbClr val="4A4548"/>
              </a:buClr>
              <a:buSzPts val="1400"/>
              <a:buFont typeface="Lato Black"/>
              <a:buChar char="●"/>
            </a:pPr>
            <a:r>
              <a:rPr lang="en-GB" sz="1400" dirty="0">
                <a:solidFill>
                  <a:srgbClr val="4A4548"/>
                </a:solidFill>
                <a:highlight>
                  <a:schemeClr val="lt1"/>
                </a:highlight>
                <a:latin typeface="Lato"/>
                <a:ea typeface="Lato"/>
                <a:cs typeface="Lato"/>
                <a:sym typeface="Lato"/>
              </a:rPr>
              <a:t>Azure data bricks and azure data factory</a:t>
            </a:r>
            <a:endParaRPr sz="1400" dirty="0">
              <a:solidFill>
                <a:srgbClr val="4A4548"/>
              </a:solidFill>
              <a:highlight>
                <a:schemeClr val="lt1"/>
              </a:highlight>
              <a:latin typeface="Lato"/>
              <a:ea typeface="Lato"/>
              <a:cs typeface="Lato"/>
              <a:sym typeface="Lato"/>
            </a:endParaRPr>
          </a:p>
          <a:p>
            <a:pPr marL="457200" lvl="0" indent="-317500" algn="l" rtl="0">
              <a:lnSpc>
                <a:spcPct val="115000"/>
              </a:lnSpc>
              <a:spcBef>
                <a:spcPts val="0"/>
              </a:spcBef>
              <a:spcAft>
                <a:spcPts val="0"/>
              </a:spcAft>
              <a:buClr>
                <a:srgbClr val="4A4548"/>
              </a:buClr>
              <a:buSzPts val="1400"/>
              <a:buFont typeface="Lato Black"/>
              <a:buChar char="●"/>
            </a:pPr>
            <a:r>
              <a:rPr lang="en-GB" sz="1400" dirty="0">
                <a:solidFill>
                  <a:srgbClr val="4A4548"/>
                </a:solidFill>
                <a:highlight>
                  <a:schemeClr val="lt1"/>
                </a:highlight>
                <a:latin typeface="Lato"/>
                <a:ea typeface="Lato"/>
                <a:cs typeface="Lato"/>
                <a:sym typeface="Lato"/>
              </a:rPr>
              <a:t>Azure data warehouse</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55" name="Google Shape;55;p1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6" name="Google Shape;56;p1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7" name="Google Shape;57;p1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58"/>
        <p:cNvGrpSpPr/>
        <p:nvPr/>
      </p:nvGrpSpPr>
      <p:grpSpPr>
        <a:xfrm>
          <a:off x="0" y="0"/>
          <a:ext cx="0" cy="0"/>
          <a:chOff x="0" y="0"/>
          <a:chExt cx="0" cy="0"/>
        </a:xfrm>
      </p:grpSpPr>
      <p:pic>
        <p:nvPicPr>
          <p:cNvPr id="59" name="Google Shape;59;p15"/>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60" name="Google Shape;60;p15"/>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1" name="Google Shape;61;p15"/>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62" name="Google Shape;62;p15"/>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65"/>
        <p:cNvGrpSpPr/>
        <p:nvPr/>
      </p:nvGrpSpPr>
      <p:grpSpPr>
        <a:xfrm>
          <a:off x="0" y="0"/>
          <a:ext cx="0" cy="0"/>
          <a:chOff x="0" y="0"/>
          <a:chExt cx="0" cy="0"/>
        </a:xfrm>
      </p:grpSpPr>
      <p:pic>
        <p:nvPicPr>
          <p:cNvPr id="66" name="Google Shape;66;p17"/>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67"/>
        <p:cNvGrpSpPr/>
        <p:nvPr/>
      </p:nvGrpSpPr>
      <p:grpSpPr>
        <a:xfrm>
          <a:off x="0" y="0"/>
          <a:ext cx="0" cy="0"/>
          <a:chOff x="0" y="0"/>
          <a:chExt cx="0" cy="0"/>
        </a:xfrm>
      </p:grpSpPr>
      <p:pic>
        <p:nvPicPr>
          <p:cNvPr id="68" name="Google Shape;68;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69" name="Google Shape;69;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0" name="Google Shape;70;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71" name="Google Shape;71;p18"/>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2" name="Google Shape;72;p18"/>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3" name="Google Shape;73;p18"/>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74"/>
        <p:cNvGrpSpPr/>
        <p:nvPr/>
      </p:nvGrpSpPr>
      <p:grpSpPr>
        <a:xfrm>
          <a:off x="0" y="0"/>
          <a:ext cx="0" cy="0"/>
          <a:chOff x="0" y="0"/>
          <a:chExt cx="0" cy="0"/>
        </a:xfrm>
      </p:grpSpPr>
      <p:pic>
        <p:nvPicPr>
          <p:cNvPr id="75" name="Google Shape;75;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6" name="Google Shape;76;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7" name="Google Shape;77;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78" name="Google Shape;78;p19"/>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9" name="Google Shape;79;p19"/>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80" name="Google Shape;80;p19"/>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83" name="Google Shape;83;p20"/>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84" name="Google Shape;84;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5" name="Google Shape;85;p20"/>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86" name="Google Shape;86;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88" name="Google Shape;88;p20"/>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89" name="Google Shape;89;p20"/>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90"/>
        <p:cNvGrpSpPr/>
        <p:nvPr/>
      </p:nvGrpSpPr>
      <p:grpSpPr>
        <a:xfrm>
          <a:off x="0" y="0"/>
          <a:ext cx="0" cy="0"/>
          <a:chOff x="0" y="0"/>
          <a:chExt cx="0" cy="0"/>
        </a:xfrm>
      </p:grpSpPr>
      <p:sp>
        <p:nvSpPr>
          <p:cNvPr id="91" name="Google Shape;91;p2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2" name="Google Shape;92;p21"/>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93" name="Google Shape;93;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4" name="Google Shape;94;p21"/>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95" name="Google Shape;95;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6" name="Google Shape;96;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97" name="Google Shape;97;p21"/>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98" name="Google Shape;98;p21"/>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99" name="Google Shape;99;p21"/>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100" name="Google Shape;100;p21"/>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101"/>
        <p:cNvGrpSpPr/>
        <p:nvPr/>
      </p:nvGrpSpPr>
      <p:grpSpPr>
        <a:xfrm>
          <a:off x="0" y="0"/>
          <a:ext cx="0" cy="0"/>
          <a:chOff x="0" y="0"/>
          <a:chExt cx="0" cy="0"/>
        </a:xfrm>
      </p:grpSpPr>
      <p:sp>
        <p:nvSpPr>
          <p:cNvPr id="102" name="Google Shape;102;p22"/>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103" name="Google Shape;10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4" name="Google Shape;104;p22"/>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05" name="Google Shape;105;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6" name="Google Shape;106;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7" name="Google Shape;107;p22"/>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108" name="Google Shape;108;p22"/>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109" name="Google Shape;109;p22"/>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10" name="Google Shape;110;p22"/>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111" name="Google Shape;111;p22"/>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112" name="Google Shape;112;p22"/>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13" name="Google Shape;113;p22"/>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16" name="Google Shape;116;p23"/>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17" name="Google Shape;117;p23"/>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18" name="Google Shape;118;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9" name="Google Shape;119;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0" name="Google Shape;120;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23" name="Google Shape;123;p24"/>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124" name="Google Shape;124;p24"/>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25" name="Google Shape;12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6" name="Google Shape;12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7" name="Google Shape;12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128"/>
        <p:cNvGrpSpPr/>
        <p:nvPr/>
      </p:nvGrpSpPr>
      <p:grpSpPr>
        <a:xfrm>
          <a:off x="0" y="0"/>
          <a:ext cx="0" cy="0"/>
          <a:chOff x="0" y="0"/>
          <a:chExt cx="0" cy="0"/>
        </a:xfrm>
      </p:grpSpPr>
      <p:sp>
        <p:nvSpPr>
          <p:cNvPr id="129" name="Google Shape;129;p25"/>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30" name="Google Shape;130;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1" name="Google Shape;131;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2" name="Google Shape;132;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35" name="Google Shape;135;p26"/>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36" name="Google Shape;136;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7" name="Google Shape;137;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8" name="Google Shape;138;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41" name="Google Shape;141;p27"/>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42" name="Google Shape;142;p2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3" name="Google Shape;143;p2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4" name="Google Shape;144;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47" name="Google Shape;147;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0A1852"/>
                </a:solidFill>
                <a:latin typeface="Lato"/>
                <a:ea typeface="Lato"/>
                <a:cs typeface="Lato"/>
                <a:sym typeface="Lato"/>
              </a:rPr>
              <a:t>// </a:t>
            </a:r>
            <a:fld id="{00000000-1234-1234-1234-123412341234}" type="slidenum">
              <a:rPr lang="en-GB"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48"/>
        <p:cNvGrpSpPr/>
        <p:nvPr/>
      </p:nvGrpSpPr>
      <p:grpSpPr>
        <a:xfrm>
          <a:off x="0" y="0"/>
          <a:ext cx="0" cy="0"/>
          <a:chOff x="0" y="0"/>
          <a:chExt cx="0" cy="0"/>
        </a:xfrm>
      </p:grpSpPr>
      <p:sp>
        <p:nvSpPr>
          <p:cNvPr id="149" name="Google Shape;149;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51" name="Google Shape;151;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2" name="Google Shape;152;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3" name="Google Shape;153;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54" name="Google Shape;154;p29"/>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55"/>
        <p:cNvGrpSpPr/>
        <p:nvPr/>
      </p:nvGrpSpPr>
      <p:grpSpPr>
        <a:xfrm>
          <a:off x="0" y="0"/>
          <a:ext cx="0" cy="0"/>
          <a:chOff x="0" y="0"/>
          <a:chExt cx="0" cy="0"/>
        </a:xfrm>
      </p:grpSpPr>
      <p:sp>
        <p:nvSpPr>
          <p:cNvPr id="156" name="Google Shape;156;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58" name="Google Shape;158;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9" name="Google Shape;159;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60" name="Google Shape;160;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61" name="Google Shape;161;p30"/>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62"/>
        <p:cNvGrpSpPr/>
        <p:nvPr/>
      </p:nvGrpSpPr>
      <p:grpSpPr>
        <a:xfrm>
          <a:off x="0" y="0"/>
          <a:ext cx="0" cy="0"/>
          <a:chOff x="0" y="0"/>
          <a:chExt cx="0" cy="0"/>
        </a:xfrm>
      </p:grpSpPr>
      <p:sp>
        <p:nvSpPr>
          <p:cNvPr id="163" name="Google Shape;163;p31"/>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65" name="Google Shape;165;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66" name="Google Shape;166;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67" name="Google Shape;167;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68" name="Google Shape;168;p31"/>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69"/>
        <p:cNvGrpSpPr/>
        <p:nvPr/>
      </p:nvGrpSpPr>
      <p:grpSpPr>
        <a:xfrm>
          <a:off x="0" y="0"/>
          <a:ext cx="0" cy="0"/>
          <a:chOff x="0" y="0"/>
          <a:chExt cx="0" cy="0"/>
        </a:xfrm>
      </p:grpSpPr>
      <p:sp>
        <p:nvSpPr>
          <p:cNvPr id="170" name="Google Shape;170;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72" name="Google Shape;17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73" name="Google Shape;17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4" name="Google Shape;17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75" name="Google Shape;175;p32"/>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76"/>
        <p:cNvGrpSpPr/>
        <p:nvPr/>
      </p:nvGrpSpPr>
      <p:grpSpPr>
        <a:xfrm>
          <a:off x="0" y="0"/>
          <a:ext cx="0" cy="0"/>
          <a:chOff x="0" y="0"/>
          <a:chExt cx="0" cy="0"/>
        </a:xfrm>
      </p:grpSpPr>
      <p:pic>
        <p:nvPicPr>
          <p:cNvPr id="177" name="Google Shape;177;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78" name="Google Shape;178;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9" name="Google Shape;179;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0" name="Google Shape;180;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82" name="Google Shape;182;p33"/>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83"/>
        <p:cNvGrpSpPr/>
        <p:nvPr/>
      </p:nvGrpSpPr>
      <p:grpSpPr>
        <a:xfrm>
          <a:off x="0" y="0"/>
          <a:ext cx="0" cy="0"/>
          <a:chOff x="0" y="0"/>
          <a:chExt cx="0" cy="0"/>
        </a:xfrm>
      </p:grpSpPr>
      <p:pic>
        <p:nvPicPr>
          <p:cNvPr id="184" name="Google Shape;184;p3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85" name="Google Shape;185;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6" name="Google Shape;186;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7" name="Google Shape;187;p34"/>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34"/>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89" name="Google Shape;189;p34"/>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0"/>
        <p:cNvGrpSpPr/>
        <p:nvPr/>
      </p:nvGrpSpPr>
      <p:grpSpPr>
        <a:xfrm>
          <a:off x="0" y="0"/>
          <a:ext cx="0" cy="0"/>
          <a:chOff x="0" y="0"/>
          <a:chExt cx="0" cy="0"/>
        </a:xfrm>
      </p:grpSpPr>
      <p:sp>
        <p:nvSpPr>
          <p:cNvPr id="191" name="Google Shape;191;p35"/>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35"/>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93" name="Google Shape;193;p35"/>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94" name="Google Shape;194;p3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5" name="Google Shape;19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96" name="Google Shape;19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7"/>
        <p:cNvGrpSpPr/>
        <p:nvPr/>
      </p:nvGrpSpPr>
      <p:grpSpPr>
        <a:xfrm>
          <a:off x="0" y="0"/>
          <a:ext cx="0" cy="0"/>
          <a:chOff x="0" y="0"/>
          <a:chExt cx="0" cy="0"/>
        </a:xfrm>
      </p:grpSpPr>
      <p:sp>
        <p:nvSpPr>
          <p:cNvPr id="198" name="Google Shape;198;p3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99" name="Google Shape;199;p3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0" name="Google Shape;200;p3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1" name="Google Shape;201;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202"/>
        <p:cNvGrpSpPr/>
        <p:nvPr/>
      </p:nvGrpSpPr>
      <p:grpSpPr>
        <a:xfrm>
          <a:off x="0" y="0"/>
          <a:ext cx="0" cy="0"/>
          <a:chOff x="0" y="0"/>
          <a:chExt cx="0" cy="0"/>
        </a:xfrm>
      </p:grpSpPr>
      <p:sp>
        <p:nvSpPr>
          <p:cNvPr id="203" name="Google Shape;203;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FFFFFF"/>
                </a:solidFill>
                <a:latin typeface="Lato"/>
                <a:ea typeface="Lato"/>
                <a:cs typeface="Lato"/>
                <a:sym typeface="Lato"/>
              </a:rPr>
              <a:t>// </a:t>
            </a:r>
            <a:fld id="{00000000-1234-1234-1234-123412341234}" type="slidenum">
              <a:rPr lang="en-GB"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204"/>
        <p:cNvGrpSpPr/>
        <p:nvPr/>
      </p:nvGrpSpPr>
      <p:grpSpPr>
        <a:xfrm>
          <a:off x="0" y="0"/>
          <a:ext cx="0" cy="0"/>
          <a:chOff x="0" y="0"/>
          <a:chExt cx="0" cy="0"/>
        </a:xfrm>
      </p:grpSpPr>
      <p:sp>
        <p:nvSpPr>
          <p:cNvPr id="205" name="Google Shape;205;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141414"/>
                </a:solidFill>
                <a:latin typeface="Lato"/>
                <a:ea typeface="Lato"/>
                <a:cs typeface="Lato"/>
                <a:sym typeface="Lato"/>
              </a:rPr>
              <a:t>// </a:t>
            </a:r>
            <a:fld id="{00000000-1234-1234-1234-123412341234}" type="slidenum">
              <a:rPr lang="en-GB"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209"/>
        <p:cNvGrpSpPr/>
        <p:nvPr/>
      </p:nvGrpSpPr>
      <p:grpSpPr>
        <a:xfrm>
          <a:off x="0" y="0"/>
          <a:ext cx="0" cy="0"/>
          <a:chOff x="0" y="0"/>
          <a:chExt cx="0" cy="0"/>
        </a:xfrm>
      </p:grpSpPr>
      <p:sp>
        <p:nvSpPr>
          <p:cNvPr id="210" name="Google Shape;210;p40"/>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1" name="Google Shape;211;p40"/>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12" name="Google Shape;212;p40"/>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3"/>
        <p:cNvGrpSpPr/>
        <p:nvPr/>
      </p:nvGrpSpPr>
      <p:grpSpPr>
        <a:xfrm>
          <a:off x="0" y="0"/>
          <a:ext cx="0" cy="0"/>
          <a:chOff x="0" y="0"/>
          <a:chExt cx="0" cy="0"/>
        </a:xfrm>
      </p:grpSpPr>
      <p:sp>
        <p:nvSpPr>
          <p:cNvPr id="214" name="Google Shape;214;p4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15" name="Google Shape;215;p4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6" name="Google Shape;216;p4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17" name="Google Shape;217;p4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218"/>
        <p:cNvGrpSpPr/>
        <p:nvPr/>
      </p:nvGrpSpPr>
      <p:grpSpPr>
        <a:xfrm>
          <a:off x="0" y="0"/>
          <a:ext cx="0" cy="0"/>
          <a:chOff x="0" y="0"/>
          <a:chExt cx="0" cy="0"/>
        </a:xfrm>
      </p:grpSpPr>
      <p:sp>
        <p:nvSpPr>
          <p:cNvPr id="219" name="Google Shape;219;p42"/>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220"/>
        <p:cNvGrpSpPr/>
        <p:nvPr/>
      </p:nvGrpSpPr>
      <p:grpSpPr>
        <a:xfrm>
          <a:off x="0" y="0"/>
          <a:ext cx="0" cy="0"/>
          <a:chOff x="0" y="0"/>
          <a:chExt cx="0" cy="0"/>
        </a:xfrm>
      </p:grpSpPr>
      <p:sp>
        <p:nvSpPr>
          <p:cNvPr id="221" name="Google Shape;221;p43"/>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2" name="Google Shape;222;p43"/>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223"/>
        <p:cNvGrpSpPr/>
        <p:nvPr/>
      </p:nvGrpSpPr>
      <p:grpSpPr>
        <a:xfrm>
          <a:off x="0" y="0"/>
          <a:ext cx="0" cy="0"/>
          <a:chOff x="0" y="0"/>
          <a:chExt cx="0" cy="0"/>
        </a:xfrm>
      </p:grpSpPr>
      <p:pic>
        <p:nvPicPr>
          <p:cNvPr id="224" name="Google Shape;224;p44"/>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5"/>
        <p:cNvGrpSpPr/>
        <p:nvPr/>
      </p:nvGrpSpPr>
      <p:grpSpPr>
        <a:xfrm>
          <a:off x="0" y="0"/>
          <a:ext cx="0" cy="0"/>
          <a:chOff x="0" y="0"/>
          <a:chExt cx="0" cy="0"/>
        </a:xfrm>
      </p:grpSpPr>
      <p:sp>
        <p:nvSpPr>
          <p:cNvPr id="226" name="Google Shape;226;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7" name="Google Shape;227;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8" name="Google Shape;228;p45"/>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29" name="Google Shape;229;p45"/>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0" name="Google Shape;230;p45"/>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1" name="Google Shape;231;p4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32"/>
        <p:cNvGrpSpPr/>
        <p:nvPr/>
      </p:nvGrpSpPr>
      <p:grpSpPr>
        <a:xfrm>
          <a:off x="0" y="0"/>
          <a:ext cx="0" cy="0"/>
          <a:chOff x="0" y="0"/>
          <a:chExt cx="0" cy="0"/>
        </a:xfrm>
      </p:grpSpPr>
      <p:sp>
        <p:nvSpPr>
          <p:cNvPr id="233" name="Google Shape;233;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4" name="Google Shape;234;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35" name="Google Shape;235;p46"/>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6" name="Google Shape;236;p46"/>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7" name="Google Shape;237;p46"/>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8" name="Google Shape;238;p46"/>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239"/>
        <p:cNvGrpSpPr/>
        <p:nvPr/>
      </p:nvGrpSpPr>
      <p:grpSpPr>
        <a:xfrm>
          <a:off x="0" y="0"/>
          <a:ext cx="0" cy="0"/>
          <a:chOff x="0" y="0"/>
          <a:chExt cx="0" cy="0"/>
        </a:xfrm>
      </p:grpSpPr>
      <p:sp>
        <p:nvSpPr>
          <p:cNvPr id="240" name="Google Shape;240;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1" name="Google Shape;241;p47"/>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42" name="Google Shape;242;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7"/>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44" name="Google Shape;244;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5" name="Google Shape;245;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46" name="Google Shape;246;p47"/>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47" name="Google Shape;247;p47"/>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49"/>
        <p:cNvGrpSpPr/>
        <p:nvPr/>
      </p:nvGrpSpPr>
      <p:grpSpPr>
        <a:xfrm>
          <a:off x="0" y="0"/>
          <a:ext cx="0" cy="0"/>
          <a:chOff x="0" y="0"/>
          <a:chExt cx="0" cy="0"/>
        </a:xfrm>
      </p:grpSpPr>
      <p:sp>
        <p:nvSpPr>
          <p:cNvPr id="250" name="Google Shape;250;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1" name="Google Shape;251;p48"/>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52" name="Google Shape;25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3" name="Google Shape;253;p48"/>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54" name="Google Shape;254;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5" name="Google Shape;255;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56" name="Google Shape;256;p48"/>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57" name="Google Shape;257;p48"/>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58" name="Google Shape;258;p48"/>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59" name="Google Shape;259;p48"/>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0" name="Google Shape;260;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61"/>
        <p:cNvGrpSpPr/>
        <p:nvPr/>
      </p:nvGrpSpPr>
      <p:grpSpPr>
        <a:xfrm>
          <a:off x="0" y="0"/>
          <a:ext cx="0" cy="0"/>
          <a:chOff x="0" y="0"/>
          <a:chExt cx="0" cy="0"/>
        </a:xfrm>
      </p:grpSpPr>
      <p:sp>
        <p:nvSpPr>
          <p:cNvPr id="262" name="Google Shape;262;p49"/>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63" name="Google Shape;263;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4" name="Google Shape;264;p49"/>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65" name="Google Shape;265;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6" name="Google Shape;266;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7" name="Google Shape;267;p49"/>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68" name="Google Shape;268;p49"/>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69" name="Google Shape;269;p49"/>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70" name="Google Shape;270;p49"/>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71" name="Google Shape;271;p49"/>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72" name="Google Shape;272;p49"/>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73" name="Google Shape;273;p49"/>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74" name="Google Shape;274;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75"/>
        <p:cNvGrpSpPr/>
        <p:nvPr/>
      </p:nvGrpSpPr>
      <p:grpSpPr>
        <a:xfrm>
          <a:off x="0" y="0"/>
          <a:ext cx="0" cy="0"/>
          <a:chOff x="0" y="0"/>
          <a:chExt cx="0" cy="0"/>
        </a:xfrm>
      </p:grpSpPr>
      <p:sp>
        <p:nvSpPr>
          <p:cNvPr id="276" name="Google Shape;276;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7" name="Google Shape;277;p50"/>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78" name="Google Shape;278;p50"/>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79" name="Google Shape;279;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82" name="Google Shape;282;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83"/>
        <p:cNvGrpSpPr/>
        <p:nvPr/>
      </p:nvGrpSpPr>
      <p:grpSpPr>
        <a:xfrm>
          <a:off x="0" y="0"/>
          <a:ext cx="0" cy="0"/>
          <a:chOff x="0" y="0"/>
          <a:chExt cx="0" cy="0"/>
        </a:xfrm>
      </p:grpSpPr>
      <p:sp>
        <p:nvSpPr>
          <p:cNvPr id="284" name="Google Shape;284;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85" name="Google Shape;285;p51"/>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86" name="Google Shape;286;p51"/>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87" name="Google Shape;287;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90" name="Google Shape;290;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91"/>
        <p:cNvGrpSpPr/>
        <p:nvPr/>
      </p:nvGrpSpPr>
      <p:grpSpPr>
        <a:xfrm>
          <a:off x="0" y="0"/>
          <a:ext cx="0" cy="0"/>
          <a:chOff x="0" y="0"/>
          <a:chExt cx="0" cy="0"/>
        </a:xfrm>
      </p:grpSpPr>
      <p:sp>
        <p:nvSpPr>
          <p:cNvPr id="292" name="Google Shape;292;p52"/>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93" name="Google Shape;293;p5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4" name="Google Shape;294;p5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5" name="Google Shape;295;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96" name="Google Shape;296;p52"/>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97"/>
        <p:cNvGrpSpPr/>
        <p:nvPr/>
      </p:nvGrpSpPr>
      <p:grpSpPr>
        <a:xfrm>
          <a:off x="0" y="0"/>
          <a:ext cx="0" cy="0"/>
          <a:chOff x="0" y="0"/>
          <a:chExt cx="0" cy="0"/>
        </a:xfrm>
      </p:grpSpPr>
      <p:sp>
        <p:nvSpPr>
          <p:cNvPr id="298" name="Google Shape;298;p5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99" name="Google Shape;299;p53"/>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300" name="Google Shape;300;p5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1" name="Google Shape;301;p5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2" name="Google Shape;30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03" name="Google Shape;303;p53"/>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304"/>
        <p:cNvGrpSpPr/>
        <p:nvPr/>
      </p:nvGrpSpPr>
      <p:grpSpPr>
        <a:xfrm>
          <a:off x="0" y="0"/>
          <a:ext cx="0" cy="0"/>
          <a:chOff x="0" y="0"/>
          <a:chExt cx="0" cy="0"/>
        </a:xfrm>
      </p:grpSpPr>
      <p:sp>
        <p:nvSpPr>
          <p:cNvPr id="305" name="Google Shape;305;p5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06" name="Google Shape;306;p54"/>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307" name="Google Shape;307;p5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8" name="Google Shape;308;p5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9" name="Google Shape;309;p5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0" name="Google Shape;310;p5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311"/>
        <p:cNvGrpSpPr/>
        <p:nvPr/>
      </p:nvGrpSpPr>
      <p:grpSpPr>
        <a:xfrm>
          <a:off x="0" y="0"/>
          <a:ext cx="0" cy="0"/>
          <a:chOff x="0" y="0"/>
          <a:chExt cx="0" cy="0"/>
        </a:xfrm>
      </p:grpSpPr>
      <p:sp>
        <p:nvSpPr>
          <p:cNvPr id="312" name="Google Shape;312;p5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13" name="Google Shape;313;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0A1852"/>
                </a:solidFill>
                <a:latin typeface="Lato"/>
                <a:ea typeface="Lato"/>
                <a:cs typeface="Lato"/>
                <a:sym typeface="Lato"/>
              </a:rPr>
              <a:t>// </a:t>
            </a:r>
            <a:fld id="{00000000-1234-1234-1234-123412341234}" type="slidenum">
              <a:rPr lang="en-GB"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314" name="Google Shape;314;p5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315"/>
        <p:cNvGrpSpPr/>
        <p:nvPr/>
      </p:nvGrpSpPr>
      <p:grpSpPr>
        <a:xfrm>
          <a:off x="0" y="0"/>
          <a:ext cx="0" cy="0"/>
          <a:chOff x="0" y="0"/>
          <a:chExt cx="0" cy="0"/>
        </a:xfrm>
      </p:grpSpPr>
      <p:sp>
        <p:nvSpPr>
          <p:cNvPr id="316" name="Google Shape;316;p5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17" name="Google Shape;317;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FFFFFF"/>
                </a:solidFill>
                <a:latin typeface="Lato"/>
                <a:ea typeface="Lato"/>
                <a:cs typeface="Lato"/>
                <a:sym typeface="Lato"/>
              </a:rPr>
              <a:t>// </a:t>
            </a:r>
            <a:fld id="{00000000-1234-1234-1234-123412341234}" type="slidenum">
              <a:rPr lang="en-GB"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18" name="Google Shape;318;p56"/>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319"/>
        <p:cNvGrpSpPr/>
        <p:nvPr/>
      </p:nvGrpSpPr>
      <p:grpSpPr>
        <a:xfrm>
          <a:off x="0" y="0"/>
          <a:ext cx="0" cy="0"/>
          <a:chOff x="0" y="0"/>
          <a:chExt cx="0" cy="0"/>
        </a:xfrm>
      </p:grpSpPr>
      <p:pic>
        <p:nvPicPr>
          <p:cNvPr id="320" name="Google Shape;320;p57"/>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321"/>
        <p:cNvGrpSpPr/>
        <p:nvPr/>
      </p:nvGrpSpPr>
      <p:grpSpPr>
        <a:xfrm>
          <a:off x="0" y="0"/>
          <a:ext cx="0" cy="0"/>
          <a:chOff x="0" y="0"/>
          <a:chExt cx="0" cy="0"/>
        </a:xfrm>
      </p:grpSpPr>
      <p:sp>
        <p:nvSpPr>
          <p:cNvPr id="322" name="Google Shape;322;p5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324" name="Google Shape;324;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25" name="Google Shape;325;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6" name="Google Shape;326;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27" name="Google Shape;327;p5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328" name="Google Shape;328;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329"/>
        <p:cNvGrpSpPr/>
        <p:nvPr/>
      </p:nvGrpSpPr>
      <p:grpSpPr>
        <a:xfrm>
          <a:off x="0" y="0"/>
          <a:ext cx="0" cy="0"/>
          <a:chOff x="0" y="0"/>
          <a:chExt cx="0" cy="0"/>
        </a:xfrm>
      </p:grpSpPr>
      <p:sp>
        <p:nvSpPr>
          <p:cNvPr id="330" name="Google Shape;330;p5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5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332" name="Google Shape;332;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33" name="Google Shape;333;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34" name="Google Shape;334;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5" name="Google Shape;335;p5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36" name="Google Shape;336;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337"/>
        <p:cNvGrpSpPr/>
        <p:nvPr/>
      </p:nvGrpSpPr>
      <p:grpSpPr>
        <a:xfrm>
          <a:off x="0" y="0"/>
          <a:ext cx="0" cy="0"/>
          <a:chOff x="0" y="0"/>
          <a:chExt cx="0" cy="0"/>
        </a:xfrm>
      </p:grpSpPr>
      <p:sp>
        <p:nvSpPr>
          <p:cNvPr id="338" name="Google Shape;338;p6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6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340" name="Google Shape;340;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41" name="Google Shape;341;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42" name="Google Shape;342;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43" name="Google Shape;343;p6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44" name="Google Shape;344;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45"/>
        <p:cNvGrpSpPr/>
        <p:nvPr/>
      </p:nvGrpSpPr>
      <p:grpSpPr>
        <a:xfrm>
          <a:off x="0" y="0"/>
          <a:ext cx="0" cy="0"/>
          <a:chOff x="0" y="0"/>
          <a:chExt cx="0" cy="0"/>
        </a:xfrm>
      </p:grpSpPr>
      <p:pic>
        <p:nvPicPr>
          <p:cNvPr id="346" name="Google Shape;346;p6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47" name="Google Shape;347;p6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48" name="Google Shape;348;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49" name="Google Shape;349;p6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6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51" name="Google Shape;351;p61"/>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52" name="Google Shape;352;p6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3"/>
        <p:cNvGrpSpPr/>
        <p:nvPr/>
      </p:nvGrpSpPr>
      <p:grpSpPr>
        <a:xfrm>
          <a:off x="0" y="0"/>
          <a:ext cx="0" cy="0"/>
          <a:chOff x="0" y="0"/>
          <a:chExt cx="0" cy="0"/>
        </a:xfrm>
      </p:grpSpPr>
      <p:sp>
        <p:nvSpPr>
          <p:cNvPr id="354" name="Google Shape;354;p6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55" name="Google Shape;355;p6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56" name="Google Shape;356;p6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57" name="Google Shape;357;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58" name="Google Shape;358;p62"/>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59"/>
        <p:cNvGrpSpPr/>
        <p:nvPr/>
      </p:nvGrpSpPr>
      <p:grpSpPr>
        <a:xfrm>
          <a:off x="0" y="0"/>
          <a:ext cx="0" cy="0"/>
          <a:chOff x="0" y="0"/>
          <a:chExt cx="0" cy="0"/>
        </a:xfrm>
      </p:grpSpPr>
      <p:pic>
        <p:nvPicPr>
          <p:cNvPr id="360" name="Google Shape;360;p6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61" name="Google Shape;361;p6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62" name="Google Shape;362;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a:solidFill>
                  <a:srgbClr val="FFFFFF"/>
                </a:solidFill>
                <a:latin typeface="Lato"/>
                <a:ea typeface="Lato"/>
                <a:cs typeface="Lato"/>
                <a:sym typeface="Lato"/>
              </a:rPr>
              <a:t>// </a:t>
            </a:r>
            <a:fld id="{00000000-1234-1234-1234-123412341234}" type="slidenum">
              <a:rPr lang="en-GB"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63" name="Google Shape;363;p63"/>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64"/>
        <p:cNvGrpSpPr/>
        <p:nvPr/>
      </p:nvGrpSpPr>
      <p:grpSpPr>
        <a:xfrm>
          <a:off x="0" y="0"/>
          <a:ext cx="0" cy="0"/>
          <a:chOff x="0" y="0"/>
          <a:chExt cx="0" cy="0"/>
        </a:xfrm>
      </p:grpSpPr>
      <p:sp>
        <p:nvSpPr>
          <p:cNvPr id="365" name="Google Shape;365;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FFFFFF"/>
                </a:solidFill>
                <a:latin typeface="Lato"/>
                <a:ea typeface="Lato"/>
                <a:cs typeface="Lato"/>
                <a:sym typeface="Lato"/>
              </a:rPr>
              <a:t>// </a:t>
            </a:r>
            <a:fld id="{00000000-1234-1234-1234-123412341234}" type="slidenum">
              <a:rPr lang="en-GB"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66" name="Google Shape;366;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67"/>
        <p:cNvGrpSpPr/>
        <p:nvPr/>
      </p:nvGrpSpPr>
      <p:grpSpPr>
        <a:xfrm>
          <a:off x="0" y="0"/>
          <a:ext cx="0" cy="0"/>
          <a:chOff x="0" y="0"/>
          <a:chExt cx="0" cy="0"/>
        </a:xfrm>
      </p:grpSpPr>
      <p:sp>
        <p:nvSpPr>
          <p:cNvPr id="368" name="Google Shape;368;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FFFFFF"/>
                </a:solidFill>
                <a:latin typeface="Lato"/>
                <a:ea typeface="Lato"/>
                <a:cs typeface="Lato"/>
                <a:sym typeface="Lato"/>
              </a:rPr>
              <a:t>// </a:t>
            </a:r>
            <a:fld id="{00000000-1234-1234-1234-123412341234}" type="slidenum">
              <a:rPr lang="en-GB"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69" name="Google Shape;369;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70"/>
        <p:cNvGrpSpPr/>
        <p:nvPr/>
      </p:nvGrpSpPr>
      <p:grpSpPr>
        <a:xfrm>
          <a:off x="0" y="0"/>
          <a:ext cx="0" cy="0"/>
          <a:chOff x="0" y="0"/>
          <a:chExt cx="0" cy="0"/>
        </a:xfrm>
      </p:grpSpPr>
      <p:sp>
        <p:nvSpPr>
          <p:cNvPr id="371" name="Google Shape;371;p6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141414"/>
                </a:solidFill>
                <a:latin typeface="Lato"/>
                <a:ea typeface="Lato"/>
                <a:cs typeface="Lato"/>
                <a:sym typeface="Lato"/>
              </a:rPr>
              <a:t>// </a:t>
            </a:r>
            <a:fld id="{00000000-1234-1234-1234-123412341234}" type="slidenum">
              <a:rPr lang="en-GB"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72" name="Google Shape;372;p66"/>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73"/>
        <p:cNvGrpSpPr/>
        <p:nvPr/>
      </p:nvGrpSpPr>
      <p:grpSpPr>
        <a:xfrm>
          <a:off x="0" y="0"/>
          <a:ext cx="0" cy="0"/>
          <a:chOff x="0" y="0"/>
          <a:chExt cx="0" cy="0"/>
        </a:xfrm>
      </p:grpSpPr>
      <p:sp>
        <p:nvSpPr>
          <p:cNvPr id="374" name="Google Shape;374;p6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FFFFFF"/>
                </a:solidFill>
                <a:latin typeface="Lato"/>
                <a:ea typeface="Lato"/>
                <a:cs typeface="Lato"/>
                <a:sym typeface="Lato"/>
              </a:rPr>
              <a:t>// </a:t>
            </a:r>
            <a:fld id="{00000000-1234-1234-1234-123412341234}" type="slidenum">
              <a:rPr lang="en-GB"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75" name="Google Shape;375;p67"/>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76"/>
        <p:cNvGrpSpPr/>
        <p:nvPr/>
      </p:nvGrpSpPr>
      <p:grpSpPr>
        <a:xfrm>
          <a:off x="0" y="0"/>
          <a:ext cx="0" cy="0"/>
          <a:chOff x="0" y="0"/>
          <a:chExt cx="0" cy="0"/>
        </a:xfrm>
      </p:grpSpPr>
      <p:sp>
        <p:nvSpPr>
          <p:cNvPr id="377" name="Google Shape;377;p6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141414"/>
                </a:solidFill>
                <a:latin typeface="Lato"/>
                <a:ea typeface="Lato"/>
                <a:cs typeface="Lato"/>
                <a:sym typeface="Lato"/>
              </a:rPr>
              <a:t>// </a:t>
            </a:r>
            <a:fld id="{00000000-1234-1234-1234-123412341234}" type="slidenum">
              <a:rPr lang="en-GB"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78" name="Google Shape;378;p6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06"/>
        <p:cNvGrpSpPr/>
        <p:nvPr/>
      </p:nvGrpSpPr>
      <p:grpSpPr>
        <a:xfrm>
          <a:off x="0" y="0"/>
          <a:ext cx="0" cy="0"/>
          <a:chOff x="0" y="0"/>
          <a:chExt cx="0" cy="0"/>
        </a:xfrm>
      </p:grpSpPr>
      <p:sp>
        <p:nvSpPr>
          <p:cNvPr id="207" name="Google Shape;207;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08" name="Google Shape;208;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hyperlink" Target="https://www.bankofbaroda.in/-/media/project/bob/countrywebsites/india/pdfs/key-features-and-confirmation-format-for-branchess.pdf" TargetMode="External"/><Relationship Id="rId3" Type="http://schemas.openxmlformats.org/officeDocument/2006/relationships/hyperlink" Target="https://economictimes.indiatimes.com/wealth/save/what-is-positive-pay-system-for-cheques-how-does-it-work/articleshow/92762477.cms" TargetMode="External"/><Relationship Id="rId7" Type="http://schemas.openxmlformats.org/officeDocument/2006/relationships/hyperlink" Target="https://www.npci.org.in/PDF/cts/notified-documents/CTS_Fraud_Awareness_Training_Mumbai_15_Sep_15.pdf"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hyperlink" Target="https://testbook.com/current-affairs/positive-pay-system-for-high-value-cheques/" TargetMode="External"/><Relationship Id="rId5" Type="http://schemas.openxmlformats.org/officeDocument/2006/relationships/hyperlink" Target="https://indianexpress.com/article/explained/positive-pay-system-bank-cheque-rs-50000-7111239/" TargetMode="External"/><Relationship Id="rId4" Type="http://schemas.openxmlformats.org/officeDocument/2006/relationships/hyperlink" Target="https://nanonets.com/blog/positive-pay/#what-is-positive-pa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2"/>
        <p:cNvGrpSpPr/>
        <p:nvPr/>
      </p:nvGrpSpPr>
      <p:grpSpPr>
        <a:xfrm>
          <a:off x="0" y="0"/>
          <a:ext cx="0" cy="0"/>
          <a:chOff x="0" y="0"/>
          <a:chExt cx="0" cy="0"/>
        </a:xfrm>
      </p:grpSpPr>
      <p:sp>
        <p:nvSpPr>
          <p:cNvPr id="383" name="Google Shape;383;p69"/>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84" name="Google Shape;384;p69"/>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GB" sz="2900" b="1" i="0" u="none" strike="noStrike" cap="none" dirty="0">
                <a:solidFill>
                  <a:schemeClr val="lt1"/>
                </a:solidFill>
                <a:latin typeface="Trebuchet MS"/>
                <a:ea typeface="Trebuchet MS"/>
                <a:cs typeface="Trebuchet MS"/>
                <a:sym typeface="Trebuchet MS"/>
              </a:rPr>
              <a:t>Your Team Name : </a:t>
            </a:r>
            <a:r>
              <a:rPr lang="en-GB" sz="2400" b="1" i="0" u="none" strike="noStrike" cap="none" dirty="0">
                <a:solidFill>
                  <a:schemeClr val="lt1"/>
                </a:solidFill>
                <a:latin typeface="Trebuchet MS"/>
                <a:ea typeface="Trebuchet MS"/>
                <a:cs typeface="Trebuchet MS"/>
                <a:sym typeface="Trebuchet MS"/>
              </a:rPr>
              <a:t>LJMU</a:t>
            </a:r>
            <a:r>
              <a:rPr lang="en-GB" sz="2400" b="1" dirty="0">
                <a:solidFill>
                  <a:schemeClr val="lt1"/>
                </a:solidFill>
                <a:latin typeface="Trebuchet MS"/>
                <a:ea typeface="Trebuchet MS"/>
                <a:cs typeface="Trebuchet MS"/>
                <a:sym typeface="Trebuchet MS"/>
              </a:rPr>
              <a:t>_WARRIORS</a:t>
            </a:r>
            <a:endParaRPr sz="2400" b="1" i="0" u="none" strike="noStrike" cap="none" dirty="0">
              <a:solidFill>
                <a:schemeClr val="lt1"/>
              </a:solidFill>
              <a:latin typeface="Trebuchet MS"/>
              <a:ea typeface="Trebuchet MS"/>
              <a:cs typeface="Trebuchet MS"/>
              <a:sym typeface="Trebuchet MS"/>
            </a:endParaRPr>
          </a:p>
        </p:txBody>
      </p:sp>
      <p:sp>
        <p:nvSpPr>
          <p:cNvPr id="385" name="Google Shape;385;p69"/>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GB" sz="1700" b="0" i="0" u="none" strike="noStrike" cap="none" dirty="0">
                <a:solidFill>
                  <a:schemeClr val="lt1"/>
                </a:solidFill>
                <a:latin typeface="Trebuchet MS"/>
                <a:ea typeface="Trebuchet MS"/>
                <a:cs typeface="Trebuchet MS"/>
                <a:sym typeface="Trebuchet MS"/>
              </a:rPr>
              <a:t>Your team bio : </a:t>
            </a:r>
            <a:r>
              <a:rPr lang="en-GB" sz="1200" b="0" i="0" u="none" strike="noStrike" cap="none" dirty="0">
                <a:solidFill>
                  <a:schemeClr val="lt1"/>
                </a:solidFill>
                <a:latin typeface="Trebuchet MS"/>
                <a:ea typeface="Trebuchet MS"/>
                <a:cs typeface="Trebuchet MS"/>
                <a:sym typeface="Trebuchet MS"/>
              </a:rPr>
              <a:t>A group of passionate </a:t>
            </a:r>
            <a:r>
              <a:rPr lang="en-GB" sz="1200" dirty="0">
                <a:solidFill>
                  <a:schemeClr val="lt1"/>
                </a:solidFill>
                <a:latin typeface="Trebuchet MS"/>
                <a:ea typeface="Trebuchet MS"/>
                <a:cs typeface="Trebuchet MS"/>
                <a:sym typeface="Trebuchet MS"/>
              </a:rPr>
              <a:t>data scientists</a:t>
            </a:r>
            <a:r>
              <a:rPr lang="en-GB" sz="1200" b="0" i="0" u="none" strike="noStrike" cap="none" dirty="0">
                <a:solidFill>
                  <a:schemeClr val="lt1"/>
                </a:solidFill>
                <a:latin typeface="Trebuchet MS"/>
                <a:ea typeface="Trebuchet MS"/>
                <a:cs typeface="Trebuchet MS"/>
                <a:sym typeface="Trebuchet MS"/>
              </a:rPr>
              <a:t> having expertise in natural language processing, computer vision and system design</a:t>
            </a:r>
            <a:endParaRPr sz="1200" b="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GB" sz="1200" b="0" i="0" u="none" strike="noStrike" cap="none" dirty="0">
                <a:solidFill>
                  <a:schemeClr val="lt1"/>
                </a:solidFill>
                <a:latin typeface="Trebuchet MS"/>
                <a:ea typeface="Trebuchet MS"/>
                <a:cs typeface="Trebuchet MS"/>
                <a:sym typeface="Trebuchet MS"/>
              </a:rPr>
              <a:t>Date : 20</a:t>
            </a:r>
            <a:r>
              <a:rPr lang="en-GB" sz="1200" dirty="0">
                <a:solidFill>
                  <a:schemeClr val="lt1"/>
                </a:solidFill>
                <a:latin typeface="Trebuchet MS"/>
                <a:ea typeface="Trebuchet MS"/>
                <a:cs typeface="Trebuchet MS"/>
                <a:sym typeface="Trebuchet MS"/>
              </a:rPr>
              <a:t>-09-2022</a:t>
            </a:r>
            <a:endParaRPr sz="1200" b="0" i="0" u="none" strike="noStrike" cap="none" dirty="0">
              <a:solidFill>
                <a:schemeClr val="lt1"/>
              </a:solidFill>
              <a:latin typeface="Trebuchet MS"/>
              <a:ea typeface="Trebuchet MS"/>
              <a:cs typeface="Trebuchet MS"/>
              <a:sym typeface="Trebuchet MS"/>
            </a:endParaRPr>
          </a:p>
        </p:txBody>
      </p:sp>
      <p:pic>
        <p:nvPicPr>
          <p:cNvPr id="386" name="Google Shape;386;p69"/>
          <p:cNvPicPr preferRelativeResize="0"/>
          <p:nvPr/>
        </p:nvPicPr>
        <p:blipFill rotWithShape="1">
          <a:blip r:embed="rId4">
            <a:alphaModFix/>
          </a:blip>
          <a:srcRect/>
          <a:stretch/>
        </p:blipFill>
        <p:spPr>
          <a:xfrm>
            <a:off x="6807450" y="270350"/>
            <a:ext cx="2235228" cy="738900"/>
          </a:xfrm>
          <a:prstGeom prst="rect">
            <a:avLst/>
          </a:prstGeom>
          <a:noFill/>
          <a:ln>
            <a:noFill/>
          </a:ln>
        </p:spPr>
      </p:pic>
      <p:sp>
        <p:nvSpPr>
          <p:cNvPr id="387" name="Google Shape;387;p69"/>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Lato"/>
                <a:ea typeface="Lato"/>
                <a:cs typeface="Lato"/>
                <a:sym typeface="Lato"/>
              </a:rPr>
              <a:t>Technology Partner</a:t>
            </a:r>
            <a:endParaRPr sz="10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78"/>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600"/>
              <a:t>Thank You</a:t>
            </a:r>
            <a:endParaRPr sz="3600"/>
          </a:p>
        </p:txBody>
      </p:sp>
      <p:sp>
        <p:nvSpPr>
          <p:cNvPr id="454" name="Google Shape;454;p78"/>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r>
              <a:rPr lang="en-GB" sz="1500"/>
              <a:t>Team member names:</a:t>
            </a:r>
            <a:endParaRPr sz="1500"/>
          </a:p>
          <a:p>
            <a:pPr marL="457200" lvl="0" indent="-323850" algn="l" rtl="0">
              <a:lnSpc>
                <a:spcPct val="150000"/>
              </a:lnSpc>
              <a:spcBef>
                <a:spcPts val="1600"/>
              </a:spcBef>
              <a:spcAft>
                <a:spcPts val="0"/>
              </a:spcAft>
              <a:buSzPts val="1500"/>
              <a:buAutoNum type="arabicPeriod"/>
            </a:pPr>
            <a:r>
              <a:rPr lang="en-GB" sz="1500"/>
              <a:t>Amar Kumar</a:t>
            </a:r>
            <a:endParaRPr sz="1500"/>
          </a:p>
          <a:p>
            <a:pPr marL="457200" lvl="0" indent="-323850" algn="l" rtl="0">
              <a:lnSpc>
                <a:spcPct val="150000"/>
              </a:lnSpc>
              <a:spcBef>
                <a:spcPts val="0"/>
              </a:spcBef>
              <a:spcAft>
                <a:spcPts val="0"/>
              </a:spcAft>
              <a:buSzPts val="1500"/>
              <a:buAutoNum type="arabicPeriod"/>
            </a:pPr>
            <a:r>
              <a:rPr lang="en-GB" sz="1500"/>
              <a:t>Satyanarayana M</a:t>
            </a:r>
            <a:endParaRPr sz="1500"/>
          </a:p>
          <a:p>
            <a:pPr marL="457200" lvl="0" indent="-323850" algn="l" rtl="0">
              <a:lnSpc>
                <a:spcPct val="150000"/>
              </a:lnSpc>
              <a:spcBef>
                <a:spcPts val="0"/>
              </a:spcBef>
              <a:spcAft>
                <a:spcPts val="0"/>
              </a:spcAft>
              <a:buSzPts val="1500"/>
              <a:buAutoNum type="arabicPeriod"/>
            </a:pPr>
            <a:r>
              <a:rPr lang="en-GB" sz="1500"/>
              <a:t>Vijay Venugopal</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70"/>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Problem Statement</a:t>
            </a:r>
            <a:endParaRPr dirty="0"/>
          </a:p>
        </p:txBody>
      </p:sp>
      <p:sp>
        <p:nvSpPr>
          <p:cNvPr id="393" name="Google Shape;393;p70"/>
          <p:cNvSpPr txBox="1"/>
          <p:nvPr/>
        </p:nvSpPr>
        <p:spPr>
          <a:xfrm>
            <a:off x="75000" y="842175"/>
            <a:ext cx="8994000" cy="3762538"/>
          </a:xfrm>
          <a:prstGeom prst="rect">
            <a:avLst/>
          </a:prstGeom>
          <a:noFill/>
          <a:ln>
            <a:noFill/>
          </a:ln>
        </p:spPr>
        <p:txBody>
          <a:bodyPr spcFirstLastPara="1" wrap="square" lIns="91425" tIns="91425" rIns="91425" bIns="91425" anchor="t" anchorCtr="0">
            <a:spAutoFit/>
          </a:bodyPr>
          <a:lstStyle/>
          <a:p>
            <a:pPr marL="457200" lvl="0" indent="-314325" algn="just" rtl="0">
              <a:spcBef>
                <a:spcPts val="0"/>
              </a:spcBef>
              <a:spcAft>
                <a:spcPts val="0"/>
              </a:spcAft>
              <a:buSzPts val="1350"/>
              <a:buChar char="●"/>
            </a:pPr>
            <a:r>
              <a:rPr lang="en-GB" sz="1350" dirty="0"/>
              <a:t>Banks handle large volumes of cheques in the clearing process, leaving the system vulnerable to perpetrators, causing processing delays and human errors that are frequently misinterpreted as account holders' negligence. </a:t>
            </a:r>
            <a:endParaRPr sz="1350" dirty="0"/>
          </a:p>
          <a:p>
            <a:pPr marL="457200" lvl="0" indent="0" algn="just" rtl="0">
              <a:spcBef>
                <a:spcPts val="0"/>
              </a:spcBef>
              <a:spcAft>
                <a:spcPts val="0"/>
              </a:spcAft>
              <a:buNone/>
            </a:pPr>
            <a:endParaRPr sz="1350" dirty="0"/>
          </a:p>
          <a:p>
            <a:pPr marL="457200" lvl="0" indent="-314325" algn="just" rtl="0">
              <a:spcBef>
                <a:spcPts val="0"/>
              </a:spcBef>
              <a:spcAft>
                <a:spcPts val="0"/>
              </a:spcAft>
              <a:buSzPts val="1350"/>
              <a:buChar char="●"/>
            </a:pPr>
            <a:r>
              <a:rPr lang="en-GB" sz="1350" dirty="0"/>
              <a:t>Cheque fraud is a type of criminal act that involves the illegal use of cheques to illegally acquire or borrow funds that do not exist within the account balance or legal ownership of the account-holder. The Reserve Bank of India (RBI) has directed banks to implement a system known as Positive Pay beginning in January 2021 in order to reduce cheque-related fraud. </a:t>
            </a:r>
            <a:endParaRPr sz="1350" dirty="0"/>
          </a:p>
          <a:p>
            <a:pPr marL="457200" lvl="0" indent="0" algn="just" rtl="0">
              <a:spcBef>
                <a:spcPts val="0"/>
              </a:spcBef>
              <a:spcAft>
                <a:spcPts val="0"/>
              </a:spcAft>
              <a:buNone/>
            </a:pPr>
            <a:endParaRPr sz="1350" dirty="0"/>
          </a:p>
          <a:p>
            <a:pPr marL="142875" lvl="0" algn="just" rtl="0">
              <a:spcBef>
                <a:spcPts val="0"/>
              </a:spcBef>
              <a:spcAft>
                <a:spcPts val="0"/>
              </a:spcAft>
              <a:buSzPts val="1350"/>
            </a:pPr>
            <a:endParaRPr lang="en-GB" sz="1350" dirty="0"/>
          </a:p>
          <a:p>
            <a:pPr marL="142875" lvl="0" algn="just" rtl="0">
              <a:spcBef>
                <a:spcPts val="0"/>
              </a:spcBef>
              <a:spcAft>
                <a:spcPts val="0"/>
              </a:spcAft>
              <a:buSzPts val="1350"/>
            </a:pPr>
            <a:endParaRPr lang="en-GB" sz="1350" b="1" dirty="0"/>
          </a:p>
          <a:p>
            <a:pPr marL="142875" lvl="0" algn="just" rtl="0">
              <a:spcBef>
                <a:spcPts val="0"/>
              </a:spcBef>
              <a:spcAft>
                <a:spcPts val="0"/>
              </a:spcAft>
              <a:buSzPts val="1350"/>
            </a:pPr>
            <a:r>
              <a:rPr lang="en-GB" sz="3000" b="1" dirty="0">
                <a:solidFill>
                  <a:srgbClr val="1F1F50"/>
                </a:solidFill>
                <a:latin typeface="Lato"/>
                <a:ea typeface="Lato"/>
                <a:cs typeface="Lato"/>
                <a:sym typeface="Lato"/>
              </a:rPr>
              <a:t>   Solution</a:t>
            </a:r>
          </a:p>
          <a:p>
            <a:pPr marL="457200" indent="-314325" algn="just">
              <a:buSzPts val="1350"/>
              <a:buFont typeface="Arial"/>
              <a:buChar char="●"/>
            </a:pPr>
            <a:endParaRPr lang="en-GB" sz="1350" dirty="0"/>
          </a:p>
          <a:p>
            <a:pPr marL="457200" indent="-314325" algn="just">
              <a:buSzPts val="1350"/>
              <a:buFont typeface="Arial"/>
              <a:buChar char="●"/>
            </a:pPr>
            <a:r>
              <a:rPr lang="en-GB" sz="1350" dirty="0"/>
              <a:t>The proposed idea focuses on automatic cheque processing, which adds an extra layer of security to positive pay by automating the process of bank cheque leaf verification and fraud detection.</a:t>
            </a:r>
            <a:endParaRPr sz="1350" dirty="0"/>
          </a:p>
          <a:p>
            <a:pPr marL="0" lvl="0" indent="0" algn="l" rtl="0">
              <a:spcBef>
                <a:spcPts val="0"/>
              </a:spcBef>
              <a:spcAft>
                <a:spcPts val="0"/>
              </a:spcAft>
              <a:buNone/>
            </a:pPr>
            <a:endParaRPr sz="13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71"/>
          <p:cNvSpPr txBox="1">
            <a:spLocks noGrp="1"/>
          </p:cNvSpPr>
          <p:nvPr>
            <p:ph type="title"/>
          </p:nvPr>
        </p:nvSpPr>
        <p:spPr>
          <a:xfrm>
            <a:off x="494629" y="229550"/>
            <a:ext cx="83583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Arial"/>
              <a:buNone/>
            </a:pPr>
            <a:r>
              <a:rPr lang="en-GB" sz="2000">
                <a:solidFill>
                  <a:srgbClr val="222222"/>
                </a:solidFill>
                <a:highlight>
                  <a:schemeClr val="lt1"/>
                </a:highlight>
              </a:rPr>
              <a:t>Challenges &amp; Target User Segment </a:t>
            </a:r>
            <a:endParaRPr/>
          </a:p>
        </p:txBody>
      </p:sp>
      <p:sp>
        <p:nvSpPr>
          <p:cNvPr id="399" name="Google Shape;399;p71"/>
          <p:cNvSpPr txBox="1"/>
          <p:nvPr/>
        </p:nvSpPr>
        <p:spPr>
          <a:xfrm>
            <a:off x="570825" y="846500"/>
            <a:ext cx="8238600" cy="3414300"/>
          </a:xfrm>
          <a:prstGeom prst="rect">
            <a:avLst/>
          </a:prstGeom>
          <a:noFill/>
          <a:ln>
            <a:noFill/>
          </a:ln>
        </p:spPr>
        <p:txBody>
          <a:bodyPr spcFirstLastPara="1" wrap="square" lIns="91425" tIns="91425" rIns="91425" bIns="91425" anchor="t" anchorCtr="0">
            <a:normAutofit/>
          </a:bodyPr>
          <a:lstStyle/>
          <a:p>
            <a:pPr marL="457200" lvl="0" indent="-314325" algn="l" rtl="0">
              <a:lnSpc>
                <a:spcPct val="115000"/>
              </a:lnSpc>
              <a:spcBef>
                <a:spcPts val="0"/>
              </a:spcBef>
              <a:spcAft>
                <a:spcPts val="0"/>
              </a:spcAft>
              <a:buClr>
                <a:srgbClr val="222222"/>
              </a:buClr>
              <a:buSzPts val="1350"/>
              <a:buChar char="●"/>
            </a:pPr>
            <a:r>
              <a:rPr lang="en-GB" sz="1350">
                <a:solidFill>
                  <a:srgbClr val="222222"/>
                </a:solidFill>
                <a:highlight>
                  <a:srgbClr val="FFFFFF"/>
                </a:highlight>
              </a:rPr>
              <a:t>With PPS, RBI is augmenting customer safety in high value cheque payments and reduce the fraud occurrences on account of tempering cheque leaves.</a:t>
            </a:r>
            <a:endParaRPr sz="1350">
              <a:solidFill>
                <a:srgbClr val="222222"/>
              </a:solidFill>
              <a:highlight>
                <a:srgbClr val="FFFFFF"/>
              </a:highlight>
            </a:endParaRPr>
          </a:p>
          <a:p>
            <a:pPr marL="457200" lvl="0" indent="-314325" algn="l" rtl="0">
              <a:lnSpc>
                <a:spcPct val="115000"/>
              </a:lnSpc>
              <a:spcBef>
                <a:spcPts val="0"/>
              </a:spcBef>
              <a:spcAft>
                <a:spcPts val="0"/>
              </a:spcAft>
              <a:buClr>
                <a:srgbClr val="222222"/>
              </a:buClr>
              <a:buSzPts val="1350"/>
              <a:buChar char="●"/>
            </a:pPr>
            <a:r>
              <a:rPr lang="en-GB" sz="1350">
                <a:solidFill>
                  <a:srgbClr val="222222"/>
                </a:solidFill>
                <a:highlight>
                  <a:srgbClr val="FFFFFF"/>
                </a:highlight>
              </a:rPr>
              <a:t>This proposal targets PPS transactions </a:t>
            </a:r>
            <a:endParaRPr sz="1350">
              <a:solidFill>
                <a:srgbClr val="222222"/>
              </a:solidFill>
              <a:highlight>
                <a:srgbClr val="FFFFFF"/>
              </a:highlight>
            </a:endParaRPr>
          </a:p>
          <a:p>
            <a:pPr marL="457200" lvl="0" indent="-314325" algn="l" rtl="0">
              <a:lnSpc>
                <a:spcPct val="115000"/>
              </a:lnSpc>
              <a:spcBef>
                <a:spcPts val="0"/>
              </a:spcBef>
              <a:spcAft>
                <a:spcPts val="0"/>
              </a:spcAft>
              <a:buClr>
                <a:srgbClr val="222222"/>
              </a:buClr>
              <a:buSzPts val="1350"/>
              <a:buChar char="●"/>
            </a:pPr>
            <a:r>
              <a:rPr lang="en-GB" sz="1350">
                <a:solidFill>
                  <a:srgbClr val="222222"/>
                </a:solidFill>
                <a:highlight>
                  <a:srgbClr val="FFFFFF"/>
                </a:highlight>
              </a:rPr>
              <a:t>Current and target check clearing transaction distribution</a:t>
            </a:r>
            <a:endParaRPr sz="1350">
              <a:solidFill>
                <a:srgbClr val="222222"/>
              </a:solidFill>
              <a:highlight>
                <a:srgbClr val="FFFFFF"/>
              </a:highlight>
            </a:endParaRPr>
          </a:p>
          <a:p>
            <a:pPr marL="0" lvl="0" indent="0" algn="l" rtl="0">
              <a:lnSpc>
                <a:spcPct val="115000"/>
              </a:lnSpc>
              <a:spcBef>
                <a:spcPts val="0"/>
              </a:spcBef>
              <a:spcAft>
                <a:spcPts val="0"/>
              </a:spcAft>
              <a:buNone/>
            </a:pPr>
            <a:endParaRPr sz="1350">
              <a:solidFill>
                <a:srgbClr val="222222"/>
              </a:solidFill>
              <a:highlight>
                <a:srgbClr val="FFFFFF"/>
              </a:highlight>
            </a:endParaRPr>
          </a:p>
          <a:p>
            <a:pPr marL="0" lvl="0" indent="0" algn="l" rtl="0">
              <a:lnSpc>
                <a:spcPct val="115000"/>
              </a:lnSpc>
              <a:spcBef>
                <a:spcPts val="0"/>
              </a:spcBef>
              <a:spcAft>
                <a:spcPts val="0"/>
              </a:spcAft>
              <a:buNone/>
            </a:pPr>
            <a:endParaRPr sz="1350">
              <a:solidFill>
                <a:srgbClr val="222222"/>
              </a:solidFill>
              <a:highlight>
                <a:srgbClr val="FFFFFF"/>
              </a:highlight>
            </a:endParaRPr>
          </a:p>
        </p:txBody>
      </p:sp>
      <p:graphicFrame>
        <p:nvGraphicFramePr>
          <p:cNvPr id="400" name="Google Shape;400;p71"/>
          <p:cNvGraphicFramePr/>
          <p:nvPr/>
        </p:nvGraphicFramePr>
        <p:xfrm>
          <a:off x="831950" y="2302700"/>
          <a:ext cx="7655400" cy="2043550"/>
        </p:xfrm>
        <a:graphic>
          <a:graphicData uri="http://schemas.openxmlformats.org/drawingml/2006/table">
            <a:tbl>
              <a:tblPr>
                <a:noFill/>
                <a:tableStyleId>{7D626B1D-3364-4095-8D09-1E6DB0E32414}</a:tableStyleId>
              </a:tblPr>
              <a:tblGrid>
                <a:gridCol w="2551800">
                  <a:extLst>
                    <a:ext uri="{9D8B030D-6E8A-4147-A177-3AD203B41FA5}">
                      <a16:colId xmlns:a16="http://schemas.microsoft.com/office/drawing/2014/main" val="20000"/>
                    </a:ext>
                  </a:extLst>
                </a:gridCol>
                <a:gridCol w="2551800">
                  <a:extLst>
                    <a:ext uri="{9D8B030D-6E8A-4147-A177-3AD203B41FA5}">
                      <a16:colId xmlns:a16="http://schemas.microsoft.com/office/drawing/2014/main" val="20001"/>
                    </a:ext>
                  </a:extLst>
                </a:gridCol>
                <a:gridCol w="2551800">
                  <a:extLst>
                    <a:ext uri="{9D8B030D-6E8A-4147-A177-3AD203B41FA5}">
                      <a16:colId xmlns:a16="http://schemas.microsoft.com/office/drawing/2014/main" val="20002"/>
                    </a:ext>
                  </a:extLst>
                </a:gridCol>
              </a:tblGrid>
              <a:tr h="396200">
                <a:tc gridSpan="3">
                  <a:txBody>
                    <a:bodyPr/>
                    <a:lstStyle/>
                    <a:p>
                      <a:pPr marL="0" lvl="0" indent="0" algn="l" rtl="0">
                        <a:spcBef>
                          <a:spcPts val="0"/>
                        </a:spcBef>
                        <a:spcAft>
                          <a:spcPts val="0"/>
                        </a:spcAft>
                        <a:buNone/>
                      </a:pPr>
                      <a:r>
                        <a:rPr lang="en-GB" sz="1350"/>
                        <a:t>Share of CTS and PPS (India)</a:t>
                      </a:r>
                      <a:endParaRPr sz="1350"/>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350"/>
                    </a:p>
                  </a:txBody>
                  <a:tcPr marL="91425" marR="91425" marT="91425" marB="91425"/>
                </a:tc>
                <a:tc>
                  <a:txBody>
                    <a:bodyPr/>
                    <a:lstStyle/>
                    <a:p>
                      <a:pPr marL="0" lvl="0" indent="0" algn="l" rtl="0">
                        <a:spcBef>
                          <a:spcPts val="0"/>
                        </a:spcBef>
                        <a:spcAft>
                          <a:spcPts val="0"/>
                        </a:spcAft>
                        <a:buNone/>
                      </a:pPr>
                      <a:r>
                        <a:rPr lang="en-GB" sz="1350"/>
                        <a:t>By volume</a:t>
                      </a:r>
                      <a:endParaRPr sz="1350"/>
                    </a:p>
                  </a:txBody>
                  <a:tcPr marL="91425" marR="91425" marT="91425" marB="91425"/>
                </a:tc>
                <a:tc>
                  <a:txBody>
                    <a:bodyPr/>
                    <a:lstStyle/>
                    <a:p>
                      <a:pPr marL="0" lvl="0" indent="0" algn="l" rtl="0">
                        <a:spcBef>
                          <a:spcPts val="0"/>
                        </a:spcBef>
                        <a:spcAft>
                          <a:spcPts val="0"/>
                        </a:spcAft>
                        <a:buNone/>
                      </a:pPr>
                      <a:r>
                        <a:rPr lang="en-GB" sz="1350"/>
                        <a:t>By Value</a:t>
                      </a:r>
                      <a:endParaRPr sz="1350"/>
                    </a:p>
                  </a:txBody>
                  <a:tcPr marL="91425" marR="91425" marT="91425" marB="91425"/>
                </a:tc>
                <a:extLst>
                  <a:ext uri="{0D108BD9-81ED-4DB2-BD59-A6C34878D82A}">
                    <a16:rowId xmlns:a16="http://schemas.microsoft.com/office/drawing/2014/main" val="10001"/>
                  </a:ext>
                </a:extLst>
              </a:tr>
              <a:tr h="641575">
                <a:tc>
                  <a:txBody>
                    <a:bodyPr/>
                    <a:lstStyle/>
                    <a:p>
                      <a:pPr marL="0" lvl="0" indent="0" algn="l" rtl="0">
                        <a:lnSpc>
                          <a:spcPct val="115000"/>
                        </a:lnSpc>
                        <a:spcBef>
                          <a:spcPts val="0"/>
                        </a:spcBef>
                        <a:spcAft>
                          <a:spcPts val="0"/>
                        </a:spcAft>
                        <a:buNone/>
                      </a:pPr>
                      <a:r>
                        <a:rPr lang="en-GB" sz="1350">
                          <a:solidFill>
                            <a:srgbClr val="222222"/>
                          </a:solidFill>
                          <a:highlight>
                            <a:schemeClr val="lt1"/>
                          </a:highlight>
                        </a:rPr>
                        <a:t>Current cheque clearing system CTS </a:t>
                      </a:r>
                      <a:endParaRPr sz="1350"/>
                    </a:p>
                  </a:txBody>
                  <a:tcPr marL="91425" marR="91425" marT="91425" marB="91425"/>
                </a:tc>
                <a:tc>
                  <a:txBody>
                    <a:bodyPr/>
                    <a:lstStyle/>
                    <a:p>
                      <a:pPr marL="0" lvl="0" indent="0" algn="l" rtl="0">
                        <a:spcBef>
                          <a:spcPts val="0"/>
                        </a:spcBef>
                        <a:spcAft>
                          <a:spcPts val="0"/>
                        </a:spcAft>
                        <a:buNone/>
                      </a:pPr>
                      <a:r>
                        <a:rPr lang="en-GB" sz="1350"/>
                        <a:t>2% of total retail payments</a:t>
                      </a:r>
                      <a:endParaRPr sz="1350"/>
                    </a:p>
                  </a:txBody>
                  <a:tcPr marL="91425" marR="91425" marT="91425" marB="91425"/>
                </a:tc>
                <a:tc>
                  <a:txBody>
                    <a:bodyPr/>
                    <a:lstStyle/>
                    <a:p>
                      <a:pPr marL="0" lvl="0" indent="0" algn="l" rtl="0">
                        <a:spcBef>
                          <a:spcPts val="0"/>
                        </a:spcBef>
                        <a:spcAft>
                          <a:spcPts val="0"/>
                        </a:spcAft>
                        <a:buNone/>
                      </a:pPr>
                      <a:r>
                        <a:rPr lang="en-GB" sz="1350"/>
                        <a:t>15% of total retail payments</a:t>
                      </a:r>
                      <a:endParaRPr sz="1350"/>
                    </a:p>
                  </a:txBody>
                  <a:tcPr marL="91425" marR="91425" marT="91425" marB="91425"/>
                </a:tc>
                <a:extLst>
                  <a:ext uri="{0D108BD9-81ED-4DB2-BD59-A6C34878D82A}">
                    <a16:rowId xmlns:a16="http://schemas.microsoft.com/office/drawing/2014/main" val="10002"/>
                  </a:ext>
                </a:extLst>
              </a:tr>
              <a:tr h="609575">
                <a:tc>
                  <a:txBody>
                    <a:bodyPr/>
                    <a:lstStyle/>
                    <a:p>
                      <a:pPr marL="0" lvl="0" indent="0" algn="l" rtl="0">
                        <a:spcBef>
                          <a:spcPts val="0"/>
                        </a:spcBef>
                        <a:spcAft>
                          <a:spcPts val="0"/>
                        </a:spcAft>
                        <a:buNone/>
                      </a:pPr>
                      <a:r>
                        <a:rPr lang="en-GB" sz="1350"/>
                        <a:t>PPS(&gt;5 lakhs,saving A/C</a:t>
                      </a:r>
                      <a:endParaRPr sz="1350"/>
                    </a:p>
                    <a:p>
                      <a:pPr marL="0" lvl="0" indent="0" algn="l" rtl="0">
                        <a:spcBef>
                          <a:spcPts val="0"/>
                        </a:spcBef>
                        <a:spcAft>
                          <a:spcPts val="0"/>
                        </a:spcAft>
                        <a:buNone/>
                      </a:pPr>
                      <a:r>
                        <a:rPr lang="en-GB" sz="1350"/>
                        <a:t>        &gt;10 lakhs, other)</a:t>
                      </a:r>
                      <a:endParaRPr sz="1350"/>
                    </a:p>
                  </a:txBody>
                  <a:tcPr marL="91425" marR="91425" marT="91425" marB="91425"/>
                </a:tc>
                <a:tc>
                  <a:txBody>
                    <a:bodyPr/>
                    <a:lstStyle/>
                    <a:p>
                      <a:pPr marL="0" lvl="0" indent="0" algn="l" rtl="0">
                        <a:spcBef>
                          <a:spcPts val="0"/>
                        </a:spcBef>
                        <a:spcAft>
                          <a:spcPts val="0"/>
                        </a:spcAft>
                        <a:buNone/>
                      </a:pPr>
                      <a:r>
                        <a:rPr lang="en-GB" sz="1350"/>
                        <a:t>20% of total cheques issued</a:t>
                      </a:r>
                      <a:endParaRPr sz="1350"/>
                    </a:p>
                  </a:txBody>
                  <a:tcPr marL="91425" marR="91425" marT="91425" marB="91425"/>
                </a:tc>
                <a:tc>
                  <a:txBody>
                    <a:bodyPr/>
                    <a:lstStyle/>
                    <a:p>
                      <a:pPr marL="0" lvl="0" indent="0" algn="l" rtl="0">
                        <a:spcBef>
                          <a:spcPts val="0"/>
                        </a:spcBef>
                        <a:spcAft>
                          <a:spcPts val="0"/>
                        </a:spcAft>
                        <a:buNone/>
                      </a:pPr>
                      <a:r>
                        <a:rPr lang="en-GB" sz="1350" dirty="0"/>
                        <a:t>80% of total cheques issued</a:t>
                      </a:r>
                      <a:endParaRPr sz="1350"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7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Current Cheque clearing workflow</a:t>
            </a:r>
            <a:endParaRPr sz="2000"/>
          </a:p>
        </p:txBody>
      </p:sp>
      <p:pic>
        <p:nvPicPr>
          <p:cNvPr id="406" name="Google Shape;406;p72"/>
          <p:cNvPicPr preferRelativeResize="0"/>
          <p:nvPr/>
        </p:nvPicPr>
        <p:blipFill rotWithShape="1">
          <a:blip r:embed="rId3">
            <a:alphaModFix/>
          </a:blip>
          <a:srcRect l="1940" t="7253" r="2466" b="2411"/>
          <a:stretch/>
        </p:blipFill>
        <p:spPr>
          <a:xfrm>
            <a:off x="3780425" y="879200"/>
            <a:ext cx="5303225" cy="4030025"/>
          </a:xfrm>
          <a:prstGeom prst="rect">
            <a:avLst/>
          </a:prstGeom>
          <a:noFill/>
          <a:ln>
            <a:noFill/>
          </a:ln>
        </p:spPr>
      </p:pic>
      <p:sp>
        <p:nvSpPr>
          <p:cNvPr id="407" name="Google Shape;407;p72"/>
          <p:cNvSpPr/>
          <p:nvPr/>
        </p:nvSpPr>
        <p:spPr>
          <a:xfrm>
            <a:off x="6768350" y="1181947"/>
            <a:ext cx="920400" cy="1175173"/>
          </a:xfrm>
          <a:prstGeom prst="roundRect">
            <a:avLst>
              <a:gd name="adj" fmla="val 16667"/>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2"/>
          <p:cNvSpPr txBox="1"/>
          <p:nvPr/>
        </p:nvSpPr>
        <p:spPr>
          <a:xfrm>
            <a:off x="191700" y="1412600"/>
            <a:ext cx="3490500" cy="3093900"/>
          </a:xfrm>
          <a:prstGeom prst="rect">
            <a:avLst/>
          </a:prstGeom>
          <a:noFill/>
          <a:ln>
            <a:noFill/>
          </a:ln>
        </p:spPr>
        <p:txBody>
          <a:bodyPr spcFirstLastPara="1" wrap="square" lIns="91425" tIns="91425" rIns="91425" bIns="91425" anchor="t" anchorCtr="0">
            <a:spAutoFit/>
          </a:bodyPr>
          <a:lstStyle/>
          <a:p>
            <a:pPr marL="457200" lvl="0" indent="-314325" algn="just" rtl="0">
              <a:spcBef>
                <a:spcPts val="0"/>
              </a:spcBef>
              <a:spcAft>
                <a:spcPts val="0"/>
              </a:spcAft>
              <a:buClr>
                <a:srgbClr val="000000"/>
              </a:buClr>
              <a:buSzPts val="1350"/>
              <a:buFont typeface="Arial"/>
              <a:buChar char="●"/>
            </a:pPr>
            <a:r>
              <a:rPr lang="en-GB" sz="1350"/>
              <a:t>Cheque clearing cycle has been a </a:t>
            </a:r>
            <a:endParaRPr sz="1350"/>
          </a:p>
          <a:p>
            <a:pPr marL="457200" lvl="0" indent="0" algn="just" rtl="0">
              <a:spcBef>
                <a:spcPts val="0"/>
              </a:spcBef>
              <a:spcAft>
                <a:spcPts val="0"/>
              </a:spcAft>
              <a:buNone/>
            </a:pPr>
            <a:r>
              <a:rPr lang="en-GB" sz="1350"/>
              <a:t>manual  process to till date resulting </a:t>
            </a:r>
            <a:endParaRPr sz="1350"/>
          </a:p>
          <a:p>
            <a:pPr marL="457200" lvl="0" indent="0" algn="just" rtl="0">
              <a:spcBef>
                <a:spcPts val="0"/>
              </a:spcBef>
              <a:spcAft>
                <a:spcPts val="0"/>
              </a:spcAft>
              <a:buNone/>
            </a:pPr>
            <a:r>
              <a:rPr lang="en-GB" sz="1350"/>
              <a:t>in delayed transactions, Frauds and </a:t>
            </a:r>
            <a:endParaRPr sz="1350"/>
          </a:p>
          <a:p>
            <a:pPr marL="457200" lvl="0" indent="0" algn="just" rtl="0">
              <a:spcBef>
                <a:spcPts val="0"/>
              </a:spcBef>
              <a:spcAft>
                <a:spcPts val="0"/>
              </a:spcAft>
              <a:buNone/>
            </a:pPr>
            <a:r>
              <a:rPr lang="en-GB" sz="1350"/>
              <a:t>customer dissatisfactions.</a:t>
            </a:r>
            <a:endParaRPr sz="1350"/>
          </a:p>
          <a:p>
            <a:pPr marL="457200" lvl="0" indent="0" algn="just" rtl="0">
              <a:spcBef>
                <a:spcPts val="0"/>
              </a:spcBef>
              <a:spcAft>
                <a:spcPts val="0"/>
              </a:spcAft>
              <a:buNone/>
            </a:pPr>
            <a:endParaRPr sz="1350"/>
          </a:p>
          <a:p>
            <a:pPr marL="457200" lvl="0" indent="-314325" algn="just" rtl="0">
              <a:spcBef>
                <a:spcPts val="0"/>
              </a:spcBef>
              <a:spcAft>
                <a:spcPts val="0"/>
              </a:spcAft>
              <a:buClr>
                <a:srgbClr val="000000"/>
              </a:buClr>
              <a:buSzPts val="1350"/>
              <a:buFont typeface="Arial"/>
              <a:buChar char="●"/>
            </a:pPr>
            <a:r>
              <a:rPr lang="en-GB" sz="1350"/>
              <a:t>Manual cheque clearing cycle </a:t>
            </a:r>
            <a:endParaRPr sz="1350"/>
          </a:p>
          <a:p>
            <a:pPr marL="457200" lvl="0" indent="0" algn="just" rtl="0">
              <a:spcBef>
                <a:spcPts val="0"/>
              </a:spcBef>
              <a:spcAft>
                <a:spcPts val="0"/>
              </a:spcAft>
              <a:buNone/>
            </a:pPr>
            <a:r>
              <a:rPr lang="en-GB" sz="1350"/>
              <a:t>requires human resources and </a:t>
            </a:r>
            <a:endParaRPr sz="1350"/>
          </a:p>
          <a:p>
            <a:pPr marL="457200" lvl="0" indent="0" algn="just" rtl="0">
              <a:spcBef>
                <a:spcPts val="0"/>
              </a:spcBef>
              <a:spcAft>
                <a:spcPts val="0"/>
              </a:spcAft>
              <a:buNone/>
            </a:pPr>
            <a:r>
              <a:rPr lang="en-GB" sz="1350"/>
              <a:t>cost more </a:t>
            </a:r>
            <a:endParaRPr sz="1350"/>
          </a:p>
          <a:p>
            <a:pPr marL="0" lvl="0" indent="0" algn="just" rtl="0">
              <a:spcBef>
                <a:spcPts val="0"/>
              </a:spcBef>
              <a:spcAft>
                <a:spcPts val="0"/>
              </a:spcAft>
              <a:buNone/>
            </a:pPr>
            <a:endParaRPr sz="1350"/>
          </a:p>
          <a:p>
            <a:pPr marL="457200" lvl="0" indent="-314325" algn="just" rtl="0">
              <a:spcBef>
                <a:spcPts val="0"/>
              </a:spcBef>
              <a:spcAft>
                <a:spcPts val="0"/>
              </a:spcAft>
              <a:buClr>
                <a:srgbClr val="000000"/>
              </a:buClr>
              <a:buSzPts val="1350"/>
              <a:buFont typeface="Arial"/>
              <a:buChar char="●"/>
            </a:pPr>
            <a:r>
              <a:rPr lang="en-GB" sz="1350"/>
              <a:t>Current proposal augments the </a:t>
            </a:r>
            <a:endParaRPr sz="1350"/>
          </a:p>
          <a:p>
            <a:pPr marL="457200" lvl="0" indent="0" algn="just" rtl="0">
              <a:spcBef>
                <a:spcPts val="0"/>
              </a:spcBef>
              <a:spcAft>
                <a:spcPts val="0"/>
              </a:spcAft>
              <a:buNone/>
            </a:pPr>
            <a:r>
              <a:rPr lang="en-GB" sz="1350"/>
              <a:t>highlighted portion of the check </a:t>
            </a:r>
            <a:endParaRPr sz="1350"/>
          </a:p>
          <a:p>
            <a:pPr marL="457200" lvl="0" indent="0" algn="just" rtl="0">
              <a:spcBef>
                <a:spcPts val="0"/>
              </a:spcBef>
              <a:spcAft>
                <a:spcPts val="0"/>
              </a:spcAft>
              <a:buNone/>
            </a:pPr>
            <a:r>
              <a:rPr lang="en-GB" sz="1350"/>
              <a:t>clearing cycle</a:t>
            </a:r>
            <a:endParaRPr sz="1350"/>
          </a:p>
          <a:p>
            <a:pPr marL="0" lvl="0" indent="0" algn="l" rtl="0">
              <a:spcBef>
                <a:spcPts val="0"/>
              </a:spcBef>
              <a:spcAft>
                <a:spcPts val="0"/>
              </a:spcAft>
              <a:buClr>
                <a:srgbClr val="000000"/>
              </a:buClr>
              <a:buSzPts val="2800"/>
              <a:buFont typeface="Arial"/>
              <a:buNone/>
            </a:pPr>
            <a:endParaRPr sz="1350" b="1">
              <a:solidFill>
                <a:srgbClr val="1F1F50"/>
              </a:solidFill>
            </a:endParaRPr>
          </a:p>
          <a:p>
            <a:pPr marL="0" lvl="0" indent="0" algn="l" rtl="0">
              <a:spcBef>
                <a:spcPts val="0"/>
              </a:spcBef>
              <a:spcAft>
                <a:spcPts val="0"/>
              </a:spcAft>
              <a:buNone/>
            </a:pPr>
            <a:endParaRPr sz="13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73"/>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Arial"/>
              <a:buNone/>
            </a:pPr>
            <a:r>
              <a:rPr lang="en-GB" sz="2000"/>
              <a:t>Proposed Solution Design</a:t>
            </a:r>
            <a:endParaRPr/>
          </a:p>
        </p:txBody>
      </p:sp>
      <p:pic>
        <p:nvPicPr>
          <p:cNvPr id="1026" name="Picture 2">
            <a:extLst>
              <a:ext uri="{FF2B5EF4-FFF2-40B4-BE49-F238E27FC236}">
                <a16:creationId xmlns:a16="http://schemas.microsoft.com/office/drawing/2014/main" id="{61DC454E-2FE6-75D3-002C-CB9A77927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03" y="1219201"/>
            <a:ext cx="8647793" cy="366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pic>
        <p:nvPicPr>
          <p:cNvPr id="419" name="Google Shape;419;p74"/>
          <p:cNvPicPr preferRelativeResize="0"/>
          <p:nvPr/>
        </p:nvPicPr>
        <p:blipFill rotWithShape="1">
          <a:blip r:embed="rId3">
            <a:alphaModFix/>
          </a:blip>
          <a:srcRect l="5354" r="3112" b="4589"/>
          <a:stretch/>
        </p:blipFill>
        <p:spPr>
          <a:xfrm>
            <a:off x="0" y="584850"/>
            <a:ext cx="9143998" cy="4558651"/>
          </a:xfrm>
          <a:prstGeom prst="rect">
            <a:avLst/>
          </a:prstGeom>
          <a:noFill/>
          <a:ln>
            <a:noFill/>
          </a:ln>
        </p:spPr>
      </p:pic>
      <p:sp>
        <p:nvSpPr>
          <p:cNvPr id="420" name="Google Shape;420;p74"/>
          <p:cNvSpPr txBox="1">
            <a:spLocks noGrp="1"/>
          </p:cNvSpPr>
          <p:nvPr>
            <p:ph type="title"/>
          </p:nvPr>
        </p:nvSpPr>
        <p:spPr>
          <a:xfrm>
            <a:off x="-8" y="144375"/>
            <a:ext cx="564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Arial"/>
              <a:buNone/>
            </a:pPr>
            <a:r>
              <a:rPr lang="en-GB" sz="2600"/>
              <a:t>Solution architecture- Azure stack</a:t>
            </a:r>
            <a:endParaRPr sz="2600"/>
          </a:p>
        </p:txBody>
      </p:sp>
      <p:sp>
        <p:nvSpPr>
          <p:cNvPr id="421" name="Google Shape;421;p74"/>
          <p:cNvSpPr/>
          <p:nvPr/>
        </p:nvSpPr>
        <p:spPr>
          <a:xfrm>
            <a:off x="1075550" y="2704875"/>
            <a:ext cx="784500" cy="372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pic>
        <p:nvPicPr>
          <p:cNvPr id="422" name="Google Shape;422;p74"/>
          <p:cNvPicPr preferRelativeResize="0"/>
          <p:nvPr/>
        </p:nvPicPr>
        <p:blipFill rotWithShape="1">
          <a:blip r:embed="rId4">
            <a:alphaModFix/>
          </a:blip>
          <a:srcRect l="25580" t="10773" r="25507" b="12000"/>
          <a:stretch/>
        </p:blipFill>
        <p:spPr>
          <a:xfrm>
            <a:off x="1340238" y="2704875"/>
            <a:ext cx="255125" cy="372600"/>
          </a:xfrm>
          <a:prstGeom prst="rect">
            <a:avLst/>
          </a:prstGeom>
          <a:noFill/>
          <a:ln>
            <a:noFill/>
          </a:ln>
        </p:spPr>
      </p:pic>
      <p:sp>
        <p:nvSpPr>
          <p:cNvPr id="423" name="Google Shape;423;p74"/>
          <p:cNvSpPr txBox="1"/>
          <p:nvPr/>
        </p:nvSpPr>
        <p:spPr>
          <a:xfrm>
            <a:off x="813550" y="2675625"/>
            <a:ext cx="582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a:latin typeface="Lato"/>
                <a:ea typeface="Lato"/>
                <a:cs typeface="Lato"/>
                <a:sym typeface="Lato"/>
              </a:rPr>
              <a:t>Mobile </a:t>
            </a:r>
            <a:br>
              <a:rPr lang="en-GB" sz="700">
                <a:latin typeface="Lato"/>
                <a:ea typeface="Lato"/>
                <a:cs typeface="Lato"/>
                <a:sym typeface="Lato"/>
              </a:rPr>
            </a:br>
            <a:r>
              <a:rPr lang="en-GB" sz="700">
                <a:latin typeface="Lato"/>
                <a:ea typeface="Lato"/>
                <a:cs typeface="Lato"/>
                <a:sym typeface="Lato"/>
              </a:rPr>
              <a:t>camera</a:t>
            </a:r>
            <a:endParaRPr sz="7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75"/>
          <p:cNvSpPr txBox="1">
            <a:spLocks noGrp="1"/>
          </p:cNvSpPr>
          <p:nvPr>
            <p:ph type="title"/>
          </p:nvPr>
        </p:nvSpPr>
        <p:spPr>
          <a:xfrm>
            <a:off x="328542" y="143350"/>
            <a:ext cx="564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Solution Workflow</a:t>
            </a:r>
            <a:endParaRPr/>
          </a:p>
        </p:txBody>
      </p:sp>
      <p:sp>
        <p:nvSpPr>
          <p:cNvPr id="429" name="Google Shape;429;p75"/>
          <p:cNvSpPr txBox="1"/>
          <p:nvPr/>
        </p:nvSpPr>
        <p:spPr>
          <a:xfrm>
            <a:off x="328550" y="805550"/>
            <a:ext cx="2716200" cy="1600800"/>
          </a:xfrm>
          <a:prstGeom prst="rect">
            <a:avLst/>
          </a:prstGeom>
          <a:solidFill>
            <a:srgbClr val="D9D9D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Data Collection</a:t>
            </a:r>
            <a:endParaRPr sz="1000">
              <a:latin typeface="Lato"/>
              <a:ea typeface="Lato"/>
              <a:cs typeface="Lato"/>
              <a:sym typeface="Lato"/>
            </a:endParaRPr>
          </a:p>
          <a:p>
            <a:pPr marL="0" lvl="0" indent="0" algn="l" rtl="0">
              <a:spcBef>
                <a:spcPts val="0"/>
              </a:spcBef>
              <a:spcAft>
                <a:spcPts val="0"/>
              </a:spcAft>
              <a:buNone/>
            </a:pPr>
            <a:endParaRPr sz="1000">
              <a:latin typeface="Lato"/>
              <a:ea typeface="Lato"/>
              <a:cs typeface="Lato"/>
              <a:sym typeface="Lato"/>
            </a:endParaRPr>
          </a:p>
          <a:p>
            <a:pPr marL="457200" lvl="0" indent="-285750" algn="l" rtl="0">
              <a:spcBef>
                <a:spcPts val="0"/>
              </a:spcBef>
              <a:spcAft>
                <a:spcPts val="0"/>
              </a:spcAft>
              <a:buSzPts val="900"/>
              <a:buFont typeface="Lato"/>
              <a:buChar char="❖"/>
            </a:pPr>
            <a:r>
              <a:rPr lang="en-GB" sz="900">
                <a:latin typeface="Lato"/>
                <a:ea typeface="Lato"/>
                <a:cs typeface="Lato"/>
                <a:sym typeface="Lato"/>
              </a:rPr>
              <a:t>User data collected directly from authenticated mobile application.</a:t>
            </a:r>
            <a:endParaRPr sz="900">
              <a:latin typeface="Lato"/>
              <a:ea typeface="Lato"/>
              <a:cs typeface="Lato"/>
              <a:sym typeface="Lato"/>
            </a:endParaRPr>
          </a:p>
          <a:p>
            <a:pPr marL="457200" lvl="0" indent="0" algn="l" rtl="0">
              <a:spcBef>
                <a:spcPts val="0"/>
              </a:spcBef>
              <a:spcAft>
                <a:spcPts val="0"/>
              </a:spcAft>
              <a:buNone/>
            </a:pPr>
            <a:endParaRPr sz="900">
              <a:latin typeface="Lato"/>
              <a:ea typeface="Lato"/>
              <a:cs typeface="Lato"/>
              <a:sym typeface="Lato"/>
            </a:endParaRPr>
          </a:p>
          <a:p>
            <a:pPr marL="457200" lvl="0" indent="-285750" algn="l" rtl="0">
              <a:spcBef>
                <a:spcPts val="0"/>
              </a:spcBef>
              <a:spcAft>
                <a:spcPts val="0"/>
              </a:spcAft>
              <a:buSzPts val="900"/>
              <a:buFont typeface="Lato"/>
              <a:buChar char="❖"/>
            </a:pPr>
            <a:r>
              <a:rPr lang="en-GB" sz="900">
                <a:latin typeface="Lato"/>
                <a:ea typeface="Lato"/>
                <a:cs typeface="Lato"/>
                <a:sym typeface="Lato"/>
              </a:rPr>
              <a:t>Cheque image is collected using the App’s camera access feature.</a:t>
            </a:r>
            <a:endParaRPr sz="900">
              <a:latin typeface="Lato"/>
              <a:ea typeface="Lato"/>
              <a:cs typeface="Lato"/>
              <a:sym typeface="Lato"/>
            </a:endParaRPr>
          </a:p>
          <a:p>
            <a:pPr marL="457200" lvl="0" indent="0" algn="l" rtl="0">
              <a:spcBef>
                <a:spcPts val="0"/>
              </a:spcBef>
              <a:spcAft>
                <a:spcPts val="0"/>
              </a:spcAft>
              <a:buNone/>
            </a:pPr>
            <a:endParaRPr sz="900">
              <a:latin typeface="Lato"/>
              <a:ea typeface="Lato"/>
              <a:cs typeface="Lato"/>
              <a:sym typeface="Lato"/>
            </a:endParaRPr>
          </a:p>
          <a:p>
            <a:pPr marL="457200" lvl="0" indent="-285750" algn="l" rtl="0">
              <a:spcBef>
                <a:spcPts val="0"/>
              </a:spcBef>
              <a:spcAft>
                <a:spcPts val="0"/>
              </a:spcAft>
              <a:buSzPts val="900"/>
              <a:buFont typeface="Lato"/>
              <a:buChar char="❖"/>
            </a:pPr>
            <a:r>
              <a:rPr lang="en-GB" sz="900">
                <a:latin typeface="Lato"/>
                <a:ea typeface="Lato"/>
                <a:cs typeface="Lato"/>
                <a:sym typeface="Lato"/>
              </a:rPr>
              <a:t>Azure form recognizer is used to extract the cheque information from the image.</a:t>
            </a:r>
            <a:endParaRPr sz="1000">
              <a:latin typeface="Lato"/>
              <a:ea typeface="Lato"/>
              <a:cs typeface="Lato"/>
              <a:sym typeface="Lato"/>
            </a:endParaRPr>
          </a:p>
        </p:txBody>
      </p:sp>
      <p:sp>
        <p:nvSpPr>
          <p:cNvPr id="430" name="Google Shape;430;p75"/>
          <p:cNvSpPr txBox="1"/>
          <p:nvPr/>
        </p:nvSpPr>
        <p:spPr>
          <a:xfrm>
            <a:off x="328550" y="2492550"/>
            <a:ext cx="2716200" cy="908100"/>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Data Transformation</a:t>
            </a:r>
            <a:endParaRPr sz="1000">
              <a:latin typeface="Lato"/>
              <a:ea typeface="Lato"/>
              <a:cs typeface="Lato"/>
              <a:sym typeface="Lato"/>
            </a:endParaRPr>
          </a:p>
          <a:p>
            <a:pPr marL="0" lvl="0" indent="0" algn="l" rtl="0">
              <a:spcBef>
                <a:spcPts val="0"/>
              </a:spcBef>
              <a:spcAft>
                <a:spcPts val="0"/>
              </a:spcAft>
              <a:buNone/>
            </a:pPr>
            <a:endParaRPr sz="1000">
              <a:latin typeface="Lato"/>
              <a:ea typeface="Lato"/>
              <a:cs typeface="Lato"/>
              <a:sym typeface="Lato"/>
            </a:endParaRPr>
          </a:p>
          <a:p>
            <a:pPr marL="457200" lvl="0" indent="-285750" algn="l" rtl="0">
              <a:spcBef>
                <a:spcPts val="0"/>
              </a:spcBef>
              <a:spcAft>
                <a:spcPts val="0"/>
              </a:spcAft>
              <a:buSzPts val="900"/>
              <a:buFont typeface="Lato"/>
              <a:buChar char="❖"/>
            </a:pPr>
            <a:r>
              <a:rPr lang="en-GB" sz="900">
                <a:latin typeface="Lato"/>
                <a:ea typeface="Lato"/>
                <a:cs typeface="Lato"/>
                <a:sym typeface="Lato"/>
              </a:rPr>
              <a:t>Azure Translate API to translate regional languages to English</a:t>
            </a:r>
            <a:endParaRPr sz="900">
              <a:latin typeface="Lato"/>
              <a:ea typeface="Lato"/>
              <a:cs typeface="Lato"/>
              <a:sym typeface="Lato"/>
            </a:endParaRPr>
          </a:p>
          <a:p>
            <a:pPr marL="457200" lvl="0" indent="0" algn="l" rtl="0">
              <a:spcBef>
                <a:spcPts val="0"/>
              </a:spcBef>
              <a:spcAft>
                <a:spcPts val="0"/>
              </a:spcAft>
              <a:buNone/>
            </a:pPr>
            <a:endParaRPr sz="900">
              <a:latin typeface="Lato"/>
              <a:ea typeface="Lato"/>
              <a:cs typeface="Lato"/>
              <a:sym typeface="Lato"/>
            </a:endParaRPr>
          </a:p>
        </p:txBody>
      </p:sp>
      <p:sp>
        <p:nvSpPr>
          <p:cNvPr id="431" name="Google Shape;431;p75"/>
          <p:cNvSpPr txBox="1"/>
          <p:nvPr/>
        </p:nvSpPr>
        <p:spPr>
          <a:xfrm>
            <a:off x="328550" y="3486850"/>
            <a:ext cx="2716200" cy="1461908"/>
          </a:xfrm>
          <a:prstGeom prst="rect">
            <a:avLst/>
          </a:prstGeom>
          <a:solidFill>
            <a:srgbClr val="C9DAF8"/>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dirty="0">
                <a:latin typeface="Lato"/>
                <a:ea typeface="Lato"/>
                <a:cs typeface="Lato"/>
                <a:sym typeface="Lato"/>
              </a:rPr>
              <a:t>Data Storage</a:t>
            </a:r>
            <a:endParaRPr sz="1000" dirty="0">
              <a:latin typeface="Lato"/>
              <a:ea typeface="Lato"/>
              <a:cs typeface="Lato"/>
              <a:sym typeface="Lato"/>
            </a:endParaRPr>
          </a:p>
          <a:p>
            <a:pPr marL="0" lvl="0" indent="0" algn="l" rtl="0">
              <a:spcBef>
                <a:spcPts val="0"/>
              </a:spcBef>
              <a:spcAft>
                <a:spcPts val="0"/>
              </a:spcAft>
              <a:buNone/>
            </a:pPr>
            <a:endParaRPr sz="1000" dirty="0">
              <a:latin typeface="Lato"/>
              <a:ea typeface="Lato"/>
              <a:cs typeface="Lato"/>
              <a:sym typeface="Lato"/>
            </a:endParaRPr>
          </a:p>
          <a:p>
            <a:pPr marL="457200" lvl="0" indent="-285750" algn="l" rtl="0">
              <a:spcBef>
                <a:spcPts val="0"/>
              </a:spcBef>
              <a:spcAft>
                <a:spcPts val="0"/>
              </a:spcAft>
              <a:buSzPts val="900"/>
              <a:buFont typeface="Lato"/>
              <a:buChar char="❖"/>
            </a:pPr>
            <a:r>
              <a:rPr lang="en-GB" sz="900" dirty="0">
                <a:latin typeface="Lato"/>
                <a:ea typeface="Lato"/>
                <a:cs typeface="Lato"/>
                <a:sym typeface="Lato"/>
              </a:rPr>
              <a:t>Azure Cosmos DB and SQL DB are used to store the image and transaction related features</a:t>
            </a:r>
          </a:p>
          <a:p>
            <a:pPr marL="457200" lvl="0" indent="-285750" algn="l" rtl="0">
              <a:spcBef>
                <a:spcPts val="0"/>
              </a:spcBef>
              <a:spcAft>
                <a:spcPts val="0"/>
              </a:spcAft>
              <a:buSzPts val="900"/>
              <a:buFont typeface="Lato"/>
              <a:buChar char="❖"/>
            </a:pPr>
            <a:endParaRPr lang="en-GB" sz="900" dirty="0">
              <a:latin typeface="Lato"/>
              <a:ea typeface="Lato"/>
              <a:cs typeface="Lato"/>
              <a:sym typeface="Lato"/>
            </a:endParaRPr>
          </a:p>
          <a:p>
            <a:pPr marL="171450" lvl="0" algn="l" rtl="0">
              <a:spcBef>
                <a:spcPts val="0"/>
              </a:spcBef>
              <a:spcAft>
                <a:spcPts val="0"/>
              </a:spcAft>
              <a:buSzPts val="900"/>
            </a:pPr>
            <a:endParaRPr lang="en-GB" sz="900" dirty="0">
              <a:latin typeface="Lato"/>
              <a:ea typeface="Lato"/>
              <a:cs typeface="Lato"/>
              <a:sym typeface="Lato"/>
            </a:endParaRPr>
          </a:p>
          <a:p>
            <a:pPr marL="171450" lvl="0" algn="l" rtl="0">
              <a:spcBef>
                <a:spcPts val="0"/>
              </a:spcBef>
              <a:spcAft>
                <a:spcPts val="0"/>
              </a:spcAft>
              <a:buSzPts val="900"/>
            </a:pPr>
            <a:endParaRPr sz="900" dirty="0">
              <a:latin typeface="Lato"/>
              <a:ea typeface="Lato"/>
              <a:cs typeface="Lato"/>
              <a:sym typeface="Lato"/>
            </a:endParaRPr>
          </a:p>
          <a:p>
            <a:pPr marL="457200" lvl="0" indent="0" algn="l" rtl="0">
              <a:spcBef>
                <a:spcPts val="0"/>
              </a:spcBef>
              <a:spcAft>
                <a:spcPts val="0"/>
              </a:spcAft>
              <a:buNone/>
            </a:pPr>
            <a:endParaRPr sz="900" dirty="0">
              <a:latin typeface="Lato"/>
              <a:ea typeface="Lato"/>
              <a:cs typeface="Lato"/>
              <a:sym typeface="Lato"/>
            </a:endParaRPr>
          </a:p>
        </p:txBody>
      </p:sp>
      <p:sp>
        <p:nvSpPr>
          <p:cNvPr id="432" name="Google Shape;432;p75"/>
          <p:cNvSpPr txBox="1"/>
          <p:nvPr/>
        </p:nvSpPr>
        <p:spPr>
          <a:xfrm>
            <a:off x="3213888" y="805550"/>
            <a:ext cx="2716200" cy="1877700"/>
          </a:xfrm>
          <a:prstGeom prst="rect">
            <a:avLst/>
          </a:prstGeom>
          <a:solidFill>
            <a:srgbClr val="FCE5CD"/>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Model Training and Governance</a:t>
            </a:r>
            <a:endParaRPr sz="1000">
              <a:latin typeface="Lato"/>
              <a:ea typeface="Lato"/>
              <a:cs typeface="Lato"/>
              <a:sym typeface="Lato"/>
            </a:endParaRPr>
          </a:p>
          <a:p>
            <a:pPr marL="0" lvl="0" indent="0" algn="l" rtl="0">
              <a:spcBef>
                <a:spcPts val="0"/>
              </a:spcBef>
              <a:spcAft>
                <a:spcPts val="0"/>
              </a:spcAft>
              <a:buNone/>
            </a:pPr>
            <a:endParaRPr sz="1000">
              <a:latin typeface="Lato"/>
              <a:ea typeface="Lato"/>
              <a:cs typeface="Lato"/>
              <a:sym typeface="Lato"/>
            </a:endParaRPr>
          </a:p>
          <a:p>
            <a:pPr marL="457200" lvl="0" indent="-285750" algn="l" rtl="0">
              <a:spcBef>
                <a:spcPts val="0"/>
              </a:spcBef>
              <a:spcAft>
                <a:spcPts val="0"/>
              </a:spcAft>
              <a:buSzPts val="900"/>
              <a:buFont typeface="Lato"/>
              <a:buChar char="❖"/>
            </a:pPr>
            <a:r>
              <a:rPr lang="en-GB" sz="900">
                <a:latin typeface="Lato"/>
                <a:ea typeface="Lato"/>
                <a:cs typeface="Lato"/>
                <a:sym typeface="Lato"/>
              </a:rPr>
              <a:t>Azure anomaly detector to train the model.</a:t>
            </a:r>
            <a:endParaRPr sz="900">
              <a:latin typeface="Lato"/>
              <a:ea typeface="Lato"/>
              <a:cs typeface="Lato"/>
              <a:sym typeface="Lato"/>
            </a:endParaRPr>
          </a:p>
          <a:p>
            <a:pPr marL="457200" lvl="0" indent="0" algn="l" rtl="0">
              <a:spcBef>
                <a:spcPts val="0"/>
              </a:spcBef>
              <a:spcAft>
                <a:spcPts val="0"/>
              </a:spcAft>
              <a:buNone/>
            </a:pPr>
            <a:endParaRPr sz="900">
              <a:latin typeface="Lato"/>
              <a:ea typeface="Lato"/>
              <a:cs typeface="Lato"/>
              <a:sym typeface="Lato"/>
            </a:endParaRPr>
          </a:p>
          <a:p>
            <a:pPr marL="457200" lvl="0" indent="-285750" algn="l" rtl="0">
              <a:spcBef>
                <a:spcPts val="0"/>
              </a:spcBef>
              <a:spcAft>
                <a:spcPts val="0"/>
              </a:spcAft>
              <a:buSzPts val="900"/>
              <a:buFont typeface="Lato"/>
              <a:buChar char="❖"/>
            </a:pPr>
            <a:r>
              <a:rPr lang="en-GB" sz="900">
                <a:latin typeface="Lato"/>
                <a:ea typeface="Lato"/>
                <a:cs typeface="Lato"/>
                <a:sym typeface="Lato"/>
              </a:rPr>
              <a:t>Azure ML Studio - to evaluate the model, implement CICD pipeline, monitor for model and data drift and retrain the model.</a:t>
            </a:r>
            <a:endParaRPr sz="900">
              <a:latin typeface="Lato"/>
              <a:ea typeface="Lato"/>
              <a:cs typeface="Lato"/>
              <a:sym typeface="Lato"/>
            </a:endParaRPr>
          </a:p>
          <a:p>
            <a:pPr marL="457200" lvl="0" indent="0" algn="l" rtl="0">
              <a:spcBef>
                <a:spcPts val="0"/>
              </a:spcBef>
              <a:spcAft>
                <a:spcPts val="0"/>
              </a:spcAft>
              <a:buNone/>
            </a:pPr>
            <a:endParaRPr sz="900">
              <a:latin typeface="Lato"/>
              <a:ea typeface="Lato"/>
              <a:cs typeface="Lato"/>
              <a:sym typeface="Lato"/>
            </a:endParaRPr>
          </a:p>
          <a:p>
            <a:pPr marL="457200" lvl="0" indent="-285750" algn="l" rtl="0">
              <a:spcBef>
                <a:spcPts val="0"/>
              </a:spcBef>
              <a:spcAft>
                <a:spcPts val="0"/>
              </a:spcAft>
              <a:buSzPts val="900"/>
              <a:buFont typeface="Lato"/>
              <a:buChar char="❖"/>
            </a:pPr>
            <a:r>
              <a:rPr lang="en-GB" sz="900">
                <a:latin typeface="Lato"/>
                <a:ea typeface="Lato"/>
                <a:cs typeface="Lato"/>
                <a:sym typeface="Lato"/>
              </a:rPr>
              <a:t>Azure Container Registry - to register the trained model.</a:t>
            </a:r>
            <a:endParaRPr sz="900">
              <a:latin typeface="Lato"/>
              <a:ea typeface="Lato"/>
              <a:cs typeface="Lato"/>
              <a:sym typeface="Lato"/>
            </a:endParaRPr>
          </a:p>
        </p:txBody>
      </p:sp>
      <p:sp>
        <p:nvSpPr>
          <p:cNvPr id="433" name="Google Shape;433;p75"/>
          <p:cNvSpPr txBox="1"/>
          <p:nvPr/>
        </p:nvSpPr>
        <p:spPr>
          <a:xfrm>
            <a:off x="3213900" y="2769450"/>
            <a:ext cx="2716200" cy="1323600"/>
          </a:xfrm>
          <a:prstGeom prst="rect">
            <a:avLst/>
          </a:prstGeom>
          <a:solidFill>
            <a:srgbClr val="F4CCCC"/>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Model Deployment</a:t>
            </a:r>
            <a:endParaRPr sz="1000">
              <a:latin typeface="Lato"/>
              <a:ea typeface="Lato"/>
              <a:cs typeface="Lato"/>
              <a:sym typeface="Lato"/>
            </a:endParaRPr>
          </a:p>
          <a:p>
            <a:pPr marL="0" lvl="0" indent="0" algn="l" rtl="0">
              <a:spcBef>
                <a:spcPts val="0"/>
              </a:spcBef>
              <a:spcAft>
                <a:spcPts val="0"/>
              </a:spcAft>
              <a:buNone/>
            </a:pPr>
            <a:endParaRPr sz="1000">
              <a:latin typeface="Lato"/>
              <a:ea typeface="Lato"/>
              <a:cs typeface="Lato"/>
              <a:sym typeface="Lato"/>
            </a:endParaRPr>
          </a:p>
          <a:p>
            <a:pPr marL="457200" lvl="0" indent="-285750" algn="l" rtl="0">
              <a:spcBef>
                <a:spcPts val="0"/>
              </a:spcBef>
              <a:spcAft>
                <a:spcPts val="0"/>
              </a:spcAft>
              <a:buSzPts val="900"/>
              <a:buFont typeface="Lato"/>
              <a:buChar char="❖"/>
            </a:pPr>
            <a:r>
              <a:rPr lang="en-GB" sz="900">
                <a:latin typeface="Lato"/>
                <a:ea typeface="Lato"/>
                <a:cs typeface="Lato"/>
                <a:sym typeface="Lato"/>
              </a:rPr>
              <a:t>Azure ML Studio - deploy the candidate model.</a:t>
            </a:r>
            <a:endParaRPr sz="900">
              <a:latin typeface="Lato"/>
              <a:ea typeface="Lato"/>
              <a:cs typeface="Lato"/>
              <a:sym typeface="Lato"/>
            </a:endParaRPr>
          </a:p>
          <a:p>
            <a:pPr marL="457200" lvl="0" indent="0" algn="l" rtl="0">
              <a:spcBef>
                <a:spcPts val="0"/>
              </a:spcBef>
              <a:spcAft>
                <a:spcPts val="0"/>
              </a:spcAft>
              <a:buNone/>
            </a:pPr>
            <a:endParaRPr sz="900">
              <a:latin typeface="Lato"/>
              <a:ea typeface="Lato"/>
              <a:cs typeface="Lato"/>
              <a:sym typeface="Lato"/>
            </a:endParaRPr>
          </a:p>
          <a:p>
            <a:pPr marL="457200" lvl="0" indent="-285750" algn="l" rtl="0">
              <a:spcBef>
                <a:spcPts val="0"/>
              </a:spcBef>
              <a:spcAft>
                <a:spcPts val="0"/>
              </a:spcAft>
              <a:buSzPts val="900"/>
              <a:buFont typeface="Lato"/>
              <a:buChar char="❖"/>
            </a:pPr>
            <a:r>
              <a:rPr lang="en-GB" sz="900">
                <a:latin typeface="Lato"/>
                <a:ea typeface="Lato"/>
                <a:cs typeface="Lato"/>
                <a:sym typeface="Lato"/>
              </a:rPr>
              <a:t>Azure Inference Endpoint - to make realtime inference from the incoming data.</a:t>
            </a:r>
            <a:endParaRPr sz="900">
              <a:latin typeface="Lato"/>
              <a:ea typeface="Lato"/>
              <a:cs typeface="Lato"/>
              <a:sym typeface="Lato"/>
            </a:endParaRPr>
          </a:p>
        </p:txBody>
      </p:sp>
      <p:sp>
        <p:nvSpPr>
          <p:cNvPr id="434" name="Google Shape;434;p75"/>
          <p:cNvSpPr txBox="1"/>
          <p:nvPr/>
        </p:nvSpPr>
        <p:spPr>
          <a:xfrm>
            <a:off x="6099250" y="805550"/>
            <a:ext cx="2716200" cy="24321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Front-end App</a:t>
            </a:r>
            <a:endParaRPr sz="1000">
              <a:latin typeface="Lato"/>
              <a:ea typeface="Lato"/>
              <a:cs typeface="Lato"/>
              <a:sym typeface="Lato"/>
            </a:endParaRPr>
          </a:p>
          <a:p>
            <a:pPr marL="0" lvl="0" indent="0" algn="l" rtl="0">
              <a:spcBef>
                <a:spcPts val="0"/>
              </a:spcBef>
              <a:spcAft>
                <a:spcPts val="0"/>
              </a:spcAft>
              <a:buNone/>
            </a:pPr>
            <a:endParaRPr sz="1000">
              <a:latin typeface="Lato"/>
              <a:ea typeface="Lato"/>
              <a:cs typeface="Lato"/>
              <a:sym typeface="Lato"/>
            </a:endParaRPr>
          </a:p>
          <a:p>
            <a:pPr marL="457200" lvl="0" indent="-285750" algn="l" rtl="0">
              <a:spcBef>
                <a:spcPts val="0"/>
              </a:spcBef>
              <a:spcAft>
                <a:spcPts val="0"/>
              </a:spcAft>
              <a:buSzPts val="900"/>
              <a:buFont typeface="Lato"/>
              <a:buChar char="❖"/>
            </a:pPr>
            <a:r>
              <a:rPr lang="en-GB" sz="900">
                <a:latin typeface="Lato"/>
                <a:ea typeface="Lato"/>
                <a:cs typeface="Lato"/>
                <a:sym typeface="Lato"/>
              </a:rPr>
              <a:t>Mobile Banking App - to authenticate the user login and capture cheque using camera feature.</a:t>
            </a:r>
            <a:endParaRPr sz="900">
              <a:latin typeface="Lato"/>
              <a:ea typeface="Lato"/>
              <a:cs typeface="Lato"/>
              <a:sym typeface="Lato"/>
            </a:endParaRPr>
          </a:p>
          <a:p>
            <a:pPr marL="457200" lvl="0" indent="0" algn="l" rtl="0">
              <a:spcBef>
                <a:spcPts val="0"/>
              </a:spcBef>
              <a:spcAft>
                <a:spcPts val="0"/>
              </a:spcAft>
              <a:buNone/>
            </a:pPr>
            <a:endParaRPr sz="900">
              <a:latin typeface="Lato"/>
              <a:ea typeface="Lato"/>
              <a:cs typeface="Lato"/>
              <a:sym typeface="Lato"/>
            </a:endParaRPr>
          </a:p>
          <a:p>
            <a:pPr marL="457200" lvl="0" indent="-285750" algn="l" rtl="0">
              <a:spcBef>
                <a:spcPts val="0"/>
              </a:spcBef>
              <a:spcAft>
                <a:spcPts val="0"/>
              </a:spcAft>
              <a:buSzPts val="900"/>
              <a:buFont typeface="Lato"/>
              <a:buChar char="❖"/>
            </a:pPr>
            <a:r>
              <a:rPr lang="en-GB" sz="900">
                <a:latin typeface="Lato"/>
                <a:ea typeface="Lato"/>
                <a:cs typeface="Lato"/>
                <a:sym typeface="Lato"/>
              </a:rPr>
              <a:t>API to transfer image and user details to the backend database.</a:t>
            </a:r>
            <a:endParaRPr sz="900">
              <a:latin typeface="Lato"/>
              <a:ea typeface="Lato"/>
              <a:cs typeface="Lato"/>
              <a:sym typeface="Lato"/>
            </a:endParaRPr>
          </a:p>
          <a:p>
            <a:pPr marL="457200" lvl="0" indent="0" algn="l" rtl="0">
              <a:spcBef>
                <a:spcPts val="0"/>
              </a:spcBef>
              <a:spcAft>
                <a:spcPts val="0"/>
              </a:spcAft>
              <a:buNone/>
            </a:pPr>
            <a:endParaRPr sz="900">
              <a:latin typeface="Lato"/>
              <a:ea typeface="Lato"/>
              <a:cs typeface="Lato"/>
              <a:sym typeface="Lato"/>
            </a:endParaRPr>
          </a:p>
          <a:p>
            <a:pPr marL="457200" lvl="0" indent="-285750" algn="l" rtl="0">
              <a:spcBef>
                <a:spcPts val="0"/>
              </a:spcBef>
              <a:spcAft>
                <a:spcPts val="0"/>
              </a:spcAft>
              <a:buSzPts val="900"/>
              <a:buFont typeface="Lato"/>
              <a:buChar char="❖"/>
            </a:pPr>
            <a:r>
              <a:rPr lang="en-GB" sz="900">
                <a:latin typeface="Lato"/>
                <a:ea typeface="Lato"/>
                <a:cs typeface="Lato"/>
                <a:sym typeface="Lato"/>
              </a:rPr>
              <a:t>Model inference - app makes call to model API and populate the predicted results back to SQL database for the corresponding request id.</a:t>
            </a:r>
            <a:endParaRPr sz="900">
              <a:latin typeface="Lato"/>
              <a:ea typeface="Lato"/>
              <a:cs typeface="Lato"/>
              <a:sym typeface="Lato"/>
            </a:endParaRPr>
          </a:p>
          <a:p>
            <a:pPr marL="457200" lvl="0" indent="0" algn="l" rtl="0">
              <a:spcBef>
                <a:spcPts val="0"/>
              </a:spcBef>
              <a:spcAft>
                <a:spcPts val="0"/>
              </a:spcAft>
              <a:buNone/>
            </a:pPr>
            <a:endParaRPr sz="900">
              <a:latin typeface="Lato"/>
              <a:ea typeface="Lato"/>
              <a:cs typeface="Lato"/>
              <a:sym typeface="Lato"/>
            </a:endParaRPr>
          </a:p>
          <a:p>
            <a:pPr marL="457200" lvl="0" indent="-285750" algn="l" rtl="0">
              <a:spcBef>
                <a:spcPts val="0"/>
              </a:spcBef>
              <a:spcAft>
                <a:spcPts val="0"/>
              </a:spcAft>
              <a:buSzPts val="900"/>
              <a:buFont typeface="Lato"/>
              <a:buChar char="❖"/>
            </a:pPr>
            <a:r>
              <a:rPr lang="en-GB" sz="900">
                <a:latin typeface="Lato"/>
                <a:ea typeface="Lato"/>
                <a:cs typeface="Lato"/>
                <a:sym typeface="Lato"/>
              </a:rPr>
              <a:t>Validation results will be updated on the Mobile banking app.</a:t>
            </a:r>
            <a:endParaRPr sz="900">
              <a:latin typeface="Lato"/>
              <a:ea typeface="Lato"/>
              <a:cs typeface="Lato"/>
              <a:sym typeface="Lato"/>
            </a:endParaRPr>
          </a:p>
        </p:txBody>
      </p:sp>
      <p:sp>
        <p:nvSpPr>
          <p:cNvPr id="435" name="Google Shape;435;p75"/>
          <p:cNvSpPr txBox="1"/>
          <p:nvPr/>
        </p:nvSpPr>
        <p:spPr>
          <a:xfrm>
            <a:off x="6099250" y="3320350"/>
            <a:ext cx="2716200" cy="1600408"/>
          </a:xfrm>
          <a:prstGeom prst="rect">
            <a:avLst/>
          </a:prstGeom>
          <a:solidFill>
            <a:srgbClr val="D9D2E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dirty="0">
                <a:latin typeface="Lato"/>
                <a:ea typeface="Lato"/>
                <a:cs typeface="Lato"/>
                <a:sym typeface="Lato"/>
              </a:rPr>
              <a:t>Monitoring and Logging</a:t>
            </a:r>
            <a:endParaRPr sz="1000" dirty="0">
              <a:latin typeface="Lato"/>
              <a:ea typeface="Lato"/>
              <a:cs typeface="Lato"/>
              <a:sym typeface="Lato"/>
            </a:endParaRPr>
          </a:p>
          <a:p>
            <a:pPr marL="0" lvl="0" indent="0" algn="l" rtl="0">
              <a:spcBef>
                <a:spcPts val="0"/>
              </a:spcBef>
              <a:spcAft>
                <a:spcPts val="0"/>
              </a:spcAft>
              <a:buNone/>
            </a:pPr>
            <a:endParaRPr sz="1000" dirty="0">
              <a:latin typeface="Lato"/>
              <a:ea typeface="Lato"/>
              <a:cs typeface="Lato"/>
              <a:sym typeface="Lato"/>
            </a:endParaRPr>
          </a:p>
          <a:p>
            <a:pPr marL="457200" lvl="0" indent="-285750" algn="l" rtl="0">
              <a:spcBef>
                <a:spcPts val="0"/>
              </a:spcBef>
              <a:spcAft>
                <a:spcPts val="0"/>
              </a:spcAft>
              <a:buSzPts val="900"/>
              <a:buFont typeface="Lato"/>
              <a:buChar char="❖"/>
            </a:pPr>
            <a:r>
              <a:rPr lang="en-GB" sz="900" dirty="0">
                <a:latin typeface="Lato"/>
                <a:ea typeface="Lato"/>
                <a:cs typeface="Lato"/>
                <a:sym typeface="Lato"/>
              </a:rPr>
              <a:t>Realtime data is validated with trained data for model and data drift.</a:t>
            </a:r>
            <a:endParaRPr sz="900" dirty="0">
              <a:latin typeface="Lato"/>
              <a:ea typeface="Lato"/>
              <a:cs typeface="Lato"/>
              <a:sym typeface="Lato"/>
            </a:endParaRPr>
          </a:p>
          <a:p>
            <a:pPr marL="457200" lvl="0" indent="0" algn="l" rtl="0">
              <a:spcBef>
                <a:spcPts val="0"/>
              </a:spcBef>
              <a:spcAft>
                <a:spcPts val="0"/>
              </a:spcAft>
              <a:buNone/>
            </a:pPr>
            <a:endParaRPr sz="900" dirty="0">
              <a:latin typeface="Lato"/>
              <a:ea typeface="Lato"/>
              <a:cs typeface="Lato"/>
              <a:sym typeface="Lato"/>
            </a:endParaRPr>
          </a:p>
          <a:p>
            <a:pPr marL="457200" lvl="0" indent="-285750" algn="l" rtl="0">
              <a:spcBef>
                <a:spcPts val="0"/>
              </a:spcBef>
              <a:spcAft>
                <a:spcPts val="0"/>
              </a:spcAft>
              <a:buSzPts val="900"/>
              <a:buFont typeface="Lato"/>
              <a:buChar char="❖"/>
            </a:pPr>
            <a:r>
              <a:rPr lang="en-GB" sz="900" dirty="0">
                <a:latin typeface="Lato"/>
                <a:ea typeface="Lato"/>
                <a:cs typeface="Lato"/>
                <a:sym typeface="Lato"/>
              </a:rPr>
              <a:t>Threshold values are set to trigger model retraining.</a:t>
            </a:r>
            <a:endParaRPr sz="900" dirty="0">
              <a:latin typeface="Lato"/>
              <a:ea typeface="Lato"/>
              <a:cs typeface="Lato"/>
              <a:sym typeface="Lato"/>
            </a:endParaRPr>
          </a:p>
          <a:p>
            <a:pPr marL="457200" lvl="0" indent="0" algn="l" rtl="0">
              <a:spcBef>
                <a:spcPts val="0"/>
              </a:spcBef>
              <a:spcAft>
                <a:spcPts val="0"/>
              </a:spcAft>
              <a:buNone/>
            </a:pPr>
            <a:endParaRPr lang="en-IN" sz="900" dirty="0">
              <a:latin typeface="Lato"/>
              <a:ea typeface="Lato"/>
              <a:cs typeface="Lato"/>
              <a:sym typeface="Lato"/>
            </a:endParaRPr>
          </a:p>
          <a:p>
            <a:pPr marL="457200" lvl="0" indent="0" algn="l" rtl="0">
              <a:spcBef>
                <a:spcPts val="0"/>
              </a:spcBef>
              <a:spcAft>
                <a:spcPts val="0"/>
              </a:spcAft>
              <a:buNone/>
            </a:pPr>
            <a:endParaRPr lang="en-IN" sz="900" dirty="0">
              <a:latin typeface="Lato"/>
              <a:ea typeface="Lato"/>
              <a:cs typeface="Lato"/>
              <a:sym typeface="Lato"/>
            </a:endParaRPr>
          </a:p>
          <a:p>
            <a:pPr marL="457200" lvl="0" indent="0" algn="l" rtl="0">
              <a:spcBef>
                <a:spcPts val="0"/>
              </a:spcBef>
              <a:spcAft>
                <a:spcPts val="0"/>
              </a:spcAft>
              <a:buNone/>
            </a:pPr>
            <a:endParaRPr sz="900" dirty="0">
              <a:latin typeface="Lato"/>
              <a:ea typeface="Lato"/>
              <a:cs typeface="Lato"/>
              <a:sym typeface="Lato"/>
            </a:endParaRPr>
          </a:p>
        </p:txBody>
      </p:sp>
      <p:sp>
        <p:nvSpPr>
          <p:cNvPr id="436" name="Google Shape;436;p75"/>
          <p:cNvSpPr txBox="1"/>
          <p:nvPr/>
        </p:nvSpPr>
        <p:spPr>
          <a:xfrm>
            <a:off x="3213900" y="4179250"/>
            <a:ext cx="2716200" cy="769500"/>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Microservices</a:t>
            </a:r>
            <a:endParaRPr sz="1000">
              <a:latin typeface="Lato"/>
              <a:ea typeface="Lato"/>
              <a:cs typeface="Lato"/>
              <a:sym typeface="Lato"/>
            </a:endParaRPr>
          </a:p>
          <a:p>
            <a:pPr marL="0" lvl="0" indent="0" algn="l" rtl="0">
              <a:spcBef>
                <a:spcPts val="0"/>
              </a:spcBef>
              <a:spcAft>
                <a:spcPts val="0"/>
              </a:spcAft>
              <a:buNone/>
            </a:pPr>
            <a:endParaRPr sz="1000">
              <a:latin typeface="Lato"/>
              <a:ea typeface="Lato"/>
              <a:cs typeface="Lato"/>
              <a:sym typeface="Lato"/>
            </a:endParaRPr>
          </a:p>
          <a:p>
            <a:pPr marL="457200" lvl="0" indent="-285750" algn="l" rtl="0">
              <a:spcBef>
                <a:spcPts val="0"/>
              </a:spcBef>
              <a:spcAft>
                <a:spcPts val="0"/>
              </a:spcAft>
              <a:buSzPts val="900"/>
              <a:buFont typeface="Lato"/>
              <a:buChar char="❖"/>
            </a:pPr>
            <a:r>
              <a:rPr lang="en-GB" sz="900">
                <a:latin typeface="Lato"/>
                <a:ea typeface="Lato"/>
                <a:cs typeface="Lato"/>
                <a:sym typeface="Lato"/>
              </a:rPr>
              <a:t>Microservice code pattern is managed under Azure Repository</a:t>
            </a:r>
            <a:endParaRPr sz="9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7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Solution Advantages:</a:t>
            </a:r>
            <a:endParaRPr sz="2000"/>
          </a:p>
        </p:txBody>
      </p:sp>
      <p:sp>
        <p:nvSpPr>
          <p:cNvPr id="442" name="Google Shape;442;p76"/>
          <p:cNvSpPr txBox="1"/>
          <p:nvPr/>
        </p:nvSpPr>
        <p:spPr>
          <a:xfrm>
            <a:off x="515325" y="936975"/>
            <a:ext cx="8238600" cy="4057200"/>
          </a:xfrm>
          <a:prstGeom prst="rect">
            <a:avLst/>
          </a:prstGeom>
          <a:noFill/>
          <a:ln>
            <a:noFill/>
          </a:ln>
        </p:spPr>
        <p:txBody>
          <a:bodyPr spcFirstLastPara="1" wrap="square" lIns="91425" tIns="91425" rIns="91425" bIns="91425" anchor="t" anchorCtr="0">
            <a:noAutofit/>
          </a:bodyPr>
          <a:lstStyle/>
          <a:p>
            <a:pPr marL="457200" lvl="0" indent="-314325" algn="l" rtl="0">
              <a:lnSpc>
                <a:spcPct val="188888"/>
              </a:lnSpc>
              <a:spcBef>
                <a:spcPts val="0"/>
              </a:spcBef>
              <a:spcAft>
                <a:spcPts val="0"/>
              </a:spcAft>
              <a:buClr>
                <a:srgbClr val="183B56"/>
              </a:buClr>
              <a:buSzPts val="1350"/>
              <a:buAutoNum type="arabicPeriod"/>
            </a:pPr>
            <a:r>
              <a:rPr lang="en-GB" sz="1350" dirty="0">
                <a:solidFill>
                  <a:srgbClr val="183B56"/>
                </a:solidFill>
                <a:highlight>
                  <a:srgbClr val="FFFFFF"/>
                </a:highlight>
              </a:rPr>
              <a:t>Mobile App Inbuilt solution - user don’t have to download new software packages to use this solution.</a:t>
            </a:r>
            <a:endParaRPr sz="1350" dirty="0">
              <a:solidFill>
                <a:srgbClr val="183B56"/>
              </a:solidFill>
              <a:highlight>
                <a:srgbClr val="FFFFFF"/>
              </a:highlight>
            </a:endParaRPr>
          </a:p>
          <a:p>
            <a:pPr marL="457200" lvl="0" indent="-314325" algn="l" rtl="0">
              <a:lnSpc>
                <a:spcPct val="188888"/>
              </a:lnSpc>
              <a:spcBef>
                <a:spcPts val="0"/>
              </a:spcBef>
              <a:spcAft>
                <a:spcPts val="0"/>
              </a:spcAft>
              <a:buClr>
                <a:srgbClr val="183B56"/>
              </a:buClr>
              <a:buSzPts val="1350"/>
              <a:buAutoNum type="arabicPeriod"/>
            </a:pPr>
            <a:r>
              <a:rPr lang="en-GB" sz="1350" dirty="0">
                <a:solidFill>
                  <a:srgbClr val="183B56"/>
                </a:solidFill>
                <a:highlight>
                  <a:srgbClr val="FFFFFF"/>
                </a:highlight>
              </a:rPr>
              <a:t>End to End Azure Stack - solution can be implemented end to end using Azure tech stack</a:t>
            </a:r>
            <a:endParaRPr sz="1350" dirty="0">
              <a:solidFill>
                <a:srgbClr val="183B56"/>
              </a:solidFill>
              <a:highlight>
                <a:srgbClr val="FFFFFF"/>
              </a:highlight>
            </a:endParaRPr>
          </a:p>
          <a:p>
            <a:pPr marL="457200" lvl="0" indent="-314325" algn="l" rtl="0">
              <a:lnSpc>
                <a:spcPct val="188888"/>
              </a:lnSpc>
              <a:spcBef>
                <a:spcPts val="0"/>
              </a:spcBef>
              <a:spcAft>
                <a:spcPts val="0"/>
              </a:spcAft>
              <a:buClr>
                <a:srgbClr val="183B56"/>
              </a:buClr>
              <a:buSzPts val="1350"/>
              <a:buAutoNum type="arabicPeriod"/>
            </a:pPr>
            <a:r>
              <a:rPr lang="en-GB" sz="1350" dirty="0">
                <a:solidFill>
                  <a:srgbClr val="183B56"/>
                </a:solidFill>
                <a:highlight>
                  <a:srgbClr val="FFFFFF"/>
                </a:highlight>
              </a:rPr>
              <a:t>Multilingual Support - Azure Translate SDK can be used to translate regional languages</a:t>
            </a:r>
            <a:endParaRPr sz="1350" dirty="0">
              <a:solidFill>
                <a:srgbClr val="183B56"/>
              </a:solidFill>
              <a:highlight>
                <a:srgbClr val="FFFFFF"/>
              </a:highlight>
            </a:endParaRPr>
          </a:p>
          <a:p>
            <a:pPr marL="457200" lvl="0" indent="-314325" algn="l" rtl="0">
              <a:lnSpc>
                <a:spcPct val="188888"/>
              </a:lnSpc>
              <a:spcBef>
                <a:spcPts val="0"/>
              </a:spcBef>
              <a:spcAft>
                <a:spcPts val="0"/>
              </a:spcAft>
              <a:buClr>
                <a:srgbClr val="183B56"/>
              </a:buClr>
              <a:buSzPts val="1350"/>
              <a:buAutoNum type="arabicPeriod"/>
            </a:pPr>
            <a:r>
              <a:rPr lang="en-GB" sz="1350" dirty="0">
                <a:solidFill>
                  <a:srgbClr val="183B56"/>
                </a:solidFill>
                <a:highlight>
                  <a:srgbClr val="FFFFFF"/>
                </a:highlight>
              </a:rPr>
              <a:t>Highly Scalable with low latency - Azure’s Cosmos DB / SQL database solution can be leveraged for deployment.</a:t>
            </a:r>
            <a:endParaRPr sz="1350" dirty="0">
              <a:solidFill>
                <a:srgbClr val="183B56"/>
              </a:solidFill>
              <a:highlight>
                <a:srgbClr val="FFFFFF"/>
              </a:highlight>
            </a:endParaRPr>
          </a:p>
          <a:p>
            <a:pPr marL="457200" lvl="0" indent="-314325" algn="l" rtl="0">
              <a:lnSpc>
                <a:spcPct val="188888"/>
              </a:lnSpc>
              <a:spcBef>
                <a:spcPts val="0"/>
              </a:spcBef>
              <a:spcAft>
                <a:spcPts val="0"/>
              </a:spcAft>
              <a:buClr>
                <a:srgbClr val="183B56"/>
              </a:buClr>
              <a:buSzPts val="1350"/>
              <a:buAutoNum type="arabicPeriod"/>
            </a:pPr>
            <a:r>
              <a:rPr lang="en-GB" sz="1350" dirty="0">
                <a:solidFill>
                  <a:srgbClr val="183B56"/>
                </a:solidFill>
                <a:highlight>
                  <a:srgbClr val="FFFFFF"/>
                </a:highlight>
              </a:rPr>
              <a:t>Modular Code Pattern - microservice based deployment is adopted to scale the service on demand and add new services like advanced fraud detection in future.</a:t>
            </a:r>
            <a:endParaRPr sz="1350" dirty="0">
              <a:solidFill>
                <a:srgbClr val="183B56"/>
              </a:solidFill>
              <a:highlight>
                <a:srgbClr val="FFFFFF"/>
              </a:highlight>
            </a:endParaRPr>
          </a:p>
          <a:p>
            <a:pPr marL="457200" lvl="0" indent="-314325" algn="l" rtl="0">
              <a:lnSpc>
                <a:spcPct val="188888"/>
              </a:lnSpc>
              <a:spcBef>
                <a:spcPts val="0"/>
              </a:spcBef>
              <a:spcAft>
                <a:spcPts val="0"/>
              </a:spcAft>
              <a:buClr>
                <a:srgbClr val="183B56"/>
              </a:buClr>
              <a:buSzPts val="1350"/>
              <a:buAutoNum type="arabicPeriod"/>
            </a:pPr>
            <a:r>
              <a:rPr lang="en-GB" sz="1350" dirty="0">
                <a:solidFill>
                  <a:srgbClr val="183B56"/>
                </a:solidFill>
                <a:highlight>
                  <a:srgbClr val="FFFFFF"/>
                </a:highlight>
              </a:rPr>
              <a:t>Custom ML models - models can be developed and deployed based on the requirements.</a:t>
            </a:r>
            <a:endParaRPr dirty="0">
              <a:solidFill>
                <a:srgbClr val="222222"/>
              </a:solidFill>
              <a:highlight>
                <a:srgbClr val="FFFFFF"/>
              </a:highlight>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77"/>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References</a:t>
            </a:r>
            <a:endParaRPr/>
          </a:p>
        </p:txBody>
      </p:sp>
      <p:sp>
        <p:nvSpPr>
          <p:cNvPr id="448" name="Google Shape;448;p77"/>
          <p:cNvSpPr txBox="1"/>
          <p:nvPr/>
        </p:nvSpPr>
        <p:spPr>
          <a:xfrm>
            <a:off x="494625" y="1309250"/>
            <a:ext cx="8124600" cy="2054378"/>
          </a:xfrm>
          <a:prstGeom prst="rect">
            <a:avLst/>
          </a:prstGeom>
          <a:noFill/>
          <a:ln>
            <a:noFill/>
          </a:ln>
        </p:spPr>
        <p:txBody>
          <a:bodyPr spcFirstLastPara="1" wrap="square" lIns="91425" tIns="91425" rIns="91425" bIns="91425" anchor="t" anchorCtr="0">
            <a:spAutoFit/>
          </a:bodyPr>
          <a:lstStyle/>
          <a:p>
            <a:pPr marL="457200" lvl="0" indent="-314325" algn="l" rtl="0">
              <a:spcBef>
                <a:spcPts val="0"/>
              </a:spcBef>
              <a:spcAft>
                <a:spcPts val="0"/>
              </a:spcAft>
              <a:buSzPts val="1350"/>
              <a:buChar char="●"/>
            </a:pPr>
            <a:r>
              <a:rPr lang="en-GB" sz="1350" u="sng" dirty="0">
                <a:solidFill>
                  <a:schemeClr val="hlink"/>
                </a:solidFill>
                <a:hlinkClick r:id="rId3"/>
              </a:rPr>
              <a:t>https://economictimes.indiatimes.com/wealth/save/what-is-positive-pay-system-for-cheques-how-does-it-work/articleshow/92762477.cms</a:t>
            </a:r>
            <a:endParaRPr sz="1350" dirty="0"/>
          </a:p>
          <a:p>
            <a:pPr marL="457200" lvl="0" indent="-314325" algn="l" rtl="0">
              <a:spcBef>
                <a:spcPts val="0"/>
              </a:spcBef>
              <a:spcAft>
                <a:spcPts val="0"/>
              </a:spcAft>
              <a:buSzPts val="1350"/>
              <a:buChar char="●"/>
            </a:pPr>
            <a:r>
              <a:rPr lang="en-GB" sz="1350" u="sng" dirty="0">
                <a:solidFill>
                  <a:schemeClr val="hlink"/>
                </a:solidFill>
                <a:hlinkClick r:id="rId4"/>
              </a:rPr>
              <a:t>https://nanonets.com/blog/positive-pay/#what-is-positive-pay</a:t>
            </a:r>
            <a:endParaRPr sz="1350" dirty="0"/>
          </a:p>
          <a:p>
            <a:pPr marL="457200" lvl="0" indent="-314325" algn="l" rtl="0">
              <a:spcBef>
                <a:spcPts val="0"/>
              </a:spcBef>
              <a:spcAft>
                <a:spcPts val="0"/>
              </a:spcAft>
              <a:buSzPts val="1350"/>
              <a:buChar char="●"/>
            </a:pPr>
            <a:r>
              <a:rPr lang="en-GB" sz="1350" u="sng" dirty="0">
                <a:solidFill>
                  <a:schemeClr val="hlink"/>
                </a:solidFill>
                <a:hlinkClick r:id="rId5"/>
              </a:rPr>
              <a:t>https://indianexpress.com/article/explained/positive-pay-system-bank-cheque-rs-50000-7111239/</a:t>
            </a:r>
            <a:endParaRPr sz="1350" dirty="0"/>
          </a:p>
          <a:p>
            <a:pPr marL="457200" lvl="0" indent="-314325" algn="l" rtl="0">
              <a:spcBef>
                <a:spcPts val="0"/>
              </a:spcBef>
              <a:spcAft>
                <a:spcPts val="0"/>
              </a:spcAft>
              <a:buSzPts val="1350"/>
              <a:buChar char="●"/>
            </a:pPr>
            <a:r>
              <a:rPr lang="en-GB" sz="1350" u="sng" dirty="0">
                <a:solidFill>
                  <a:schemeClr val="hlink"/>
                </a:solidFill>
                <a:hlinkClick r:id="rId6"/>
              </a:rPr>
              <a:t>https://testbook.com/current-affairs/positive-pay-system-for-high-value-cheques/</a:t>
            </a:r>
            <a:endParaRPr sz="1350" dirty="0">
              <a:solidFill>
                <a:srgbClr val="222222"/>
              </a:solidFill>
              <a:highlight>
                <a:schemeClr val="lt1"/>
              </a:highlight>
            </a:endParaRPr>
          </a:p>
          <a:p>
            <a:pPr marL="457200" lvl="0" indent="-314325" algn="l" rtl="0">
              <a:spcBef>
                <a:spcPts val="0"/>
              </a:spcBef>
              <a:spcAft>
                <a:spcPts val="0"/>
              </a:spcAft>
              <a:buSzPts val="1350"/>
              <a:buChar char="●"/>
            </a:pPr>
            <a:r>
              <a:rPr lang="en-GB" sz="1350" u="sng" dirty="0">
                <a:solidFill>
                  <a:schemeClr val="accent2"/>
                </a:solidFill>
                <a:highlight>
                  <a:schemeClr val="lt1"/>
                </a:highlight>
                <a:hlinkClick r:id="rId7">
                  <a:extLst>
                    <a:ext uri="{A12FA001-AC4F-418D-AE19-62706E023703}">
                      <ahyp:hlinkClr xmlns:ahyp="http://schemas.microsoft.com/office/drawing/2018/hyperlinkcolor" val="tx"/>
                    </a:ext>
                  </a:extLst>
                </a:hlinkClick>
              </a:rPr>
              <a:t>https://www.npci.org.in/PDF/cts/notified-documents/CTS_Fraud_Awareness_Training_Mumbai_15_Sep_15.pdf</a:t>
            </a:r>
            <a:endParaRPr sz="1350" dirty="0">
              <a:solidFill>
                <a:srgbClr val="222222"/>
              </a:solidFill>
              <a:highlight>
                <a:schemeClr val="lt1"/>
              </a:highlight>
            </a:endParaRPr>
          </a:p>
          <a:p>
            <a:pPr marL="457200" lvl="0" indent="-314325" algn="l" rtl="0">
              <a:spcBef>
                <a:spcPts val="0"/>
              </a:spcBef>
              <a:spcAft>
                <a:spcPts val="0"/>
              </a:spcAft>
              <a:buSzPts val="1350"/>
              <a:buChar char="●"/>
            </a:pPr>
            <a:r>
              <a:rPr lang="en-GB" sz="1350" u="sng" dirty="0">
                <a:solidFill>
                  <a:schemeClr val="accent2"/>
                </a:solidFill>
                <a:highlight>
                  <a:schemeClr val="lt1"/>
                </a:highlight>
                <a:hlinkClick r:id="rId8">
                  <a:extLst>
                    <a:ext uri="{A12FA001-AC4F-418D-AE19-62706E023703}">
                      <ahyp:hlinkClr xmlns:ahyp="http://schemas.microsoft.com/office/drawing/2018/hyperlinkcolor" val="tx"/>
                    </a:ext>
                  </a:extLst>
                </a:hlinkClick>
              </a:rPr>
              <a:t>https://www.bankofbaroda.in/-/media/project/bob/countrywebsites/india/pdfs/key-features-and-confirmation-format-for-branchess.pdf</a:t>
            </a:r>
            <a:endParaRPr sz="1350" dirty="0">
              <a:solidFill>
                <a:srgbClr val="222222"/>
              </a:solidFill>
              <a:highlight>
                <a:schemeClr val="lt1"/>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30</TotalTime>
  <Words>950</Words>
  <Application>Microsoft Office PowerPoint</Application>
  <PresentationFormat>On-screen Show (16:9)</PresentationFormat>
  <Paragraphs>120</Paragraphs>
  <Slides>10</Slides>
  <Notes>10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10</vt:i4>
      </vt:variant>
    </vt:vector>
  </HeadingPairs>
  <TitlesOfParts>
    <vt:vector size="17" baseType="lpstr">
      <vt:lpstr>Trebuchet MS</vt:lpstr>
      <vt:lpstr>Arial</vt:lpstr>
      <vt:lpstr>Lato</vt:lpstr>
      <vt:lpstr>Lato Black</vt:lpstr>
      <vt:lpstr>Simple Light</vt:lpstr>
      <vt:lpstr>TI Template</vt:lpstr>
      <vt:lpstr>TI Template</vt:lpstr>
      <vt:lpstr>Bank of Baroda Hackathon - 2022                       </vt:lpstr>
      <vt:lpstr>Problem Statement</vt:lpstr>
      <vt:lpstr>Challenges &amp; Target User Segment </vt:lpstr>
      <vt:lpstr>Current Cheque clearing workflow</vt:lpstr>
      <vt:lpstr>Proposed Solution Design</vt:lpstr>
      <vt:lpstr>Solution architecture- Azure stack</vt:lpstr>
      <vt:lpstr>Solution Workflow</vt:lpstr>
      <vt:lpstr>Solution Advantages: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Amar Kumar</cp:lastModifiedBy>
  <cp:revision>3</cp:revision>
  <dcterms:modified xsi:type="dcterms:W3CDTF">2022-09-18T08:19:36Z</dcterms:modified>
</cp:coreProperties>
</file>