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10"/>
  </p:notesMasterIdLst>
  <p:sldIdLst>
    <p:sldId id="809" r:id="rId5"/>
    <p:sldId id="793" r:id="rId6"/>
    <p:sldId id="801" r:id="rId7"/>
    <p:sldId id="816" r:id="rId8"/>
    <p:sldId id="817" r:id="rId9"/>
  </p:sldIdLst>
  <p:sldSz cx="9144000" cy="5143500" type="screen16x9"/>
  <p:notesSz cx="6797675" cy="9926638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D966"/>
    <a:srgbClr val="61953D"/>
    <a:srgbClr val="6DA945"/>
    <a:srgbClr val="7CB953"/>
    <a:srgbClr val="93C674"/>
    <a:srgbClr val="A3CE88"/>
    <a:srgbClr val="B8D9A3"/>
    <a:srgbClr val="FFCCCC"/>
    <a:srgbClr val="E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Greekgadgetsguru</a:t>
            </a:r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George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Hilsenteger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B550F-A164-4E41-B88F-4D899516B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Greekgadgetsguru</a:t>
            </a:r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George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Hilsenteger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B550F-A164-4E41-B88F-4D899516B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1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Greekgadgetsguru</a:t>
            </a:r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George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Hilsenteger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B550F-A164-4E41-B88F-4D899516B9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1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Greekgadgetsguru</a:t>
            </a:r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George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Hilsenteger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B550F-A164-4E41-B88F-4D899516B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286" y="11629"/>
            <a:ext cx="8248064" cy="656191"/>
          </a:xfrm>
        </p:spPr>
        <p:txBody>
          <a:bodyPr>
            <a:normAutofit/>
          </a:bodyPr>
          <a:lstStyle>
            <a:lvl1pPr algn="l">
              <a:defRPr kumimoji="0" lang="en-GB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Helvetica Neue"/>
                <a:cs typeface="Calibri" panose="020F0502020204030204" pitchFamily="34" charset="0"/>
                <a:sym typeface="Effra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3D36-27E9-4CEB-AC74-6784753D7B31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241220-946E-434D-A5A4-75D8579B69ED}"/>
              </a:ext>
            </a:extLst>
          </p:cNvPr>
          <p:cNvCxnSpPr/>
          <p:nvPr userDrawn="1"/>
        </p:nvCxnSpPr>
        <p:spPr>
          <a:xfrm>
            <a:off x="267286" y="586154"/>
            <a:ext cx="5008099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103848C-8C38-4761-A3E7-ED5DDDF4DC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1689" y="11629"/>
            <a:ext cx="2318523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6063D36-27E9-4CEB-AC74-6784753D7B3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8AECB-4FAE-424F-BBD1-0151152807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1689" y="11629"/>
            <a:ext cx="2318523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1AC2E-A61C-42D8-8073-38BDCDA04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1689" y="11629"/>
            <a:ext cx="2318523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4324" y="478589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3D36-27E9-4CEB-AC74-6784753D7B3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70" y="5008219"/>
            <a:ext cx="1300597" cy="77072"/>
          </a:xfrm>
          <a:prstGeom prst="rect">
            <a:avLst/>
          </a:prstGeom>
        </p:spPr>
      </p:pic>
      <p:sp>
        <p:nvSpPr>
          <p:cNvPr id="9" name="TATA CONSULTANCY SERVICES"/>
          <p:cNvSpPr txBox="1"/>
          <p:nvPr userDrawn="1"/>
        </p:nvSpPr>
        <p:spPr>
          <a:xfrm>
            <a:off x="8308887" y="4877238"/>
            <a:ext cx="759423" cy="169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1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750"/>
              <a:t>CONFIDENTIAL</a:t>
            </a:r>
            <a:endParaRPr sz="750"/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FC4B2FE4-CD05-4444-A281-BB3EDACDF8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7641" y="1668"/>
            <a:ext cx="1306044" cy="34194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0FCF7E2-2217-461B-894F-939340A294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76" y="2022"/>
            <a:ext cx="939477" cy="4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4" r:id="rId2"/>
    <p:sldLayoutId id="2147483920" r:id="rId3"/>
  </p:sldLayoutIdLst>
  <p:hf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kumimoji="0" lang="en-GB" sz="2000" b="1" i="0" u="none" strike="noStrike" kern="1200" cap="none" spc="0" normalizeH="0" baseline="0" dirty="0">
          <a:ln>
            <a:noFill/>
          </a:ln>
          <a:solidFill>
            <a:srgbClr val="5E5E5E"/>
          </a:solidFill>
          <a:effectLst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Effra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952744" y="2526955"/>
            <a:ext cx="24003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80856" y="780353"/>
            <a:ext cx="5143502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643339"/>
            <a:ext cx="8300268" cy="39066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E4D731-C49C-4AC1-91F9-D4B406DD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12" y="1735596"/>
            <a:ext cx="7432722" cy="1338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Ingesting Self-Scan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43007" y="2524594"/>
            <a:ext cx="24003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572C-A2DC-4197-9943-26C1E3B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4059" y="4869180"/>
            <a:ext cx="89154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fld id="{96063D36-27E9-4CEB-AC74-6784753D7B31}" type="slidenum">
              <a:rPr lang="en-US" sz="1200" smtClean="0"/>
              <a:pPr algn="r" defTabSz="914400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950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267" y="127807"/>
            <a:ext cx="6244784" cy="481985"/>
          </a:xfrm>
        </p:spPr>
        <p:txBody>
          <a:bodyPr>
            <a:noAutofit/>
          </a:bodyPr>
          <a:lstStyle/>
          <a:p>
            <a:r>
              <a:rPr lang="en-US" sz="2400"/>
              <a:t>Overview &amp; Scope</a:t>
            </a:r>
            <a:endParaRPr lang="en-US" sz="2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03F77CC-386F-4577-B14C-DBFF9C44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80" y="1216681"/>
            <a:ext cx="2872940" cy="2817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481B8-F05C-4404-9DE0-6E94E88185F3}"/>
              </a:ext>
            </a:extLst>
          </p:cNvPr>
          <p:cNvSpPr txBox="1"/>
          <p:nvPr/>
        </p:nvSpPr>
        <p:spPr>
          <a:xfrm>
            <a:off x="97267" y="955923"/>
            <a:ext cx="5872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Self-Scan Device :</a:t>
            </a:r>
          </a:p>
          <a:p>
            <a:endParaRPr lang="sv-SE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200" dirty="0"/>
              <a:t>An Hand </a:t>
            </a:r>
            <a:r>
              <a:rPr lang="sv-SE" sz="1200" dirty="0" err="1"/>
              <a:t>held</a:t>
            </a:r>
            <a:r>
              <a:rPr lang="sv-SE" sz="1200" dirty="0"/>
              <a:t> </a:t>
            </a:r>
            <a:r>
              <a:rPr lang="sv-SE" sz="1200" dirty="0" err="1"/>
              <a:t>device</a:t>
            </a:r>
            <a:r>
              <a:rPr lang="sv-SE" sz="1200" dirty="0"/>
              <a:t> which the Customer can pick up </a:t>
            </a:r>
            <a:r>
              <a:rPr lang="sv-SE" sz="1200" dirty="0" err="1"/>
              <a:t>while</a:t>
            </a:r>
            <a:r>
              <a:rPr lang="sv-SE" sz="1200" dirty="0"/>
              <a:t> </a:t>
            </a:r>
            <a:r>
              <a:rPr lang="sv-SE" sz="1200" dirty="0" err="1"/>
              <a:t>entering</a:t>
            </a:r>
            <a:r>
              <a:rPr lang="sv-SE" sz="1200" dirty="0"/>
              <a:t> the Store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200" dirty="0" err="1"/>
              <a:t>Enables</a:t>
            </a:r>
            <a:r>
              <a:rPr lang="sv-SE" sz="1200" dirty="0"/>
              <a:t> the Customer to </a:t>
            </a:r>
            <a:r>
              <a:rPr lang="sv-SE" sz="1200" dirty="0" err="1"/>
              <a:t>scan</a:t>
            </a:r>
            <a:r>
              <a:rPr lang="sv-SE" sz="1200" dirty="0"/>
              <a:t> the </a:t>
            </a:r>
            <a:r>
              <a:rPr lang="sv-SE" sz="1200" dirty="0" err="1"/>
              <a:t>items</a:t>
            </a:r>
            <a:r>
              <a:rPr lang="sv-SE" sz="1200" dirty="0"/>
              <a:t> (shopping </a:t>
            </a:r>
            <a:r>
              <a:rPr lang="sv-SE" sz="1200" dirty="0" err="1"/>
              <a:t>cart</a:t>
            </a:r>
            <a:r>
              <a:rPr lang="sv-SE" sz="1200" dirty="0"/>
              <a:t>) as </a:t>
            </a:r>
            <a:r>
              <a:rPr lang="sv-SE" sz="1200" dirty="0" err="1"/>
              <a:t>he</a:t>
            </a:r>
            <a:r>
              <a:rPr lang="sv-SE" sz="1200" dirty="0"/>
              <a:t>/</a:t>
            </a:r>
            <a:r>
              <a:rPr lang="sv-SE" sz="1200" dirty="0" err="1"/>
              <a:t>she</a:t>
            </a:r>
            <a:r>
              <a:rPr lang="sv-SE" sz="1200" dirty="0"/>
              <a:t> </a:t>
            </a:r>
            <a:r>
              <a:rPr lang="sv-SE" sz="1200" dirty="0" err="1"/>
              <a:t>walks</a:t>
            </a:r>
            <a:r>
              <a:rPr lang="sv-SE" sz="1200" dirty="0"/>
              <a:t> across different </a:t>
            </a:r>
            <a:r>
              <a:rPr lang="sv-SE" sz="1200" dirty="0" err="1"/>
              <a:t>Aile</a:t>
            </a:r>
            <a:r>
              <a:rPr lang="sv-SE" sz="1200" dirty="0"/>
              <a:t> in the Store (able to </a:t>
            </a:r>
            <a:r>
              <a:rPr lang="sv-SE" sz="1200" dirty="0" err="1"/>
              <a:t>see</a:t>
            </a:r>
            <a:r>
              <a:rPr lang="sv-SE" sz="1200" dirty="0"/>
              <a:t> the Price, offers and Discount if any as the </a:t>
            </a:r>
            <a:r>
              <a:rPr lang="sv-SE" sz="1200" dirty="0" err="1"/>
              <a:t>items</a:t>
            </a:r>
            <a:r>
              <a:rPr lang="sv-SE" sz="1200" dirty="0"/>
              <a:t> are being </a:t>
            </a:r>
            <a:r>
              <a:rPr lang="sv-SE" sz="1200" dirty="0" err="1"/>
              <a:t>scanned</a:t>
            </a:r>
            <a:r>
              <a:rPr lang="sv-SE" sz="1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200" dirty="0"/>
              <a:t>Faster Checkout – without having to </a:t>
            </a:r>
            <a:r>
              <a:rPr lang="sv-SE" sz="1200" dirty="0" err="1"/>
              <a:t>wait</a:t>
            </a:r>
            <a:r>
              <a:rPr lang="sv-SE" sz="1200" dirty="0"/>
              <a:t> in the Queue</a:t>
            </a:r>
          </a:p>
          <a:p>
            <a:endParaRPr lang="sv-SE" sz="1200" dirty="0"/>
          </a:p>
          <a:p>
            <a:r>
              <a:rPr lang="sv-SE" sz="1200" b="1" dirty="0"/>
              <a:t>Data :</a:t>
            </a:r>
          </a:p>
          <a:p>
            <a:endParaRPr lang="sv-SE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200" dirty="0"/>
              <a:t>All Customer actions – Addition / deletion of Item, Quantity, Price &amp; Timestamp are captured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200" dirty="0"/>
          </a:p>
          <a:p>
            <a:r>
              <a:rPr lang="sv-SE" sz="1200" b="1" dirty="0"/>
              <a:t>Scope :</a:t>
            </a:r>
          </a:p>
          <a:p>
            <a:endParaRPr lang="sv-SE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200" dirty="0" err="1"/>
              <a:t>Ingest</a:t>
            </a:r>
            <a:r>
              <a:rPr lang="sv-SE" sz="1200" dirty="0"/>
              <a:t> the data (From Kafka), </a:t>
            </a:r>
            <a:r>
              <a:rPr lang="sv-SE" sz="1200" dirty="0" err="1"/>
              <a:t>Perform</a:t>
            </a:r>
            <a:r>
              <a:rPr lang="sv-SE" sz="1200" dirty="0"/>
              <a:t> Data Validation, Store the Data in databse, </a:t>
            </a:r>
            <a:r>
              <a:rPr lang="sv-SE" sz="1200" dirty="0" err="1"/>
              <a:t>Perform</a:t>
            </a:r>
            <a:r>
              <a:rPr lang="sv-SE" sz="1200" dirty="0"/>
              <a:t> Data Engineering and Create Summary Data</a:t>
            </a:r>
          </a:p>
        </p:txBody>
      </p:sp>
    </p:spTree>
    <p:extLst>
      <p:ext uri="{BB962C8B-B14F-4D97-AF65-F5344CB8AC3E}">
        <p14:creationId xmlns:p14="http://schemas.microsoft.com/office/powerpoint/2010/main" val="3234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267" y="127807"/>
            <a:ext cx="6244784" cy="481985"/>
          </a:xfrm>
        </p:spPr>
        <p:txBody>
          <a:bodyPr>
            <a:noAutofit/>
          </a:bodyPr>
          <a:lstStyle/>
          <a:p>
            <a:r>
              <a:rPr lang="en-US" sz="2400" dirty="0"/>
              <a:t>Sample Data, Table Definition, Data Validation  </a:t>
            </a:r>
            <a:endParaRPr lang="en-US" sz="24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792C97-4B8A-453E-A777-29185648A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76696"/>
              </p:ext>
            </p:extLst>
          </p:nvPr>
        </p:nvGraphicFramePr>
        <p:xfrm>
          <a:off x="126686" y="761259"/>
          <a:ext cx="9096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09720" imgH="394560" progId="Package">
                  <p:embed/>
                </p:oleObj>
              </mc:Choice>
              <mc:Fallback>
                <p:oleObj name="Packager Shell Object" showAsIcon="1" r:id="rId3" imgW="9097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686" y="761259"/>
                        <a:ext cx="90963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0EBC22-877C-419A-82C4-BAAC1B62D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07608"/>
              </p:ext>
            </p:extLst>
          </p:nvPr>
        </p:nvGraphicFramePr>
        <p:xfrm>
          <a:off x="1305245" y="761259"/>
          <a:ext cx="9096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09720" imgH="394560" progId="Package">
                  <p:embed/>
                </p:oleObj>
              </mc:Choice>
              <mc:Fallback>
                <p:oleObj name="Packager Shell Object" showAsIcon="1" r:id="rId5" imgW="9097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5245" y="761259"/>
                        <a:ext cx="90963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4FDA60-40D3-450B-8BC9-A2CD562F6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5285"/>
              </p:ext>
            </p:extLst>
          </p:nvPr>
        </p:nvGraphicFramePr>
        <p:xfrm>
          <a:off x="2483804" y="761259"/>
          <a:ext cx="9096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09720" imgH="394560" progId="Package">
                  <p:embed/>
                </p:oleObj>
              </mc:Choice>
              <mc:Fallback>
                <p:oleObj name="Packager Shell Object" showAsIcon="1" r:id="rId7" imgW="9097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804" y="761259"/>
                        <a:ext cx="90963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F66EBDE-B6A3-4222-958A-E8DDC5CEC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09847"/>
              </p:ext>
            </p:extLst>
          </p:nvPr>
        </p:nvGraphicFramePr>
        <p:xfrm>
          <a:off x="3662363" y="761259"/>
          <a:ext cx="9096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909720" imgH="394560" progId="Package">
                  <p:embed/>
                </p:oleObj>
              </mc:Choice>
              <mc:Fallback>
                <p:oleObj name="Packager Shell Object" showAsIcon="1" r:id="rId9" imgW="9097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2363" y="761259"/>
                        <a:ext cx="90963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DF9B371-020A-4486-9AFA-AA580F2E5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18220"/>
              </p:ext>
            </p:extLst>
          </p:nvPr>
        </p:nvGraphicFramePr>
        <p:xfrm>
          <a:off x="4840922" y="761258"/>
          <a:ext cx="9096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909720" imgH="394560" progId="Package">
                  <p:embed/>
                </p:oleObj>
              </mc:Choice>
              <mc:Fallback>
                <p:oleObj name="Packager Shell Object" showAsIcon="1" r:id="rId11" imgW="9097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0922" y="761258"/>
                        <a:ext cx="909637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7E75E1-121B-4E3F-990F-8BC8E091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16957"/>
              </p:ext>
            </p:extLst>
          </p:nvPr>
        </p:nvGraphicFramePr>
        <p:xfrm>
          <a:off x="276436" y="1449495"/>
          <a:ext cx="8461164" cy="3280851"/>
        </p:xfrm>
        <a:graphic>
          <a:graphicData uri="http://schemas.openxmlformats.org/drawingml/2006/table">
            <a:tbl>
              <a:tblPr/>
              <a:tblGrid>
                <a:gridCol w="434764">
                  <a:extLst>
                    <a:ext uri="{9D8B030D-6E8A-4147-A177-3AD203B41FA5}">
                      <a16:colId xmlns:a16="http://schemas.microsoft.com/office/drawing/2014/main" val="3988889316"/>
                    </a:ext>
                  </a:extLst>
                </a:gridCol>
                <a:gridCol w="887307">
                  <a:extLst>
                    <a:ext uri="{9D8B030D-6E8A-4147-A177-3AD203B41FA5}">
                      <a16:colId xmlns:a16="http://schemas.microsoft.com/office/drawing/2014/main" val="4191867797"/>
                    </a:ext>
                  </a:extLst>
                </a:gridCol>
                <a:gridCol w="1131146">
                  <a:extLst>
                    <a:ext uri="{9D8B030D-6E8A-4147-A177-3AD203B41FA5}">
                      <a16:colId xmlns:a16="http://schemas.microsoft.com/office/drawing/2014/main" val="2791027646"/>
                    </a:ext>
                  </a:extLst>
                </a:gridCol>
                <a:gridCol w="704427">
                  <a:extLst>
                    <a:ext uri="{9D8B030D-6E8A-4147-A177-3AD203B41FA5}">
                      <a16:colId xmlns:a16="http://schemas.microsoft.com/office/drawing/2014/main" val="2396978928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802299839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86484679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394043928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2839216776"/>
                    </a:ext>
                  </a:extLst>
                </a:gridCol>
              </a:tblGrid>
              <a:tr h="1538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Data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Mandatory (M)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Info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15439"/>
                  </a:ext>
                </a:extLst>
              </a:tr>
              <a:tr h="153882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 (O)</a:t>
                      </a:r>
                    </a:p>
                  </a:txBody>
                  <a:tcPr marL="4751" marR="4751" marT="4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50575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F_SELF_SCAN_CART_EVENTS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12409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D_STORE_KEY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Number(20)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Id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23714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D_DATE_KEY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Number(8)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20201124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YYYYMMDD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be derived from Unix Timestamp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Inside Properties tag, before trackingType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79117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D_CUSTOMER_KEY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Number(20)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4914130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Doublehash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this value using SHA256 Hashing technique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727633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APP_NAME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Varchar2(30)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appName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099146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APP_VERSION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Varchar2(30)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1.10.1.1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05353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TRACKING_TYPE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Varchar2(30)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ScreenView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80375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SCREEN_NAME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Varchar2(30)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HHTCart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67862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NAVIGATION_TYPE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Varchar2(30)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Automatic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97076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TRIP_START_TIME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20190302091047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Convert from UNIX 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shoppingTripStartedTimestamp</a:t>
                      </a:r>
                      <a:endParaRPr lang="sv-S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282201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TRIP_END_TIME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20190302091110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Convert from UNIX 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shoppingTripEndedTimestamp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161965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D_PRODUCT_KEY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Number(20)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23567372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ean inside </a:t>
                      </a:r>
                      <a:r>
                        <a:rPr lang="sv-S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shoppingCartEvents</a:t>
                      </a:r>
                      <a:endParaRPr lang="sv-S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6842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Varchar2(100)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Mascarpone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productName</a:t>
                      </a:r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inside </a:t>
                      </a:r>
                      <a:r>
                        <a:rPr lang="sv-S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shoppingCartEvents</a:t>
                      </a:r>
                      <a:endParaRPr lang="sv-S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94287"/>
                  </a:ext>
                </a:extLst>
              </a:tr>
              <a:tr h="15388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20190302091110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Convert from UNIX Timestamp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inside shoppingCartEvents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984242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ITEM_ADDED_IND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Number(1)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if added = true (inside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shoppingCartEvents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0 - if added = false (inside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shoppingCartEvents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4751" marR="4751" marT="4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23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31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267" y="127807"/>
            <a:ext cx="6244784" cy="481985"/>
          </a:xfrm>
        </p:spPr>
        <p:txBody>
          <a:bodyPr>
            <a:noAutofit/>
          </a:bodyPr>
          <a:lstStyle/>
          <a:p>
            <a:r>
              <a:rPr lang="en-US" sz="2400" dirty="0"/>
              <a:t>Data Engineering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9EA36-F903-40FA-9EB4-9D1C80EF8995}"/>
              </a:ext>
            </a:extLst>
          </p:cNvPr>
          <p:cNvSpPr txBox="1"/>
          <p:nvPr/>
        </p:nvSpPr>
        <p:spPr>
          <a:xfrm>
            <a:off x="223520" y="833120"/>
            <a:ext cx="8155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Summary Table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Transaction Value by Store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Transaction Value by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Transaction Value by Hour of the 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04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99EA36-F903-40FA-9EB4-9D1C80EF8995}"/>
              </a:ext>
            </a:extLst>
          </p:cNvPr>
          <p:cNvSpPr txBox="1"/>
          <p:nvPr/>
        </p:nvSpPr>
        <p:spPr>
          <a:xfrm>
            <a:off x="2284026" y="1532747"/>
            <a:ext cx="4578895" cy="1523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830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6cdedd-aeaf-499b-abea-ec6a16952640">
      <UserInfo>
        <DisplayName>Saloni  .</DisplayName>
        <AccountId>13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23C59576CC34B889BF31CD19896CE" ma:contentTypeVersion="4" ma:contentTypeDescription="Create a new document." ma:contentTypeScope="" ma:versionID="631cfadba5597fd90c12eb8a300df398">
  <xsd:schema xmlns:xsd="http://www.w3.org/2001/XMLSchema" xmlns:xs="http://www.w3.org/2001/XMLSchema" xmlns:p="http://schemas.microsoft.com/office/2006/metadata/properties" xmlns:ns2="c4df78f7-49f3-427c-983a-3b7a69be3ebf" xmlns:ns3="506cdedd-aeaf-499b-abea-ec6a16952640" targetNamespace="http://schemas.microsoft.com/office/2006/metadata/properties" ma:root="true" ma:fieldsID="4f79f2ae37d15301d93958447bee3383" ns2:_="" ns3:_="">
    <xsd:import namespace="c4df78f7-49f3-427c-983a-3b7a69be3ebf"/>
    <xsd:import namespace="506cdedd-aeaf-499b-abea-ec6a1695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f78f7-49f3-427c-983a-3b7a69be3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cdedd-aeaf-499b-abea-ec6a1695264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A7BC0-E489-4BA3-BF4E-54D3CEC1281B}">
  <ds:schemaRefs>
    <ds:schemaRef ds:uri="http://schemas.microsoft.com/office/2006/metadata/properties"/>
    <ds:schemaRef ds:uri="http://schemas.microsoft.com/office/infopath/2007/PartnerControls"/>
    <ds:schemaRef ds:uri="506cdedd-aeaf-499b-abea-ec6a16952640"/>
  </ds:schemaRefs>
</ds:datastoreItem>
</file>

<file path=customXml/itemProps2.xml><?xml version="1.0" encoding="utf-8"?>
<ds:datastoreItem xmlns:ds="http://schemas.openxmlformats.org/officeDocument/2006/customXml" ds:itemID="{9202975F-F59B-489C-BF7E-F1EC28081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F121A-D0A9-425F-B96A-0CE5E9B34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df78f7-49f3-427c-983a-3b7a69be3ebf"/>
    <ds:schemaRef ds:uri="506cdedd-aeaf-499b-abea-ec6a1695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443</Words>
  <Application>Microsoft Office PowerPoint</Application>
  <PresentationFormat>On-screen Show (16:9)</PresentationFormat>
  <Paragraphs>165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 Light</vt:lpstr>
      <vt:lpstr>Wingdings</vt:lpstr>
      <vt:lpstr>Custom Design</vt:lpstr>
      <vt:lpstr>Package</vt:lpstr>
      <vt:lpstr>Ingesting Self-Scan Data</vt:lpstr>
      <vt:lpstr>Overview &amp; Scope</vt:lpstr>
      <vt:lpstr>Sample Data, Table Definition, Data Validation  </vt:lpstr>
      <vt:lpstr>Data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Ingesting Self-Scan Data</dc:title>
  <dc:creator>Vignesh Manoharan</dc:creator>
  <cp:lastModifiedBy>Vignesh Manoharan</cp:lastModifiedBy>
  <cp:revision>2</cp:revision>
  <dcterms:created xsi:type="dcterms:W3CDTF">2020-12-29T16:48:35Z</dcterms:created>
  <dcterms:modified xsi:type="dcterms:W3CDTF">2020-12-29T16:58:27Z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bc4404-d96b-4544-9544-a30b749faca9_Enabled">
    <vt:lpwstr>true</vt:lpwstr>
  </property>
  <property fmtid="{D5CDD505-2E9C-101B-9397-08002B2CF9AE}" pid="3" name="MSIP_Label_f0bc4404-d96b-4544-9544-a30b749faca9_SetDate">
    <vt:lpwstr>2020-12-29T16:48:41Z</vt:lpwstr>
  </property>
  <property fmtid="{D5CDD505-2E9C-101B-9397-08002B2CF9AE}" pid="4" name="MSIP_Label_f0bc4404-d96b-4544-9544-a30b749faca9_Method">
    <vt:lpwstr>Standard</vt:lpwstr>
  </property>
  <property fmtid="{D5CDD505-2E9C-101B-9397-08002B2CF9AE}" pid="5" name="MSIP_Label_f0bc4404-d96b-4544-9544-a30b749faca9_Name">
    <vt:lpwstr>Internal</vt:lpwstr>
  </property>
  <property fmtid="{D5CDD505-2E9C-101B-9397-08002B2CF9AE}" pid="6" name="MSIP_Label_f0bc4404-d96b-4544-9544-a30b749faca9_SiteId">
    <vt:lpwstr>176bdcf0-2ce3-4610-962a-d59c1f5ce9f6</vt:lpwstr>
  </property>
  <property fmtid="{D5CDD505-2E9C-101B-9397-08002B2CF9AE}" pid="7" name="MSIP_Label_f0bc4404-d96b-4544-9544-a30b749faca9_ActionId">
    <vt:lpwstr>ee661a26-d88b-43a8-8460-80173b111f8c</vt:lpwstr>
  </property>
  <property fmtid="{D5CDD505-2E9C-101B-9397-08002B2CF9AE}" pid="8" name="MSIP_Label_f0bc4404-d96b-4544-9544-a30b749faca9_ContentBits">
    <vt:lpwstr>0</vt:lpwstr>
  </property>
</Properties>
</file>