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38692568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38692568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38692568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38692568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363e474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363e474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363e4742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363e4742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3690f8a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3690f8a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3690f8a9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3690f8a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3690f8a9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3690f8a9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38692568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38692568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38692568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38692568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38692568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38692568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3869256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3869256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38692568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38692568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1dedb9aa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1dedb9aa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1cb76ae0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1cb76ae0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38692568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38692568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38692568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38692568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38692568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38692568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38692568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38692568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38692568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38692568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38692568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38692568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38692568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38692568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1cb76ae0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1cb76ae0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172" y="205067"/>
            <a:ext cx="8228763" cy="85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172" y="1203299"/>
            <a:ext cx="8228763" cy="29826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indent="-228600" lvl="1" marL="9144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2pPr>
            <a:lvl3pPr indent="-228600" lvl="2" marL="13716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4pPr>
            <a:lvl5pPr indent="-228600" lvl="4" marL="22860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5pPr>
            <a:lvl6pPr indent="-228600" lvl="5" marL="27432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7pPr>
            <a:lvl8pPr indent="-228600" lvl="7" marL="36576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8pPr>
            <a:lvl9pPr indent="-228600" lvl="8" marL="4114800" algn="l">
              <a:spcBef>
                <a:spcPts val="1200"/>
              </a:spcBef>
              <a:spcAft>
                <a:spcPts val="120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Bioinformatic approaches to regulatory genomics and epigenomics</a:t>
            </a:r>
            <a:endParaRPr/>
          </a:p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11700" y="3071840"/>
            <a:ext cx="8520600" cy="19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376-​1347-00L - 2022  |  week 07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Pierre-Luc Germain</a:t>
            </a:r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75050"/>
            <a:ext cx="1921075" cy="76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/>
        </p:nvSpPr>
        <p:spPr>
          <a:xfrm>
            <a:off x="306225" y="526225"/>
            <a:ext cx="4836300" cy="4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…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1900 - Rediscovery of Mendel’s work (1860s)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1913 - Chromosomes are linear arrays of genes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1941 - the one-gene-one-enzyme hypothesis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rgbClr val="999999"/>
                </a:solidFill>
              </a:rPr>
              <a:t>1944 - DNA is the genetic material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1951 - First protein sequenced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1977 - DNA sequencing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1977 - Eukaryotic genes are spliced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1995 - First bacterial genomes sequenced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2000 - Next Generation Sequencing (NGS)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2001 - Draft of the human genome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2003 - RNA-seq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2006 - ChIP-seq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2008 - DNAse-seq, MNase-seq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2012 - ATAC-seq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</a:t>
            </a:r>
            <a:endParaRPr/>
          </a:p>
        </p:txBody>
      </p:sp>
      <p:cxnSp>
        <p:nvCxnSpPr>
          <p:cNvPr id="123" name="Google Shape;123;p23"/>
          <p:cNvCxnSpPr/>
          <p:nvPr/>
        </p:nvCxnSpPr>
        <p:spPr>
          <a:xfrm>
            <a:off x="172525" y="645550"/>
            <a:ext cx="0" cy="427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4" name="Google Shape;124;p23"/>
          <p:cNvSpPr txBox="1"/>
          <p:nvPr/>
        </p:nvSpPr>
        <p:spPr>
          <a:xfrm>
            <a:off x="83100" y="-12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20"/>
              <a:t>Returning to our </a:t>
            </a:r>
            <a:r>
              <a:rPr lang="en-GB" sz="2320">
                <a:solidFill>
                  <a:srgbClr val="000000"/>
                </a:solidFill>
              </a:rPr>
              <a:t>very brief history of genetics &amp; genomics</a:t>
            </a:r>
            <a:endParaRPr sz="2320">
              <a:solidFill>
                <a:srgbClr val="000000"/>
              </a:solidFill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9425" y="1798650"/>
            <a:ext cx="3696675" cy="263317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/>
          <p:nvPr/>
        </p:nvSpPr>
        <p:spPr>
          <a:xfrm>
            <a:off x="2924525" y="3781000"/>
            <a:ext cx="212700" cy="534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/>
        </p:nvSpPr>
        <p:spPr>
          <a:xfrm>
            <a:off x="3110100" y="3802000"/>
            <a:ext cx="138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Accessibility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assays</a:t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ATAC-seq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40300"/>
            <a:ext cx="3819200" cy="348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/>
        </p:nvSpPr>
        <p:spPr>
          <a:xfrm>
            <a:off x="5773575" y="1349500"/>
            <a:ext cx="2160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ATAC-seq recently became extremely popular due to its information content and low material requirement (i.e. # cells)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1593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Chromatin accessibility assays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55650"/>
            <a:ext cx="5211325" cy="420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/>
          <p:nvPr/>
        </p:nvSpPr>
        <p:spPr>
          <a:xfrm>
            <a:off x="205250" y="4822300"/>
            <a:ext cx="453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9999"/>
                </a:solidFill>
              </a:rPr>
              <a:t>(</a:t>
            </a:r>
            <a:r>
              <a:rPr lang="en-GB" sz="1000">
                <a:solidFill>
                  <a:srgbClr val="999999"/>
                </a:solidFill>
              </a:rPr>
              <a:t>Hsu et al., Epigenetics in Human Disease, 2018)</a:t>
            </a:r>
            <a:endParaRPr sz="1000">
              <a:solidFill>
                <a:srgbClr val="999999"/>
              </a:solidFill>
            </a:endParaRPr>
          </a:p>
        </p:txBody>
      </p:sp>
      <p:grpSp>
        <p:nvGrpSpPr>
          <p:cNvPr id="142" name="Google Shape;142;p25"/>
          <p:cNvGrpSpPr/>
          <p:nvPr/>
        </p:nvGrpSpPr>
        <p:grpSpPr>
          <a:xfrm>
            <a:off x="5514825" y="2494575"/>
            <a:ext cx="3629100" cy="2267950"/>
            <a:chOff x="5514825" y="2494575"/>
            <a:chExt cx="3629100" cy="2267950"/>
          </a:xfrm>
        </p:grpSpPr>
        <p:sp>
          <p:nvSpPr>
            <p:cNvPr id="143" name="Google Shape;143;p25"/>
            <p:cNvSpPr txBox="1"/>
            <p:nvPr/>
          </p:nvSpPr>
          <p:spPr>
            <a:xfrm>
              <a:off x="5990325" y="2494575"/>
              <a:ext cx="2185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Nucleosome positions</a:t>
              </a:r>
              <a:endParaRPr/>
            </a:p>
          </p:txBody>
        </p:sp>
        <p:sp>
          <p:nvSpPr>
            <p:cNvPr id="144" name="Google Shape;144;p25"/>
            <p:cNvSpPr txBox="1"/>
            <p:nvPr/>
          </p:nvSpPr>
          <p:spPr>
            <a:xfrm>
              <a:off x="5990325" y="2951775"/>
              <a:ext cx="31536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DNase1-hypersensitive sites (DHS)</a:t>
              </a:r>
              <a:br>
                <a:rPr lang="en-GB"/>
              </a:br>
              <a:r>
                <a:rPr lang="en-GB"/>
                <a:t>         → regulatory elements</a:t>
              </a:r>
              <a:endParaRPr/>
            </a:p>
          </p:txBody>
        </p:sp>
        <p:sp>
          <p:nvSpPr>
            <p:cNvPr id="145" name="Google Shape;145;p25"/>
            <p:cNvSpPr txBox="1"/>
            <p:nvPr/>
          </p:nvSpPr>
          <p:spPr>
            <a:xfrm>
              <a:off x="5990350" y="4024975"/>
              <a:ext cx="2961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Both</a:t>
              </a:r>
              <a:endParaRPr/>
            </a:p>
          </p:txBody>
        </p:sp>
        <p:sp>
          <p:nvSpPr>
            <p:cNvPr id="146" name="Google Shape;146;p25"/>
            <p:cNvSpPr/>
            <p:nvPr/>
          </p:nvSpPr>
          <p:spPr>
            <a:xfrm>
              <a:off x="5589850" y="3687625"/>
              <a:ext cx="400500" cy="10749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7" name="Google Shape;147;p25"/>
            <p:cNvCxnSpPr>
              <a:endCxn id="143" idx="1"/>
            </p:cNvCxnSpPr>
            <p:nvPr/>
          </p:nvCxnSpPr>
          <p:spPr>
            <a:xfrm flipH="1" rot="10800000">
              <a:off x="5514825" y="2694675"/>
              <a:ext cx="475500" cy="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8" name="Google Shape;148;p25"/>
            <p:cNvCxnSpPr/>
            <p:nvPr/>
          </p:nvCxnSpPr>
          <p:spPr>
            <a:xfrm flipH="1" rot="10800000">
              <a:off x="5514825" y="3228075"/>
              <a:ext cx="475500" cy="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76200"/>
            <a:ext cx="6426400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/>
          <p:nvPr/>
        </p:nvSpPr>
        <p:spPr>
          <a:xfrm>
            <a:off x="7338250" y="4513200"/>
            <a:ext cx="174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99999"/>
                </a:solidFill>
              </a:rPr>
              <a:t>(Adapted from </a:t>
            </a:r>
            <a:r>
              <a:rPr lang="en-GB" sz="1200">
                <a:solidFill>
                  <a:srgbClr val="999999"/>
                </a:solidFill>
              </a:rPr>
              <a:t>Fox et al., Nat Comm 2020)</a:t>
            </a:r>
            <a:endParaRPr sz="1200">
              <a:solidFill>
                <a:srgbClr val="999999"/>
              </a:solidFill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7018825" y="321650"/>
            <a:ext cx="1964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ATAC signal tells us that something is happening, it just doesn’t tell us what exactly…</a:t>
            </a:r>
            <a:endParaRPr/>
          </a:p>
        </p:txBody>
      </p:sp>
      <p:sp>
        <p:nvSpPr>
          <p:cNvPr id="156" name="Google Shape;156;p26"/>
          <p:cNvSpPr/>
          <p:nvPr/>
        </p:nvSpPr>
        <p:spPr>
          <a:xfrm>
            <a:off x="6474450" y="4106150"/>
            <a:ext cx="211200" cy="961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/>
          <p:nvPr/>
        </p:nvSpPr>
        <p:spPr>
          <a:xfrm>
            <a:off x="6474450" y="1075775"/>
            <a:ext cx="211200" cy="2315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6"/>
          <p:cNvSpPr txBox="1"/>
          <p:nvPr/>
        </p:nvSpPr>
        <p:spPr>
          <a:xfrm rot="5400000">
            <a:off x="6437250" y="2056325"/>
            <a:ext cx="850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ChIP-seq</a:t>
            </a:r>
            <a:endParaRPr sz="1100"/>
          </a:p>
        </p:txBody>
      </p:sp>
      <p:sp>
        <p:nvSpPr>
          <p:cNvPr id="159" name="Google Shape;159;p26"/>
          <p:cNvSpPr txBox="1"/>
          <p:nvPr/>
        </p:nvSpPr>
        <p:spPr>
          <a:xfrm rot="5400000">
            <a:off x="6437250" y="4409750"/>
            <a:ext cx="850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ChIP-seq</a:t>
            </a:r>
            <a:endParaRPr sz="1100"/>
          </a:p>
        </p:txBody>
      </p:sp>
      <p:sp>
        <p:nvSpPr>
          <p:cNvPr id="160" name="Google Shape;160;p26"/>
          <p:cNvSpPr/>
          <p:nvPr/>
        </p:nvSpPr>
        <p:spPr>
          <a:xfrm>
            <a:off x="6545825" y="3539475"/>
            <a:ext cx="408300" cy="307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600" y="0"/>
            <a:ext cx="810539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7"/>
          <p:cNvSpPr txBox="1"/>
          <p:nvPr/>
        </p:nvSpPr>
        <p:spPr>
          <a:xfrm>
            <a:off x="7416900" y="4589400"/>
            <a:ext cx="172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7B7B7"/>
                </a:solidFill>
              </a:rPr>
              <a:t>(CC BY-SA plger, made with Biorender)</a:t>
            </a:r>
            <a:endParaRPr sz="1200">
              <a:solidFill>
                <a:srgbClr val="B7B7B7"/>
              </a:solidFill>
            </a:endParaRPr>
          </a:p>
        </p:txBody>
      </p:sp>
      <p:sp>
        <p:nvSpPr>
          <p:cNvPr id="167" name="Google Shape;167;p27"/>
          <p:cNvSpPr txBox="1"/>
          <p:nvPr/>
        </p:nvSpPr>
        <p:spPr>
          <a:xfrm>
            <a:off x="0" y="114875"/>
            <a:ext cx="1355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ATACseq</a:t>
            </a:r>
            <a:endParaRPr b="1" sz="1700"/>
          </a:p>
        </p:txBody>
      </p:sp>
      <p:grpSp>
        <p:nvGrpSpPr>
          <p:cNvPr id="168" name="Google Shape;168;p27"/>
          <p:cNvGrpSpPr/>
          <p:nvPr/>
        </p:nvGrpSpPr>
        <p:grpSpPr>
          <a:xfrm>
            <a:off x="569625" y="3074425"/>
            <a:ext cx="6221700" cy="2069075"/>
            <a:chOff x="569625" y="3074425"/>
            <a:chExt cx="6221700" cy="2069075"/>
          </a:xfrm>
        </p:grpSpPr>
        <p:grpSp>
          <p:nvGrpSpPr>
            <p:cNvPr id="169" name="Google Shape;169;p27"/>
            <p:cNvGrpSpPr/>
            <p:nvPr/>
          </p:nvGrpSpPr>
          <p:grpSpPr>
            <a:xfrm>
              <a:off x="759275" y="3074425"/>
              <a:ext cx="6032050" cy="2069075"/>
              <a:chOff x="759275" y="3074425"/>
              <a:chExt cx="6032050" cy="2069075"/>
            </a:xfrm>
          </p:grpSpPr>
          <p:pic>
            <p:nvPicPr>
              <p:cNvPr id="170" name="Google Shape;170;p2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59275" y="3074425"/>
                <a:ext cx="2669775" cy="206907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71" name="Google Shape;171;p27"/>
              <p:cNvCxnSpPr/>
              <p:nvPr/>
            </p:nvCxnSpPr>
            <p:spPr>
              <a:xfrm flipH="1" rot="10800000">
                <a:off x="1476725" y="3337150"/>
                <a:ext cx="1935600" cy="2754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72" name="Google Shape;172;p27"/>
              <p:cNvCxnSpPr/>
              <p:nvPr/>
            </p:nvCxnSpPr>
            <p:spPr>
              <a:xfrm flipH="1" rot="10800000">
                <a:off x="1921125" y="3737563"/>
                <a:ext cx="4870200" cy="5091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73" name="Google Shape;173;p27"/>
              <p:cNvCxnSpPr/>
              <p:nvPr/>
            </p:nvCxnSpPr>
            <p:spPr>
              <a:xfrm flipH="1" rot="10800000">
                <a:off x="2311025" y="3554250"/>
                <a:ext cx="3045300" cy="951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74" name="Google Shape;174;p27"/>
              <p:cNvSpPr txBox="1"/>
              <p:nvPr/>
            </p:nvSpPr>
            <p:spPr>
              <a:xfrm>
                <a:off x="1268150" y="4505250"/>
                <a:ext cx="13014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/>
                  <a:t>NF   mono-      di-</a:t>
                </a:r>
                <a:endParaRPr sz="1000"/>
              </a:p>
            </p:txBody>
          </p:sp>
        </p:grpSp>
        <p:sp>
          <p:nvSpPr>
            <p:cNvPr id="175" name="Google Shape;175;p27"/>
            <p:cNvSpPr txBox="1"/>
            <p:nvPr/>
          </p:nvSpPr>
          <p:spPr>
            <a:xfrm rot="-5400000">
              <a:off x="149325" y="3786650"/>
              <a:ext cx="12408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%</a:t>
              </a:r>
              <a:r>
                <a:rPr lang="en-GB"/>
                <a:t> fragments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600" y="-13"/>
            <a:ext cx="8105399" cy="483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00" y="2995213"/>
            <a:ext cx="2669775" cy="2069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28"/>
          <p:cNvCxnSpPr/>
          <p:nvPr/>
        </p:nvCxnSpPr>
        <p:spPr>
          <a:xfrm>
            <a:off x="1510100" y="4263300"/>
            <a:ext cx="1243200" cy="8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28"/>
          <p:cNvSpPr/>
          <p:nvPr/>
        </p:nvSpPr>
        <p:spPr>
          <a:xfrm>
            <a:off x="1284825" y="4063075"/>
            <a:ext cx="216900" cy="775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8"/>
          <p:cNvSpPr txBox="1"/>
          <p:nvPr/>
        </p:nvSpPr>
        <p:spPr>
          <a:xfrm>
            <a:off x="565632" y="4429061"/>
            <a:ext cx="130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NF   mono-      di-</a:t>
            </a:r>
            <a:endParaRPr sz="1000"/>
          </a:p>
        </p:txBody>
      </p:sp>
      <p:sp>
        <p:nvSpPr>
          <p:cNvPr id="185" name="Google Shape;185;p28"/>
          <p:cNvSpPr txBox="1"/>
          <p:nvPr/>
        </p:nvSpPr>
        <p:spPr>
          <a:xfrm>
            <a:off x="0" y="114875"/>
            <a:ext cx="1355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ATACseq</a:t>
            </a:r>
            <a:endParaRPr b="1" sz="1700"/>
          </a:p>
        </p:txBody>
      </p:sp>
      <p:sp>
        <p:nvSpPr>
          <p:cNvPr id="186" name="Google Shape;186;p28"/>
          <p:cNvSpPr txBox="1"/>
          <p:nvPr/>
        </p:nvSpPr>
        <p:spPr>
          <a:xfrm>
            <a:off x="7416900" y="4589400"/>
            <a:ext cx="172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7B7B7"/>
                </a:solidFill>
              </a:rPr>
              <a:t>(CC BY-SA plger, made with Biorender)</a:t>
            </a:r>
            <a:endParaRPr sz="12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208325" y="35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7558"/>
              <a:buNone/>
            </a:pPr>
            <a:r>
              <a:rPr lang="en-GB" sz="1720"/>
              <a:t>This means that once we have the data, we can split the fragments according to size in order to obtain specific information about different kinds of chromatin signals</a:t>
            </a:r>
            <a:endParaRPr sz="1720"/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47505"/>
            <a:ext cx="3754850" cy="291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/>
          <p:nvPr/>
        </p:nvSpPr>
        <p:spPr>
          <a:xfrm>
            <a:off x="1013262" y="2237671"/>
            <a:ext cx="362400" cy="2088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9"/>
          <p:cNvSpPr/>
          <p:nvPr/>
        </p:nvSpPr>
        <p:spPr>
          <a:xfrm>
            <a:off x="1549112" y="2452012"/>
            <a:ext cx="362400" cy="1874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9"/>
          <p:cNvSpPr txBox="1"/>
          <p:nvPr/>
        </p:nvSpPr>
        <p:spPr>
          <a:xfrm>
            <a:off x="1229150" y="1298075"/>
            <a:ext cx="484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Nucleosome-free signal → Transcription factors</a:t>
            </a:r>
            <a:endParaRPr sz="1500"/>
          </a:p>
        </p:txBody>
      </p:sp>
      <p:sp>
        <p:nvSpPr>
          <p:cNvPr id="196" name="Google Shape;196;p29"/>
          <p:cNvSpPr txBox="1"/>
          <p:nvPr/>
        </p:nvSpPr>
        <p:spPr>
          <a:xfrm>
            <a:off x="2802925" y="2954675"/>
            <a:ext cx="1516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Nucleosome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signal</a:t>
            </a:r>
            <a:endParaRPr sz="1500"/>
          </a:p>
        </p:txBody>
      </p:sp>
      <p:cxnSp>
        <p:nvCxnSpPr>
          <p:cNvPr id="197" name="Google Shape;197;p29"/>
          <p:cNvCxnSpPr/>
          <p:nvPr/>
        </p:nvCxnSpPr>
        <p:spPr>
          <a:xfrm>
            <a:off x="1911500" y="3277925"/>
            <a:ext cx="8454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9"/>
          <p:cNvCxnSpPr/>
          <p:nvPr/>
        </p:nvCxnSpPr>
        <p:spPr>
          <a:xfrm flipH="1" rot="10800000">
            <a:off x="1375650" y="1642775"/>
            <a:ext cx="554400" cy="594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Practical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25" y="1162850"/>
            <a:ext cx="4501574" cy="250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1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Estimating TF activity from accessibility and footprints</a:t>
            </a:r>
            <a:endParaRPr/>
          </a:p>
        </p:txBody>
      </p:sp>
      <p:sp>
        <p:nvSpPr>
          <p:cNvPr id="210" name="Google Shape;210;p31"/>
          <p:cNvSpPr txBox="1"/>
          <p:nvPr/>
        </p:nvSpPr>
        <p:spPr>
          <a:xfrm>
            <a:off x="152400" y="4572000"/>
            <a:ext cx="3981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B7B7B7"/>
                </a:solidFill>
              </a:rPr>
              <a:t>(Baek, Goldstein and Hager, Cell Reports 2017)</a:t>
            </a:r>
            <a:endParaRPr sz="13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Estimating TF activity from accessibility and footprints</a:t>
            </a:r>
            <a:endParaRPr/>
          </a:p>
        </p:txBody>
      </p:sp>
      <p:pic>
        <p:nvPicPr>
          <p:cNvPr id="216" name="Google Shape;2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1525"/>
            <a:ext cx="3755625" cy="222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3650" y="1263300"/>
            <a:ext cx="4931176" cy="3657628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2"/>
          <p:cNvSpPr txBox="1"/>
          <p:nvPr/>
        </p:nvSpPr>
        <p:spPr>
          <a:xfrm>
            <a:off x="152400" y="4572000"/>
            <a:ext cx="3981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B7B7B7"/>
                </a:solidFill>
              </a:rPr>
              <a:t>(</a:t>
            </a:r>
            <a:r>
              <a:rPr lang="en-GB" sz="1300">
                <a:solidFill>
                  <a:srgbClr val="B7B7B7"/>
                </a:solidFill>
              </a:rPr>
              <a:t>Baek, Goldstein and Hager, Cell Reports 2017)</a:t>
            </a:r>
            <a:endParaRPr sz="1300">
              <a:solidFill>
                <a:srgbClr val="B7B7B7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Today’s plan</a:t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921300" y="1413225"/>
            <a:ext cx="6964200" cy="32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(launch install)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Debriefing on the assignment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DNA accessibility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ATAC-seq analysis (practical)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Nucleosome positioning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20"/>
              <a:t>“Shifting” ATAC-seq</a:t>
            </a:r>
            <a:endParaRPr sz="2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20"/>
              <a:t>alignments</a:t>
            </a:r>
            <a:endParaRPr sz="2420"/>
          </a:p>
        </p:txBody>
      </p:sp>
      <p:pic>
        <p:nvPicPr>
          <p:cNvPr id="224" name="Google Shape;2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4877" y="281650"/>
            <a:ext cx="4935874" cy="463627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3"/>
          <p:cNvSpPr/>
          <p:nvPr/>
        </p:nvSpPr>
        <p:spPr>
          <a:xfrm>
            <a:off x="6921400" y="264150"/>
            <a:ext cx="2482800" cy="230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3"/>
          <p:cNvSpPr txBox="1"/>
          <p:nvPr/>
        </p:nvSpPr>
        <p:spPr>
          <a:xfrm>
            <a:off x="6101650" y="1743325"/>
            <a:ext cx="2934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B7B7B7"/>
                </a:solidFill>
              </a:rPr>
              <a:t>(adapted from</a:t>
            </a:r>
            <a:br>
              <a:rPr lang="en-GB" sz="1100">
                <a:solidFill>
                  <a:srgbClr val="B7B7B7"/>
                </a:solidFill>
              </a:rPr>
            </a:br>
            <a:r>
              <a:rPr lang="en-GB" sz="1100">
                <a:solidFill>
                  <a:srgbClr val="B7B7B7"/>
                </a:solidFill>
              </a:rPr>
              <a:t>Zhijian et al.,</a:t>
            </a:r>
            <a:endParaRPr sz="1100">
              <a:solidFill>
                <a:srgbClr val="B7B7B7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B7B7B7"/>
                </a:solidFill>
              </a:rPr>
              <a:t>Genome Biology 2019)</a:t>
            </a:r>
            <a:endParaRPr sz="1100">
              <a:solidFill>
                <a:srgbClr val="B7B7B7"/>
              </a:solidFill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537875" y="1949825"/>
            <a:ext cx="36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3"/>
          <p:cNvSpPr txBox="1"/>
          <p:nvPr/>
        </p:nvSpPr>
        <p:spPr>
          <a:xfrm>
            <a:off x="374600" y="1877775"/>
            <a:ext cx="3549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From a given ATAC-seq insertion site, the exact region that is accessible is a few nucleotides from the start of the read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doing high-resolution things like footprinting, one therefore typically shifts the cut sites by +4/-5nt, so that it is placed in the middle of where the Tn5 was binding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(For most other purposes, this is too fine-grained to make a difference)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25" y="51725"/>
            <a:ext cx="3089070" cy="504004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4"/>
          <p:cNvSpPr txBox="1"/>
          <p:nvPr/>
        </p:nvSpPr>
        <p:spPr>
          <a:xfrm>
            <a:off x="6144000" y="4743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7B7B7"/>
                </a:solidFill>
              </a:rPr>
              <a:t>(</a:t>
            </a:r>
            <a:r>
              <a:rPr lang="en-GB" sz="1200">
                <a:solidFill>
                  <a:srgbClr val="B7B7B7"/>
                </a:solidFill>
              </a:rPr>
              <a:t>Kubik, Bruzzone and Shore, 2017)</a:t>
            </a:r>
            <a:endParaRPr sz="1200">
              <a:solidFill>
                <a:srgbClr val="B7B7B7"/>
              </a:solidFill>
            </a:endParaRPr>
          </a:p>
        </p:txBody>
      </p:sp>
      <p:pic>
        <p:nvPicPr>
          <p:cNvPr id="235" name="Google Shape;23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0274" y="1164035"/>
            <a:ext cx="4265550" cy="341244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4"/>
          <p:cNvSpPr txBox="1"/>
          <p:nvPr/>
        </p:nvSpPr>
        <p:spPr>
          <a:xfrm>
            <a:off x="5345200" y="103450"/>
            <a:ext cx="3630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Nucleosome positioning</a:t>
            </a:r>
            <a:endParaRPr b="1" sz="1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17391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5"/>
          <p:cNvSpPr txBox="1"/>
          <p:nvPr/>
        </p:nvSpPr>
        <p:spPr>
          <a:xfrm>
            <a:off x="6206925" y="4742650"/>
            <a:ext cx="284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</a:rPr>
              <a:t>(Klemm, Shipony and Greenleaf, 2019)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235500" y="90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</a:t>
            </a:r>
            <a:endParaRPr/>
          </a:p>
        </p:txBody>
      </p:sp>
      <p:sp>
        <p:nvSpPr>
          <p:cNvPr id="248" name="Google Shape;248;p36"/>
          <p:cNvSpPr txBox="1"/>
          <p:nvPr>
            <p:ph idx="1" type="body"/>
          </p:nvPr>
        </p:nvSpPr>
        <p:spPr>
          <a:xfrm>
            <a:off x="159300" y="1533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In the same dataset of ATAC on chr19, plot the insertion (i.e. ‘cuts’) profile of, respectively, nucleosome-free and nucleosome-containing fragments, around the high-confidence motifs of two factors.</a:t>
            </a:r>
            <a:br>
              <a:rPr lang="en-GB" sz="1700">
                <a:solidFill>
                  <a:schemeClr val="dk1"/>
                </a:solidFill>
              </a:rPr>
            </a:br>
            <a:r>
              <a:rPr lang="en-GB" sz="1700">
                <a:solidFill>
                  <a:srgbClr val="666666"/>
                </a:solidFill>
              </a:rPr>
              <a:t>You can choose your own factors of interest, or for instance use</a:t>
            </a:r>
            <a:r>
              <a:rPr lang="en-GB" sz="1700">
                <a:solidFill>
                  <a:srgbClr val="666666"/>
                </a:solidFill>
              </a:rPr>
              <a:t> </a:t>
            </a:r>
            <a:r>
              <a:rPr lang="en-GB" sz="1700">
                <a:solidFill>
                  <a:srgbClr val="666666"/>
                </a:solidFill>
              </a:rPr>
              <a:t>REST and the glucocorticoid receptor (search “GCR”)</a:t>
            </a:r>
            <a:br>
              <a:rPr lang="en-GB" sz="1700"/>
            </a:br>
            <a:endParaRPr sz="17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Expected form of the answer:</a:t>
            </a:r>
            <a:r>
              <a:rPr lang="en-GB" sz="1700"/>
              <a:t> 2 figures (one for each factor),</a:t>
            </a:r>
            <a:br>
              <a:rPr lang="en-GB" sz="1700"/>
            </a:br>
            <a:r>
              <a:rPr lang="en-GB" sz="1700"/>
              <a:t>     each containing the heatmaps of the two signals around the motifs</a:t>
            </a:r>
            <a:endParaRPr sz="17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700"/>
              <a:t>Don't forget to render your markdown and push it as </a:t>
            </a:r>
            <a:r>
              <a:rPr lang="en-GB" sz="17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assignment.html</a:t>
            </a:r>
            <a:r>
              <a:rPr lang="en-GB" sz="1700"/>
              <a:t> !</a:t>
            </a:r>
            <a:endParaRPr sz="1700"/>
          </a:p>
        </p:txBody>
      </p:sp>
      <p:sp>
        <p:nvSpPr>
          <p:cNvPr id="249" name="Google Shape;249;p36"/>
          <p:cNvSpPr txBox="1"/>
          <p:nvPr/>
        </p:nvSpPr>
        <p:spPr>
          <a:xfrm>
            <a:off x="6923450" y="98200"/>
            <a:ext cx="1881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Due to holidays we’re seeing each other next time on the </a:t>
            </a:r>
            <a:r>
              <a:rPr b="1" lang="en-GB" sz="1500"/>
              <a:t>29th</a:t>
            </a:r>
            <a:r>
              <a:rPr lang="en-GB" sz="1500"/>
              <a:t>!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Debriefing on the assignment</a:t>
            </a:r>
            <a:endParaRPr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25" y="1231050"/>
            <a:ext cx="6513951" cy="28826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6323325" y="633250"/>
            <a:ext cx="200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TF: Nanog</a:t>
            </a:r>
            <a:endParaRPr b="1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Debriefing on the assignment</a:t>
            </a:r>
            <a:endParaRPr/>
          </a:p>
        </p:txBody>
      </p:sp>
      <p:sp>
        <p:nvSpPr>
          <p:cNvPr id="78" name="Google Shape;78;p17"/>
          <p:cNvSpPr txBox="1"/>
          <p:nvPr/>
        </p:nvSpPr>
        <p:spPr>
          <a:xfrm>
            <a:off x="6323325" y="633250"/>
            <a:ext cx="200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TF: REST</a:t>
            </a:r>
            <a:endParaRPr b="1" sz="1600"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00" y="1290413"/>
            <a:ext cx="8839201" cy="1572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00" y="3089041"/>
            <a:ext cx="8839200" cy="146532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4621075" y="4708425"/>
            <a:ext cx="446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What’s the problem here?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Debriefing on the assignment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25" y="1113000"/>
            <a:ext cx="7465650" cy="28187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6323325" y="633250"/>
            <a:ext cx="200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TF: MYOD1</a:t>
            </a:r>
            <a:endParaRPr b="1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Debriefing on the assignment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5325"/>
            <a:ext cx="3416432" cy="41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5850" y="1309300"/>
            <a:ext cx="6421175" cy="10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/>
          <p:nvPr/>
        </p:nvSpPr>
        <p:spPr>
          <a:xfrm>
            <a:off x="3770000" y="1074800"/>
            <a:ext cx="5308500" cy="1549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341174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7556350" y="1803350"/>
            <a:ext cx="1462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Of the 9675 GATA1 peaks, 7277 (~75%) contain a GATA1 motif, but…</a:t>
            </a:r>
            <a:endParaRPr/>
          </a:p>
        </p:txBody>
      </p:sp>
      <p:cxnSp>
        <p:nvCxnSpPr>
          <p:cNvPr id="103" name="Google Shape;103;p20"/>
          <p:cNvCxnSpPr>
            <a:stCxn id="102" idx="2"/>
          </p:cNvCxnSpPr>
          <p:nvPr/>
        </p:nvCxnSpPr>
        <p:spPr>
          <a:xfrm rot="5400000">
            <a:off x="5443150" y="2011550"/>
            <a:ext cx="1575000" cy="4113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20"/>
          <p:cNvSpPr txBox="1"/>
          <p:nvPr/>
        </p:nvSpPr>
        <p:spPr>
          <a:xfrm>
            <a:off x="7713650" y="633250"/>
            <a:ext cx="1227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TF: GATA1</a:t>
            </a:r>
            <a:endParaRPr b="1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25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proportion of binding sites that show the motif depends on the TF (ranging from roughly 20 to 95%)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proportion of (genome-wide) motif instances that are bound by the factor is typically very very small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-GB"/>
              <a:t>This means that something else determines whether a stretch of DNA will be bound</a:t>
            </a:r>
            <a:endParaRPr/>
          </a:p>
        </p:txBody>
      </p:sp>
      <p:sp>
        <p:nvSpPr>
          <p:cNvPr id="110" name="Google Shape;110;p21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Debriefing on the assignment – wrapping up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75" y="995325"/>
            <a:ext cx="8660225" cy="39159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/>
        </p:nvSpPr>
        <p:spPr>
          <a:xfrm>
            <a:off x="6206925" y="4818850"/>
            <a:ext cx="284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</a:rPr>
              <a:t>(Klemm, Shipony and Greenleaf, 2019)</a:t>
            </a:r>
            <a:endParaRPr/>
          </a:p>
        </p:txBody>
      </p:sp>
      <p:sp>
        <p:nvSpPr>
          <p:cNvPr id="117" name="Google Shape;117;p22"/>
          <p:cNvSpPr txBox="1"/>
          <p:nvPr>
            <p:ph type="title"/>
          </p:nvPr>
        </p:nvSpPr>
        <p:spPr>
          <a:xfrm>
            <a:off x="159300" y="64025"/>
            <a:ext cx="8520600" cy="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420"/>
              <a:t>DNA accessibility</a:t>
            </a:r>
            <a:r>
              <a:rPr lang="en-GB" sz="2420"/>
              <a:t>, which is associated to lower nucleosome density, </a:t>
            </a:r>
            <a:r>
              <a:rPr b="1" lang="en-GB" sz="2420"/>
              <a:t>reflects activity</a:t>
            </a:r>
            <a:endParaRPr b="1" sz="24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