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9ed80f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9ed80f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8549f8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f8549f8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0d21e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0d21e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0d21e6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80d21e6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80d21e6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80d21e6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22910584d_1_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022910584d_1_0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9ed80f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39ed80f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823d9a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8823d9a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8823d9a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8823d9a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1d6eedfe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1d6eedfe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90d556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90d556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80d21e6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80d21e6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9d129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9d129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90d5565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90d5565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9d1295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99d1295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0d5565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0d5565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0d5565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0d5565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9d1295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9d1295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9ed80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9ed80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bioconductor.org/packages/release/bioc/html/Rsubread.html" TargetMode="External"/><Relationship Id="rId10" Type="http://schemas.openxmlformats.org/officeDocument/2006/relationships/hyperlink" Target="https://bioconductor.org/packages/release/bioc/vignettes/QuasR/inst/doc/QuasR.html" TargetMode="External"/><Relationship Id="rId12" Type="http://schemas.openxmlformats.org/officeDocument/2006/relationships/hyperlink" Target="https://github.com/ETHZ-INS/epiwrap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ioinformatics.babraham.ac.uk/projects/fastqc/" TargetMode="External"/><Relationship Id="rId4" Type="http://schemas.openxmlformats.org/officeDocument/2006/relationships/hyperlink" Target="http://www.usadellab.org/cms/?page=trimmomatic" TargetMode="External"/><Relationship Id="rId9" Type="http://schemas.openxmlformats.org/officeDocument/2006/relationships/hyperlink" Target="http://www.bioconductor.org/packages/release/bioc/html/Rfastp.html" TargetMode="External"/><Relationship Id="rId5" Type="http://schemas.openxmlformats.org/officeDocument/2006/relationships/hyperlink" Target="http://bowtie-bio.sourceforge.net/bowtie2/" TargetMode="External"/><Relationship Id="rId6" Type="http://schemas.openxmlformats.org/officeDocument/2006/relationships/hyperlink" Target="https://broadinstitute.github.io/picard/" TargetMode="External"/><Relationship Id="rId7" Type="http://schemas.openxmlformats.org/officeDocument/2006/relationships/hyperlink" Target="https://deeptools.readthedocs.io" TargetMode="External"/><Relationship Id="rId8" Type="http://schemas.openxmlformats.org/officeDocument/2006/relationships/hyperlink" Target="http://www.bioconductor.org/packages/release/bioc/html/Rfastp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encodeproject.org/files/ENCFF001LJN/@@download/ENCFF001LJN.fastq.gz" TargetMode="External"/><Relationship Id="rId4" Type="http://schemas.openxmlformats.org/officeDocument/2006/relationships/hyperlink" Target="https://www.encodeproject.org/files/ENCFF001KEU/@@download/ENCFF001KEU.fastq.g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- 2022  |  week 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Generation Sequencing (NGS)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2833076"/>
            <a:ext cx="5136601" cy="201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3"/>
          <p:cNvCxnSpPr/>
          <p:nvPr/>
        </p:nvCxnSpPr>
        <p:spPr>
          <a:xfrm>
            <a:off x="223375" y="2680951"/>
            <a:ext cx="159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3"/>
          <p:cNvSpPr txBox="1"/>
          <p:nvPr/>
        </p:nvSpPr>
        <p:spPr>
          <a:xfrm>
            <a:off x="2577550" y="2164214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cDNA</a:t>
            </a:r>
            <a:endParaRPr sz="1200"/>
          </a:p>
        </p:txBody>
      </p:sp>
      <p:sp>
        <p:nvSpPr>
          <p:cNvPr id="123" name="Google Shape;123;p23"/>
          <p:cNvSpPr txBox="1"/>
          <p:nvPr/>
        </p:nvSpPr>
        <p:spPr>
          <a:xfrm>
            <a:off x="2611750" y="2757126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fragmentation</a:t>
            </a:r>
            <a:endParaRPr sz="1200"/>
          </a:p>
        </p:txBody>
      </p:sp>
      <p:sp>
        <p:nvSpPr>
          <p:cNvPr id="124" name="Google Shape;124;p23"/>
          <p:cNvSpPr txBox="1"/>
          <p:nvPr/>
        </p:nvSpPr>
        <p:spPr>
          <a:xfrm>
            <a:off x="2611750" y="3940551"/>
            <a:ext cx="23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sequencing &amp; alignment</a:t>
            </a:r>
            <a:endParaRPr sz="1200"/>
          </a:p>
        </p:txBody>
      </p:sp>
      <p:cxnSp>
        <p:nvCxnSpPr>
          <p:cNvPr id="125" name="Google Shape;125;p23"/>
          <p:cNvCxnSpPr/>
          <p:nvPr/>
        </p:nvCxnSpPr>
        <p:spPr>
          <a:xfrm>
            <a:off x="1594975" y="2757151"/>
            <a:ext cx="159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3"/>
          <p:cNvCxnSpPr/>
          <p:nvPr/>
        </p:nvCxnSpPr>
        <p:spPr>
          <a:xfrm>
            <a:off x="2661775" y="2680951"/>
            <a:ext cx="187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987" y="2197876"/>
            <a:ext cx="200525" cy="23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3"/>
          <p:cNvCxnSpPr/>
          <p:nvPr/>
        </p:nvCxnSpPr>
        <p:spPr>
          <a:xfrm>
            <a:off x="223375" y="1918951"/>
            <a:ext cx="159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3"/>
          <p:cNvCxnSpPr/>
          <p:nvPr/>
        </p:nvCxnSpPr>
        <p:spPr>
          <a:xfrm>
            <a:off x="1594975" y="1995151"/>
            <a:ext cx="159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3"/>
          <p:cNvCxnSpPr/>
          <p:nvPr/>
        </p:nvCxnSpPr>
        <p:spPr>
          <a:xfrm>
            <a:off x="2661775" y="1918951"/>
            <a:ext cx="187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3"/>
          <p:cNvSpPr txBox="1"/>
          <p:nvPr/>
        </p:nvSpPr>
        <p:spPr>
          <a:xfrm>
            <a:off x="2065650" y="1550388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RNA molecules</a:t>
            </a:r>
            <a:endParaRPr sz="1200"/>
          </a:p>
        </p:txBody>
      </p:sp>
      <p:sp>
        <p:nvSpPr>
          <p:cNvPr id="132" name="Google Shape;132;p23"/>
          <p:cNvSpPr txBox="1"/>
          <p:nvPr/>
        </p:nvSpPr>
        <p:spPr>
          <a:xfrm>
            <a:off x="346500" y="929600"/>
            <a:ext cx="48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RNA</a:t>
            </a:r>
            <a:r>
              <a:rPr b="1" lang="en-GB"/>
              <a:t> sequencing: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2410739" y="1325724"/>
            <a:ext cx="363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Next Generation Sequencing: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one technology to rule them all</a:t>
            </a:r>
            <a:endParaRPr sz="17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" y="97650"/>
            <a:ext cx="2144800" cy="165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4"/>
          <p:cNvGrpSpPr/>
          <p:nvPr/>
        </p:nvGrpSpPr>
        <p:grpSpPr>
          <a:xfrm>
            <a:off x="7360720" y="0"/>
            <a:ext cx="1782930" cy="5143500"/>
            <a:chOff x="7360720" y="0"/>
            <a:chExt cx="1782930" cy="5143500"/>
          </a:xfrm>
        </p:grpSpPr>
        <p:pic>
          <p:nvPicPr>
            <p:cNvPr id="140" name="Google Shape;14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0720" y="0"/>
              <a:ext cx="178293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4"/>
            <p:cNvSpPr txBox="1"/>
            <p:nvPr/>
          </p:nvSpPr>
          <p:spPr>
            <a:xfrm>
              <a:off x="7464600" y="3979075"/>
              <a:ext cx="151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CCCCCC"/>
                  </a:solidFill>
                </a:rPr>
                <a:t>~80% of sequencing</a:t>
              </a:r>
              <a:endParaRPr sz="1200">
                <a:solidFill>
                  <a:srgbClr val="CCCCCC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CCCCCC"/>
                  </a:solidFill>
                </a:rPr>
                <a:t>market share</a:t>
              </a:r>
              <a:endParaRPr sz="1200">
                <a:solidFill>
                  <a:srgbClr val="CCCCCC"/>
                </a:solidFill>
              </a:endParaRPr>
            </a:p>
          </p:txBody>
        </p:sp>
      </p:grpSp>
      <p:grpSp>
        <p:nvGrpSpPr>
          <p:cNvPr id="142" name="Google Shape;142;p24"/>
          <p:cNvGrpSpPr/>
          <p:nvPr/>
        </p:nvGrpSpPr>
        <p:grpSpPr>
          <a:xfrm>
            <a:off x="1843440" y="2065574"/>
            <a:ext cx="4580774" cy="1246800"/>
            <a:chOff x="1926525" y="988675"/>
            <a:chExt cx="4580774" cy="1246800"/>
          </a:xfrm>
        </p:grpSpPr>
        <p:sp>
          <p:nvSpPr>
            <p:cNvPr id="143" name="Google Shape;143;p24"/>
            <p:cNvSpPr txBox="1"/>
            <p:nvPr/>
          </p:nvSpPr>
          <p:spPr>
            <a:xfrm>
              <a:off x="1926525" y="1404175"/>
              <a:ext cx="1471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Genomics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&amp; meta-genomics</a:t>
              </a:r>
              <a:endParaRPr/>
            </a:p>
          </p:txBody>
        </p:sp>
        <p:sp>
          <p:nvSpPr>
            <p:cNvPr id="144" name="Google Shape;144;p24"/>
            <p:cNvSpPr txBox="1"/>
            <p:nvPr/>
          </p:nvSpPr>
          <p:spPr>
            <a:xfrm>
              <a:off x="3429010" y="1398550"/>
              <a:ext cx="1222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Epigenomics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&amp; chromatin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conformation</a:t>
              </a:r>
              <a:endParaRPr/>
            </a:p>
          </p:txBody>
        </p:sp>
        <p:sp>
          <p:nvSpPr>
            <p:cNvPr id="145" name="Google Shape;145;p24"/>
            <p:cNvSpPr txBox="1"/>
            <p:nvPr/>
          </p:nvSpPr>
          <p:spPr>
            <a:xfrm>
              <a:off x="4724399" y="1398550"/>
              <a:ext cx="1782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Transcriptomic, translatomics, epi-transcriptomics</a:t>
              </a:r>
              <a:endParaRPr/>
            </a:p>
          </p:txBody>
        </p:sp>
        <p:cxnSp>
          <p:nvCxnSpPr>
            <p:cNvPr id="146" name="Google Shape;146;p24"/>
            <p:cNvCxnSpPr/>
            <p:nvPr/>
          </p:nvCxnSpPr>
          <p:spPr>
            <a:xfrm flipH="1">
              <a:off x="2799900" y="9886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24"/>
            <p:cNvCxnSpPr/>
            <p:nvPr/>
          </p:nvCxnSpPr>
          <p:spPr>
            <a:xfrm>
              <a:off x="4710517" y="9886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4"/>
            <p:cNvCxnSpPr/>
            <p:nvPr/>
          </p:nvCxnSpPr>
          <p:spPr>
            <a:xfrm>
              <a:off x="4116450" y="994150"/>
              <a:ext cx="0" cy="4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9" name="Google Shape;149;p24"/>
          <p:cNvGrpSpPr/>
          <p:nvPr/>
        </p:nvGrpSpPr>
        <p:grpSpPr>
          <a:xfrm>
            <a:off x="2257919" y="3360974"/>
            <a:ext cx="3550800" cy="1177875"/>
            <a:chOff x="2341005" y="2284075"/>
            <a:chExt cx="3550800" cy="1177875"/>
          </a:xfrm>
        </p:grpSpPr>
        <p:cxnSp>
          <p:nvCxnSpPr>
            <p:cNvPr id="150" name="Google Shape;150;p24"/>
            <p:cNvCxnSpPr/>
            <p:nvPr/>
          </p:nvCxnSpPr>
          <p:spPr>
            <a:xfrm rot="10800000">
              <a:off x="2799900" y="22840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24"/>
            <p:cNvCxnSpPr/>
            <p:nvPr/>
          </p:nvCxnSpPr>
          <p:spPr>
            <a:xfrm flipH="1" rot="10800000">
              <a:off x="4710517" y="22840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24"/>
            <p:cNvCxnSpPr/>
            <p:nvPr/>
          </p:nvCxnSpPr>
          <p:spPr>
            <a:xfrm rot="10800000">
              <a:off x="4116450" y="2289700"/>
              <a:ext cx="0" cy="4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24"/>
            <p:cNvSpPr txBox="1"/>
            <p:nvPr/>
          </p:nvSpPr>
          <p:spPr>
            <a:xfrm>
              <a:off x="2341005" y="2846350"/>
              <a:ext cx="355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 lot of convergence in terms of analysis tools and techniques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9794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5"/>
          <p:cNvGrpSpPr/>
          <p:nvPr/>
        </p:nvGrpSpPr>
        <p:grpSpPr>
          <a:xfrm>
            <a:off x="4575153" y="775646"/>
            <a:ext cx="4124100" cy="1087500"/>
            <a:chOff x="4575153" y="775646"/>
            <a:chExt cx="4124100" cy="1087500"/>
          </a:xfrm>
        </p:grpSpPr>
        <p:grpSp>
          <p:nvGrpSpPr>
            <p:cNvPr id="160" name="Google Shape;160;p25"/>
            <p:cNvGrpSpPr/>
            <p:nvPr/>
          </p:nvGrpSpPr>
          <p:grpSpPr>
            <a:xfrm>
              <a:off x="5623053" y="1401834"/>
              <a:ext cx="3076200" cy="380413"/>
              <a:chOff x="5459350" y="887338"/>
              <a:chExt cx="3076200" cy="380413"/>
            </a:xfrm>
          </p:grpSpPr>
          <p:sp>
            <p:nvSpPr>
              <p:cNvPr id="161" name="Google Shape;161;p25"/>
              <p:cNvSpPr/>
              <p:nvPr/>
            </p:nvSpPr>
            <p:spPr>
              <a:xfrm>
                <a:off x="5459350" y="954975"/>
                <a:ext cx="3076200" cy="2619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300">
                    <a:solidFill>
                      <a:srgbClr val="434343"/>
                    </a:solidFill>
                  </a:rPr>
                  <a:t>fragment</a:t>
                </a:r>
                <a:endParaRPr/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5459350" y="887350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read1</a:t>
                </a:r>
                <a:endParaRPr/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 flipH="1">
                <a:off x="7698850" y="887338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read2</a:t>
                </a:r>
                <a:endParaRPr/>
              </a:p>
            </p:txBody>
          </p:sp>
        </p:grpSp>
        <p:sp>
          <p:nvSpPr>
            <p:cNvPr id="164" name="Google Shape;164;p25"/>
            <p:cNvSpPr txBox="1"/>
            <p:nvPr/>
          </p:nvSpPr>
          <p:spPr>
            <a:xfrm>
              <a:off x="4575153" y="1309046"/>
              <a:ext cx="120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Paired-end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sequencing:</a:t>
              </a:r>
              <a:endParaRPr sz="1200"/>
            </a:p>
          </p:txBody>
        </p:sp>
        <p:grpSp>
          <p:nvGrpSpPr>
            <p:cNvPr id="165" name="Google Shape;165;p25"/>
            <p:cNvGrpSpPr/>
            <p:nvPr/>
          </p:nvGrpSpPr>
          <p:grpSpPr>
            <a:xfrm>
              <a:off x="5623053" y="852446"/>
              <a:ext cx="3076200" cy="380400"/>
              <a:chOff x="5459350" y="337950"/>
              <a:chExt cx="3076200" cy="380400"/>
            </a:xfrm>
          </p:grpSpPr>
          <p:sp>
            <p:nvSpPr>
              <p:cNvPr id="166" name="Google Shape;166;p25"/>
              <p:cNvSpPr/>
              <p:nvPr/>
            </p:nvSpPr>
            <p:spPr>
              <a:xfrm>
                <a:off x="5459350" y="397200"/>
                <a:ext cx="3076200" cy="2619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>
                    <a:solidFill>
                      <a:srgbClr val="434343"/>
                    </a:solidFill>
                  </a:rPr>
                  <a:t>f</a:t>
                </a:r>
                <a:r>
                  <a:rPr lang="en-GB" sz="1300">
                    <a:solidFill>
                      <a:srgbClr val="434343"/>
                    </a:solidFill>
                  </a:rPr>
                  <a:t>ragment</a:t>
                </a:r>
                <a:endParaRPr sz="1300">
                  <a:solidFill>
                    <a:srgbClr val="434343"/>
                  </a:solidFill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5459350" y="337950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</a:t>
                </a:r>
                <a:endParaRPr/>
              </a:p>
            </p:txBody>
          </p:sp>
        </p:grpSp>
        <p:sp>
          <p:nvSpPr>
            <p:cNvPr id="168" name="Google Shape;168;p25"/>
            <p:cNvSpPr txBox="1"/>
            <p:nvPr/>
          </p:nvSpPr>
          <p:spPr>
            <a:xfrm>
              <a:off x="4575153" y="775646"/>
              <a:ext cx="120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Single</a:t>
              </a:r>
              <a:r>
                <a:rPr lang="en-GB" sz="1200"/>
                <a:t>-end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sequencing:</a:t>
              </a:r>
              <a:endParaRPr sz="1200"/>
            </a:p>
          </p:txBody>
        </p:sp>
      </p:grpSp>
      <p:grpSp>
        <p:nvGrpSpPr>
          <p:cNvPr id="169" name="Google Shape;169;p25"/>
          <p:cNvGrpSpPr/>
          <p:nvPr/>
        </p:nvGrpSpPr>
        <p:grpSpPr>
          <a:xfrm>
            <a:off x="4129300" y="1730575"/>
            <a:ext cx="4926974" cy="3412925"/>
            <a:chOff x="4129300" y="1730575"/>
            <a:chExt cx="4926974" cy="3412925"/>
          </a:xfrm>
        </p:grpSpPr>
        <p:pic>
          <p:nvPicPr>
            <p:cNvPr id="170" name="Google Shape;17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29300" y="2102850"/>
              <a:ext cx="4926974" cy="3040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Google Shape;171;p25"/>
            <p:cNvCxnSpPr/>
            <p:nvPr/>
          </p:nvCxnSpPr>
          <p:spPr>
            <a:xfrm>
              <a:off x="5624375" y="1753975"/>
              <a:ext cx="865200" cy="4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5"/>
            <p:cNvCxnSpPr/>
            <p:nvPr/>
          </p:nvCxnSpPr>
          <p:spPr>
            <a:xfrm>
              <a:off x="8699650" y="1730575"/>
              <a:ext cx="81900" cy="5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" name="Google Shape;173;p25"/>
          <p:cNvGrpSpPr/>
          <p:nvPr/>
        </p:nvGrpSpPr>
        <p:grpSpPr>
          <a:xfrm>
            <a:off x="4902688" y="123850"/>
            <a:ext cx="3586515" cy="559625"/>
            <a:chOff x="5459350" y="-516425"/>
            <a:chExt cx="3586515" cy="559625"/>
          </a:xfrm>
        </p:grpSpPr>
        <p:sp>
          <p:nvSpPr>
            <p:cNvPr id="174" name="Google Shape;174;p25"/>
            <p:cNvSpPr/>
            <p:nvPr/>
          </p:nvSpPr>
          <p:spPr>
            <a:xfrm>
              <a:off x="5459365" y="-222150"/>
              <a:ext cx="3586500" cy="2619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34343"/>
                  </a:solidFill>
                </a:rPr>
                <a:t>fragment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5459350" y="-218700"/>
              <a:ext cx="836700" cy="2619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</a:rPr>
                <a:t>adapter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8209150" y="-222150"/>
              <a:ext cx="836700" cy="2619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</a:rPr>
                <a:t>adapter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6090750" y="-516425"/>
              <a:ext cx="836700" cy="380400"/>
            </a:xfrm>
            <a:prstGeom prst="rightArrow">
              <a:avLst>
                <a:gd fmla="val 71667" name="adj1"/>
                <a:gd fmla="val 55015" name="adj2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read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41386" r="0" t="0"/>
          <a:stretch/>
        </p:blipFill>
        <p:spPr>
          <a:xfrm>
            <a:off x="228600" y="1008100"/>
            <a:ext cx="5359450" cy="6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Peak calling</a:t>
            </a:r>
            <a:endParaRPr/>
          </a:p>
        </p:txBody>
      </p:sp>
      <p:grpSp>
        <p:nvGrpSpPr>
          <p:cNvPr id="184" name="Google Shape;184;p26"/>
          <p:cNvGrpSpPr/>
          <p:nvPr/>
        </p:nvGrpSpPr>
        <p:grpSpPr>
          <a:xfrm>
            <a:off x="5609750" y="640850"/>
            <a:ext cx="3534250" cy="4502650"/>
            <a:chOff x="5609750" y="640850"/>
            <a:chExt cx="3534250" cy="4502650"/>
          </a:xfrm>
        </p:grpSpPr>
        <p:pic>
          <p:nvPicPr>
            <p:cNvPr id="185" name="Google Shape;18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9750" y="640850"/>
              <a:ext cx="3468501" cy="4102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6"/>
            <p:cNvSpPr txBox="1"/>
            <p:nvPr/>
          </p:nvSpPr>
          <p:spPr>
            <a:xfrm>
              <a:off x="6144000" y="474330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(Ibrahim et al., NAR 2014)</a:t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1414875" y="1600575"/>
            <a:ext cx="3753325" cy="1136700"/>
            <a:chOff x="1414875" y="1600575"/>
            <a:chExt cx="3753325" cy="1136700"/>
          </a:xfrm>
        </p:grpSpPr>
        <p:sp>
          <p:nvSpPr>
            <p:cNvPr id="188" name="Google Shape;188;p26"/>
            <p:cNvSpPr txBox="1"/>
            <p:nvPr/>
          </p:nvSpPr>
          <p:spPr>
            <a:xfrm>
              <a:off x="1414875" y="1905975"/>
              <a:ext cx="806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TF binding site</a:t>
              </a:r>
              <a:endParaRPr/>
            </a:p>
          </p:txBody>
        </p:sp>
        <p:cxnSp>
          <p:nvCxnSpPr>
            <p:cNvPr id="189" name="Google Shape;189;p26"/>
            <p:cNvCxnSpPr>
              <a:stCxn id="188" idx="0"/>
            </p:cNvCxnSpPr>
            <p:nvPr/>
          </p:nvCxnSpPr>
          <p:spPr>
            <a:xfrm flipH="1" rot="10800000">
              <a:off x="1818225" y="1695375"/>
              <a:ext cx="29400" cy="210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" name="Google Shape;190;p26"/>
            <p:cNvSpPr txBox="1"/>
            <p:nvPr/>
          </p:nvSpPr>
          <p:spPr>
            <a:xfrm>
              <a:off x="4899400" y="1600575"/>
              <a:ext cx="2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?</a:t>
              </a:r>
              <a:endParaRPr/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2537200" y="1600575"/>
              <a:ext cx="2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?</a:t>
              </a:r>
              <a:endParaRPr/>
            </a:p>
          </p:txBody>
        </p:sp>
      </p:grpSp>
      <p:sp>
        <p:nvSpPr>
          <p:cNvPr id="192" name="Google Shape;192;p26"/>
          <p:cNvSpPr txBox="1"/>
          <p:nvPr/>
        </p:nvSpPr>
        <p:spPr>
          <a:xfrm rot="-5400000">
            <a:off x="-433932" y="1034997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coverage</a:t>
            </a:r>
            <a:endParaRPr sz="1300"/>
          </a:p>
        </p:txBody>
      </p:sp>
      <p:cxnSp>
        <p:nvCxnSpPr>
          <p:cNvPr id="193" name="Google Shape;193;p26"/>
          <p:cNvCxnSpPr/>
          <p:nvPr/>
        </p:nvCxnSpPr>
        <p:spPr>
          <a:xfrm rot="10800000">
            <a:off x="243613" y="1086510"/>
            <a:ext cx="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4" name="Google Shape;194;p26"/>
          <p:cNvGrpSpPr/>
          <p:nvPr/>
        </p:nvGrpSpPr>
        <p:grpSpPr>
          <a:xfrm>
            <a:off x="550375" y="2724500"/>
            <a:ext cx="4668400" cy="1370725"/>
            <a:chOff x="550375" y="2724500"/>
            <a:chExt cx="4668400" cy="1370725"/>
          </a:xfrm>
        </p:grpSpPr>
        <p:grpSp>
          <p:nvGrpSpPr>
            <p:cNvPr id="195" name="Google Shape;195;p26"/>
            <p:cNvGrpSpPr/>
            <p:nvPr/>
          </p:nvGrpSpPr>
          <p:grpSpPr>
            <a:xfrm>
              <a:off x="550375" y="3695025"/>
              <a:ext cx="4668400" cy="400200"/>
              <a:chOff x="568100" y="3145450"/>
              <a:chExt cx="4668400" cy="400200"/>
            </a:xfrm>
          </p:grpSpPr>
          <p:pic>
            <p:nvPicPr>
              <p:cNvPr id="196" name="Google Shape;196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1169325" y="3193700"/>
                <a:ext cx="4067175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26"/>
              <p:cNvSpPr txBox="1"/>
              <p:nvPr/>
            </p:nvSpPr>
            <p:spPr>
              <a:xfrm>
                <a:off x="568100" y="3145450"/>
                <a:ext cx="98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666666"/>
                    </a:solidFill>
                  </a:rPr>
                  <a:t>input</a:t>
                </a: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198" name="Google Shape;198;p26"/>
            <p:cNvCxnSpPr/>
            <p:nvPr/>
          </p:nvCxnSpPr>
          <p:spPr>
            <a:xfrm>
              <a:off x="2829725" y="2724500"/>
              <a:ext cx="0" cy="69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9" name="Google Shape;199;p26"/>
            <p:cNvSpPr txBox="1"/>
            <p:nvPr/>
          </p:nvSpPr>
          <p:spPr>
            <a:xfrm>
              <a:off x="3028500" y="2812000"/>
              <a:ext cx="154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Enrichment over input?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50" y="0"/>
            <a:ext cx="728093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4828600" y="4780425"/>
            <a:ext cx="425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</a:rPr>
              <a:t>(Wilbanks et al., PLoS One 2010)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8"/>
          <p:cNvGrpSpPr/>
          <p:nvPr/>
        </p:nvGrpSpPr>
        <p:grpSpPr>
          <a:xfrm>
            <a:off x="45717" y="1204491"/>
            <a:ext cx="8870763" cy="3240694"/>
            <a:chOff x="50400" y="1327914"/>
            <a:chExt cx="9779400" cy="3572766"/>
          </a:xfrm>
        </p:grpSpPr>
        <p:sp>
          <p:nvSpPr>
            <p:cNvPr id="211" name="Google Shape;211;p28"/>
            <p:cNvSpPr/>
            <p:nvPr/>
          </p:nvSpPr>
          <p:spPr>
            <a:xfrm>
              <a:off x="4820400" y="2773800"/>
              <a:ext cx="1087200" cy="115056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176400" y="2953800"/>
              <a:ext cx="13158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164400" y="1801800"/>
              <a:ext cx="11430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56600" y="1801800"/>
              <a:ext cx="1422360" cy="8946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 txBox="1"/>
            <p:nvPr/>
          </p:nvSpPr>
          <p:spPr>
            <a:xfrm>
              <a:off x="50400" y="2953800"/>
              <a:ext cx="160020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raw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*.fastq(.gz)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 txBox="1"/>
            <p:nvPr/>
          </p:nvSpPr>
          <p:spPr>
            <a:xfrm>
              <a:off x="4514760" y="2776076"/>
              <a:ext cx="1600200" cy="11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aligned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*.sam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*.bam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1760400" y="2953800"/>
              <a:ext cx="1285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(QC &amp;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trimming)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86760" y="1796762"/>
              <a:ext cx="1600200" cy="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genome sequence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 / *.fasta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 txBox="1"/>
            <p:nvPr/>
          </p:nvSpPr>
          <p:spPr>
            <a:xfrm>
              <a:off x="3268080" y="2959560"/>
              <a:ext cx="11941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alignment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28"/>
            <p:cNvCxnSpPr/>
            <p:nvPr/>
          </p:nvCxnSpPr>
          <p:spPr>
            <a:xfrm>
              <a:off x="14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1" name="Google Shape;221;p28"/>
            <p:cNvCxnSpPr/>
            <p:nvPr/>
          </p:nvCxnSpPr>
          <p:spPr>
            <a:xfrm>
              <a:off x="2919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2" name="Google Shape;222;p28"/>
            <p:cNvSpPr txBox="1"/>
            <p:nvPr/>
          </p:nvSpPr>
          <p:spPr>
            <a:xfrm>
              <a:off x="1904400" y="2018160"/>
              <a:ext cx="106740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indexing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28"/>
            <p:cNvCxnSpPr/>
            <p:nvPr/>
          </p:nvCxnSpPr>
          <p:spPr>
            <a:xfrm>
              <a:off x="160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4" name="Google Shape;224;p28"/>
            <p:cNvSpPr txBox="1"/>
            <p:nvPr/>
          </p:nvSpPr>
          <p:spPr>
            <a:xfrm>
              <a:off x="2931120" y="1823033"/>
              <a:ext cx="16002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genome indices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28"/>
            <p:cNvCxnSpPr/>
            <p:nvPr/>
          </p:nvCxnSpPr>
          <p:spPr>
            <a:xfrm>
              <a:off x="3705840" y="251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6" name="Google Shape;226;p28"/>
            <p:cNvCxnSpPr/>
            <p:nvPr/>
          </p:nvCxnSpPr>
          <p:spPr>
            <a:xfrm>
              <a:off x="4395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7" name="Google Shape;227;p28"/>
            <p:cNvSpPr txBox="1"/>
            <p:nvPr/>
          </p:nvSpPr>
          <p:spPr>
            <a:xfrm>
              <a:off x="6400440" y="2239920"/>
              <a:ext cx="1589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peak calling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6400440" y="2959920"/>
              <a:ext cx="18183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quantification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6400440" y="3679920"/>
              <a:ext cx="1132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computecoverage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361840" y="395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1" name="Google Shape;231;p28"/>
            <p:cNvSpPr txBox="1"/>
            <p:nvPr/>
          </p:nvSpPr>
          <p:spPr>
            <a:xfrm>
              <a:off x="4748760" y="4322160"/>
              <a:ext cx="128556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(QC</a:t>
              </a:r>
              <a:r>
                <a:rPr lang="en-GB" sz="1600"/>
                <a:t>,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mark duplicates)</a:t>
              </a:r>
              <a:endParaRPr sz="1600"/>
            </a:p>
          </p:txBody>
        </p:sp>
        <p:cxnSp>
          <p:nvCxnSpPr>
            <p:cNvPr id="232" name="Google Shape;232;p28"/>
            <p:cNvCxnSpPr/>
            <p:nvPr/>
          </p:nvCxnSpPr>
          <p:spPr>
            <a:xfrm>
              <a:off x="59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3" name="Google Shape;233;p28"/>
            <p:cNvCxnSpPr/>
            <p:nvPr/>
          </p:nvCxnSpPr>
          <p:spPr>
            <a:xfrm flipH="1" rot="10800000">
              <a:off x="5943600" y="248760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4" name="Google Shape;234;p28"/>
            <p:cNvCxnSpPr/>
            <p:nvPr/>
          </p:nvCxnSpPr>
          <p:spPr>
            <a:xfrm>
              <a:off x="5943600" y="313596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5" name="Google Shape;235;p28"/>
            <p:cNvCxnSpPr/>
            <p:nvPr/>
          </p:nvCxnSpPr>
          <p:spPr>
            <a:xfrm>
              <a:off x="286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6" name="Google Shape;236;p28"/>
            <p:cNvCxnSpPr/>
            <p:nvPr/>
          </p:nvCxnSpPr>
          <p:spPr>
            <a:xfrm>
              <a:off x="7743600" y="241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7" name="Google Shape;237;p28"/>
            <p:cNvCxnSpPr/>
            <p:nvPr/>
          </p:nvCxnSpPr>
          <p:spPr>
            <a:xfrm>
              <a:off x="7419600" y="385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8" name="Google Shape;238;p28"/>
            <p:cNvSpPr/>
            <p:nvPr/>
          </p:nvSpPr>
          <p:spPr>
            <a:xfrm>
              <a:off x="7835040" y="3529800"/>
              <a:ext cx="1193040" cy="13708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 txBox="1"/>
            <p:nvPr/>
          </p:nvSpPr>
          <p:spPr>
            <a:xfrm>
              <a:off x="7628400" y="3489122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tracks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*.bw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8195040" y="1346400"/>
              <a:ext cx="1634760" cy="13942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 txBox="1"/>
            <p:nvPr/>
          </p:nvSpPr>
          <p:spPr>
            <a:xfrm>
              <a:off x="8204760" y="1327914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genomic</a:t>
              </a:r>
              <a:br>
                <a:rPr lang="en-GB" sz="1600"/>
              </a:b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regions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*.bed, *.bb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*.bigbed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(and others)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28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Overview of a primary analysis pipeline (ChIP-seq and the likes)</a:t>
            </a:r>
            <a:endParaRPr sz="232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1560915" y="1066147"/>
            <a:ext cx="7388220" cy="3994131"/>
            <a:chOff x="1560915" y="1066147"/>
            <a:chExt cx="7388220" cy="3994131"/>
          </a:xfrm>
        </p:grpSpPr>
        <p:grpSp>
          <p:nvGrpSpPr>
            <p:cNvPr id="244" name="Google Shape;244;p28"/>
            <p:cNvGrpSpPr/>
            <p:nvPr/>
          </p:nvGrpSpPr>
          <p:grpSpPr>
            <a:xfrm>
              <a:off x="1560915" y="1066147"/>
              <a:ext cx="7388220" cy="3994131"/>
              <a:chOff x="1720800" y="1175394"/>
              <a:chExt cx="8145000" cy="4403406"/>
            </a:xfrm>
          </p:grpSpPr>
          <p:sp>
            <p:nvSpPr>
              <p:cNvPr id="245" name="Google Shape;245;p28"/>
              <p:cNvSpPr txBox="1"/>
              <p:nvPr/>
            </p:nvSpPr>
            <p:spPr>
              <a:xfrm>
                <a:off x="1720800" y="4379400"/>
                <a:ext cx="13716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0825" lIns="81625" spcFirstLastPara="1" rIns="81625" wrap="square" tIns="408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fastqc/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trimmomatic/</a:t>
                </a:r>
                <a:r>
                  <a:rPr lang="en-GB" sz="1500">
                    <a:solidFill>
                      <a:srgbClr val="666666"/>
                    </a:solidFill>
                  </a:rPr>
                  <a:t>Rfastp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6" name="Google Shape;246;p28"/>
              <p:cNvGrpSpPr/>
              <p:nvPr/>
            </p:nvGrpSpPr>
            <p:grpSpPr>
              <a:xfrm>
                <a:off x="2394000" y="1175394"/>
                <a:ext cx="7471800" cy="4403406"/>
                <a:chOff x="2394000" y="1175394"/>
                <a:chExt cx="7471800" cy="4403406"/>
              </a:xfrm>
            </p:grpSpPr>
            <p:cxnSp>
              <p:nvCxnSpPr>
                <p:cNvPr id="247" name="Google Shape;247;p28"/>
                <p:cNvCxnSpPr/>
                <p:nvPr/>
              </p:nvCxnSpPr>
              <p:spPr>
                <a:xfrm>
                  <a:off x="2394000" y="355608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28"/>
                <p:cNvCxnSpPr/>
                <p:nvPr/>
              </p:nvCxnSpPr>
              <p:spPr>
                <a:xfrm>
                  <a:off x="3798000" y="355644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9" name="Google Shape;249;p28"/>
                <p:cNvSpPr txBox="1"/>
                <p:nvPr/>
              </p:nvSpPr>
              <p:spPr>
                <a:xfrm>
                  <a:off x="3124800" y="4379400"/>
                  <a:ext cx="13716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owtie2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/Rsubread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250" name="Google Shape;250;p28"/>
                <p:cNvCxnSpPr/>
                <p:nvPr/>
              </p:nvCxnSpPr>
              <p:spPr>
                <a:xfrm>
                  <a:off x="6786000" y="146880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1" name="Google Shape;251;p28"/>
                <p:cNvSpPr txBox="1"/>
                <p:nvPr/>
              </p:nvSpPr>
              <p:spPr>
                <a:xfrm>
                  <a:off x="5884192" y="1175394"/>
                  <a:ext cx="16002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MACS2/csaw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2" name="Google Shape;252;p28"/>
                <p:cNvCxnSpPr/>
                <p:nvPr/>
              </p:nvCxnSpPr>
              <p:spPr>
                <a:xfrm>
                  <a:off x="6954008" y="4313160"/>
                  <a:ext cx="0" cy="52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3" name="Google Shape;253;p28"/>
                <p:cNvSpPr txBox="1"/>
                <p:nvPr/>
              </p:nvSpPr>
              <p:spPr>
                <a:xfrm>
                  <a:off x="6183608" y="4811400"/>
                  <a:ext cx="1540800" cy="76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bamCoverage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(deepTools)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4" name="Google Shape;254;p28"/>
                <p:cNvCxnSpPr/>
                <p:nvPr/>
              </p:nvCxnSpPr>
              <p:spPr>
                <a:xfrm rot="10800000">
                  <a:off x="7857000" y="3151800"/>
                  <a:ext cx="529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5" name="Google Shape;255;p28"/>
                <p:cNvSpPr txBox="1"/>
                <p:nvPr/>
              </p:nvSpPr>
              <p:spPr>
                <a:xfrm>
                  <a:off x="8265600" y="2971800"/>
                  <a:ext cx="1600200" cy="3160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featureCounts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56" name="Google Shape;256;p28"/>
            <p:cNvCxnSpPr>
              <a:endCxn id="249" idx="0"/>
            </p:cNvCxnSpPr>
            <p:nvPr/>
          </p:nvCxnSpPr>
          <p:spPr>
            <a:xfrm>
              <a:off x="2478844" y="2268356"/>
              <a:ext cx="977700" cy="17040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dash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toolsets for (DNA) primary analysis</a:t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311700" y="1152475"/>
            <a:ext cx="39999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most standard one: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fastqc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trimmomatic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bowtie2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picard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7"/>
              </a:rPr>
              <a:t>deeptools</a:t>
            </a:r>
            <a:endParaRPr/>
          </a:p>
        </p:txBody>
      </p:sp>
      <p:sp>
        <p:nvSpPr>
          <p:cNvPr id="263" name="Google Shape;263;p29"/>
          <p:cNvSpPr txBox="1"/>
          <p:nvPr>
            <p:ph idx="2" type="body"/>
          </p:nvPr>
        </p:nvSpPr>
        <p:spPr>
          <a:xfrm>
            <a:off x="4832400" y="1152475"/>
            <a:ext cx="39999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Pure R-based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8"/>
              </a:rPr>
              <a:t>r</a:t>
            </a:r>
            <a:r>
              <a:rPr lang="en-GB" u="sng">
                <a:solidFill>
                  <a:schemeClr val="hlink"/>
                </a:solidFill>
                <a:hlinkClick r:id="rId9"/>
              </a:rPr>
              <a:t>fastp</a:t>
            </a:r>
            <a:r>
              <a:rPr lang="en-GB"/>
              <a:t>                     </a:t>
            </a:r>
            <a:r>
              <a:rPr lang="en-GB" u="sng">
                <a:solidFill>
                  <a:schemeClr val="hlink"/>
                </a:solidFill>
                <a:hlinkClick r:id="rId10"/>
              </a:rPr>
              <a:t>QuasR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11"/>
              </a:rPr>
              <a:t>Rsubread</a:t>
            </a:r>
            <a:endParaRPr/>
          </a:p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2643875" y="3667775"/>
            <a:ext cx="32973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Downstream analysis </a:t>
            </a:r>
            <a:r>
              <a:rPr lang="en-GB"/>
              <a:t>(R)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12"/>
              </a:rPr>
              <a:t>epiwraps</a:t>
            </a:r>
            <a:endParaRPr/>
          </a:p>
        </p:txBody>
      </p:sp>
      <p:cxnSp>
        <p:nvCxnSpPr>
          <p:cNvPr id="265" name="Google Shape;265;p29"/>
          <p:cNvCxnSpPr>
            <a:stCxn id="262" idx="2"/>
          </p:cNvCxnSpPr>
          <p:nvPr/>
        </p:nvCxnSpPr>
        <p:spPr>
          <a:xfrm>
            <a:off x="2311650" y="2974675"/>
            <a:ext cx="6969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9"/>
          <p:cNvCxnSpPr/>
          <p:nvPr/>
        </p:nvCxnSpPr>
        <p:spPr>
          <a:xfrm flipH="1">
            <a:off x="5214400" y="2822775"/>
            <a:ext cx="7437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85575"/>
            <a:ext cx="4674800" cy="3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2825"/>
            <a:ext cx="4614250" cy="3460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405650" y="152125"/>
            <a:ext cx="346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Example (rather extreme) QC problems</a:t>
            </a:r>
            <a:endParaRPr b="1" sz="1700"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904250" y="1309900"/>
            <a:ext cx="8062200" cy="3411050"/>
            <a:chOff x="904250" y="1309900"/>
            <a:chExt cx="8062200" cy="341105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2138100" y="3473375"/>
              <a:ext cx="84600" cy="33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30"/>
            <p:cNvCxnSpPr/>
            <p:nvPr/>
          </p:nvCxnSpPr>
          <p:spPr>
            <a:xfrm flipH="1">
              <a:off x="4512775" y="4225500"/>
              <a:ext cx="287400" cy="6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7" name="Google Shape;277;p30"/>
            <p:cNvCxnSpPr/>
            <p:nvPr/>
          </p:nvCxnSpPr>
          <p:spPr>
            <a:xfrm>
              <a:off x="8645400" y="2171900"/>
              <a:ext cx="168900" cy="24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8" name="Google Shape;278;p30"/>
            <p:cNvSpPr txBox="1"/>
            <p:nvPr/>
          </p:nvSpPr>
          <p:spPr>
            <a:xfrm>
              <a:off x="7360850" y="1309900"/>
              <a:ext cx="1605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There are some sequences that are present thousands of times</a:t>
              </a:r>
              <a:endParaRPr sz="1200"/>
            </a:p>
          </p:txBody>
        </p:sp>
        <p:sp>
          <p:nvSpPr>
            <p:cNvPr id="279" name="Google Shape;279;p30"/>
            <p:cNvSpPr txBox="1"/>
            <p:nvPr/>
          </p:nvSpPr>
          <p:spPr>
            <a:xfrm>
              <a:off x="4800175" y="3797550"/>
              <a:ext cx="1605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 certain % of the reads has an extremely high GC content</a:t>
              </a:r>
              <a:endParaRPr sz="1200"/>
            </a:p>
          </p:txBody>
        </p:sp>
        <p:sp>
          <p:nvSpPr>
            <p:cNvPr id="280" name="Google Shape;280;p30"/>
            <p:cNvSpPr txBox="1"/>
            <p:nvPr/>
          </p:nvSpPr>
          <p:spPr>
            <a:xfrm>
              <a:off x="3143875" y="2324027"/>
              <a:ext cx="1605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 high % of reads has a very specific GC content</a:t>
              </a:r>
              <a:endParaRPr sz="1200"/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904250" y="2417000"/>
              <a:ext cx="17073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Most reads have a more or less normal distribution centered a bit below 50% (genome-dependent)</a:t>
              </a:r>
              <a:endParaRPr sz="1200"/>
            </a:p>
          </p:txBody>
        </p:sp>
        <p:cxnSp>
          <p:nvCxnSpPr>
            <p:cNvPr id="282" name="Google Shape;282;p30"/>
            <p:cNvCxnSpPr/>
            <p:nvPr/>
          </p:nvCxnSpPr>
          <p:spPr>
            <a:xfrm flipH="1">
              <a:off x="3253575" y="2848000"/>
              <a:ext cx="186000" cy="10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160100" y="152400"/>
            <a:ext cx="3465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Example </a:t>
            </a:r>
            <a:r>
              <a:rPr b="1" lang="en-GB" sz="1700"/>
              <a:t>(rather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extreme)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QC problems: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Bias from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overamplification</a:t>
            </a:r>
            <a:endParaRPr b="1"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 available in </a:t>
            </a:r>
            <a:r>
              <a:rPr i="1" lang="en-GB"/>
              <a:t>epiwraps</a:t>
            </a:r>
            <a:endParaRPr i="1"/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3117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one </a:t>
            </a:r>
            <a:r>
              <a:rPr lang="en-GB" sz="1500"/>
              <a:t>genomic</a:t>
            </a:r>
            <a:r>
              <a:rPr lang="en-GB" sz="1500"/>
              <a:t> region: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plotSignalTracks</a:t>
            </a:r>
            <a:endParaRPr sz="1500"/>
          </a:p>
        </p:txBody>
      </p:sp>
      <p:sp>
        <p:nvSpPr>
          <p:cNvPr id="295" name="Google Shape;295;p32"/>
          <p:cNvSpPr txBox="1"/>
          <p:nvPr>
            <p:ph idx="2" type="body"/>
          </p:nvPr>
        </p:nvSpPr>
        <p:spPr>
          <a:xfrm>
            <a:off x="4832400" y="847675"/>
            <a:ext cx="3999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several genomic regions: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signal2Matrix </a:t>
            </a:r>
            <a:r>
              <a:rPr lang="en-GB" sz="1500"/>
              <a:t>→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plotEnrichedHeatmaps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6" name="Google Shape;296;p32"/>
          <p:cNvSpPr txBox="1"/>
          <p:nvPr/>
        </p:nvSpPr>
        <p:spPr>
          <a:xfrm>
            <a:off x="311700" y="4369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(Based on the </a:t>
            </a:r>
            <a:r>
              <a:rPr i="1" lang="en-GB">
                <a:solidFill>
                  <a:schemeClr val="dk2"/>
                </a:solidFill>
              </a:rPr>
              <a:t>Gviz</a:t>
            </a:r>
            <a:r>
              <a:rPr lang="en-GB">
                <a:solidFill>
                  <a:schemeClr val="dk2"/>
                </a:solidFill>
              </a:rPr>
              <a:t> R package)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5188500" y="4369325"/>
            <a:ext cx="3791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(Mainly based on the EnrichedHeatmap R package, itself based on ComplexHeatmap)</a:t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0" y="2046554"/>
            <a:ext cx="2757600" cy="175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1871150"/>
            <a:ext cx="3456875" cy="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 txBox="1"/>
          <p:nvPr/>
        </p:nvSpPr>
        <p:spPr>
          <a:xfrm rot="-5400000">
            <a:off x="-322057" y="2087697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coverage</a:t>
            </a:r>
            <a:endParaRPr sz="1300"/>
          </a:p>
        </p:txBody>
      </p:sp>
      <p:sp>
        <p:nvSpPr>
          <p:cNvPr id="301" name="Google Shape;301;p32"/>
          <p:cNvSpPr txBox="1"/>
          <p:nvPr/>
        </p:nvSpPr>
        <p:spPr>
          <a:xfrm>
            <a:off x="1147810" y="2655913"/>
            <a:ext cx="21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← genomic coordinates →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today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533475"/>
            <a:ext cx="8520600" cy="20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Overview of NGS basic analysis pipelines, file formats,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311700" y="1152475"/>
            <a:ext cx="46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Download a mouse ChIPseq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Download and process it from the raw data, obtaining: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bam file, along with number and percentage of mapped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bigwig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many peaks do you find?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Plot the signal round one of the peaks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Please make sure that you name your final file </a:t>
            </a:r>
            <a:r>
              <a:rPr b="1" lang="en-GB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assignment.html</a:t>
            </a:r>
            <a:r>
              <a:rPr lang="en-GB"/>
              <a:t> !!</a:t>
            </a:r>
            <a:endParaRPr/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5543875" y="1152475"/>
            <a:ext cx="34893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Suggested dataset:</a:t>
            </a:r>
            <a:endParaRPr sz="1800"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p300 in mESC: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https://www.encodeproject.org/files/ENCFF001LJN/@@download/ENCFF001LJN.fastq.gz</a:t>
            </a:r>
            <a:endParaRPr sz="1600"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corresponding input control would be: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91" u="sng">
                <a:solidFill>
                  <a:schemeClr val="hlink"/>
                </a:solidFill>
                <a:hlinkClick r:id="rId4"/>
              </a:rPr>
              <a:t>https://www.encodeproject.org/files/ENCFF001KEU/@@download/ENCFF001KEU.fastq.gz</a:t>
            </a:r>
            <a:endParaRPr sz="149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9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How many protein-coding gene IDs, and how many gene symbols, does the mouse annotation have?</a:t>
            </a:r>
            <a:endParaRPr sz="212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200" cy="301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0"/>
            <a:ext cx="74699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696502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500" y="2140100"/>
            <a:ext cx="4377499" cy="30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988" y="1813688"/>
            <a:ext cx="66389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35500" y="216425"/>
            <a:ext cx="85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Plot the distribution of the (spliced) length of protein-coding transcripts</a:t>
            </a:r>
            <a:endParaRPr sz="2120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0" y="1465475"/>
            <a:ext cx="4242000" cy="26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50" y="1076725"/>
            <a:ext cx="4337276" cy="30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5775"/>
            <a:ext cx="4636625" cy="9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title"/>
          </p:nvPr>
        </p:nvSpPr>
        <p:spPr>
          <a:xfrm>
            <a:off x="235500" y="216425"/>
            <a:ext cx="85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Plot the distribution of the (spliced) length of protein-coding transcripts</a:t>
            </a:r>
            <a:endParaRPr sz="212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650" y="1371100"/>
            <a:ext cx="5199802" cy="37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misc…</a:t>
            </a:r>
            <a:endParaRPr sz="212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6750"/>
            <a:ext cx="8839200" cy="168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Generation Sequencing (NGS)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2147276"/>
            <a:ext cx="5136601" cy="201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2"/>
          <p:cNvCxnSpPr/>
          <p:nvPr/>
        </p:nvCxnSpPr>
        <p:spPr>
          <a:xfrm>
            <a:off x="223375" y="1995151"/>
            <a:ext cx="485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2"/>
          <p:cNvSpPr txBox="1"/>
          <p:nvPr/>
        </p:nvSpPr>
        <p:spPr>
          <a:xfrm>
            <a:off x="1631025" y="1665401"/>
            <a:ext cx="23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Large DNA molecule</a:t>
            </a:r>
            <a:endParaRPr sz="1200"/>
          </a:p>
        </p:txBody>
      </p:sp>
      <p:sp>
        <p:nvSpPr>
          <p:cNvPr id="112" name="Google Shape;112;p22"/>
          <p:cNvSpPr txBox="1"/>
          <p:nvPr/>
        </p:nvSpPr>
        <p:spPr>
          <a:xfrm>
            <a:off x="2611750" y="2071326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fragmentation</a:t>
            </a:r>
            <a:endParaRPr sz="1200"/>
          </a:p>
        </p:txBody>
      </p:sp>
      <p:sp>
        <p:nvSpPr>
          <p:cNvPr id="113" name="Google Shape;113;p22"/>
          <p:cNvSpPr txBox="1"/>
          <p:nvPr/>
        </p:nvSpPr>
        <p:spPr>
          <a:xfrm>
            <a:off x="2611750" y="3254751"/>
            <a:ext cx="23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sequencing</a:t>
            </a:r>
            <a:endParaRPr sz="1200"/>
          </a:p>
        </p:txBody>
      </p:sp>
      <p:sp>
        <p:nvSpPr>
          <p:cNvPr id="114" name="Google Shape;114;p22"/>
          <p:cNvSpPr txBox="1"/>
          <p:nvPr/>
        </p:nvSpPr>
        <p:spPr>
          <a:xfrm>
            <a:off x="346500" y="929600"/>
            <a:ext cx="48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Shotgun sequencing: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