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d6c9d6a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d6c9d6a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d6c9d6a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d6c9d6a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e2b1bd4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e2b1bd4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90d5565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90d5565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22910584d_1_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022910584d_1_0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80d21e6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80d21e6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1d6eedfe2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1d6eedfe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e2b1bd4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e2b1bd4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d6c9d6ab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d6c9d6ab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d6c9d6ab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d6c9d6ab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d6c9d6ab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d6c9d6ab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hyperlink" Target="https://www.ncbi.nlm.nih.gov/geo/" TargetMode="External"/><Relationship Id="rId7" Type="http://schemas.openxmlformats.org/officeDocument/2006/relationships/hyperlink" Target="https://www.ncbi.nlm.nih.gov/sra" TargetMode="External"/><Relationship Id="rId8" Type="http://schemas.openxmlformats.org/officeDocument/2006/relationships/hyperlink" Target="https://www.ebi.ac.uk/ena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hyperlink" Target="http://www.encodeproject.org" TargetMode="External"/><Relationship Id="rId6" Type="http://schemas.openxmlformats.org/officeDocument/2006/relationships/hyperlink" Target="http://www.roadmapepigenomics.org" TargetMode="External"/><Relationship Id="rId7" Type="http://schemas.openxmlformats.org/officeDocument/2006/relationships/hyperlink" Target="http://www.roadmapepigenomics.org" TargetMode="External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Bioinformatic approaches to regulatory genomics and epigenomics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3071840"/>
            <a:ext cx="85206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376-​1347-00L - 2022  |  week 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Pierre-Luc Germain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050"/>
            <a:ext cx="1921075" cy="7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575" y="3070194"/>
            <a:ext cx="2877614" cy="830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000" y="2918415"/>
            <a:ext cx="2382674" cy="92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3"/>
          <p:cNvCxnSpPr/>
          <p:nvPr/>
        </p:nvCxnSpPr>
        <p:spPr>
          <a:xfrm>
            <a:off x="4047150" y="3441590"/>
            <a:ext cx="156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1" name="Google Shape;201;p23"/>
          <p:cNvCxnSpPr/>
          <p:nvPr/>
        </p:nvCxnSpPr>
        <p:spPr>
          <a:xfrm>
            <a:off x="7008625" y="2166715"/>
            <a:ext cx="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5244" y="1028100"/>
            <a:ext cx="1809147" cy="8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Generic repositories for NGS data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5618550" y="1786690"/>
            <a:ext cx="30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https://www.ncbi.nlm.nih.gov/geo/</a:t>
            </a:r>
            <a:r>
              <a:rPr lang="en-GB"/>
              <a:t> 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5682625" y="3823950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https://www.ncbi.nlm.nih.gov/sra</a:t>
            </a:r>
            <a:r>
              <a:rPr lang="en-GB"/>
              <a:t> </a:t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1151000" y="3898250"/>
            <a:ext cx="27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https://www.ebi.ac.uk/ena/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311700" y="445025"/>
            <a:ext cx="85206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Quality-controlled and uniformly processed human and mouse NGS datasets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00" y="2010050"/>
            <a:ext cx="31242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200" y="1862413"/>
            <a:ext cx="1619250" cy="97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4"/>
          <p:cNvCxnSpPr/>
          <p:nvPr/>
        </p:nvCxnSpPr>
        <p:spPr>
          <a:xfrm>
            <a:off x="4351950" y="2260175"/>
            <a:ext cx="156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5" name="Google Shape;215;p24"/>
          <p:cNvSpPr txBox="1"/>
          <p:nvPr/>
        </p:nvSpPr>
        <p:spPr>
          <a:xfrm>
            <a:off x="5808125" y="2928875"/>
            <a:ext cx="25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www.encodeproject.org</a:t>
            </a:r>
            <a:r>
              <a:rPr lang="en-GB"/>
              <a:t> </a:t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1273275" y="2928250"/>
            <a:ext cx="26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www.r</a:t>
            </a:r>
            <a:r>
              <a:rPr lang="en-GB" u="sng">
                <a:solidFill>
                  <a:schemeClr val="hlink"/>
                </a:solidFill>
                <a:hlinkClick r:id="rId7"/>
              </a:rPr>
              <a:t>oadmapepigenomics.org</a:t>
            </a:r>
            <a:r>
              <a:rPr lang="en-GB"/>
              <a:t> </a:t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3725" y="4102225"/>
            <a:ext cx="3582925" cy="7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3667050" y="3761050"/>
            <a:ext cx="24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(hematopoietic system)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311700" y="1061350"/>
            <a:ext cx="85206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Complete last week’s assignment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and download the peak-level data (i.e. bed-like format) for the following histone modifications in mouse embryonic stem cells (mESC) from ENCODE: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H3K4me3, H3K4me1, H3K27ac, and H3K27me3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Of the p300 peaks you identified last week, what proportion overlap each of the marks?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5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for today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6355" y="1533475"/>
            <a:ext cx="5113800" cy="27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Recap of last week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Visualizing epigenomic signals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Functional elements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Finding data from the literature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6"/>
          <p:cNvGrpSpPr/>
          <p:nvPr/>
        </p:nvGrpSpPr>
        <p:grpSpPr>
          <a:xfrm>
            <a:off x="45717" y="1204491"/>
            <a:ext cx="8870763" cy="3240694"/>
            <a:chOff x="50400" y="1327914"/>
            <a:chExt cx="9779400" cy="3572766"/>
          </a:xfrm>
        </p:grpSpPr>
        <p:sp>
          <p:nvSpPr>
            <p:cNvPr id="71" name="Google Shape;71;p16"/>
            <p:cNvSpPr/>
            <p:nvPr/>
          </p:nvSpPr>
          <p:spPr>
            <a:xfrm>
              <a:off x="4820400" y="2773800"/>
              <a:ext cx="1087200" cy="115056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176400" y="2953800"/>
              <a:ext cx="1315800" cy="67464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3164400" y="1801800"/>
              <a:ext cx="1143000" cy="67464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156600" y="1801800"/>
              <a:ext cx="1422360" cy="89460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 txBox="1"/>
            <p:nvPr/>
          </p:nvSpPr>
          <p:spPr>
            <a:xfrm>
              <a:off x="50400" y="2953800"/>
              <a:ext cx="160020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raw reads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*.fastq(.gz)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 txBox="1"/>
            <p:nvPr/>
          </p:nvSpPr>
          <p:spPr>
            <a:xfrm>
              <a:off x="4514760" y="2776076"/>
              <a:ext cx="1600200" cy="11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aligned reads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*.sam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*.bam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 txBox="1"/>
            <p:nvPr/>
          </p:nvSpPr>
          <p:spPr>
            <a:xfrm>
              <a:off x="1760400" y="2953800"/>
              <a:ext cx="128556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(QC &amp;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trimming)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 txBox="1"/>
            <p:nvPr/>
          </p:nvSpPr>
          <p:spPr>
            <a:xfrm>
              <a:off x="86760" y="1796762"/>
              <a:ext cx="1600200" cy="8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genome sequence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*.fa / *.fasta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 txBox="1"/>
            <p:nvPr/>
          </p:nvSpPr>
          <p:spPr>
            <a:xfrm>
              <a:off x="3268080" y="2959560"/>
              <a:ext cx="1194120" cy="34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alignment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" name="Google Shape;80;p16"/>
            <p:cNvCxnSpPr/>
            <p:nvPr/>
          </p:nvCxnSpPr>
          <p:spPr>
            <a:xfrm>
              <a:off x="1443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1" name="Google Shape;81;p16"/>
            <p:cNvCxnSpPr/>
            <p:nvPr/>
          </p:nvCxnSpPr>
          <p:spPr>
            <a:xfrm>
              <a:off x="2919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2" name="Google Shape;82;p16"/>
            <p:cNvSpPr txBox="1"/>
            <p:nvPr/>
          </p:nvSpPr>
          <p:spPr>
            <a:xfrm>
              <a:off x="1904400" y="2018160"/>
              <a:ext cx="1067400" cy="34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indexing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" name="Google Shape;83;p16"/>
            <p:cNvCxnSpPr/>
            <p:nvPr/>
          </p:nvCxnSpPr>
          <p:spPr>
            <a:xfrm>
              <a:off x="1600200" y="2203560"/>
              <a:ext cx="3042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4" name="Google Shape;84;p16"/>
            <p:cNvSpPr txBox="1"/>
            <p:nvPr/>
          </p:nvSpPr>
          <p:spPr>
            <a:xfrm>
              <a:off x="2931120" y="1823033"/>
              <a:ext cx="1600200" cy="6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genome indices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" name="Google Shape;85;p16"/>
            <p:cNvCxnSpPr/>
            <p:nvPr/>
          </p:nvCxnSpPr>
          <p:spPr>
            <a:xfrm>
              <a:off x="3705840" y="2512800"/>
              <a:ext cx="0" cy="3888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6" name="Google Shape;86;p16"/>
            <p:cNvCxnSpPr/>
            <p:nvPr/>
          </p:nvCxnSpPr>
          <p:spPr>
            <a:xfrm>
              <a:off x="4395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7" name="Google Shape;87;p16"/>
            <p:cNvSpPr txBox="1"/>
            <p:nvPr/>
          </p:nvSpPr>
          <p:spPr>
            <a:xfrm>
              <a:off x="6400440" y="2239920"/>
              <a:ext cx="1589760" cy="34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peak calling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6400440" y="2959920"/>
              <a:ext cx="181836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quantification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6400440" y="3679920"/>
              <a:ext cx="113256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computecoverage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" name="Google Shape;90;p16"/>
            <p:cNvCxnSpPr/>
            <p:nvPr/>
          </p:nvCxnSpPr>
          <p:spPr>
            <a:xfrm>
              <a:off x="5361840" y="3952800"/>
              <a:ext cx="0" cy="3888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1" name="Google Shape;91;p16"/>
            <p:cNvSpPr txBox="1"/>
            <p:nvPr/>
          </p:nvSpPr>
          <p:spPr>
            <a:xfrm>
              <a:off x="4748760" y="4322160"/>
              <a:ext cx="1285560" cy="34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(QC</a:t>
              </a:r>
              <a:r>
                <a:rPr lang="en-GB" sz="1600"/>
                <a:t>,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mark duplicates)</a:t>
              </a:r>
              <a:endParaRPr sz="1600"/>
            </a:p>
          </p:txBody>
        </p:sp>
        <p:cxnSp>
          <p:nvCxnSpPr>
            <p:cNvPr id="92" name="Google Shape;92;p16"/>
            <p:cNvCxnSpPr/>
            <p:nvPr/>
          </p:nvCxnSpPr>
          <p:spPr>
            <a:xfrm>
              <a:off x="5943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3" name="Google Shape;93;p16"/>
            <p:cNvCxnSpPr/>
            <p:nvPr/>
          </p:nvCxnSpPr>
          <p:spPr>
            <a:xfrm flipH="1" rot="10800000">
              <a:off x="5943600" y="2487600"/>
              <a:ext cx="433800" cy="6516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4" name="Google Shape;94;p16"/>
            <p:cNvCxnSpPr/>
            <p:nvPr/>
          </p:nvCxnSpPr>
          <p:spPr>
            <a:xfrm>
              <a:off x="5943600" y="3135960"/>
              <a:ext cx="433800" cy="6516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2860200" y="2203560"/>
              <a:ext cx="3042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7743600" y="241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7" name="Google Shape;97;p16"/>
            <p:cNvCxnSpPr/>
            <p:nvPr/>
          </p:nvCxnSpPr>
          <p:spPr>
            <a:xfrm>
              <a:off x="7419600" y="385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8" name="Google Shape;98;p16"/>
            <p:cNvSpPr/>
            <p:nvPr/>
          </p:nvSpPr>
          <p:spPr>
            <a:xfrm>
              <a:off x="7835040" y="3529800"/>
              <a:ext cx="1193040" cy="137088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7628400" y="3489122"/>
              <a:ext cx="1600200" cy="13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coverage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tracks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*.wig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*.bw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*.bigwig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8195040" y="1346400"/>
              <a:ext cx="1634760" cy="139428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8204760" y="1327914"/>
              <a:ext cx="1600200" cy="13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genomic</a:t>
              </a:r>
              <a:br>
                <a:rPr lang="en-GB" sz="1600"/>
              </a:b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regions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*.bed, *.bb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*.bigbed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(and others)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6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Overview of a primary analysis pipeline (ChIP-seq and the likes)</a:t>
            </a:r>
            <a:endParaRPr sz="2320"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1560915" y="1066147"/>
            <a:ext cx="7388220" cy="3994131"/>
            <a:chOff x="1560915" y="1066147"/>
            <a:chExt cx="7388220" cy="3994131"/>
          </a:xfrm>
        </p:grpSpPr>
        <p:grpSp>
          <p:nvGrpSpPr>
            <p:cNvPr id="104" name="Google Shape;104;p16"/>
            <p:cNvGrpSpPr/>
            <p:nvPr/>
          </p:nvGrpSpPr>
          <p:grpSpPr>
            <a:xfrm>
              <a:off x="1560915" y="1066147"/>
              <a:ext cx="7388220" cy="3994131"/>
              <a:chOff x="1720800" y="1175394"/>
              <a:chExt cx="8145000" cy="4403406"/>
            </a:xfrm>
          </p:grpSpPr>
          <p:sp>
            <p:nvSpPr>
              <p:cNvPr id="105" name="Google Shape;105;p16"/>
              <p:cNvSpPr txBox="1"/>
              <p:nvPr/>
            </p:nvSpPr>
            <p:spPr>
              <a:xfrm>
                <a:off x="1720800" y="4379400"/>
                <a:ext cx="13716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0825" lIns="81625" spcFirstLastPara="1" rIns="81625" wrap="square" tIns="408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GB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fastqc/</a:t>
                </a:r>
                <a:endParaRPr b="0" sz="1500" strike="noStrike"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GB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trimmomatic/</a:t>
                </a:r>
                <a:r>
                  <a:rPr lang="en-GB" sz="1500">
                    <a:solidFill>
                      <a:srgbClr val="666666"/>
                    </a:solidFill>
                  </a:rPr>
                  <a:t>Rfastp</a:t>
                </a:r>
                <a:endParaRPr b="0" sz="15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" name="Google Shape;106;p16"/>
              <p:cNvGrpSpPr/>
              <p:nvPr/>
            </p:nvGrpSpPr>
            <p:grpSpPr>
              <a:xfrm>
                <a:off x="2394000" y="1175394"/>
                <a:ext cx="7471800" cy="4403406"/>
                <a:chOff x="2394000" y="1175394"/>
                <a:chExt cx="7471800" cy="4403406"/>
              </a:xfrm>
            </p:grpSpPr>
            <p:cxnSp>
              <p:nvCxnSpPr>
                <p:cNvPr id="107" name="Google Shape;107;p16"/>
                <p:cNvCxnSpPr/>
                <p:nvPr/>
              </p:nvCxnSpPr>
              <p:spPr>
                <a:xfrm>
                  <a:off x="2394000" y="3556080"/>
                  <a:ext cx="0" cy="823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8" name="Google Shape;108;p16"/>
                <p:cNvCxnSpPr/>
                <p:nvPr/>
              </p:nvCxnSpPr>
              <p:spPr>
                <a:xfrm>
                  <a:off x="3798000" y="3556440"/>
                  <a:ext cx="0" cy="823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9" name="Google Shape;109;p16"/>
                <p:cNvSpPr txBox="1"/>
                <p:nvPr/>
              </p:nvSpPr>
              <p:spPr>
                <a:xfrm>
                  <a:off x="3124800" y="4379400"/>
                  <a:ext cx="13716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owtie2</a:t>
                  </a:r>
                  <a:endParaRPr b="0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500">
                      <a:solidFill>
                        <a:srgbClr val="666666"/>
                      </a:solidFill>
                    </a:rPr>
                    <a:t>/Rsubread</a:t>
                  </a:r>
                  <a:endParaRPr sz="1500">
                    <a:solidFill>
                      <a:srgbClr val="666666"/>
                    </a:solidFill>
                  </a:endParaRPr>
                </a:p>
              </p:txBody>
            </p:sp>
            <p:cxnSp>
              <p:nvCxnSpPr>
                <p:cNvPr id="110" name="Google Shape;110;p16"/>
                <p:cNvCxnSpPr/>
                <p:nvPr/>
              </p:nvCxnSpPr>
              <p:spPr>
                <a:xfrm>
                  <a:off x="6786000" y="1468800"/>
                  <a:ext cx="0" cy="823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1" name="Google Shape;111;p16"/>
                <p:cNvSpPr txBox="1"/>
                <p:nvPr/>
              </p:nvSpPr>
              <p:spPr>
                <a:xfrm>
                  <a:off x="5884192" y="1175394"/>
                  <a:ext cx="1600200" cy="31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MACS2/csaw</a:t>
                  </a:r>
                  <a:endParaRPr b="0" sz="1500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2" name="Google Shape;112;p16"/>
                <p:cNvCxnSpPr/>
                <p:nvPr/>
              </p:nvCxnSpPr>
              <p:spPr>
                <a:xfrm>
                  <a:off x="6954008" y="4313160"/>
                  <a:ext cx="0" cy="52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3" name="Google Shape;113;p16"/>
                <p:cNvSpPr txBox="1"/>
                <p:nvPr/>
              </p:nvSpPr>
              <p:spPr>
                <a:xfrm>
                  <a:off x="6183608" y="4811400"/>
                  <a:ext cx="1540800" cy="767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bamCoverage</a:t>
                  </a:r>
                  <a:endParaRPr b="0" sz="1500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(deepTools)</a:t>
                  </a:r>
                  <a:endParaRPr b="0" sz="1500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4" name="Google Shape;114;p16"/>
                <p:cNvCxnSpPr/>
                <p:nvPr/>
              </p:nvCxnSpPr>
              <p:spPr>
                <a:xfrm rot="10800000">
                  <a:off x="7857000" y="3151800"/>
                  <a:ext cx="529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5" name="Google Shape;115;p16"/>
                <p:cNvSpPr txBox="1"/>
                <p:nvPr/>
              </p:nvSpPr>
              <p:spPr>
                <a:xfrm>
                  <a:off x="8265600" y="2971800"/>
                  <a:ext cx="1600200" cy="3160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featureCounts</a:t>
                  </a:r>
                  <a:endParaRPr b="0" sz="1500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16" name="Google Shape;116;p16"/>
            <p:cNvCxnSpPr>
              <a:endCxn id="109" idx="0"/>
            </p:cNvCxnSpPr>
            <p:nvPr/>
          </p:nvCxnSpPr>
          <p:spPr>
            <a:xfrm>
              <a:off x="2478844" y="2268356"/>
              <a:ext cx="977700" cy="17040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dash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3138700" y="1425775"/>
            <a:ext cx="4926974" cy="3412925"/>
            <a:chOff x="4129300" y="1730575"/>
            <a:chExt cx="4926974" cy="3412925"/>
          </a:xfrm>
        </p:grpSpPr>
        <p:pic>
          <p:nvPicPr>
            <p:cNvPr id="122" name="Google Shape;12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29300" y="2102850"/>
              <a:ext cx="4926974" cy="3040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7"/>
            <p:cNvCxnSpPr/>
            <p:nvPr/>
          </p:nvCxnSpPr>
          <p:spPr>
            <a:xfrm>
              <a:off x="5624375" y="1753975"/>
              <a:ext cx="865200" cy="46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8699650" y="1730575"/>
              <a:ext cx="81900" cy="50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25" name="Google Shape;125;p17"/>
          <p:cNvSpPr/>
          <p:nvPr/>
        </p:nvSpPr>
        <p:spPr>
          <a:xfrm>
            <a:off x="4632453" y="1164671"/>
            <a:ext cx="3076200" cy="26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34343"/>
                </a:solidFill>
              </a:rPr>
              <a:t>fragment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632453" y="1097046"/>
            <a:ext cx="836700" cy="380400"/>
          </a:xfrm>
          <a:prstGeom prst="rightArrow">
            <a:avLst>
              <a:gd fmla="val 71667" name="adj1"/>
              <a:gd fmla="val 55015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read1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 flipH="1">
            <a:off x="6871953" y="1097034"/>
            <a:ext cx="836700" cy="380400"/>
          </a:xfrm>
          <a:prstGeom prst="rightArrow">
            <a:avLst>
              <a:gd fmla="val 71667" name="adj1"/>
              <a:gd fmla="val 55015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read2</a:t>
            </a:r>
            <a:endParaRPr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58950"/>
            <a:ext cx="1110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Recap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Visualizations available in </a:t>
            </a:r>
            <a:r>
              <a:rPr i="1" lang="en-GB"/>
              <a:t>epiwraps</a:t>
            </a:r>
            <a:endParaRPr i="1"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117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Signal across one </a:t>
            </a:r>
            <a:r>
              <a:rPr lang="en-GB" sz="1500"/>
              <a:t>genomic</a:t>
            </a:r>
            <a:r>
              <a:rPr lang="en-GB" sz="1500"/>
              <a:t> region:  </a:t>
            </a:r>
            <a:r>
              <a:rPr lang="en-GB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plotSignalTracks</a:t>
            </a:r>
            <a:endParaRPr sz="1500"/>
          </a:p>
        </p:txBody>
      </p:sp>
      <p:sp>
        <p:nvSpPr>
          <p:cNvPr id="135" name="Google Shape;135;p18"/>
          <p:cNvSpPr txBox="1"/>
          <p:nvPr>
            <p:ph idx="2" type="body"/>
          </p:nvPr>
        </p:nvSpPr>
        <p:spPr>
          <a:xfrm>
            <a:off x="4832400" y="847675"/>
            <a:ext cx="39999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Signal across several genomic regions:  </a:t>
            </a:r>
            <a:r>
              <a:rPr lang="en-GB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signal2Matrix </a:t>
            </a:r>
            <a:r>
              <a:rPr lang="en-GB" sz="1500"/>
              <a:t>→ </a:t>
            </a:r>
            <a:r>
              <a:rPr lang="en-GB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plotEnrichedHeatmaps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6" name="Google Shape;136;p18"/>
          <p:cNvSpPr txBox="1"/>
          <p:nvPr/>
        </p:nvSpPr>
        <p:spPr>
          <a:xfrm>
            <a:off x="311700" y="4369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(Based on the </a:t>
            </a:r>
            <a:r>
              <a:rPr i="1" lang="en-GB">
                <a:solidFill>
                  <a:schemeClr val="dk2"/>
                </a:solidFill>
              </a:rPr>
              <a:t>Gviz</a:t>
            </a:r>
            <a:r>
              <a:rPr lang="en-GB">
                <a:solidFill>
                  <a:schemeClr val="dk2"/>
                </a:solidFill>
              </a:rPr>
              <a:t> R package)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5188500" y="4369325"/>
            <a:ext cx="3791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(Mainly based on the EnrichedHeatmap R package, itself based on ComplexHeatmap)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450" y="2046554"/>
            <a:ext cx="2757600" cy="175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4" y="1871150"/>
            <a:ext cx="3456875" cy="9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 rot="-5400000">
            <a:off x="-322057" y="2087697"/>
            <a:ext cx="102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coverage</a:t>
            </a:r>
            <a:endParaRPr sz="1300"/>
          </a:p>
        </p:txBody>
      </p:sp>
      <p:sp>
        <p:nvSpPr>
          <p:cNvPr id="141" name="Google Shape;141;p18"/>
          <p:cNvSpPr txBox="1"/>
          <p:nvPr/>
        </p:nvSpPr>
        <p:spPr>
          <a:xfrm>
            <a:off x="1147810" y="2655913"/>
            <a:ext cx="21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← genomic coordinates →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extension in coverage track generation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2731428" y="1051096"/>
            <a:ext cx="3076200" cy="26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34343"/>
                </a:solidFill>
              </a:rPr>
              <a:t>fragment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2731428" y="983471"/>
            <a:ext cx="836700" cy="380400"/>
          </a:xfrm>
          <a:prstGeom prst="rightArrow">
            <a:avLst>
              <a:gd fmla="val 71667" name="adj1"/>
              <a:gd fmla="val 55015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read1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2733625" y="3093250"/>
            <a:ext cx="836700" cy="26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3036228" y="1432096"/>
            <a:ext cx="3076200" cy="26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34343"/>
                </a:solidFill>
              </a:rPr>
              <a:t>fragment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3036228" y="1364471"/>
            <a:ext cx="836700" cy="380400"/>
          </a:xfrm>
          <a:prstGeom prst="rightArrow">
            <a:avLst>
              <a:gd fmla="val 71667" name="adj1"/>
              <a:gd fmla="val 55015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read1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3345175" y="1813100"/>
            <a:ext cx="2919600" cy="26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34343"/>
                </a:solidFill>
              </a:rPr>
              <a:t>fragment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 flipH="1">
            <a:off x="5474628" y="1745471"/>
            <a:ext cx="836700" cy="380400"/>
          </a:xfrm>
          <a:prstGeom prst="rightArrow">
            <a:avLst>
              <a:gd fmla="val 71667" name="adj1"/>
              <a:gd fmla="val 55015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read1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037975" y="2837000"/>
            <a:ext cx="532800" cy="26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3038425" y="3093250"/>
            <a:ext cx="785700" cy="26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5459400" y="3093250"/>
            <a:ext cx="836700" cy="26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9"/>
          <p:cNvCxnSpPr/>
          <p:nvPr/>
        </p:nvCxnSpPr>
        <p:spPr>
          <a:xfrm>
            <a:off x="1878900" y="3355150"/>
            <a:ext cx="50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9"/>
          <p:cNvSpPr/>
          <p:nvPr/>
        </p:nvSpPr>
        <p:spPr>
          <a:xfrm>
            <a:off x="2733625" y="4464850"/>
            <a:ext cx="1141500" cy="26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2989175" y="4228875"/>
            <a:ext cx="3123300" cy="26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3345175" y="3977650"/>
            <a:ext cx="2462400" cy="26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3872925" y="4464850"/>
            <a:ext cx="2423100" cy="26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19"/>
          <p:cNvCxnSpPr/>
          <p:nvPr/>
        </p:nvCxnSpPr>
        <p:spPr>
          <a:xfrm>
            <a:off x="1878900" y="4726750"/>
            <a:ext cx="50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9"/>
          <p:cNvSpPr txBox="1"/>
          <p:nvPr/>
        </p:nvSpPr>
        <p:spPr>
          <a:xfrm>
            <a:off x="140000" y="2718875"/>
            <a:ext cx="163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Coverage without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extension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140000" y="4014275"/>
            <a:ext cx="163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Coverage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extension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750" y="3649525"/>
            <a:ext cx="5417250" cy="12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50"/>
            <a:ext cx="3654876" cy="49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7275" y="152400"/>
            <a:ext cx="2234400" cy="15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5047450" y="2093900"/>
            <a:ext cx="356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… then an ENCODE2, 3, now working towards the 5…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8031575" cy="16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400" y="2426750"/>
            <a:ext cx="4756974" cy="197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21"/>
          <p:cNvGrpSpPr/>
          <p:nvPr/>
        </p:nvGrpSpPr>
        <p:grpSpPr>
          <a:xfrm>
            <a:off x="62425" y="2514925"/>
            <a:ext cx="4356000" cy="2670525"/>
            <a:chOff x="62425" y="2514925"/>
            <a:chExt cx="4356000" cy="2670525"/>
          </a:xfrm>
        </p:grpSpPr>
        <p:sp>
          <p:nvSpPr>
            <p:cNvPr id="180" name="Google Shape;180;p21"/>
            <p:cNvSpPr txBox="1"/>
            <p:nvPr/>
          </p:nvSpPr>
          <p:spPr>
            <a:xfrm>
              <a:off x="349300" y="2514925"/>
              <a:ext cx="2799900" cy="20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The evolutionary arguments for junk:</a:t>
              </a:r>
              <a:endParaRPr sz="1200"/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-GB" sz="1200"/>
                <a:t>1% protein-coding</a:t>
              </a:r>
              <a:endParaRPr sz="1200"/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-GB" sz="1200"/>
                <a:t>~4 to 10% evolutionarily conserved</a:t>
              </a:r>
              <a:endParaRPr sz="1200"/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-GB" sz="1200"/>
                <a:t>&gt;50% transposable elements</a:t>
              </a:r>
              <a:endParaRPr sz="1200"/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Char char="●"/>
              </a:pPr>
              <a:r>
                <a:rPr lang="en-GB" sz="1200">
                  <a:solidFill>
                    <a:srgbClr val="999999"/>
                  </a:solidFill>
                </a:rPr>
                <a:t>Onions have a 5 times bigger genome</a:t>
              </a:r>
              <a:endParaRPr sz="1200">
                <a:solidFill>
                  <a:srgbClr val="999999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99999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The very angry response: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-GB" sz="1200">
                  <a:solidFill>
                    <a:schemeClr val="dk1"/>
                  </a:solidFill>
                </a:rPr>
                <a:t>Graur et al., GBE 2013</a:t>
              </a:r>
              <a:endParaRPr sz="1200">
                <a:solidFill>
                  <a:srgbClr val="999999"/>
                </a:solidFill>
              </a:endParaRPr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62425" y="4723750"/>
              <a:ext cx="4356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666666"/>
                  </a:solidFill>
                </a:rPr>
                <a:t>(For more on the topic, see Germain, Ratti and Boem 2014; Ratti and Germain </a:t>
              </a:r>
              <a:r>
                <a:rPr i="1" lang="en-GB" sz="900">
                  <a:solidFill>
                    <a:srgbClr val="666666"/>
                  </a:solidFill>
                </a:rPr>
                <a:t>in print</a:t>
              </a:r>
              <a:r>
                <a:rPr lang="en-GB" sz="900">
                  <a:solidFill>
                    <a:srgbClr val="666666"/>
                  </a:solidFill>
                </a:rPr>
                <a:t>.)</a:t>
              </a:r>
              <a:endParaRPr sz="900">
                <a:solidFill>
                  <a:srgbClr val="6666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17115" t="0"/>
          <a:stretch/>
        </p:blipFill>
        <p:spPr>
          <a:xfrm>
            <a:off x="331194" y="1308065"/>
            <a:ext cx="3999156" cy="344551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/>
          <p:nvPr/>
        </p:nvSpPr>
        <p:spPr>
          <a:xfrm>
            <a:off x="1124774" y="1035113"/>
            <a:ext cx="477000" cy="2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enh</a:t>
            </a:r>
            <a:endParaRPr sz="1000"/>
          </a:p>
        </p:txBody>
      </p:sp>
      <p:sp>
        <p:nvSpPr>
          <p:cNvPr id="188" name="Google Shape;188;p22"/>
          <p:cNvSpPr/>
          <p:nvPr/>
        </p:nvSpPr>
        <p:spPr>
          <a:xfrm>
            <a:off x="2330154" y="1035098"/>
            <a:ext cx="477000" cy="2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prom</a:t>
            </a:r>
            <a:endParaRPr sz="1000"/>
          </a:p>
        </p:txBody>
      </p:sp>
      <p:sp>
        <p:nvSpPr>
          <p:cNvPr id="189" name="Google Shape;189;p22"/>
          <p:cNvSpPr/>
          <p:nvPr/>
        </p:nvSpPr>
        <p:spPr>
          <a:xfrm>
            <a:off x="2894311" y="1035098"/>
            <a:ext cx="477000" cy="2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enh</a:t>
            </a:r>
            <a:endParaRPr sz="1100"/>
          </a:p>
        </p:txBody>
      </p:sp>
      <p:sp>
        <p:nvSpPr>
          <p:cNvPr id="190" name="Google Shape;190;p22"/>
          <p:cNvSpPr/>
          <p:nvPr/>
        </p:nvSpPr>
        <p:spPr>
          <a:xfrm>
            <a:off x="3871656" y="1035084"/>
            <a:ext cx="275700" cy="2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151775" y="1016025"/>
            <a:ext cx="85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segmentation</a:t>
            </a:r>
            <a:endParaRPr sz="800"/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A signature-based encyclopedia of DNA elements</a:t>
            </a:r>
            <a:endParaRPr sz="2220"/>
          </a:p>
        </p:txBody>
      </p:sp>
      <p:sp>
        <p:nvSpPr>
          <p:cNvPr id="193" name="Google Shape;193;p22"/>
          <p:cNvSpPr txBox="1"/>
          <p:nvPr/>
        </p:nvSpPr>
        <p:spPr>
          <a:xfrm>
            <a:off x="5292375" y="1070950"/>
            <a:ext cx="33714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ENCODE’s “signature strategy”: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Different types of functional genetic elements are associated with different chemical signatures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-GB"/>
              <a:t>We can identify functional elements by identifying these signatures genome-wide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