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ad7bc9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ad7bc9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9e533e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9e533e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9e533e9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9e533e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9e533e9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9e533e9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9e533e9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e9e533e9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e9e533e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e9e533e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0d0e15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f0d0e15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f0d0e1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f0d0e1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229105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229105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ad7bc9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ead7bc9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ead7bc9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ead7bc9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cb76ae0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cb76ae0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9e533e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9e533e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9e533e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9e533e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ad7bc9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ead7bc9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9e533e9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9e533e9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9e533e9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9e533e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9e533e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9e533e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://enhancer.lbl.gov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xkcd.com/55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- 2022  |  week 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48654" l="22708" r="11449" t="0"/>
          <a:stretch/>
        </p:blipFill>
        <p:spPr>
          <a:xfrm>
            <a:off x="1122525" y="1172950"/>
            <a:ext cx="3683574" cy="32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type="title"/>
          </p:nvPr>
        </p:nvSpPr>
        <p:spPr>
          <a:xfrm>
            <a:off x="83100" y="64025"/>
            <a:ext cx="89748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The example of H3K27me3, chiefly deposited by the 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polycomb repressive complex (PRC2)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grpSp>
        <p:nvGrpSpPr>
          <p:cNvPr id="152" name="Google Shape;152;p23"/>
          <p:cNvGrpSpPr/>
          <p:nvPr/>
        </p:nvGrpSpPr>
        <p:grpSpPr>
          <a:xfrm>
            <a:off x="2749363" y="3982000"/>
            <a:ext cx="6402338" cy="1104400"/>
            <a:chOff x="2292163" y="3982000"/>
            <a:chExt cx="6402338" cy="1104400"/>
          </a:xfrm>
        </p:grpSpPr>
        <p:sp>
          <p:nvSpPr>
            <p:cNvPr id="153" name="Google Shape;153;p23"/>
            <p:cNvSpPr/>
            <p:nvPr/>
          </p:nvSpPr>
          <p:spPr>
            <a:xfrm>
              <a:off x="2292163" y="3982000"/>
              <a:ext cx="429900" cy="2922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23"/>
            <p:cNvCxnSpPr>
              <a:stCxn id="153" idx="5"/>
            </p:cNvCxnSpPr>
            <p:nvPr/>
          </p:nvCxnSpPr>
          <p:spPr>
            <a:xfrm>
              <a:off x="2659105" y="4231408"/>
              <a:ext cx="399600" cy="37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23"/>
            <p:cNvSpPr txBox="1"/>
            <p:nvPr/>
          </p:nvSpPr>
          <p:spPr>
            <a:xfrm>
              <a:off x="2982500" y="4532300"/>
              <a:ext cx="571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EHZ2’s SET domain catalyzes the addition of a 3rd methyl group to H3K27,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i</a:t>
              </a:r>
              <a:r>
                <a:rPr lang="en-GB" sz="1200"/>
                <a:t>.e. H3K27me2 → </a:t>
              </a:r>
              <a:r>
                <a:rPr lang="en-GB" sz="1200">
                  <a:solidFill>
                    <a:schemeClr val="dk1"/>
                  </a:solidFill>
                </a:rPr>
                <a:t>H3K27me3</a:t>
              </a:r>
              <a:endParaRPr sz="1200"/>
            </a:p>
          </p:txBody>
        </p:sp>
      </p:grpSp>
      <p:sp>
        <p:nvSpPr>
          <p:cNvPr id="156" name="Google Shape;156;p23"/>
          <p:cNvSpPr txBox="1"/>
          <p:nvPr/>
        </p:nvSpPr>
        <p:spPr>
          <a:xfrm>
            <a:off x="13050" y="4803225"/>
            <a:ext cx="296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(Adapted from Zoroddu et al., 2021)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085" y="76200"/>
            <a:ext cx="461906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89575" y="798475"/>
            <a:ext cx="349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Abolishing the enzymatic activity of </a:t>
            </a:r>
            <a:r>
              <a:rPr i="1" lang="en-GB"/>
              <a:t>Ezh2</a:t>
            </a:r>
            <a:r>
              <a:rPr lang="en-GB"/>
              <a:t>, the gene responsible for depositing H3K27me3, abolishes (most of) the mark but does not prevent the repression of the target genes, nor cellular reprogramming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158017" y="20755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</a:rPr>
              <a:t>(Fragola et al., PLoS Genetics 2013)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91065" y="3541218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Similarly, the l</a:t>
            </a:r>
            <a:r>
              <a:rPr lang="en-GB"/>
              <a:t>oss of H3K4me3 appears to have no effect on nascent transcription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(Murray et al., bioRxiv 2019)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Causality or correlation?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51075" y="1217250"/>
            <a:ext cx="2712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The jury is still out, but the current most likely view is somewhere in the middle</a:t>
            </a:r>
            <a:endParaRPr sz="1900"/>
          </a:p>
        </p:txBody>
      </p:sp>
      <p:sp>
        <p:nvSpPr>
          <p:cNvPr id="171" name="Google Shape;171;p25"/>
          <p:cNvSpPr/>
          <p:nvPr/>
        </p:nvSpPr>
        <p:spPr>
          <a:xfrm flipH="1" rot="5400000">
            <a:off x="7161825" y="1072600"/>
            <a:ext cx="1052700" cy="543300"/>
          </a:xfrm>
          <a:prstGeom prst="uturnArrow">
            <a:avLst>
              <a:gd fmla="val 32404" name="adj1"/>
              <a:gd fmla="val 25000" name="adj2"/>
              <a:gd fmla="val 36439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6173050" y="671200"/>
            <a:ext cx="13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Histone</a:t>
            </a:r>
            <a:br>
              <a:rPr lang="en-GB"/>
            </a:br>
            <a:r>
              <a:rPr lang="en-GB"/>
              <a:t>modifications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6173050" y="1498950"/>
            <a:ext cx="13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Protein complexes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flipH="1" rot="-5400000">
            <a:off x="5455450" y="1120025"/>
            <a:ext cx="1052700" cy="543300"/>
          </a:xfrm>
          <a:prstGeom prst="uturnArrow">
            <a:avLst>
              <a:gd fmla="val 32404" name="adj1"/>
              <a:gd fmla="val 25000" name="adj2"/>
              <a:gd fmla="val 36439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4918625" y="1024150"/>
            <a:ext cx="8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attract/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repel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7966625" y="1100350"/>
            <a:ext cx="8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deposit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673750" y="2114550"/>
            <a:ext cx="363000" cy="35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6173050" y="2466750"/>
            <a:ext cx="136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528175" y="3655675"/>
            <a:ext cx="664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Whether they’re causative or not, they can serve as </a:t>
            </a:r>
            <a:r>
              <a:rPr b="1" lang="en-GB"/>
              <a:t>proxies</a:t>
            </a:r>
            <a:r>
              <a:rPr lang="en-GB"/>
              <a:t> for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means that profiling a few histone modifications gives an overview of the epigenomic landscape of a cellular state which would otherwise require profiling all the potentially-relevant factors/complexes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17115" t="0"/>
          <a:stretch/>
        </p:blipFill>
        <p:spPr>
          <a:xfrm>
            <a:off x="358814" y="1048833"/>
            <a:ext cx="4614810" cy="398311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1274564" y="733292"/>
            <a:ext cx="550500" cy="2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enh</a:t>
            </a:r>
            <a:endParaRPr sz="1100"/>
          </a:p>
        </p:txBody>
      </p:sp>
      <p:sp>
        <p:nvSpPr>
          <p:cNvPr id="186" name="Google Shape;186;p26"/>
          <p:cNvSpPr/>
          <p:nvPr/>
        </p:nvSpPr>
        <p:spPr>
          <a:xfrm>
            <a:off x="2665508" y="733274"/>
            <a:ext cx="550500" cy="2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prom</a:t>
            </a:r>
            <a:endParaRPr sz="1100"/>
          </a:p>
        </p:txBody>
      </p:sp>
      <p:sp>
        <p:nvSpPr>
          <p:cNvPr id="187" name="Google Shape;187;p26"/>
          <p:cNvSpPr/>
          <p:nvPr/>
        </p:nvSpPr>
        <p:spPr>
          <a:xfrm>
            <a:off x="3316514" y="733274"/>
            <a:ext cx="550500" cy="2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enh</a:t>
            </a:r>
            <a:endParaRPr sz="1100"/>
          </a:p>
        </p:txBody>
      </p:sp>
      <p:sp>
        <p:nvSpPr>
          <p:cNvPr id="188" name="Google Shape;188;p26"/>
          <p:cNvSpPr/>
          <p:nvPr/>
        </p:nvSpPr>
        <p:spPr>
          <a:xfrm>
            <a:off x="4444317" y="733258"/>
            <a:ext cx="318000" cy="2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-625" y="711225"/>
            <a:ext cx="98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segmentation</a:t>
            </a:r>
            <a:endParaRPr sz="900"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A signature-based encyclopedia of DNA elements</a:t>
            </a:r>
            <a:endParaRPr sz="2220"/>
          </a:p>
        </p:txBody>
      </p:sp>
      <p:sp>
        <p:nvSpPr>
          <p:cNvPr id="191" name="Google Shape;191;p26"/>
          <p:cNvSpPr txBox="1"/>
          <p:nvPr/>
        </p:nvSpPr>
        <p:spPr>
          <a:xfrm>
            <a:off x="5292375" y="1070950"/>
            <a:ext cx="33714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ENCODE’s “signature strategy”: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Different types of functional genetic elements are associated with different chemical signatures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We can identify functional elements by identifying these signatures genome-wide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So how many kinds of functional elements/states are there?</a:t>
            </a:r>
            <a:endParaRPr sz="2320"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136225" y="789125"/>
            <a:ext cx="8890249" cy="4363750"/>
            <a:chOff x="136225" y="712925"/>
            <a:chExt cx="8890249" cy="4363750"/>
          </a:xfrm>
        </p:grpSpPr>
        <p:pic>
          <p:nvPicPr>
            <p:cNvPr id="198" name="Google Shape;19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225" y="712925"/>
              <a:ext cx="8890249" cy="421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7"/>
            <p:cNvSpPr txBox="1"/>
            <p:nvPr/>
          </p:nvSpPr>
          <p:spPr>
            <a:xfrm>
              <a:off x="5877700" y="4676475"/>
              <a:ext cx="311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999999"/>
                  </a:solidFill>
                </a:rPr>
                <a:t>(Ernst and Kellis, Nat Protoc 2017)</a:t>
              </a:r>
              <a:endParaRPr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stuff is pretty clear: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440150" y="1089350"/>
            <a:ext cx="8351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T</a:t>
            </a:r>
            <a:r>
              <a:rPr b="1" lang="en-GB">
                <a:solidFill>
                  <a:schemeClr val="dk1"/>
                </a:solidFill>
              </a:rPr>
              <a:t>ranscription start site (TSS)</a:t>
            </a:r>
            <a:r>
              <a:rPr b="1" lang="en-GB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>
                <a:solidFill>
                  <a:srgbClr val="38761D"/>
                </a:solidFill>
              </a:rPr>
              <a:t>H3K4me3</a:t>
            </a:r>
            <a:r>
              <a:rPr lang="en-GB"/>
              <a:t> is almost always associated with 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Active TSS are marked by </a:t>
            </a:r>
            <a:r>
              <a:rPr b="1" lang="en-GB">
                <a:solidFill>
                  <a:srgbClr val="0000FF"/>
                </a:solidFill>
              </a:rPr>
              <a:t>H3K27ac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So-called “poised” (or bivalent) TSS are instead marked by both </a:t>
            </a:r>
            <a:r>
              <a:rPr b="1" lang="en-GB">
                <a:solidFill>
                  <a:srgbClr val="38761D"/>
                </a:solidFill>
              </a:rPr>
              <a:t>H3K4me3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rgbClr val="FF0000"/>
                </a:solidFill>
              </a:rPr>
              <a:t>H3K27me3</a:t>
            </a:r>
            <a:endParaRPr b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Enhancers: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Most enhancers have </a:t>
            </a:r>
            <a:r>
              <a:rPr b="1" lang="en-GB">
                <a:solidFill>
                  <a:srgbClr val="274E13"/>
                </a:solidFill>
              </a:rPr>
              <a:t>H3K4me1</a:t>
            </a:r>
            <a:endParaRPr b="1">
              <a:solidFill>
                <a:srgbClr val="274E1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Active enhancers are marked by </a:t>
            </a:r>
            <a:r>
              <a:rPr b="1" lang="en-GB">
                <a:solidFill>
                  <a:srgbClr val="0000FF"/>
                </a:solidFill>
              </a:rPr>
              <a:t>H3K27ac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So-called “poised” (or bivalent) enhancers are marked by </a:t>
            </a:r>
            <a:r>
              <a:rPr b="1" lang="en-GB">
                <a:solidFill>
                  <a:srgbClr val="274E13"/>
                </a:solidFill>
              </a:rPr>
              <a:t>H3K4me1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rgbClr val="FF0000"/>
                </a:solidFill>
              </a:rPr>
              <a:t>H3K27me3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Repressed elements are marked by </a:t>
            </a:r>
            <a:r>
              <a:rPr b="1" lang="en-GB">
                <a:solidFill>
                  <a:srgbClr val="FF0000"/>
                </a:solidFill>
              </a:rPr>
              <a:t>H3K27me3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Heterochromatin is marked by </a:t>
            </a:r>
            <a:r>
              <a:rPr b="1" lang="en-GB">
                <a:solidFill>
                  <a:srgbClr val="434343"/>
                </a:solidFill>
              </a:rPr>
              <a:t>H3K9me3</a:t>
            </a:r>
            <a:endParaRPr b="1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Insulators: CTCF+cohesin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debriefing</a:t>
            </a:r>
            <a:br>
              <a:rPr lang="en-GB"/>
            </a:br>
            <a:r>
              <a:rPr lang="en-GB"/>
              <a:t>&amp; practical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8839200" cy="239771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Inconsistent seqlevels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25" y="1019875"/>
            <a:ext cx="1827150" cy="2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0" y="598450"/>
            <a:ext cx="3648775" cy="2392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34725" y="4748226"/>
            <a:ext cx="284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(Adapted from Visel et al., 2009)</a:t>
            </a:r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300 and validation of </a:t>
            </a:r>
            <a:r>
              <a:rPr lang="en-GB"/>
              <a:t>enhancer</a:t>
            </a:r>
            <a:r>
              <a:rPr lang="en-GB"/>
              <a:t> activity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725" y="800150"/>
            <a:ext cx="4861924" cy="16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6924" y="2313400"/>
            <a:ext cx="4546700" cy="199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31"/>
          <p:cNvGrpSpPr/>
          <p:nvPr/>
        </p:nvGrpSpPr>
        <p:grpSpPr>
          <a:xfrm>
            <a:off x="423748" y="2824977"/>
            <a:ext cx="2467125" cy="1264303"/>
            <a:chOff x="423748" y="2824977"/>
            <a:chExt cx="2467125" cy="1264303"/>
          </a:xfrm>
        </p:grpSpPr>
        <p:grpSp>
          <p:nvGrpSpPr>
            <p:cNvPr id="228" name="Google Shape;228;p31"/>
            <p:cNvGrpSpPr/>
            <p:nvPr/>
          </p:nvGrpSpPr>
          <p:grpSpPr>
            <a:xfrm>
              <a:off x="423748" y="2824977"/>
              <a:ext cx="2467125" cy="1264303"/>
              <a:chOff x="423748" y="2824977"/>
              <a:chExt cx="2467125" cy="1264303"/>
            </a:xfrm>
          </p:grpSpPr>
          <p:sp>
            <p:nvSpPr>
              <p:cNvPr id="229" name="Google Shape;229;p31"/>
              <p:cNvSpPr txBox="1"/>
              <p:nvPr/>
            </p:nvSpPr>
            <p:spPr>
              <a:xfrm>
                <a:off x="1427349" y="2824977"/>
                <a:ext cx="685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GB" sz="800"/>
                  <a:t>sequence</a:t>
                </a:r>
                <a:endParaRPr i="1" sz="800"/>
              </a:p>
            </p:txBody>
          </p:sp>
          <p:grpSp>
            <p:nvGrpSpPr>
              <p:cNvPr id="230" name="Google Shape;230;p31"/>
              <p:cNvGrpSpPr/>
              <p:nvPr/>
            </p:nvGrpSpPr>
            <p:grpSpPr>
              <a:xfrm>
                <a:off x="423748" y="3837877"/>
                <a:ext cx="2269500" cy="251403"/>
                <a:chOff x="2726475" y="3821150"/>
                <a:chExt cx="2269500" cy="251403"/>
              </a:xfrm>
            </p:grpSpPr>
            <p:cxnSp>
              <p:nvCxnSpPr>
                <p:cNvPr id="231" name="Google Shape;231;p31"/>
                <p:cNvCxnSpPr/>
                <p:nvPr/>
              </p:nvCxnSpPr>
              <p:spPr>
                <a:xfrm>
                  <a:off x="2726475" y="3902925"/>
                  <a:ext cx="226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32" name="Google Shape;232;p31"/>
                <p:cNvSpPr/>
                <p:nvPr/>
              </p:nvSpPr>
              <p:spPr>
                <a:xfrm>
                  <a:off x="2823125" y="3821150"/>
                  <a:ext cx="1198800" cy="161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900"/>
                    <a:t>e</a:t>
                  </a:r>
                  <a:r>
                    <a:rPr lang="en-GB" sz="900"/>
                    <a:t>nhancer sequence</a:t>
                  </a:r>
                  <a:endParaRPr sz="900"/>
                </a:p>
              </p:txBody>
            </p:sp>
            <p:sp>
              <p:nvSpPr>
                <p:cNvPr id="233" name="Google Shape;233;p31"/>
                <p:cNvSpPr/>
                <p:nvPr/>
              </p:nvSpPr>
              <p:spPr>
                <a:xfrm>
                  <a:off x="4261631" y="3821153"/>
                  <a:ext cx="609600" cy="161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900"/>
                    <a:t>reporter</a:t>
                  </a:r>
                  <a:endParaRPr sz="900"/>
                </a:p>
              </p:txBody>
            </p:sp>
            <p:grpSp>
              <p:nvGrpSpPr>
                <p:cNvPr id="234" name="Google Shape;234;p31"/>
                <p:cNvGrpSpPr/>
                <p:nvPr/>
              </p:nvGrpSpPr>
              <p:grpSpPr>
                <a:xfrm>
                  <a:off x="4261625" y="3921053"/>
                  <a:ext cx="176100" cy="151500"/>
                  <a:chOff x="4261625" y="4149653"/>
                  <a:chExt cx="176100" cy="151500"/>
                </a:xfrm>
              </p:grpSpPr>
              <p:cxnSp>
                <p:nvCxnSpPr>
                  <p:cNvPr id="235" name="Google Shape;235;p31"/>
                  <p:cNvCxnSpPr/>
                  <p:nvPr/>
                </p:nvCxnSpPr>
                <p:spPr>
                  <a:xfrm>
                    <a:off x="4261631" y="4149653"/>
                    <a:ext cx="0" cy="151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36" name="Google Shape;236;p31"/>
                  <p:cNvCxnSpPr/>
                  <p:nvPr/>
                </p:nvCxnSpPr>
                <p:spPr>
                  <a:xfrm>
                    <a:off x="4261625" y="4301150"/>
                    <a:ext cx="1761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stealth"/>
                  </a:ln>
                </p:spPr>
              </p:cxnSp>
            </p:grpSp>
          </p:grpSp>
          <p:sp>
            <p:nvSpPr>
              <p:cNvPr id="237" name="Google Shape;237;p31"/>
              <p:cNvSpPr txBox="1"/>
              <p:nvPr/>
            </p:nvSpPr>
            <p:spPr>
              <a:xfrm>
                <a:off x="1837873" y="3269777"/>
                <a:ext cx="10530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GB" sz="800"/>
                  <a:t>clone into a reporter vector</a:t>
                </a:r>
                <a:endParaRPr i="1" sz="800"/>
              </a:p>
            </p:txBody>
          </p:sp>
          <p:cxnSp>
            <p:nvCxnSpPr>
              <p:cNvPr id="238" name="Google Shape;238;p31"/>
              <p:cNvCxnSpPr>
                <a:stCxn id="229" idx="2"/>
              </p:cNvCxnSpPr>
              <p:nvPr/>
            </p:nvCxnSpPr>
            <p:spPr>
              <a:xfrm>
                <a:off x="1770249" y="3132777"/>
                <a:ext cx="0" cy="60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39" name="Google Shape;239;p31"/>
            <p:cNvSpPr/>
            <p:nvPr/>
          </p:nvSpPr>
          <p:spPr>
            <a:xfrm>
              <a:off x="1734025" y="3837875"/>
              <a:ext cx="213900" cy="16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mp</a:t>
              </a:r>
              <a:endParaRPr sz="900"/>
            </a:p>
          </p:txBody>
        </p:sp>
      </p:grpSp>
      <p:sp>
        <p:nvSpPr>
          <p:cNvPr id="240" name="Google Shape;240;p31"/>
          <p:cNvSpPr txBox="1"/>
          <p:nvPr/>
        </p:nvSpPr>
        <p:spPr>
          <a:xfrm>
            <a:off x="5380350" y="4748225"/>
            <a:ext cx="37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vista enhancers: </a:t>
            </a:r>
            <a:r>
              <a:rPr lang="en-GB" sz="1200" u="sng">
                <a:solidFill>
                  <a:schemeClr val="hlink"/>
                </a:solidFill>
                <a:hlinkClick r:id="rId7"/>
              </a:rPr>
              <a:t>http://enhancer.lbl.gov</a:t>
            </a:r>
            <a:r>
              <a:rPr lang="en-GB" sz="1200"/>
              <a:t>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the peaks you downloaded last week, identify bivalent domains (H3K27me3 + H3K4me3) in mouse embryonic stem cells (mESC)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happens to those regions upon differentiation?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Choose a differentiated cell type (e.g. hepatocytes, neural progenitor, or smooth muscle cells)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Download the H3K27me3 and H3K4me3 peaks from this cell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many of the mESC bivalent domains are, in this differentiated cell type, overlapping either mark or their combination?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‘histone code’ &amp; functional elements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Exploring overlaps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p300 &amp; enhancers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986"/>
            <a:ext cx="9144002" cy="473251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chemeClr val="lt1"/>
                </a:solidFill>
              </a:rPr>
              <a:t>Nucleosome</a:t>
            </a:r>
            <a:endParaRPr b="1" sz="2120">
              <a:solidFill>
                <a:schemeClr val="lt1"/>
              </a:solidFill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425" y="0"/>
            <a:ext cx="2719775" cy="15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7180400" y="25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D9D9D9"/>
                </a:solidFill>
              </a:rPr>
              <a:t>(Krebs et al., 2018)</a:t>
            </a:r>
            <a:endParaRPr sz="1100">
              <a:solidFill>
                <a:srgbClr val="D9D9D9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866200" y="4837825"/>
            <a:ext cx="107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D9D9D9"/>
                </a:solidFill>
              </a:rPr>
              <a:t>Cell Signaling</a:t>
            </a:r>
            <a:endParaRPr sz="11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8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00" y="2829250"/>
            <a:ext cx="2337050" cy="14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2663"/>
            <a:ext cx="5609351" cy="40237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617" y="4742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(Bhaumik, Smith and Shilatifard 2007)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84600" y="-12175"/>
            <a:ext cx="89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Many residues on the histone tails can be post-translationally modified</a:t>
            </a:r>
            <a:endParaRPr sz="2120"/>
          </a:p>
        </p:txBody>
      </p:sp>
      <p:grpSp>
        <p:nvGrpSpPr>
          <p:cNvPr id="88" name="Google Shape;88;p18"/>
          <p:cNvGrpSpPr/>
          <p:nvPr/>
        </p:nvGrpSpPr>
        <p:grpSpPr>
          <a:xfrm>
            <a:off x="4875425" y="2537700"/>
            <a:ext cx="4192500" cy="2585700"/>
            <a:chOff x="4951625" y="2156700"/>
            <a:chExt cx="4192500" cy="2585700"/>
          </a:xfrm>
        </p:grpSpPr>
        <p:pic>
          <p:nvPicPr>
            <p:cNvPr id="89" name="Google Shape;8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8950" y="2299225"/>
              <a:ext cx="4105049" cy="19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8"/>
            <p:cNvSpPr/>
            <p:nvPr/>
          </p:nvSpPr>
          <p:spPr>
            <a:xfrm>
              <a:off x="4951625" y="2156700"/>
              <a:ext cx="4192500" cy="2585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5219175" y="4269400"/>
              <a:ext cx="3744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H3K27…         </a:t>
              </a:r>
              <a:r>
                <a:rPr lang="en-GB" sz="1100"/>
                <a:t>me                      me2                     me3</a:t>
              </a:r>
              <a:endParaRPr sz="1100"/>
            </a:p>
          </p:txBody>
        </p:sp>
      </p:grpSp>
      <p:grpSp>
        <p:nvGrpSpPr>
          <p:cNvPr id="92" name="Google Shape;92;p18"/>
          <p:cNvGrpSpPr/>
          <p:nvPr/>
        </p:nvGrpSpPr>
        <p:grpSpPr>
          <a:xfrm>
            <a:off x="2794947" y="1324481"/>
            <a:ext cx="2458737" cy="2237100"/>
            <a:chOff x="2772914" y="1247476"/>
            <a:chExt cx="2458737" cy="2237100"/>
          </a:xfrm>
        </p:grpSpPr>
        <p:sp>
          <p:nvSpPr>
            <p:cNvPr id="93" name="Google Shape;93;p18"/>
            <p:cNvSpPr/>
            <p:nvPr/>
          </p:nvSpPr>
          <p:spPr>
            <a:xfrm>
              <a:off x="2772914" y="2465644"/>
              <a:ext cx="297000" cy="2970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 rot="2129340">
              <a:off x="3140652" y="1650859"/>
              <a:ext cx="1847397" cy="1430335"/>
            </a:xfrm>
            <a:prstGeom prst="bentArrow">
              <a:avLst>
                <a:gd fmla="val 14374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8"/>
          <p:cNvGrpSpPr/>
          <p:nvPr/>
        </p:nvGrpSpPr>
        <p:grpSpPr>
          <a:xfrm>
            <a:off x="6690175" y="560525"/>
            <a:ext cx="1994294" cy="1895025"/>
            <a:chOff x="6690175" y="560525"/>
            <a:chExt cx="1994294" cy="1895025"/>
          </a:xfrm>
        </p:grpSpPr>
        <p:pic>
          <p:nvPicPr>
            <p:cNvPr id="96" name="Google Shape;9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9950" y="560525"/>
              <a:ext cx="1274519" cy="189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8"/>
            <p:cNvSpPr txBox="1"/>
            <p:nvPr/>
          </p:nvSpPr>
          <p:spPr>
            <a:xfrm>
              <a:off x="6690175" y="1122375"/>
              <a:ext cx="97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H3K27ac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0" y="1061100"/>
            <a:ext cx="574357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84600" y="64025"/>
            <a:ext cx="89748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Some histone modifications appear to be very localized, e.g. happening on a specific nucleosome, while most are much more broadly distributed</a:t>
            </a:r>
            <a:endParaRPr sz="2020"/>
          </a:p>
        </p:txBody>
      </p:sp>
      <p:sp>
        <p:nvSpPr>
          <p:cNvPr id="104" name="Google Shape;104;p19"/>
          <p:cNvSpPr txBox="1"/>
          <p:nvPr/>
        </p:nvSpPr>
        <p:spPr>
          <a:xfrm>
            <a:off x="6580100" y="2490875"/>
            <a:ext cx="232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strategy of calling ‘peaks’ must therefore be adapted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(e.g. “broad” option of most peak-callers)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143992" y="4774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(Park, Nat Rev Gen 2009)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1938350" y="1253675"/>
            <a:ext cx="4948200" cy="2894400"/>
          </a:xfrm>
          <a:prstGeom prst="rect">
            <a:avLst/>
          </a:prstGeom>
          <a:gradFill>
            <a:gsLst>
              <a:gs pos="0">
                <a:srgbClr val="CC4125"/>
              </a:gs>
              <a:gs pos="100000">
                <a:srgbClr val="6AA84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20"/>
          <p:cNvSpPr txBox="1"/>
          <p:nvPr/>
        </p:nvSpPr>
        <p:spPr>
          <a:xfrm>
            <a:off x="2069948" y="2146084"/>
            <a:ext cx="17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H3K27me3</a:t>
            </a:r>
            <a:endParaRPr b="1"/>
          </a:p>
        </p:txBody>
      </p:sp>
      <p:sp>
        <p:nvSpPr>
          <p:cNvPr id="112" name="Google Shape;112;p20"/>
          <p:cNvSpPr txBox="1"/>
          <p:nvPr/>
        </p:nvSpPr>
        <p:spPr>
          <a:xfrm>
            <a:off x="4927450" y="2100084"/>
            <a:ext cx="17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H3K27ac</a:t>
            </a:r>
            <a:endParaRPr b="1"/>
          </a:p>
        </p:txBody>
      </p:sp>
      <p:sp>
        <p:nvSpPr>
          <p:cNvPr id="113" name="Google Shape;113;p20"/>
          <p:cNvSpPr txBox="1"/>
          <p:nvPr/>
        </p:nvSpPr>
        <p:spPr>
          <a:xfrm>
            <a:off x="4938416" y="2498379"/>
            <a:ext cx="17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H3K4me</a:t>
            </a:r>
            <a:endParaRPr b="1"/>
          </a:p>
        </p:txBody>
      </p:sp>
      <p:sp>
        <p:nvSpPr>
          <p:cNvPr id="114" name="Google Shape;114;p20"/>
          <p:cNvSpPr txBox="1"/>
          <p:nvPr/>
        </p:nvSpPr>
        <p:spPr>
          <a:xfrm rot="-5400000">
            <a:off x="1810175" y="3204160"/>
            <a:ext cx="15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b="1" lang="en-GB"/>
              <a:t>epressed</a:t>
            </a:r>
            <a:endParaRPr b="1"/>
          </a:p>
        </p:txBody>
      </p:sp>
      <p:sp>
        <p:nvSpPr>
          <p:cNvPr id="115" name="Google Shape;115;p20"/>
          <p:cNvSpPr txBox="1"/>
          <p:nvPr/>
        </p:nvSpPr>
        <p:spPr>
          <a:xfrm rot="-5400000">
            <a:off x="5565461" y="3316660"/>
            <a:ext cx="12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Active</a:t>
            </a:r>
            <a:endParaRPr b="1"/>
          </a:p>
        </p:txBody>
      </p:sp>
      <p:cxnSp>
        <p:nvCxnSpPr>
          <p:cNvPr id="116" name="Google Shape;116;p20"/>
          <p:cNvCxnSpPr/>
          <p:nvPr/>
        </p:nvCxnSpPr>
        <p:spPr>
          <a:xfrm>
            <a:off x="5041502" y="42255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>
            <p:ph type="title"/>
          </p:nvPr>
        </p:nvSpPr>
        <p:spPr>
          <a:xfrm>
            <a:off x="84600" y="64025"/>
            <a:ext cx="89748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There is a very strong association of certain histone marks and activation or repression</a:t>
            </a:r>
            <a:endParaRPr sz="2120"/>
          </a:p>
        </p:txBody>
      </p:sp>
      <p:sp>
        <p:nvSpPr>
          <p:cNvPr id="118" name="Google Shape;118;p20"/>
          <p:cNvSpPr txBox="1"/>
          <p:nvPr/>
        </p:nvSpPr>
        <p:spPr>
          <a:xfrm>
            <a:off x="7054950" y="3595275"/>
            <a:ext cx="1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 expression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7054450" y="2204525"/>
            <a:ext cx="162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Histone modifications</a:t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4951075" y="2307835"/>
            <a:ext cx="5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 rot="10800000">
            <a:off x="3350875" y="2307835"/>
            <a:ext cx="5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3900100" y="2023850"/>
            <a:ext cx="10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exclusive</a:t>
            </a:r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>
            <a:off x="729850" y="1290125"/>
            <a:ext cx="7953900" cy="615600"/>
            <a:chOff x="729850" y="1290125"/>
            <a:chExt cx="7953900" cy="615600"/>
          </a:xfrm>
        </p:grpSpPr>
        <p:sp>
          <p:nvSpPr>
            <p:cNvPr id="124" name="Google Shape;124;p20"/>
            <p:cNvSpPr txBox="1"/>
            <p:nvPr/>
          </p:nvSpPr>
          <p:spPr>
            <a:xfrm>
              <a:off x="2069955" y="1298725"/>
              <a:ext cx="121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Polycomb</a:t>
              </a:r>
              <a:endParaRPr b="1"/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299843" y="1298725"/>
              <a:ext cx="140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Trithorax</a:t>
              </a:r>
              <a:endParaRPr b="1"/>
            </a:p>
          </p:txBody>
        </p:sp>
        <p:cxnSp>
          <p:nvCxnSpPr>
            <p:cNvPr id="126" name="Google Shape;126;p20"/>
            <p:cNvCxnSpPr/>
            <p:nvPr/>
          </p:nvCxnSpPr>
          <p:spPr>
            <a:xfrm>
              <a:off x="3925485" y="1498825"/>
              <a:ext cx="905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27" name="Google Shape;127;p20"/>
            <p:cNvSpPr txBox="1"/>
            <p:nvPr/>
          </p:nvSpPr>
          <p:spPr>
            <a:xfrm>
              <a:off x="7054450" y="1290125"/>
              <a:ext cx="1629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Activating complex</a:t>
              </a:r>
              <a:endParaRPr/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729850" y="1290125"/>
              <a:ext cx="127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Repressive</a:t>
              </a:r>
              <a:r>
                <a:rPr lang="en-GB"/>
                <a:t> complex</a:t>
              </a:r>
              <a:endParaRPr/>
            </a:p>
          </p:txBody>
        </p:sp>
      </p:grpSp>
      <p:sp>
        <p:nvSpPr>
          <p:cNvPr id="129" name="Google Shape;129;p20"/>
          <p:cNvSpPr txBox="1"/>
          <p:nvPr/>
        </p:nvSpPr>
        <p:spPr>
          <a:xfrm>
            <a:off x="162950" y="4485725"/>
            <a:ext cx="384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</a:rPr>
              <a:t>But which comes first?</a:t>
            </a:r>
            <a:endParaRPr sz="1600">
              <a:solidFill>
                <a:srgbClr val="351C75"/>
              </a:solidFill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3925485" y="3784825"/>
            <a:ext cx="90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Causality or correlation?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100" y="1854775"/>
            <a:ext cx="4456875" cy="17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373950" y="3718950"/>
            <a:ext cx="22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https://xkcd.com/552</a:t>
            </a:r>
            <a:r>
              <a:rPr lang="en-GB">
                <a:solidFill>
                  <a:srgbClr val="666666"/>
                </a:solidFill>
              </a:rPr>
              <a:t> 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30050" y="1456900"/>
            <a:ext cx="2712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Are histone modifications </a:t>
            </a:r>
            <a:r>
              <a:rPr b="1" lang="en-GB" sz="1900"/>
              <a:t>responsible</a:t>
            </a:r>
            <a:r>
              <a:rPr lang="en-GB" sz="1900"/>
              <a:t> for activation/repression, or are they merely </a:t>
            </a:r>
            <a:r>
              <a:rPr lang="en-GB" sz="1900">
                <a:solidFill>
                  <a:schemeClr val="dk1"/>
                </a:solidFill>
              </a:rPr>
              <a:t>associated </a:t>
            </a:r>
            <a:r>
              <a:rPr b="1" lang="en-GB" sz="1900"/>
              <a:t>side-effects</a:t>
            </a:r>
            <a:r>
              <a:rPr lang="en-GB" sz="1900"/>
              <a:t>?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3250"/>
            <a:ext cx="4788376" cy="41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type="title"/>
          </p:nvPr>
        </p:nvSpPr>
        <p:spPr>
          <a:xfrm>
            <a:off x="83100" y="64025"/>
            <a:ext cx="89748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Transcription-mediated histone modification</a:t>
            </a:r>
            <a:endParaRPr sz="2120"/>
          </a:p>
        </p:txBody>
      </p:sp>
      <p:sp>
        <p:nvSpPr>
          <p:cNvPr id="145" name="Google Shape;145;p22"/>
          <p:cNvSpPr txBox="1"/>
          <p:nvPr/>
        </p:nvSpPr>
        <p:spPr>
          <a:xfrm>
            <a:off x="3891817" y="4818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(Henikoff and Shilatifard 2011)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