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1d6eedfe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1d6eedfe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1d6eedfe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1d6eedfe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dedb9aa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1dedb9aa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1d6eedfe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1d6eedfe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7f5bd83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7f5bd83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7f5bd83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7f5bd83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229105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229105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83813e1e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83813e1e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83813e1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83813e1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7dc0fc34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7dc0fc3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7dc0fc3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7dc0fc3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f5bd83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7f5bd83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7f5bd83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7f5bd83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7f5bd835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7f5bd83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1d6eedf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1d6eedf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1d6eedfe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1d6eedfe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1d6eedfe2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1d6eedfe2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1d6eedfe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1d6eedf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d6eedfe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d6eedf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1d6eedf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1d6eedf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3kChoGjfKxY" TargetMode="External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ftp.ensembl.org/pub/" TargetMode="External"/><Relationship Id="rId4" Type="http://schemas.openxmlformats.org/officeDocument/2006/relationships/hyperlink" Target="https://bioconductor.org/packages/release/bioc/vignettes/AnnotationHub/inst/doc/AnnotationHub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ioconductor.org/packages/release/bioc/vignettes/ensembldb/inst/doc/ensembldb.html" TargetMode="External"/><Relationship Id="rId4" Type="http://schemas.openxmlformats.org/officeDocument/2006/relationships/hyperlink" Target="https://bioconductor.org/packages/devel/bioc/vignettes/GenomicRanges/inst/doc/GenomicRangesIntroductio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Bioinformatic approaches to regulatory genomics and epigenomics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3071840"/>
            <a:ext cx="85206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376-​1347-00L - 2022  |  week 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Pierre-Luc Germain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050"/>
            <a:ext cx="1921075" cy="7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306225" y="526225"/>
            <a:ext cx="48363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1900 - Rediscovery of Mendel’s work (1860s)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1903 - Chromosomes are hereditary units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1913 - Chromosomes are linear arrays of genes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1941 - Beadle &amp; Tatum:</a:t>
            </a:r>
            <a:br>
              <a:rPr lang="en-GB">
                <a:solidFill>
                  <a:srgbClr val="351C75"/>
                </a:solidFill>
              </a:rPr>
            </a:br>
            <a:r>
              <a:rPr lang="en-GB">
                <a:solidFill>
                  <a:srgbClr val="351C75"/>
                </a:solidFill>
              </a:rPr>
              <a:t>            the one-gene-one-enzyme hypothesis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1944 - DNA is the genetic material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1951 - First protein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1953 - DNA is a double helix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1961 - Jacob and Monod:</a:t>
            </a:r>
            <a:br>
              <a:rPr lang="en-GB">
                <a:solidFill>
                  <a:srgbClr val="351C75"/>
                </a:solidFill>
              </a:rPr>
            </a:br>
            <a:r>
              <a:rPr lang="en-GB">
                <a:solidFill>
                  <a:srgbClr val="351C75"/>
                </a:solidFill>
              </a:rPr>
              <a:t>            the </a:t>
            </a:r>
            <a:r>
              <a:rPr i="1" lang="en-GB">
                <a:solidFill>
                  <a:srgbClr val="351C75"/>
                </a:solidFill>
              </a:rPr>
              <a:t>lac</a:t>
            </a:r>
            <a:r>
              <a:rPr lang="en-GB">
                <a:solidFill>
                  <a:srgbClr val="351C75"/>
                </a:solidFill>
              </a:rPr>
              <a:t> operon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DNA sequencing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Eukaryotic genes are spliced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1995 - First bacterial genomes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2000 - Next Generation Sequencing (NGS)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2001 - Draft of the human genome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2003 - RNA-seq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2006 - ChIP-seq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2012 - ENCODE, ATAC-seq</a:t>
            </a:r>
            <a:endParaRPr/>
          </a:p>
        </p:txBody>
      </p:sp>
      <p:cxnSp>
        <p:nvCxnSpPr>
          <p:cNvPr id="149" name="Google Shape;149;p23"/>
          <p:cNvCxnSpPr/>
          <p:nvPr/>
        </p:nvCxnSpPr>
        <p:spPr>
          <a:xfrm>
            <a:off x="172525" y="645550"/>
            <a:ext cx="0" cy="427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0" name="Google Shape;150;p23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 very brief history of genetics &amp; genomics</a:t>
            </a:r>
            <a:endParaRPr sz="2320"/>
          </a:p>
        </p:txBody>
      </p:sp>
      <p:cxnSp>
        <p:nvCxnSpPr>
          <p:cNvPr id="151" name="Google Shape;151;p23"/>
          <p:cNvCxnSpPr/>
          <p:nvPr/>
        </p:nvCxnSpPr>
        <p:spPr>
          <a:xfrm>
            <a:off x="4527425" y="622550"/>
            <a:ext cx="0" cy="6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3"/>
          <p:cNvSpPr txBox="1"/>
          <p:nvPr/>
        </p:nvSpPr>
        <p:spPr>
          <a:xfrm>
            <a:off x="4770400" y="649853"/>
            <a:ext cx="119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Classical genetics: 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6303024" y="649850"/>
            <a:ext cx="18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unit of heredity </a:t>
            </a:r>
            <a:endParaRPr/>
          </a:p>
        </p:txBody>
      </p:sp>
      <p:cxnSp>
        <p:nvCxnSpPr>
          <p:cNvPr id="154" name="Google Shape;154;p23"/>
          <p:cNvCxnSpPr/>
          <p:nvPr/>
        </p:nvCxnSpPr>
        <p:spPr>
          <a:xfrm>
            <a:off x="4527425" y="1393176"/>
            <a:ext cx="0" cy="11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3"/>
          <p:cNvSpPr txBox="1"/>
          <p:nvPr/>
        </p:nvSpPr>
        <p:spPr>
          <a:xfrm>
            <a:off x="4770400" y="1488053"/>
            <a:ext cx="119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molecular genetics: 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6303024" y="1488050"/>
            <a:ext cx="182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part of DNA that encodes for a protein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4182375" y="2537600"/>
            <a:ext cx="47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“structural” genes encode for proteins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“regulatory” genes → regulate the structural genes</a:t>
            </a:r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>
            <a:off x="3243525" y="2846719"/>
            <a:ext cx="6642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5322500" y="3439075"/>
            <a:ext cx="3785400" cy="1637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306225" y="526225"/>
            <a:ext cx="48363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1900 - Rediscovery of Mendel’s work (1860s)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1903 - Chromosomes are hereditary units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1913 - Chromosomes are linear arrays of genes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1941 - Beadle &amp; Tatum:</a:t>
            </a:r>
            <a:br>
              <a:rPr lang="en-GB">
                <a:solidFill>
                  <a:srgbClr val="351C75"/>
                </a:solidFill>
              </a:rPr>
            </a:br>
            <a:r>
              <a:rPr lang="en-GB">
                <a:solidFill>
                  <a:srgbClr val="351C75"/>
                </a:solidFill>
              </a:rPr>
              <a:t>            the one-gene-one-enzyme hypothesis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1944 - DNA is the genetic material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1951 - First protein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1953 - DNA is a double helix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1961 - Jacob and Monod:</a:t>
            </a:r>
            <a:br>
              <a:rPr lang="en-GB">
                <a:solidFill>
                  <a:srgbClr val="351C75"/>
                </a:solidFill>
              </a:rPr>
            </a:br>
            <a:r>
              <a:rPr lang="en-GB">
                <a:solidFill>
                  <a:srgbClr val="351C75"/>
                </a:solidFill>
              </a:rPr>
              <a:t>            the </a:t>
            </a:r>
            <a:r>
              <a:rPr i="1" lang="en-GB">
                <a:solidFill>
                  <a:srgbClr val="351C75"/>
                </a:solidFill>
              </a:rPr>
              <a:t>lac</a:t>
            </a:r>
            <a:r>
              <a:rPr lang="en-GB">
                <a:solidFill>
                  <a:srgbClr val="351C75"/>
                </a:solidFill>
              </a:rPr>
              <a:t> operon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DNA sequencing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Eukaryotic genes are spliced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1995 - First bacterial genomes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2000 - Next Generation Sequencing (NGS)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2001 - Draft of the human genome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2003 - RNA-seq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2006 - ChIP-seq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2012 - ENCODE, ATAC-seq</a:t>
            </a:r>
            <a:endParaRPr/>
          </a:p>
        </p:txBody>
      </p:sp>
      <p:cxnSp>
        <p:nvCxnSpPr>
          <p:cNvPr id="165" name="Google Shape;165;p24"/>
          <p:cNvCxnSpPr/>
          <p:nvPr/>
        </p:nvCxnSpPr>
        <p:spPr>
          <a:xfrm>
            <a:off x="172525" y="645550"/>
            <a:ext cx="0" cy="427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6" name="Google Shape;166;p24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 very brief history of genetics &amp; genomics</a:t>
            </a:r>
            <a:endParaRPr sz="2320"/>
          </a:p>
        </p:txBody>
      </p:sp>
      <p:cxnSp>
        <p:nvCxnSpPr>
          <p:cNvPr id="167" name="Google Shape;167;p24"/>
          <p:cNvCxnSpPr/>
          <p:nvPr/>
        </p:nvCxnSpPr>
        <p:spPr>
          <a:xfrm>
            <a:off x="4527425" y="622550"/>
            <a:ext cx="0" cy="6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4"/>
          <p:cNvSpPr txBox="1"/>
          <p:nvPr/>
        </p:nvSpPr>
        <p:spPr>
          <a:xfrm>
            <a:off x="4770400" y="649853"/>
            <a:ext cx="119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Classical genetics: 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6303024" y="649850"/>
            <a:ext cx="18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unit of heredity </a:t>
            </a:r>
            <a:endParaRPr/>
          </a:p>
        </p:txBody>
      </p:sp>
      <p:cxnSp>
        <p:nvCxnSpPr>
          <p:cNvPr id="170" name="Google Shape;170;p24"/>
          <p:cNvCxnSpPr/>
          <p:nvPr/>
        </p:nvCxnSpPr>
        <p:spPr>
          <a:xfrm>
            <a:off x="4527425" y="1393176"/>
            <a:ext cx="0" cy="11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4"/>
          <p:cNvSpPr txBox="1"/>
          <p:nvPr/>
        </p:nvSpPr>
        <p:spPr>
          <a:xfrm>
            <a:off x="4770400" y="1488053"/>
            <a:ext cx="119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molecular genetics: 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6303024" y="1488050"/>
            <a:ext cx="182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part of DNA that encodes for a protein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4182375" y="2537600"/>
            <a:ext cx="47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“structural” genes encode for proteins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“regulatory” genes → regulate the structural genes</a:t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6070825" y="3480725"/>
            <a:ext cx="16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Genetic elements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5395822" y="4057250"/>
            <a:ext cx="104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Regulatory elements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6996025" y="4057250"/>
            <a:ext cx="18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Transcribed regions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6919825" y="4514450"/>
            <a:ext cx="8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7988050" y="4514450"/>
            <a:ext cx="11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Non-coding</a:t>
            </a:r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 flipH="1">
            <a:off x="5918424" y="3818625"/>
            <a:ext cx="956700" cy="23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4"/>
          <p:cNvCxnSpPr/>
          <p:nvPr/>
        </p:nvCxnSpPr>
        <p:spPr>
          <a:xfrm>
            <a:off x="6875276" y="3818625"/>
            <a:ext cx="970500" cy="23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 flipH="1">
            <a:off x="7359025" y="4422350"/>
            <a:ext cx="5256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7884550" y="4422475"/>
            <a:ext cx="663600" cy="17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3243525" y="2846719"/>
            <a:ext cx="6642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ken from the 13th First Annual Ig Nobel Prize Ceremony in 2003, this is Eric Lander's 24/7 Lecture on Genome. A 24/7 Lecture is a lecture in two parts: first a complete technical description in 24 seconds, second a clear summary anyone can understand in 7 words.&#10;&#10;LINKS:&#10;Eric Lander: http://www.broadinstitute.org/history-leadership/scientific-leadership/core-members/eric-s-lander&#10;2003 Ig Nobel Prize ceremony: http://www.improbable.com/ig/2003/&#10;The Genome: http://www.genome.gov/10001772" id="188" name="Google Shape;188;p25" title="Improbable Research Collection #134: Eric Lander's 24/7 Lecture on Genom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7243200" y="209150"/>
            <a:ext cx="20589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</a:rPr>
              <a:t>Nano-lectures: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A 24sec </a:t>
            </a:r>
            <a:br>
              <a:rPr lang="en-GB" sz="1500">
                <a:solidFill>
                  <a:schemeClr val="lt1"/>
                </a:solidFill>
              </a:rPr>
            </a:br>
            <a:r>
              <a:rPr lang="en-GB" sz="1500">
                <a:solidFill>
                  <a:schemeClr val="lt1"/>
                </a:solidFill>
              </a:rPr>
              <a:t>technical summary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A 7-words summary everyone can understand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29358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2984750" y="990600"/>
            <a:ext cx="60558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"The gene is a union of genomic sequences encoding a coherent set of potentially overlapping functional products"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(Gerstein et al., 2007)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“On this view, genes represent a higher-order framework around which individual transcripts coalesce, creating a poly-functional entity that assumes different forms under different cellular states, guided by differential utilization of regulatory DNA."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(Stamatoyannopoulos, 2012)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6" name="Google Shape;196;p26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So what’s a gene today?</a:t>
            </a:r>
            <a:endParaRPr sz="23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838" y="0"/>
            <a:ext cx="54201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174950" y="2764200"/>
            <a:ext cx="2122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Transcripts tend to be grouped by genes depending on partially overlapping exonic sequences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42325"/>
            <a:ext cx="9486277" cy="17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256600" y="256600"/>
            <a:ext cx="491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But of course that’s not a universal rule…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genomes and gene annotations</a:t>
            </a:r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11700" y="827425"/>
            <a:ext cx="3999900" cy="1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</a:t>
            </a:r>
            <a:r>
              <a:rPr b="1" lang="en-GB">
                <a:solidFill>
                  <a:schemeClr val="dk1"/>
                </a:solidFill>
              </a:rPr>
              <a:t>reference genome</a:t>
            </a:r>
            <a:r>
              <a:rPr lang="en-GB">
                <a:solidFill>
                  <a:schemeClr val="dk1"/>
                </a:solidFill>
              </a:rPr>
              <a:t> refers to the </a:t>
            </a:r>
            <a:r>
              <a:rPr b="1" lang="en-GB">
                <a:solidFill>
                  <a:schemeClr val="dk1"/>
                </a:solidFill>
              </a:rPr>
              <a:t>sequence</a:t>
            </a:r>
            <a:r>
              <a:rPr lang="en-GB">
                <a:solidFill>
                  <a:schemeClr val="dk1"/>
                </a:solidFill>
              </a:rPr>
              <a:t> of a genome.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 mainstream organisms (e.g. human/mouse), there is one standardized genome (from the Genome Reference Consortium) which everyone uses, but different </a:t>
            </a:r>
            <a:r>
              <a:rPr b="1" lang="en-GB">
                <a:solidFill>
                  <a:schemeClr val="dk1"/>
                </a:solidFill>
              </a:rPr>
              <a:t>build</a:t>
            </a:r>
            <a:r>
              <a:rPr lang="en-GB">
                <a:solidFill>
                  <a:schemeClr val="dk1"/>
                </a:solidFill>
              </a:rPr>
              <a:t> versions of that genome, e.g.: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311700" y="2656225"/>
            <a:ext cx="3999900" cy="22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>
                <a:solidFill>
                  <a:schemeClr val="dk1"/>
                </a:solidFill>
              </a:rPr>
              <a:t>uman: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GRCh38/hg38 (released in 2013)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GRCh37/hg19 (released in 2009)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...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Mouse: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GRCm39/mm39 (released in 2020)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GRCm38/mm10 (released in 2011)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GRCm37/mm9 (released in 2007)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...</a:t>
            </a:r>
            <a:endParaRPr/>
          </a:p>
        </p:txBody>
      </p:sp>
      <p:grpSp>
        <p:nvGrpSpPr>
          <p:cNvPr id="216" name="Google Shape;216;p29"/>
          <p:cNvGrpSpPr/>
          <p:nvPr/>
        </p:nvGrpSpPr>
        <p:grpSpPr>
          <a:xfrm>
            <a:off x="5218118" y="789125"/>
            <a:ext cx="3521100" cy="3048525"/>
            <a:chOff x="5218118" y="865325"/>
            <a:chExt cx="3521100" cy="3048525"/>
          </a:xfrm>
        </p:grpSpPr>
        <p:pic>
          <p:nvPicPr>
            <p:cNvPr id="217" name="Google Shape;217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34451" y="865325"/>
              <a:ext cx="3305300" cy="208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29"/>
            <p:cNvSpPr txBox="1"/>
            <p:nvPr/>
          </p:nvSpPr>
          <p:spPr>
            <a:xfrm>
              <a:off x="5218118" y="3513650"/>
              <a:ext cx="352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…CAGTCAAGGGTTTnnnnnTGACATACCT…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19" name="Google Shape;219;p29"/>
            <p:cNvCxnSpPr/>
            <p:nvPr/>
          </p:nvCxnSpPr>
          <p:spPr>
            <a:xfrm>
              <a:off x="6887101" y="3031325"/>
              <a:ext cx="0" cy="30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0" name="Google Shape;220;p29"/>
          <p:cNvGrpSpPr/>
          <p:nvPr/>
        </p:nvGrpSpPr>
        <p:grpSpPr>
          <a:xfrm>
            <a:off x="4491574" y="2038350"/>
            <a:ext cx="4581375" cy="3055050"/>
            <a:chOff x="4491574" y="1962150"/>
            <a:chExt cx="4581375" cy="3055050"/>
          </a:xfrm>
        </p:grpSpPr>
        <p:pic>
          <p:nvPicPr>
            <p:cNvPr id="221" name="Google Shape;221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91574" y="1962150"/>
              <a:ext cx="4581375" cy="2597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29"/>
            <p:cNvSpPr txBox="1"/>
            <p:nvPr/>
          </p:nvSpPr>
          <p:spPr>
            <a:xfrm>
              <a:off x="6574800" y="4647900"/>
              <a:ext cx="242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666666"/>
                  </a:solidFill>
                </a:rPr>
                <a:t>(</a:t>
              </a:r>
              <a:r>
                <a:rPr lang="en-GB" sz="1200">
                  <a:solidFill>
                    <a:srgbClr val="666666"/>
                  </a:solidFill>
                </a:rPr>
                <a:t>Reardon, Nature News 2021)</a:t>
              </a:r>
              <a:endParaRPr sz="1200">
                <a:solidFill>
                  <a:srgbClr val="6666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genomes and gene annotations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11700" y="2656225"/>
            <a:ext cx="3999900" cy="22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Human: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GRCh38/hg38 (released in 2013)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GRCh37/hg19 (released in 2009)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...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Mouse: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GRCm39/mm39 (released in 2020)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GRCm38/mm10 (released in 2011)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GRCm37/mm9 (released in 2007)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...</a:t>
            </a:r>
            <a:endParaRPr/>
          </a:p>
        </p:txBody>
      </p:sp>
      <p:cxnSp>
        <p:nvCxnSpPr>
          <p:cNvPr id="229" name="Google Shape;229;p30"/>
          <p:cNvCxnSpPr/>
          <p:nvPr/>
        </p:nvCxnSpPr>
        <p:spPr>
          <a:xfrm flipH="1" rot="10800000">
            <a:off x="3655275" y="2569250"/>
            <a:ext cx="1401300" cy="6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0"/>
          <p:cNvCxnSpPr/>
          <p:nvPr/>
        </p:nvCxnSpPr>
        <p:spPr>
          <a:xfrm flipH="1" rot="10800000">
            <a:off x="3666950" y="2756147"/>
            <a:ext cx="135480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0"/>
          <p:cNvSpPr txBox="1"/>
          <p:nvPr/>
        </p:nvSpPr>
        <p:spPr>
          <a:xfrm>
            <a:off x="5033428" y="2369600"/>
            <a:ext cx="2646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GRCh38.p13 (released in 2019)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GRCh38.p12 (released in 2017)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…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311700" y="827425"/>
            <a:ext cx="3999900" cy="1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</a:t>
            </a:r>
            <a:r>
              <a:rPr b="1" lang="en-GB">
                <a:solidFill>
                  <a:schemeClr val="dk1"/>
                </a:solidFill>
              </a:rPr>
              <a:t>reference genome</a:t>
            </a:r>
            <a:r>
              <a:rPr lang="en-GB">
                <a:solidFill>
                  <a:schemeClr val="dk1"/>
                </a:solidFill>
              </a:rPr>
              <a:t> refers to the </a:t>
            </a:r>
            <a:r>
              <a:rPr b="1" lang="en-GB">
                <a:solidFill>
                  <a:schemeClr val="dk1"/>
                </a:solidFill>
              </a:rPr>
              <a:t>sequence</a:t>
            </a:r>
            <a:r>
              <a:rPr lang="en-GB">
                <a:solidFill>
                  <a:schemeClr val="dk1"/>
                </a:solidFill>
              </a:rPr>
              <a:t> of a genome.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 mainstream organisms (e.g. human/mouse), there is one standardized genome (from the Genome Reference Consortium) which everyone uses, but different </a:t>
            </a:r>
            <a:r>
              <a:rPr b="1" lang="en-GB">
                <a:solidFill>
                  <a:schemeClr val="dk1"/>
                </a:solidFill>
              </a:rPr>
              <a:t>build</a:t>
            </a:r>
            <a:r>
              <a:rPr lang="en-GB">
                <a:solidFill>
                  <a:schemeClr val="dk1"/>
                </a:solidFill>
              </a:rPr>
              <a:t> versions of that genome, e.g.: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5056575" y="1598277"/>
            <a:ext cx="3456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Within each genome build, there are also </a:t>
            </a:r>
            <a:r>
              <a:rPr b="1" lang="en-GB">
                <a:solidFill>
                  <a:schemeClr val="dk1"/>
                </a:solidFill>
              </a:rPr>
              <a:t>patches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4" name="Google Shape;234;p30"/>
          <p:cNvCxnSpPr/>
          <p:nvPr/>
        </p:nvCxnSpPr>
        <p:spPr>
          <a:xfrm flipH="1" rot="10800000">
            <a:off x="3666950" y="3001247"/>
            <a:ext cx="134310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30"/>
          <p:cNvSpPr txBox="1"/>
          <p:nvPr/>
        </p:nvSpPr>
        <p:spPr>
          <a:xfrm>
            <a:off x="5208975" y="3919312"/>
            <a:ext cx="3456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980000"/>
                </a:solidFill>
              </a:rPr>
              <a:t>Coordinates are stable </a:t>
            </a:r>
            <a:r>
              <a:rPr b="1" i="1" lang="en-GB">
                <a:solidFill>
                  <a:srgbClr val="980000"/>
                </a:solidFill>
              </a:rPr>
              <a:t>within </a:t>
            </a:r>
            <a:r>
              <a:rPr b="1" lang="en-GB">
                <a:solidFill>
                  <a:srgbClr val="980000"/>
                </a:solidFill>
              </a:rPr>
              <a:t>a build, but not </a:t>
            </a:r>
            <a:r>
              <a:rPr b="1" i="1" lang="en-GB">
                <a:solidFill>
                  <a:srgbClr val="980000"/>
                </a:solidFill>
              </a:rPr>
              <a:t>across</a:t>
            </a:r>
            <a:r>
              <a:rPr b="1" lang="en-GB">
                <a:solidFill>
                  <a:srgbClr val="980000"/>
                </a:solidFill>
              </a:rPr>
              <a:t> builds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650" y="2831850"/>
            <a:ext cx="3687391" cy="18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genomes and gene annotations</a:t>
            </a:r>
            <a:endParaRPr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311700" y="2656225"/>
            <a:ext cx="3999900" cy="22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Human:</a:t>
            </a:r>
            <a:endParaRPr/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GRCh38/hg38 (released in 2013)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GRCh37/hg19 (released in 2009)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...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Mouse:</a:t>
            </a:r>
            <a:endParaRPr/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GRCm39/mm39 (released in 2020)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GRCm38/mm10 (released in 2011)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GRCm37/mm9 (released in 2007)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...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827425"/>
            <a:ext cx="3999900" cy="1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b="1" lang="en-GB"/>
              <a:t>reference genome</a:t>
            </a:r>
            <a:r>
              <a:rPr lang="en-GB"/>
              <a:t> refers to the </a:t>
            </a:r>
            <a:r>
              <a:rPr b="1" lang="en-GB"/>
              <a:t>sequence</a:t>
            </a:r>
            <a:r>
              <a:rPr lang="en-GB"/>
              <a:t> of a genome.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For mainstream organisms (e.g. human/mouse), there is one standardized genome (from the Genome Reference Consortium) which everyone uses, but different </a:t>
            </a:r>
            <a:r>
              <a:rPr b="1" lang="en-GB"/>
              <a:t>build</a:t>
            </a:r>
            <a:r>
              <a:rPr lang="en-GB"/>
              <a:t> versions of that genome, e.g.:</a:t>
            </a:r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7041650" y="2431650"/>
            <a:ext cx="18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6982525" y="2414750"/>
            <a:ext cx="19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>
            <p:ph idx="2" type="body"/>
          </p:nvPr>
        </p:nvSpPr>
        <p:spPr>
          <a:xfrm>
            <a:off x="4832400" y="827425"/>
            <a:ext cx="4148100" cy="19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Annotations</a:t>
            </a:r>
            <a:r>
              <a:rPr lang="en-GB">
                <a:solidFill>
                  <a:schemeClr val="dk1"/>
                </a:solidFill>
              </a:rPr>
              <a:t> refer to the catalogues of regulatory elements, genes and transcripts associated to a genome.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There are two main sources for gene annotations (aka “gene builds”) 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Ensembl</a:t>
            </a:r>
            <a:r>
              <a:rPr lang="en-GB">
                <a:solidFill>
                  <a:schemeClr val="dk1"/>
                </a:solidFill>
              </a:rPr>
              <a:t>			   </a:t>
            </a:r>
            <a:r>
              <a:rPr b="1" lang="en-GB">
                <a:solidFill>
                  <a:schemeClr val="dk1"/>
                </a:solidFill>
              </a:rPr>
              <a:t>NCBI/Refseq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47" name="Google Shape;247;p31"/>
          <p:cNvGrpSpPr/>
          <p:nvPr/>
        </p:nvGrpSpPr>
        <p:grpSpPr>
          <a:xfrm>
            <a:off x="3664350" y="2454600"/>
            <a:ext cx="5111175" cy="1218900"/>
            <a:chOff x="3664350" y="2454600"/>
            <a:chExt cx="5111175" cy="1218900"/>
          </a:xfrm>
        </p:grpSpPr>
        <p:grpSp>
          <p:nvGrpSpPr>
            <p:cNvPr id="248" name="Google Shape;248;p31"/>
            <p:cNvGrpSpPr/>
            <p:nvPr/>
          </p:nvGrpSpPr>
          <p:grpSpPr>
            <a:xfrm>
              <a:off x="3664350" y="2667000"/>
              <a:ext cx="3538328" cy="1006500"/>
              <a:chOff x="3664350" y="2667000"/>
              <a:chExt cx="3538328" cy="1006500"/>
            </a:xfrm>
          </p:grpSpPr>
          <p:sp>
            <p:nvSpPr>
              <p:cNvPr id="249" name="Google Shape;249;p31"/>
              <p:cNvSpPr txBox="1"/>
              <p:nvPr/>
            </p:nvSpPr>
            <p:spPr>
              <a:xfrm>
                <a:off x="4202678" y="2667000"/>
                <a:ext cx="3000000" cy="10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04800" lvl="1" marL="9144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Char char="○"/>
                </a:pPr>
                <a:r>
                  <a:rPr lang="en-GB" sz="1200">
                    <a:solidFill>
                      <a:schemeClr val="dk2"/>
                    </a:solidFill>
                  </a:rPr>
                  <a:t>104 (may 2021)</a:t>
                </a:r>
                <a:endParaRPr sz="1200">
                  <a:solidFill>
                    <a:schemeClr val="dk2"/>
                  </a:solidFill>
                </a:endParaRPr>
              </a:p>
              <a:p>
                <a:pPr indent="-304800" lvl="1" marL="9144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Char char="○"/>
                </a:pPr>
                <a:r>
                  <a:rPr lang="en-GB" sz="1200">
                    <a:solidFill>
                      <a:schemeClr val="dk2"/>
                    </a:solidFill>
                  </a:rPr>
                  <a:t>103 (nov 2020)</a:t>
                </a:r>
                <a:endParaRPr sz="1200">
                  <a:solidFill>
                    <a:schemeClr val="dk2"/>
                  </a:solidFill>
                </a:endParaRPr>
              </a:p>
              <a:p>
                <a:pPr indent="-304800" lvl="1" marL="9144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Char char="○"/>
                </a:pPr>
                <a:r>
                  <a:rPr lang="en-GB" sz="1200">
                    <a:solidFill>
                      <a:schemeClr val="dk2"/>
                    </a:solidFill>
                  </a:rPr>
                  <a:t>1</a:t>
                </a:r>
                <a:r>
                  <a:rPr lang="en-GB" sz="1200">
                    <a:solidFill>
                      <a:schemeClr val="dk2"/>
                    </a:solidFill>
                  </a:rPr>
                  <a:t>02 (april 2020)</a:t>
                </a:r>
                <a:endParaRPr sz="1200">
                  <a:solidFill>
                    <a:schemeClr val="dk2"/>
                  </a:solidFill>
                </a:endParaRPr>
              </a:p>
              <a:p>
                <a:pPr indent="-304800" lvl="1" marL="9144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Char char="○"/>
                </a:pPr>
                <a:r>
                  <a:rPr lang="en-GB" sz="1200">
                    <a:solidFill>
                      <a:schemeClr val="dk2"/>
                    </a:solidFill>
                  </a:rPr>
                  <a:t>…</a:t>
                </a:r>
                <a:endParaRPr sz="1200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250" name="Google Shape;250;p31"/>
              <p:cNvCxnSpPr/>
              <p:nvPr/>
            </p:nvCxnSpPr>
            <p:spPr>
              <a:xfrm flipH="1" rot="10800000">
                <a:off x="3664350" y="2879150"/>
                <a:ext cx="1207500" cy="2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1" name="Google Shape;251;p31"/>
              <p:cNvCxnSpPr/>
              <p:nvPr/>
            </p:nvCxnSpPr>
            <p:spPr>
              <a:xfrm flipH="1" rot="10800000">
                <a:off x="3681250" y="3081725"/>
                <a:ext cx="1207500" cy="10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2" name="Google Shape;252;p31"/>
              <p:cNvCxnSpPr/>
              <p:nvPr/>
            </p:nvCxnSpPr>
            <p:spPr>
              <a:xfrm>
                <a:off x="3664350" y="3208425"/>
                <a:ext cx="1215900" cy="6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53" name="Google Shape;253;p31"/>
            <p:cNvSpPr txBox="1"/>
            <p:nvPr/>
          </p:nvSpPr>
          <p:spPr>
            <a:xfrm>
              <a:off x="6315525" y="2454600"/>
              <a:ext cx="2460000" cy="1006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example transcript: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</a:rPr>
                <a:t>ENST000012343.2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dk2"/>
                  </a:solidFill>
                </a:rPr>
                <a:t>ENST000012343.1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dk2"/>
                  </a:solidFill>
                </a:rPr>
                <a:t>ENST000012343.1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sp>
        <p:nvSpPr>
          <p:cNvPr id="254" name="Google Shape;254;p31"/>
          <p:cNvSpPr/>
          <p:nvPr/>
        </p:nvSpPr>
        <p:spPr>
          <a:xfrm>
            <a:off x="7298675" y="3178375"/>
            <a:ext cx="1195200" cy="19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ensembl annotations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311700" y="1152475"/>
            <a:ext cx="32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http://ftp.ensembl.org/pub/</a:t>
            </a:r>
            <a:r>
              <a:rPr lang="en-GB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contains various types of data, most importantly: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-GB"/>
              <a:t>.fasta</a:t>
            </a:r>
            <a:r>
              <a:rPr lang="en-GB"/>
              <a:t> files: sequences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/>
              <a:t>(e.g. DNA or cDNA)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-GB"/>
              <a:t>.gtf/.gff</a:t>
            </a:r>
            <a:r>
              <a:rPr lang="en-GB"/>
              <a:t> files: gene models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/>
              <a:t>(i.e. exon coordinates and inclusion into transcripts)</a:t>
            </a:r>
            <a:endParaRPr/>
          </a:p>
        </p:txBody>
      </p:sp>
      <p:sp>
        <p:nvSpPr>
          <p:cNvPr id="261" name="Google Shape;261;p32"/>
          <p:cNvSpPr txBox="1"/>
          <p:nvPr>
            <p:ph idx="2" type="body"/>
          </p:nvPr>
        </p:nvSpPr>
        <p:spPr>
          <a:xfrm>
            <a:off x="3984800" y="1152475"/>
            <a:ext cx="48813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AnnotationHub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Standardized access to a large variety of annotations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including genomes, gene annotations (e.g. EnsDb objects) and more</a:t>
            </a:r>
            <a:endParaRPr/>
          </a:p>
        </p:txBody>
      </p:sp>
      <p:cxnSp>
        <p:nvCxnSpPr>
          <p:cNvPr id="262" name="Google Shape;262;p32"/>
          <p:cNvCxnSpPr/>
          <p:nvPr/>
        </p:nvCxnSpPr>
        <p:spPr>
          <a:xfrm>
            <a:off x="3731550" y="1129550"/>
            <a:ext cx="0" cy="34155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3" name="Google Shape;263;p32"/>
          <p:cNvGrpSpPr/>
          <p:nvPr/>
        </p:nvGrpSpPr>
        <p:grpSpPr>
          <a:xfrm>
            <a:off x="4086147" y="2389078"/>
            <a:ext cx="4611979" cy="1526297"/>
            <a:chOff x="4086147" y="3455878"/>
            <a:chExt cx="4611979" cy="1526297"/>
          </a:xfrm>
        </p:grpSpPr>
        <p:sp>
          <p:nvSpPr>
            <p:cNvPr id="264" name="Google Shape;264;p32"/>
            <p:cNvSpPr txBox="1"/>
            <p:nvPr/>
          </p:nvSpPr>
          <p:spPr>
            <a:xfrm>
              <a:off x="7333126" y="3915325"/>
              <a:ext cx="1365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AnnotationHub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server</a:t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4182025" y="3482775"/>
              <a:ext cx="2743200" cy="149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 txBox="1"/>
            <p:nvPr/>
          </p:nvSpPr>
          <p:spPr>
            <a:xfrm rot="-5400000">
              <a:off x="3572697" y="3969328"/>
              <a:ext cx="1427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66666"/>
                  </a:solidFill>
                </a:rPr>
                <a:t>Your computer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267" name="Google Shape;267;p32"/>
            <p:cNvSpPr txBox="1"/>
            <p:nvPr/>
          </p:nvSpPr>
          <p:spPr>
            <a:xfrm>
              <a:off x="5576044" y="3922049"/>
              <a:ext cx="1365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AnnotationHub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package</a:t>
              </a:r>
              <a:endParaRPr/>
            </a:p>
          </p:txBody>
        </p:sp>
        <p:sp>
          <p:nvSpPr>
            <p:cNvPr id="268" name="Google Shape;268;p32"/>
            <p:cNvSpPr txBox="1"/>
            <p:nvPr/>
          </p:nvSpPr>
          <p:spPr>
            <a:xfrm>
              <a:off x="4373474" y="3541050"/>
              <a:ext cx="99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Your query</a:t>
              </a:r>
              <a:endParaRPr/>
            </a:p>
          </p:txBody>
        </p:sp>
        <p:sp>
          <p:nvSpPr>
            <p:cNvPr id="269" name="Google Shape;269;p32"/>
            <p:cNvSpPr txBox="1"/>
            <p:nvPr/>
          </p:nvSpPr>
          <p:spPr>
            <a:xfrm>
              <a:off x="4595350" y="4538374"/>
              <a:ext cx="99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cache</a:t>
              </a:r>
              <a:endParaRPr/>
            </a:p>
          </p:txBody>
        </p:sp>
        <p:cxnSp>
          <p:nvCxnSpPr>
            <p:cNvPr id="270" name="Google Shape;270;p32"/>
            <p:cNvCxnSpPr/>
            <p:nvPr/>
          </p:nvCxnSpPr>
          <p:spPr>
            <a:xfrm flipH="1" rot="10800000">
              <a:off x="6864826" y="4223125"/>
              <a:ext cx="5445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71" name="Google Shape;271;p32"/>
            <p:cNvCxnSpPr/>
            <p:nvPr/>
          </p:nvCxnSpPr>
          <p:spPr>
            <a:xfrm flipH="1" rot="8999335">
              <a:off x="5356451" y="4603798"/>
              <a:ext cx="544618" cy="6848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72" name="Google Shape;272;p32"/>
            <p:cNvCxnSpPr/>
            <p:nvPr/>
          </p:nvCxnSpPr>
          <p:spPr>
            <a:xfrm flipH="1" rot="-8999335">
              <a:off x="5127872" y="3994701"/>
              <a:ext cx="544618" cy="649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for today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44775" y="1467775"/>
            <a:ext cx="6647100" cy="31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Debriefing on the assignments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notion of gene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Genome builds and transcriptome assemblies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Practical: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AnnotationHub</a:t>
            </a:r>
            <a:r>
              <a:rPr lang="en-GB"/>
              <a:t> </a:t>
            </a:r>
            <a:r>
              <a:rPr lang="en-GB"/>
              <a:t>a</a:t>
            </a:r>
            <a:r>
              <a:rPr lang="en-GB"/>
              <a:t>nd </a:t>
            </a:r>
            <a:r>
              <a:rPr i="1" lang="en-GB"/>
              <a:t>EnsDb</a:t>
            </a:r>
            <a:r>
              <a:rPr lang="en-GB"/>
              <a:t>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GenomicRanges</a:t>
            </a:r>
            <a:r>
              <a:rPr lang="en-GB"/>
              <a:t> and their manipulations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information</a:t>
            </a:r>
            <a:endParaRPr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311700" y="1577425"/>
            <a:ext cx="85206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See the documentation of the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ensembldb</a:t>
            </a:r>
            <a:r>
              <a:rPr lang="en-GB"/>
              <a:t> package for manipulating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EnsDb</a:t>
            </a:r>
            <a:r>
              <a:rPr lang="en-GB"/>
              <a:t> objects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See the documentation of the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GenomicRanges</a:t>
            </a:r>
            <a:r>
              <a:rPr lang="en-GB"/>
              <a:t> package for manipulating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GRanges</a:t>
            </a:r>
            <a:r>
              <a:rPr lang="en-GB"/>
              <a:t> objects (and their derivatives)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for this week</a:t>
            </a:r>
            <a:endParaRPr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311700" y="1152475"/>
            <a:ext cx="8461200" cy="3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Using AnnotationHub, find and download the following annotations data: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The mouse (Mus Musculus) EnsDb object, version 102, genome build GRCm38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The mouse genome sequence ( dna_sm ) in TwoBit/2bit format for </a:t>
            </a:r>
            <a:r>
              <a:rPr lang="en-GB"/>
              <a:t>GRCm38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The drosophila melanogaster genome sequence ( dna_sm ) in TwoBit/2bit format for BDGP6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Using the mouse EnsDb, find the following: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How many different </a:t>
            </a:r>
            <a:r>
              <a:rPr i="1" lang="en-GB"/>
              <a:t>ensembl gene IDs</a:t>
            </a:r>
            <a:r>
              <a:rPr lang="en-GB"/>
              <a:t> and </a:t>
            </a:r>
            <a:r>
              <a:rPr i="1" lang="en-GB"/>
              <a:t>gene symbols</a:t>
            </a:r>
            <a:r>
              <a:rPr lang="en-GB"/>
              <a:t> are there for protein-coding genes?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Plot the distribution (histogram) of how many exons protein-coding genes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Plot the distribution of the (spliced) length of protein-coding genes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Name your markdown file ‘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assignment.Rmd</a:t>
            </a:r>
            <a:r>
              <a:rPr lang="en-GB"/>
              <a:t>’, put it (along with the produced html) in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week02</a:t>
            </a:r>
            <a:r>
              <a:rPr lang="en-GB"/>
              <a:t> folder of your repository, and push!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Debriefing on the assignments</a:t>
            </a:r>
            <a:endParaRPr/>
          </a:p>
        </p:txBody>
      </p:sp>
      <p:grpSp>
        <p:nvGrpSpPr>
          <p:cNvPr id="71" name="Google Shape;71;p16"/>
          <p:cNvGrpSpPr/>
          <p:nvPr/>
        </p:nvGrpSpPr>
        <p:grpSpPr>
          <a:xfrm>
            <a:off x="152400" y="914400"/>
            <a:ext cx="8810625" cy="2385925"/>
            <a:chOff x="152400" y="914400"/>
            <a:chExt cx="8810625" cy="2385925"/>
          </a:xfrm>
        </p:grpSpPr>
        <p:pic>
          <p:nvPicPr>
            <p:cNvPr id="72" name="Google Shape;7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914400"/>
              <a:ext cx="8810625" cy="1695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6"/>
            <p:cNvSpPr txBox="1"/>
            <p:nvPr/>
          </p:nvSpPr>
          <p:spPr>
            <a:xfrm>
              <a:off x="523025" y="2715325"/>
              <a:ext cx="6318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300">
                  <a:solidFill>
                    <a:srgbClr val="333333"/>
                  </a:solidFill>
                  <a:highlight>
                    <a:srgbClr val="FFFFFF"/>
                  </a:highlight>
                </a:rPr>
                <a:t>“I decided to comment the install commands so that R does not install those packages everytime I ran the code since it is only necessary once”</a:t>
              </a:r>
              <a:endParaRPr i="1" sz="900"/>
            </a:p>
          </p:txBody>
        </p:sp>
      </p:grpSp>
      <p:grpSp>
        <p:nvGrpSpPr>
          <p:cNvPr id="74" name="Google Shape;74;p16"/>
          <p:cNvGrpSpPr/>
          <p:nvPr/>
        </p:nvGrpSpPr>
        <p:grpSpPr>
          <a:xfrm>
            <a:off x="590500" y="3466088"/>
            <a:ext cx="7839775" cy="1472188"/>
            <a:chOff x="590500" y="3466088"/>
            <a:chExt cx="7839775" cy="1472188"/>
          </a:xfrm>
        </p:grpSpPr>
        <p:pic>
          <p:nvPicPr>
            <p:cNvPr id="75" name="Google Shape;75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86825" y="3562125"/>
              <a:ext cx="4743450" cy="10763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16"/>
            <p:cNvCxnSpPr>
              <a:endCxn id="75" idx="1"/>
            </p:cNvCxnSpPr>
            <p:nvPr/>
          </p:nvCxnSpPr>
          <p:spPr>
            <a:xfrm>
              <a:off x="2252225" y="3466088"/>
              <a:ext cx="1434600" cy="634200"/>
            </a:xfrm>
            <a:prstGeom prst="bentConnector3">
              <a:avLst>
                <a:gd fmla="val 2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77" name="Google Shape;77;p16"/>
            <p:cNvSpPr txBox="1"/>
            <p:nvPr/>
          </p:nvSpPr>
          <p:spPr>
            <a:xfrm>
              <a:off x="590500" y="3676175"/>
              <a:ext cx="15438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In such circumstances, you can set whole chunks not to be run: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 very brief history of genetics &amp; genomics</a:t>
            </a:r>
            <a:endParaRPr sz="2320"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2355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… or why nobody knows how many genes we have</a:t>
            </a:r>
            <a:endParaRPr sz="23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306225" y="526225"/>
            <a:ext cx="48363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1900 - Rediscovery of Mendel’s work (1860s)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1903 - Chromosomes are hereditary units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1913 - Chromosomes are linear arrays of genes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1941 - Beadle &amp; Tatum:</a:t>
            </a:r>
            <a:br>
              <a:rPr lang="en-GB"/>
            </a:br>
            <a:r>
              <a:rPr lang="en-GB"/>
              <a:t>            the one-gene-one-enzyme hypothesis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1944 - DNA is the genetic material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1951 - First protein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1953 - DNA is a double helix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1961 - Jacob and Monod:</a:t>
            </a:r>
            <a:br>
              <a:rPr lang="en-GB"/>
            </a:br>
            <a:r>
              <a:rPr lang="en-GB"/>
              <a:t>            the </a:t>
            </a:r>
            <a:r>
              <a:rPr i="1" lang="en-GB"/>
              <a:t>lac</a:t>
            </a:r>
            <a:r>
              <a:rPr lang="en-GB"/>
              <a:t> operon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DNA sequencing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Eukaryotic genes are spliced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1995 - First bacterial genomes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2000 - Next Generation Sequencing (NGS)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2001 - Draft of the human genome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2003 - RNA-seq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2006 - ChIP-seq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2012 - ENCODE, ATAC-seq</a:t>
            </a:r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172525" y="645550"/>
            <a:ext cx="0" cy="427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" name="Google Shape;90;p18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 very brief history of genetics &amp; genomics</a:t>
            </a:r>
            <a:endParaRPr sz="23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06225" y="526225"/>
            <a:ext cx="48363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1900 - Rediscovery of Mendel’s work (1860s)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1903 - Chromosomes are hereditary units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1913 - Chromosomes are linear arrays of genes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1941 - Beadle &amp; Tatum:</a:t>
            </a:r>
            <a:br>
              <a:rPr lang="en-GB"/>
            </a:br>
            <a:r>
              <a:rPr lang="en-GB"/>
              <a:t>            the one-gene-one-enzyme hypothesis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1944 - DNA is the genetic material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1951 - First protein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1953 - DNA is a double helix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1961 - Jacob and Monod:</a:t>
            </a:r>
            <a:br>
              <a:rPr lang="en-GB"/>
            </a:br>
            <a:r>
              <a:rPr lang="en-GB"/>
              <a:t>            the </a:t>
            </a:r>
            <a:r>
              <a:rPr i="1" lang="en-GB"/>
              <a:t>lac</a:t>
            </a:r>
            <a:r>
              <a:rPr lang="en-GB"/>
              <a:t> operon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DNA sequencing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Eukaryotic genes are spliced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1995 - First bacterial genomes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2000 - Next Generation Sequencing (NGS)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2001 - Draft of the human genome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2003 - RNA-seq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2006 - ChIP-seq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2012 - ENCODE, ATAC-seq</a:t>
            </a:r>
            <a:endParaRPr/>
          </a:p>
        </p:txBody>
      </p:sp>
      <p:cxnSp>
        <p:nvCxnSpPr>
          <p:cNvPr id="96" name="Google Shape;96;p19"/>
          <p:cNvCxnSpPr/>
          <p:nvPr/>
        </p:nvCxnSpPr>
        <p:spPr>
          <a:xfrm>
            <a:off x="172525" y="645550"/>
            <a:ext cx="0" cy="427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7" name="Google Shape;97;p19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 very brief history of genetics &amp; genomics</a:t>
            </a:r>
            <a:endParaRPr sz="2320"/>
          </a:p>
        </p:txBody>
      </p:sp>
      <p:cxnSp>
        <p:nvCxnSpPr>
          <p:cNvPr id="98" name="Google Shape;98;p19"/>
          <p:cNvCxnSpPr/>
          <p:nvPr/>
        </p:nvCxnSpPr>
        <p:spPr>
          <a:xfrm>
            <a:off x="4527425" y="622550"/>
            <a:ext cx="0" cy="6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9"/>
          <p:cNvSpPr txBox="1"/>
          <p:nvPr/>
        </p:nvSpPr>
        <p:spPr>
          <a:xfrm>
            <a:off x="4770400" y="649853"/>
            <a:ext cx="119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Classical genetics: 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6303024" y="649850"/>
            <a:ext cx="18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unit of heredity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35608" r="0" t="0"/>
          <a:stretch/>
        </p:blipFill>
        <p:spPr>
          <a:xfrm>
            <a:off x="4951550" y="1820100"/>
            <a:ext cx="4192450" cy="28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 rot="-5400000">
            <a:off x="4369275" y="20444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Wildtype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 rot="-5400000">
            <a:off x="4369275" y="38732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Mutant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4612249" y="3055175"/>
            <a:ext cx="5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Chr2</a:t>
            </a:r>
            <a:endParaRPr sz="1000"/>
          </a:p>
        </p:txBody>
      </p:sp>
      <p:cxnSp>
        <p:nvCxnSpPr>
          <p:cNvPr id="105" name="Google Shape;105;p19"/>
          <p:cNvCxnSpPr/>
          <p:nvPr/>
        </p:nvCxnSpPr>
        <p:spPr>
          <a:xfrm>
            <a:off x="4258600" y="1397444"/>
            <a:ext cx="508800" cy="421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9"/>
          <p:cNvSpPr txBox="1"/>
          <p:nvPr/>
        </p:nvSpPr>
        <p:spPr>
          <a:xfrm>
            <a:off x="5276225" y="4606750"/>
            <a:ext cx="38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</a:rPr>
              <a:t>(Morgan's Drosophila genetic map, adapted from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</a:rPr>
              <a:t>Twaanders17, CC BY-SA 4.0, via Wikimedia Commons</a:t>
            </a:r>
            <a:r>
              <a:rPr lang="en-GB" sz="1100">
                <a:solidFill>
                  <a:srgbClr val="666666"/>
                </a:solidFill>
              </a:rPr>
              <a:t>)</a:t>
            </a:r>
            <a:endParaRPr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306225" y="526225"/>
            <a:ext cx="48363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1900 - Rediscovery of Mendel’s work (1860s)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1903 - Chromosomes are hereditary units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1913 - Chromosomes are linear arrays of genes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1941 - Beadle &amp; Tatum:</a:t>
            </a:r>
            <a:br>
              <a:rPr lang="en-GB">
                <a:solidFill>
                  <a:srgbClr val="351C75"/>
                </a:solidFill>
              </a:rPr>
            </a:br>
            <a:r>
              <a:rPr lang="en-GB">
                <a:solidFill>
                  <a:srgbClr val="351C75"/>
                </a:solidFill>
              </a:rPr>
              <a:t>            the one-gene-one-enzyme hypothesis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1944 - DNA is the genetic material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1951 - First protein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1953 - DNA is a double helix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1961 - Jacob and Monod: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           the </a:t>
            </a:r>
            <a:r>
              <a:rPr i="1" lang="en-GB">
                <a:solidFill>
                  <a:schemeClr val="dk1"/>
                </a:solidFill>
              </a:rPr>
              <a:t>lac</a:t>
            </a:r>
            <a:r>
              <a:rPr lang="en-GB">
                <a:solidFill>
                  <a:schemeClr val="dk1"/>
                </a:solidFill>
              </a:rPr>
              <a:t> operon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DNA sequencing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Eukaryotic genes are spliced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1995 - First bacterial genomes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2000 - Next Generation Sequencing (NGS)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2001 - Draft of the human genome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2003 - RNA-seq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2006 - ChIP-seq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2012 - ENCODE, ATAC-seq</a:t>
            </a:r>
            <a:endParaRPr/>
          </a:p>
        </p:txBody>
      </p:sp>
      <p:cxnSp>
        <p:nvCxnSpPr>
          <p:cNvPr id="112" name="Google Shape;112;p20"/>
          <p:cNvCxnSpPr/>
          <p:nvPr/>
        </p:nvCxnSpPr>
        <p:spPr>
          <a:xfrm>
            <a:off x="172525" y="645550"/>
            <a:ext cx="0" cy="427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" name="Google Shape;113;p20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 very brief history of genetics &amp; genomics</a:t>
            </a:r>
            <a:endParaRPr sz="2320"/>
          </a:p>
        </p:txBody>
      </p:sp>
      <p:cxnSp>
        <p:nvCxnSpPr>
          <p:cNvPr id="114" name="Google Shape;114;p20"/>
          <p:cNvCxnSpPr/>
          <p:nvPr/>
        </p:nvCxnSpPr>
        <p:spPr>
          <a:xfrm>
            <a:off x="4527425" y="622550"/>
            <a:ext cx="0" cy="6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0"/>
          <p:cNvSpPr txBox="1"/>
          <p:nvPr/>
        </p:nvSpPr>
        <p:spPr>
          <a:xfrm>
            <a:off x="4770400" y="649853"/>
            <a:ext cx="119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Classical genetics: 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6303024" y="649850"/>
            <a:ext cx="18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unit of heredity </a:t>
            </a:r>
            <a:endParaRPr/>
          </a:p>
        </p:txBody>
      </p:sp>
      <p:cxnSp>
        <p:nvCxnSpPr>
          <p:cNvPr id="117" name="Google Shape;117;p20"/>
          <p:cNvCxnSpPr/>
          <p:nvPr/>
        </p:nvCxnSpPr>
        <p:spPr>
          <a:xfrm>
            <a:off x="4527425" y="1393176"/>
            <a:ext cx="0" cy="11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0"/>
          <p:cNvSpPr txBox="1"/>
          <p:nvPr/>
        </p:nvSpPr>
        <p:spPr>
          <a:xfrm>
            <a:off x="4770400" y="1488053"/>
            <a:ext cx="119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molecular genetics: 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6303024" y="1488050"/>
            <a:ext cx="182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part of DNA that encodes for a protein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6550299" y="1173200"/>
            <a:ext cx="18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(+)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121" name="Google Shape;121;p20"/>
          <p:cNvGrpSpPr/>
          <p:nvPr/>
        </p:nvGrpSpPr>
        <p:grpSpPr>
          <a:xfrm>
            <a:off x="6095375" y="2604120"/>
            <a:ext cx="2998901" cy="2600406"/>
            <a:chOff x="5714375" y="2604120"/>
            <a:chExt cx="2998901" cy="2600406"/>
          </a:xfrm>
        </p:grpSpPr>
        <p:pic>
          <p:nvPicPr>
            <p:cNvPr id="122" name="Google Shape;12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4375" y="2604120"/>
              <a:ext cx="2998901" cy="25193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20"/>
            <p:cNvSpPr txBox="1"/>
            <p:nvPr/>
          </p:nvSpPr>
          <p:spPr>
            <a:xfrm>
              <a:off x="5745900" y="4835226"/>
              <a:ext cx="296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</a:rPr>
                <a:t>Neurospora (Namboori B. Raju, 2003)</a:t>
              </a:r>
              <a:endParaRPr sz="12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306225" y="526225"/>
            <a:ext cx="48363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1900 - Rediscovery of Mendel’s work (1860s)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1903 - Chromosomes are hereditary units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1913 - Chromosomes are linear arrays of genes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1941 - Beadle &amp; Tatum:</a:t>
            </a:r>
            <a:br>
              <a:rPr lang="en-GB">
                <a:solidFill>
                  <a:srgbClr val="351C75"/>
                </a:solidFill>
              </a:rPr>
            </a:br>
            <a:r>
              <a:rPr lang="en-GB">
                <a:solidFill>
                  <a:srgbClr val="351C75"/>
                </a:solidFill>
              </a:rPr>
              <a:t>            the one-gene-one-enzyme hypothesis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1944 - DNA is the genetic material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1951 - First protein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1953 - DNA is a double helix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1961 - Jacob and Monod:</a:t>
            </a:r>
            <a:br>
              <a:rPr lang="en-GB">
                <a:solidFill>
                  <a:srgbClr val="351C75"/>
                </a:solidFill>
              </a:rPr>
            </a:br>
            <a:r>
              <a:rPr lang="en-GB">
                <a:solidFill>
                  <a:srgbClr val="351C75"/>
                </a:solidFill>
              </a:rPr>
              <a:t>            the </a:t>
            </a:r>
            <a:r>
              <a:rPr i="1" lang="en-GB">
                <a:solidFill>
                  <a:srgbClr val="351C75"/>
                </a:solidFill>
              </a:rPr>
              <a:t>lac</a:t>
            </a:r>
            <a:r>
              <a:rPr lang="en-GB">
                <a:solidFill>
                  <a:srgbClr val="351C75"/>
                </a:solidFill>
              </a:rPr>
              <a:t> operon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DNA sequencing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Eukaryotic genes are spliced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1995 - First bacterial genomes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2000 - Next Generation Sequencing (NGS)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2001 - Draft of the human genome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2003 - RNA-seq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2006 - ChIP-seq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2012 - ENCODE, ATAC-seq</a:t>
            </a:r>
            <a:endParaRPr/>
          </a:p>
        </p:txBody>
      </p:sp>
      <p:cxnSp>
        <p:nvCxnSpPr>
          <p:cNvPr id="129" name="Google Shape;129;p21"/>
          <p:cNvCxnSpPr/>
          <p:nvPr/>
        </p:nvCxnSpPr>
        <p:spPr>
          <a:xfrm>
            <a:off x="172525" y="645550"/>
            <a:ext cx="0" cy="427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0" name="Google Shape;130;p21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 very brief history of genetics &amp; genomics</a:t>
            </a:r>
            <a:endParaRPr sz="2320"/>
          </a:p>
        </p:txBody>
      </p:sp>
      <p:cxnSp>
        <p:nvCxnSpPr>
          <p:cNvPr id="131" name="Google Shape;131;p21"/>
          <p:cNvCxnSpPr/>
          <p:nvPr/>
        </p:nvCxnSpPr>
        <p:spPr>
          <a:xfrm>
            <a:off x="4527425" y="622550"/>
            <a:ext cx="0" cy="6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1"/>
          <p:cNvSpPr txBox="1"/>
          <p:nvPr/>
        </p:nvSpPr>
        <p:spPr>
          <a:xfrm>
            <a:off x="4770400" y="649853"/>
            <a:ext cx="119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Classical genetics: 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6303024" y="649850"/>
            <a:ext cx="18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unit of heredity </a:t>
            </a:r>
            <a:endParaRPr/>
          </a:p>
        </p:txBody>
      </p:sp>
      <p:cxnSp>
        <p:nvCxnSpPr>
          <p:cNvPr id="134" name="Google Shape;134;p21"/>
          <p:cNvCxnSpPr/>
          <p:nvPr/>
        </p:nvCxnSpPr>
        <p:spPr>
          <a:xfrm>
            <a:off x="4527425" y="1393176"/>
            <a:ext cx="0" cy="11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1"/>
          <p:cNvSpPr txBox="1"/>
          <p:nvPr/>
        </p:nvSpPr>
        <p:spPr>
          <a:xfrm>
            <a:off x="4770400" y="1488053"/>
            <a:ext cx="119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molecular genetics: 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6303024" y="1488050"/>
            <a:ext cx="182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part of DNA that encodes for a protein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4182375" y="2537600"/>
            <a:ext cx="47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“structural” genes encode for proteins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“regulatory” genes → regulate the structural genes</a:t>
            </a:r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>
            <a:off x="3243525" y="2846719"/>
            <a:ext cx="6642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35" y="0"/>
            <a:ext cx="65138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