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0" r:id="rId6"/>
    <p:sldId id="260" r:id="rId7"/>
    <p:sldId id="261" r:id="rId8"/>
    <p:sldId id="271" r:id="rId9"/>
    <p:sldId id="264" r:id="rId10"/>
    <p:sldId id="272" r:id="rId11"/>
    <p:sldId id="266" r:id="rId12"/>
    <p:sldId id="273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63" d="100"/>
          <a:sy n="63" d="100"/>
        </p:scale>
        <p:origin x="-72" y="-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47C-E6BA-4CE8-A501-EA2CA27F965B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A6CC-F8E1-4361-B890-FBC4D080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Gestion de Projet 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Encadré par T.LIU – Université de Cergy Pontoise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408608" cy="25007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79512" y="1600200"/>
            <a:ext cx="8144912" cy="4800600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Quel document réaliser ? Pourquoi ? Quand ?</a:t>
            </a:r>
          </a:p>
          <a:p>
            <a:pPr marL="114300" indent="0">
              <a:buNone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		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Plan de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documentation</a:t>
            </a:r>
          </a:p>
          <a:p>
            <a:pPr marL="114300" indent="0">
              <a:buNone/>
            </a:pPr>
            <a:endParaRPr lang="fr-FR" b="1" dirty="0" smtClean="0"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fr-FR" b="1" dirty="0" smtClean="0">
                <a:latin typeface="+mj-lt"/>
              </a:rPr>
              <a:t>Mise à jour </a:t>
            </a:r>
            <a:r>
              <a:rPr lang="fr-FR" dirty="0" smtClean="0">
                <a:latin typeface="+mj-lt"/>
              </a:rPr>
              <a:t>des différents documents au cours du développement:</a:t>
            </a:r>
          </a:p>
          <a:p>
            <a:pPr marL="114300" indent="0">
              <a:buNone/>
            </a:pPr>
            <a:endParaRPr lang="fr-FR" dirty="0" smtClean="0">
              <a:latin typeface="+mj-lt"/>
            </a:endParaRPr>
          </a:p>
          <a:p>
            <a:pPr>
              <a:buFont typeface="Wingdings"/>
              <a:buChar char="à"/>
            </a:pPr>
            <a:r>
              <a:rPr lang="fr-FR" b="1" dirty="0" smtClean="0">
                <a:latin typeface="+mj-lt"/>
                <a:sym typeface="Wingdings" panose="05000000000000000000" pitchFamily="2" charset="2"/>
              </a:rPr>
              <a:t>Manuel utilisateur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en fonction des nouvelles fonctionnalités</a:t>
            </a:r>
          </a:p>
          <a:p>
            <a:pPr>
              <a:buFont typeface="Wingdings"/>
              <a:buChar char="à"/>
            </a:pPr>
            <a:r>
              <a:rPr lang="fr-FR" b="1" dirty="0" smtClean="0">
                <a:latin typeface="+mj-lt"/>
                <a:sym typeface="Wingdings" panose="05000000000000000000" pitchFamily="2" charset="2"/>
              </a:rPr>
              <a:t>Journaux personnels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(Plan de test et journaux)</a:t>
            </a:r>
          </a:p>
          <a:p>
            <a:pPr marL="114300" indent="0">
              <a:buNone/>
            </a:pPr>
            <a:endParaRPr lang="fr-FR" dirty="0" smtClean="0"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fr-FR" b="1" dirty="0" smtClean="0">
                <a:latin typeface="+mj-lt"/>
                <a:sym typeface="Wingdings" panose="05000000000000000000" pitchFamily="2" charset="2"/>
              </a:rPr>
              <a:t>Validation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 des documents lors des réunions de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présentation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.</a:t>
            </a:r>
          </a:p>
          <a:p>
            <a:pPr marL="114300" indent="0">
              <a:buNone/>
            </a:pPr>
            <a:endParaRPr lang="fr-FR" dirty="0" smtClean="0">
              <a:latin typeface="+mj-lt"/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des tests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51520" y="1340768"/>
            <a:ext cx="782568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FR" b="1" dirty="0" smtClean="0">
                <a:latin typeface="+mj-lt"/>
              </a:rPr>
              <a:t>		Comment organiser les tests ?</a:t>
            </a:r>
          </a:p>
          <a:p>
            <a:r>
              <a:rPr lang="fr-FR" sz="2000" dirty="0" smtClean="0">
                <a:latin typeface="+mj-lt"/>
              </a:rPr>
              <a:t>Etablissement du plan de test pour acter les différentes phases:</a:t>
            </a:r>
          </a:p>
          <a:p>
            <a:pPr lvl="1">
              <a:buFontTx/>
              <a:buChar char="-"/>
            </a:pPr>
            <a:r>
              <a:rPr lang="fr-FR" sz="1800" dirty="0" smtClean="0">
                <a:latin typeface="+mj-lt"/>
              </a:rPr>
              <a:t>Avant chaque release créer les nouveaux tests automatisés</a:t>
            </a:r>
          </a:p>
          <a:p>
            <a:pPr lvl="2">
              <a:buFont typeface="Wingdings"/>
              <a:buChar char="à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Release 1 : 80%  de couverture</a:t>
            </a:r>
          </a:p>
          <a:p>
            <a:pPr lvl="2">
              <a:buFont typeface="Wingdings"/>
              <a:buChar char="à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Release 2 : 87% </a:t>
            </a:r>
          </a:p>
          <a:p>
            <a:pPr lvl="2">
              <a:buFont typeface="Wingdings"/>
              <a:buChar char="à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Release 3 : 90%</a:t>
            </a:r>
          </a:p>
          <a:p>
            <a:pPr lvl="2">
              <a:buFont typeface="Wingdings"/>
              <a:buChar char="à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Release 4 : 90%</a:t>
            </a:r>
            <a:r>
              <a:rPr lang="fr-FR" sz="2000" b="1" dirty="0" smtClean="0">
                <a:latin typeface="+mj-lt"/>
                <a:sym typeface="Wingdings" panose="05000000000000000000" pitchFamily="2" charset="2"/>
              </a:rPr>
              <a:t>	</a:t>
            </a:r>
          </a:p>
          <a:p>
            <a:pPr marL="411480" lvl="1" indent="0">
              <a:buNone/>
            </a:pPr>
            <a:r>
              <a:rPr lang="fr-FR" b="1" dirty="0" smtClean="0">
                <a:latin typeface="+mj-lt"/>
                <a:sym typeface="Wingdings" panose="05000000000000000000" pitchFamily="2" charset="2"/>
              </a:rPr>
              <a:t>-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Test de performance :  RAM : 110Mo</a:t>
            </a:r>
            <a:r>
              <a:rPr lang="fr-FR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  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CPU &lt; 2%</a:t>
            </a:r>
            <a:endParaRPr lang="fr-FR" b="1" dirty="0" smtClean="0">
              <a:latin typeface="+mj-lt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fr-FR" b="1" dirty="0">
                <a:latin typeface="+mj-lt"/>
                <a:sym typeface="Wingdings" panose="05000000000000000000" pitchFamily="2" charset="2"/>
              </a:rPr>
              <a:t>	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	Comment mettre en place les tests ?</a:t>
            </a:r>
          </a:p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Création de tests automatisés pour favoriser l’intégration continue via JUnit et Eclema.</a:t>
            </a:r>
          </a:p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Compte rendu des tests par la mise à jour du journal du QA.</a:t>
            </a:r>
          </a:p>
          <a:p>
            <a:r>
              <a:rPr lang="fr-FR" dirty="0" smtClean="0">
                <a:latin typeface="+mj-lt"/>
              </a:rPr>
              <a:t>Envoyer les nouveaux tests à l’équipe pour satisfaire l’intégration continue</a:t>
            </a:r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Réunion avec le client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276993"/>
            <a:ext cx="7620000" cy="5176343"/>
          </a:xfrm>
        </p:spPr>
        <p:txBody>
          <a:bodyPr>
            <a:normAutofit lnSpcReduction="10000"/>
          </a:bodyPr>
          <a:lstStyle/>
          <a:p>
            <a:r>
              <a:rPr lang="fr-FR" sz="2400" b="1" dirty="0" smtClean="0">
                <a:latin typeface="+mj-lt"/>
              </a:rPr>
              <a:t>Préparation</a:t>
            </a:r>
            <a:r>
              <a:rPr lang="fr-FR" sz="2400" dirty="0" smtClean="0">
                <a:latin typeface="+mj-lt"/>
              </a:rPr>
              <a:t> des réunions avec le client :</a:t>
            </a:r>
          </a:p>
          <a:p>
            <a:pPr marL="114300" indent="0">
              <a:buNone/>
            </a:pPr>
            <a:r>
              <a:rPr lang="fr-FR" sz="2400" dirty="0" smtClean="0">
                <a:latin typeface="+mj-lt"/>
                <a:sym typeface="Wingdings" panose="05000000000000000000" pitchFamily="2" charset="2"/>
              </a:rPr>
              <a:t> Réunion toute les 2 semaines</a:t>
            </a:r>
            <a:endParaRPr lang="fr-FR" sz="2400" dirty="0" smtClean="0">
              <a:latin typeface="+mj-lt"/>
            </a:endParaRP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Rassemblement des nouveaux éléments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Visualisation des tests de fonctionnalité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Préparation de la démonstration</a:t>
            </a:r>
          </a:p>
          <a:p>
            <a:endParaRPr lang="fr-FR" sz="2000" dirty="0" smtClean="0">
              <a:latin typeface="+mj-lt"/>
            </a:endParaRPr>
          </a:p>
          <a:p>
            <a:r>
              <a:rPr lang="fr-FR" sz="2400" b="1" dirty="0" smtClean="0">
                <a:latin typeface="+mj-lt"/>
              </a:rPr>
              <a:t>Retour</a:t>
            </a:r>
            <a:r>
              <a:rPr lang="fr-FR" sz="2400" dirty="0" smtClean="0">
                <a:latin typeface="+mj-lt"/>
              </a:rPr>
              <a:t> après réunion :</a:t>
            </a:r>
            <a:endParaRPr lang="fr-FR" sz="2400" dirty="0">
              <a:latin typeface="+mj-lt"/>
            </a:endParaRP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Rassemblement de l’équipe pour transmettre les </a:t>
            </a:r>
            <a:r>
              <a:rPr lang="fr-FR" b="1" dirty="0" smtClean="0">
                <a:latin typeface="+mj-lt"/>
              </a:rPr>
              <a:t>avis du client</a:t>
            </a:r>
            <a:r>
              <a:rPr lang="fr-FR" dirty="0" smtClean="0">
                <a:latin typeface="+mj-lt"/>
              </a:rPr>
              <a:t>.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Changement et amélioration des points abordés.</a:t>
            </a:r>
          </a:p>
          <a:p>
            <a:pPr marL="411480" lvl="1" indent="0">
              <a:buNone/>
            </a:pPr>
            <a:endParaRPr lang="fr-FR" sz="1800" dirty="0">
              <a:latin typeface="+mj-lt"/>
            </a:endParaRPr>
          </a:p>
          <a:p>
            <a:r>
              <a:rPr lang="fr-FR" b="1" dirty="0" smtClean="0">
                <a:latin typeface="+mj-lt"/>
              </a:rPr>
              <a:t>Préparation de la prochaine itération de notre cycle.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Estimation </a:t>
            </a:r>
            <a:r>
              <a:rPr lang="fr-FR" dirty="0">
                <a:latin typeface="+mj-lt"/>
              </a:rPr>
              <a:t>du temps de développement pour la prochaine </a:t>
            </a:r>
            <a:r>
              <a:rPr lang="fr-FR" dirty="0" smtClean="0">
                <a:latin typeface="+mj-lt"/>
              </a:rPr>
              <a:t>étape</a:t>
            </a:r>
            <a:endParaRPr lang="fr-FR" dirty="0">
              <a:latin typeface="+mj-lt"/>
            </a:endParaRPr>
          </a:p>
          <a:p>
            <a:pPr marL="411480" lvl="1" indent="0">
              <a:buNone/>
            </a:pPr>
            <a:endParaRPr lang="fr-FR" b="1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1532756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000" b="1" dirty="0" smtClean="0">
                <a:latin typeface="+mj-lt"/>
              </a:rPr>
              <a:t>Grâce au modèle agile et notre gestion d’équipe nous avons réussi à :</a:t>
            </a:r>
          </a:p>
          <a:p>
            <a:pPr marL="114300" indent="0">
              <a:buNone/>
            </a:pPr>
            <a:r>
              <a:rPr lang="fr-FR" sz="1800" b="1" dirty="0" smtClean="0"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fr-FR" sz="1800" b="1" dirty="0">
                <a:latin typeface="+mj-lt"/>
              </a:rPr>
              <a:t>	</a:t>
            </a:r>
            <a:r>
              <a:rPr lang="fr-FR" sz="1800" dirty="0" smtClean="0">
                <a:latin typeface="+mj-lt"/>
              </a:rPr>
              <a:t>Livrer un produit fini &gt; 90%</a:t>
            </a:r>
          </a:p>
          <a:p>
            <a:pPr marL="114300" indent="0">
              <a:buNone/>
            </a:pPr>
            <a:r>
              <a:rPr lang="fr-FR" sz="1800" dirty="0">
                <a:latin typeface="+mj-lt"/>
              </a:rPr>
              <a:t>	</a:t>
            </a:r>
            <a:r>
              <a:rPr lang="fr-FR" sz="1800" dirty="0" smtClean="0"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fr-FR" sz="1800" dirty="0">
                <a:latin typeface="+mj-lt"/>
              </a:rPr>
              <a:t>	</a:t>
            </a:r>
            <a:r>
              <a:rPr lang="fr-FR" sz="1800" dirty="0" smtClean="0">
                <a:latin typeface="+mj-lt"/>
              </a:rPr>
              <a:t>Fournir un produit qui satisfait les critères d’assurance qualité 	prévue</a:t>
            </a:r>
          </a:p>
          <a:p>
            <a:pPr marL="114300" indent="0">
              <a:buNone/>
            </a:pPr>
            <a:endParaRPr lang="fr-FR" sz="1800" dirty="0">
              <a:latin typeface="+mj-lt"/>
            </a:endParaRPr>
          </a:p>
          <a:p>
            <a:pPr marL="114300" indent="0">
              <a:buNone/>
            </a:pPr>
            <a:r>
              <a:rPr lang="fr-FR" sz="1800" dirty="0" smtClean="0">
                <a:latin typeface="+mj-lt"/>
              </a:rPr>
              <a:t>	Investir une communication d’équipe permettant l’avancée en 	permanence du projet</a:t>
            </a:r>
          </a:p>
          <a:p>
            <a:pPr marL="114300" indent="0">
              <a:buNone/>
            </a:pPr>
            <a:endParaRPr lang="fr-FR" sz="1800" dirty="0">
              <a:latin typeface="+mj-lt"/>
            </a:endParaRPr>
          </a:p>
          <a:p>
            <a:pPr marL="114300" indent="0">
              <a:buNone/>
            </a:pPr>
            <a:r>
              <a:rPr lang="fr-FR" sz="1800" dirty="0" smtClean="0">
                <a:latin typeface="+mj-lt"/>
              </a:rPr>
              <a:t>	</a:t>
            </a:r>
            <a:endParaRPr lang="fr-FR" sz="1800" dirty="0">
              <a:latin typeface="+mj-lt"/>
            </a:endParaRPr>
          </a:p>
          <a:p>
            <a:pPr marL="114300" indent="0">
              <a:buNone/>
            </a:pPr>
            <a:endParaRPr lang="fr-FR" sz="2000" b="1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17" name="Flèche droite 16"/>
          <p:cNvSpPr/>
          <p:nvPr/>
        </p:nvSpPr>
        <p:spPr>
          <a:xfrm>
            <a:off x="828626" y="2564904"/>
            <a:ext cx="35899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828626" y="3212976"/>
            <a:ext cx="358998" cy="288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828626" y="4149080"/>
            <a:ext cx="358998" cy="2880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4941168"/>
            <a:ext cx="7488832" cy="1152128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70C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5616" y="515719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Only one goes faster, together we go further</a:t>
            </a:r>
            <a:endParaRPr lang="fr-FR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012776"/>
            <a:ext cx="7620000" cy="4800600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Rappel du projet:</a:t>
            </a:r>
          </a:p>
          <a:p>
            <a:pPr lvl="1"/>
            <a:r>
              <a:rPr lang="fr-FR" dirty="0">
                <a:latin typeface="+mj-lt"/>
              </a:rPr>
              <a:t>Notre projet du module Gestion de projet Informatique consiste à simuler une ligne de trains automatisés avec une gestion des incidents et des voyageurs.</a:t>
            </a:r>
          </a:p>
          <a:p>
            <a:pPr lvl="1"/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But du module:</a:t>
            </a:r>
          </a:p>
          <a:p>
            <a:pPr lvl="1"/>
            <a:r>
              <a:rPr lang="fr-FR" dirty="0" smtClean="0">
                <a:latin typeface="+mj-lt"/>
              </a:rPr>
              <a:t>Nous avions pour but de simuler la gestion d’un projet en formant une équipe de 5 personnes avec chacun un rôle bien défini.</a:t>
            </a:r>
          </a:p>
          <a:p>
            <a:pPr lvl="1"/>
            <a:endParaRPr lang="fr-FR" dirty="0" smtClean="0">
              <a:latin typeface="+mj-lt"/>
            </a:endParaRPr>
          </a:p>
          <a:p>
            <a:pPr lvl="1"/>
            <a:endParaRPr lang="fr-FR" dirty="0" smtClean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pPr marL="411480" lvl="1" indent="0">
              <a:buNone/>
            </a:pPr>
            <a:endParaRPr lang="fr-FR" dirty="0">
              <a:latin typeface="+mj-lt"/>
            </a:endParaRPr>
          </a:p>
          <a:p>
            <a:pPr marL="411480" lvl="1" indent="0">
              <a:buNone/>
            </a:pPr>
            <a:endParaRPr lang="fr-FR" dirty="0" smtClean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3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 Présentation de l’équipe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Choix du Cycle de vie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Pourquoi l’avoir choisi ?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 Comment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l’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avons nous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 mis en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œuvre ?</a:t>
            </a:r>
          </a:p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Comment avons-nous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géré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 La spécification et la conception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 La planification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Le développement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>
                <a:latin typeface="+mj-lt"/>
                <a:sym typeface="Wingdings" panose="05000000000000000000" pitchFamily="2" charset="2"/>
              </a:rPr>
              <a:t> </a:t>
            </a:r>
            <a:r>
              <a:rPr lang="fr-FR" dirty="0" smtClean="0">
                <a:latin typeface="+mj-lt"/>
                <a:sym typeface="Wingdings" panose="05000000000000000000" pitchFamily="2" charset="2"/>
              </a:rPr>
              <a:t>La documentation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 Les tests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Les présentations avec le client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fr-FR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EQUIPE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fr-FR" dirty="0" smtClean="0">
              <a:latin typeface="+mj-lt"/>
            </a:endParaRPr>
          </a:p>
          <a:p>
            <a:pPr marL="274320" lvl="1" indent="0">
              <a:buNone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fr-FR" dirty="0" smtClean="0">
                <a:latin typeface="+mj-lt"/>
              </a:rPr>
              <a:t>CHEF DE PROJET 			- Maxime JOLY</a:t>
            </a:r>
          </a:p>
          <a:p>
            <a:pPr marL="274320" lvl="1" indent="0">
              <a:buNone/>
            </a:pPr>
            <a:endParaRPr lang="fr-FR" dirty="0">
              <a:latin typeface="+mj-lt"/>
            </a:endParaRPr>
          </a:p>
          <a:p>
            <a:pPr marL="274320" lvl="1" indent="0">
              <a:buNone/>
            </a:pPr>
            <a:r>
              <a:rPr lang="fr-FR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+mj-lt"/>
              </a:rPr>
              <a:t>RESPONSABLE DE QUALITE		- Thomas RE</a:t>
            </a:r>
          </a:p>
          <a:p>
            <a:pPr marL="274320" lvl="1" indent="0">
              <a:buNone/>
            </a:pPr>
            <a:endParaRPr lang="fr-FR" dirty="0">
              <a:latin typeface="+mj-lt"/>
            </a:endParaRPr>
          </a:p>
          <a:p>
            <a:pPr marL="274320" lvl="1" indent="0">
              <a:buNone/>
            </a:pPr>
            <a:r>
              <a:rPr lang="fr-FR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+mj-lt"/>
              </a:rPr>
              <a:t>MAÎTRE D’ŒUVRE			- Benoît CONS</a:t>
            </a:r>
          </a:p>
          <a:p>
            <a:pPr marL="274320" lvl="1" indent="0">
              <a:buNone/>
            </a:pPr>
            <a:endParaRPr lang="fr-FR" dirty="0" smtClean="0">
              <a:latin typeface="+mj-lt"/>
            </a:endParaRPr>
          </a:p>
          <a:p>
            <a:pPr marL="274320" lvl="1" indent="0">
              <a:buNone/>
            </a:pPr>
            <a:r>
              <a:rPr lang="fr-FR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+mj-lt"/>
              </a:rPr>
              <a:t>MAÎTRE D’OUVRAGE		- Arnaud SERY</a:t>
            </a:r>
          </a:p>
          <a:p>
            <a:pPr marL="274320" lvl="1" indent="0">
              <a:buNone/>
            </a:pPr>
            <a:endParaRPr lang="fr-FR" dirty="0">
              <a:latin typeface="+mj-lt"/>
            </a:endParaRPr>
          </a:p>
          <a:p>
            <a:pPr marL="274320" lvl="1" indent="0">
              <a:buNone/>
            </a:pPr>
            <a:r>
              <a:rPr lang="fr-FR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+mj-lt"/>
              </a:rPr>
              <a:t>RESPONSABLE DOCUMENTATION	- Vincent VIROLE</a:t>
            </a:r>
          </a:p>
          <a:p>
            <a:pPr lvl="1" algn="ctr"/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30/03/2018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4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+mj-lt"/>
              </a:rPr>
              <a:t>Modèle Agile : Crystal</a:t>
            </a:r>
          </a:p>
          <a:p>
            <a:pPr marL="411480" lvl="1" indent="0">
              <a:buNone/>
            </a:pPr>
            <a:r>
              <a:rPr lang="fr-FR" b="1" dirty="0" smtClean="0">
                <a:latin typeface="+mj-lt"/>
              </a:rPr>
              <a:t>POURQUOI ?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Réaliser un projet sur une courte durée et avec une équipe réduite.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Maintenir un contact fréquent avec le client</a:t>
            </a:r>
            <a:r>
              <a:rPr lang="fr-FR" dirty="0" smtClean="0">
                <a:latin typeface="+mj-lt"/>
              </a:rPr>
              <a:t>.</a:t>
            </a:r>
            <a:endParaRPr lang="fr-FR" dirty="0" smtClean="0">
              <a:latin typeface="+mj-lt"/>
            </a:endParaRPr>
          </a:p>
          <a:p>
            <a:pPr marL="411480" lvl="1" indent="0">
              <a:buNone/>
            </a:pPr>
            <a:endParaRPr lang="fr-FR" b="1" dirty="0" smtClean="0">
              <a:latin typeface="+mj-lt"/>
            </a:endParaRPr>
          </a:p>
          <a:p>
            <a:pPr marL="411480" lvl="1" indent="0">
              <a:buNone/>
            </a:pPr>
            <a:r>
              <a:rPr lang="fr-FR" b="1" dirty="0" smtClean="0">
                <a:latin typeface="+mj-lt"/>
              </a:rPr>
              <a:t>COMMENT </a:t>
            </a:r>
            <a:r>
              <a:rPr lang="fr-FR" b="1" dirty="0" smtClean="0">
                <a:latin typeface="+mj-lt"/>
              </a:rPr>
              <a:t>?</a:t>
            </a: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Mise en place d’une planification </a:t>
            </a:r>
            <a:r>
              <a:rPr lang="fr-FR" dirty="0" smtClean="0">
                <a:latin typeface="+mj-lt"/>
              </a:rPr>
              <a:t>pointilleuse.</a:t>
            </a:r>
            <a:endParaRPr lang="fr-FR" dirty="0" smtClean="0">
              <a:latin typeface="+mj-lt"/>
            </a:endParaRPr>
          </a:p>
          <a:p>
            <a:pPr lvl="1">
              <a:buFontTx/>
              <a:buChar char="-"/>
            </a:pPr>
            <a:r>
              <a:rPr lang="fr-FR" dirty="0" smtClean="0">
                <a:latin typeface="+mj-lt"/>
              </a:rPr>
              <a:t>Présentation </a:t>
            </a:r>
            <a:r>
              <a:rPr lang="fr-FR" dirty="0" smtClean="0">
                <a:latin typeface="+mj-lt"/>
              </a:rPr>
              <a:t>régulière de nouvelles « features »:</a:t>
            </a:r>
            <a:endParaRPr lang="fr-FR" dirty="0" smtClean="0">
              <a:latin typeface="+mj-lt"/>
            </a:endParaRPr>
          </a:p>
          <a:p>
            <a:pPr marL="411480" lvl="1" indent="0">
              <a:buNone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	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2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Releases de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plus que 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prévue ! </a:t>
            </a:r>
            <a:endParaRPr lang="fr-FR" b="1" dirty="0" smtClean="0">
              <a:latin typeface="+mj-lt"/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- Documentation régulièrement mise à jour.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Spécification et Conception</a:t>
            </a:r>
            <a:endParaRPr lang="fr-FR" sz="4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sz="2400" b="1" dirty="0" smtClean="0">
              <a:latin typeface="+mj-lt"/>
            </a:endParaRPr>
          </a:p>
          <a:p>
            <a:pPr marL="114300" indent="0">
              <a:buNone/>
            </a:pPr>
            <a:r>
              <a:rPr lang="fr-FR" sz="2400" b="1" dirty="0" smtClean="0">
                <a:latin typeface="+mj-lt"/>
              </a:rPr>
              <a:t>Comment avons-nous organiser la phase de Spécification ?</a:t>
            </a:r>
          </a:p>
          <a:p>
            <a:pPr marL="114300" indent="0">
              <a:buNone/>
            </a:pPr>
            <a:endParaRPr lang="fr-FR" sz="2400" b="1" dirty="0" smtClean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Organisation d’une réunion d’équipe au cours de laquelle nous avons défini les différentes fonctionnalités à intégrer dans le projet.</a:t>
            </a:r>
          </a:p>
          <a:p>
            <a:endParaRPr lang="fr-FR" sz="2400" dirty="0">
              <a:latin typeface="+mj-lt"/>
            </a:endParaRPr>
          </a:p>
          <a:p>
            <a:endParaRPr lang="fr-FR" sz="2400" dirty="0" smtClean="0">
              <a:latin typeface="+mj-lt"/>
            </a:endParaRPr>
          </a:p>
          <a:p>
            <a:pPr marL="114300" indent="0">
              <a:buNone/>
            </a:pPr>
            <a:r>
              <a:rPr lang="fr-FR" dirty="0" smtClean="0">
                <a:latin typeface="+mj-lt"/>
              </a:rPr>
              <a:t>	</a:t>
            </a:r>
            <a:r>
              <a:rPr lang="fr-FR" sz="2400" dirty="0" smtClean="0">
                <a:latin typeface="+mj-lt"/>
                <a:sym typeface="Wingdings" panose="05000000000000000000" pitchFamily="2" charset="2"/>
              </a:rPr>
              <a:t> Mise en place d’un </a:t>
            </a:r>
            <a:r>
              <a:rPr lang="fr-FR" sz="2400" b="1" dirty="0" smtClean="0">
                <a:latin typeface="+mj-lt"/>
                <a:sym typeface="Wingdings" panose="05000000000000000000" pitchFamily="2" charset="2"/>
              </a:rPr>
              <a:t>cahier des charges</a:t>
            </a:r>
          </a:p>
          <a:p>
            <a:pPr marL="114300" indent="0">
              <a:buNone/>
            </a:pPr>
            <a:endParaRPr lang="fr-FR" b="1" dirty="0" smtClean="0">
              <a:latin typeface="+mj-lt"/>
            </a:endParaRPr>
          </a:p>
          <a:p>
            <a:pPr lvl="1">
              <a:buFontTx/>
              <a:buChar char="-"/>
            </a:pPr>
            <a:endParaRPr lang="fr-FR" dirty="0">
              <a:latin typeface="+mj-lt"/>
            </a:endParaRPr>
          </a:p>
          <a:p>
            <a:endParaRPr lang="fr-FR" b="1" dirty="0" smtClean="0">
              <a:latin typeface="+mj-lt"/>
            </a:endParaRPr>
          </a:p>
          <a:p>
            <a:pPr lvl="1">
              <a:buFontTx/>
              <a:buChar char="-"/>
            </a:pPr>
            <a:endParaRPr lang="fr-FR" dirty="0">
              <a:latin typeface="+mj-lt"/>
            </a:endParaRPr>
          </a:p>
          <a:p>
            <a:pPr marL="411480" lvl="1" indent="0">
              <a:buNone/>
            </a:pPr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30/03/2018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Spécification et Conception</a:t>
            </a:r>
            <a:endParaRPr lang="fr-FR" sz="4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51520" y="1600200"/>
            <a:ext cx="8072904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sz="2400" b="1" dirty="0" smtClean="0">
              <a:latin typeface="+mj-lt"/>
            </a:endParaRPr>
          </a:p>
          <a:p>
            <a:pPr marL="114300" indent="0">
              <a:buNone/>
            </a:pPr>
            <a:r>
              <a:rPr lang="fr-FR" sz="2400" b="1" dirty="0" smtClean="0">
                <a:latin typeface="+mj-lt"/>
              </a:rPr>
              <a:t>Comment avons-nous pensé la conception du projet </a:t>
            </a:r>
            <a:r>
              <a:rPr lang="fr-FR" sz="2400" b="1" dirty="0" smtClean="0">
                <a:latin typeface="+mj-lt"/>
              </a:rPr>
              <a:t>?</a:t>
            </a:r>
            <a:endParaRPr lang="fr-FR" dirty="0" smtClean="0">
              <a:latin typeface="+mj-lt"/>
            </a:endParaRPr>
          </a:p>
          <a:p>
            <a:pPr marL="5715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>
                <a:latin typeface="+mj-lt"/>
              </a:rPr>
              <a:t>Conception de l’IHM</a:t>
            </a:r>
          </a:p>
          <a:p>
            <a:pPr marL="457200" lvl="1" indent="-342900">
              <a:buClr>
                <a:schemeClr val="accent1"/>
              </a:buClr>
            </a:pPr>
            <a:r>
              <a:rPr lang="fr-FR" dirty="0" smtClean="0">
                <a:latin typeface="+mj-lt"/>
              </a:rPr>
              <a:t>	Réalisation d’une </a:t>
            </a:r>
            <a:r>
              <a:rPr lang="fr-FR" b="1" dirty="0" smtClean="0">
                <a:latin typeface="+mj-lt"/>
              </a:rPr>
              <a:t>première maquette </a:t>
            </a:r>
            <a:r>
              <a:rPr lang="fr-FR" dirty="0" smtClean="0">
                <a:latin typeface="+mj-lt"/>
              </a:rPr>
              <a:t>pour le produit initial.</a:t>
            </a:r>
          </a:p>
          <a:p>
            <a:pPr marL="457200" lvl="1" indent="-342900">
              <a:buClr>
                <a:schemeClr val="accent1"/>
              </a:buClr>
            </a:pPr>
            <a:r>
              <a:rPr lang="fr-FR" dirty="0" smtClean="0">
                <a:latin typeface="+mj-lt"/>
              </a:rPr>
              <a:t>	Amélioration de la maquette en accord avec les demandes et 	remarques du client lors de la première réunion.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fr-FR" dirty="0" smtClean="0">
              <a:latin typeface="+mj-lt"/>
            </a:endParaRPr>
          </a:p>
          <a:p>
            <a:pPr marL="5715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>
                <a:latin typeface="+mj-lt"/>
              </a:rPr>
              <a:t>Conception du moteur</a:t>
            </a:r>
            <a:endParaRPr lang="fr-FR" dirty="0">
              <a:latin typeface="+mj-lt"/>
            </a:endParaRPr>
          </a:p>
          <a:p>
            <a:r>
              <a:rPr lang="fr-FR" sz="2000" dirty="0" smtClean="0">
                <a:latin typeface="+mj-lt"/>
              </a:rPr>
              <a:t>	Description de </a:t>
            </a:r>
            <a:r>
              <a:rPr lang="fr-FR" sz="2000" b="1" dirty="0" smtClean="0">
                <a:latin typeface="+mj-lt"/>
              </a:rPr>
              <a:t>l’architecture initiale</a:t>
            </a:r>
            <a:r>
              <a:rPr lang="fr-FR" sz="2000" dirty="0" smtClean="0">
                <a:latin typeface="+mj-lt"/>
              </a:rPr>
              <a:t>.</a:t>
            </a:r>
          </a:p>
          <a:p>
            <a:r>
              <a:rPr lang="fr-FR" sz="2000" dirty="0">
                <a:latin typeface="+mj-lt"/>
              </a:rPr>
              <a:t>	</a:t>
            </a:r>
            <a:r>
              <a:rPr lang="fr-FR" sz="2000" dirty="0" smtClean="0">
                <a:latin typeface="+mj-lt"/>
              </a:rPr>
              <a:t>Adaptation d’une base initiale.</a:t>
            </a:r>
          </a:p>
          <a:p>
            <a:endParaRPr lang="fr-FR" sz="2000" dirty="0">
              <a:latin typeface="+mj-lt"/>
            </a:endParaRPr>
          </a:p>
          <a:p>
            <a:pPr marL="114300" indent="0">
              <a:buNone/>
            </a:pPr>
            <a:r>
              <a:rPr lang="fr-FR" sz="2000" b="1" dirty="0" smtClean="0">
                <a:latin typeface="+mj-lt"/>
              </a:rPr>
              <a:t>		Synchroniser les développements</a:t>
            </a:r>
            <a:r>
              <a:rPr lang="fr-FR" sz="1800" b="1" dirty="0" smtClean="0">
                <a:latin typeface="+mj-lt"/>
              </a:rPr>
              <a:t>	</a:t>
            </a:r>
            <a:endParaRPr lang="fr-FR" sz="2000" b="1" dirty="0" smtClean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7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planification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1748780"/>
            <a:ext cx="7620000" cy="4800600"/>
          </a:xfrm>
        </p:spPr>
        <p:txBody>
          <a:bodyPr>
            <a:normAutofit/>
          </a:bodyPr>
          <a:lstStyle/>
          <a:p>
            <a:pPr lvl="2" indent="-342900"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8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3528" y="1628800"/>
            <a:ext cx="8000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Une fois la conception terminée il a fallu planifier les différentes tâches à réaliser : </a:t>
            </a:r>
          </a:p>
          <a:p>
            <a:endParaRPr lang="fr-F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Etablissement du plan de développement: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Définir les fonctionnalités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Phase de test :</a:t>
            </a:r>
          </a:p>
          <a:p>
            <a:pPr lvl="3"/>
            <a:r>
              <a:rPr lang="fr-FR" sz="2400" b="1" dirty="0" smtClean="0">
                <a:latin typeface="+mj-lt"/>
              </a:rPr>
              <a:t>Savoir quels tests réaliser maintenant</a:t>
            </a:r>
          </a:p>
          <a:p>
            <a:pPr lvl="2"/>
            <a:r>
              <a:rPr lang="fr-FR" sz="2400" dirty="0" smtClean="0">
                <a:latin typeface="+mj-lt"/>
                <a:sym typeface="Wingdings" panose="05000000000000000000" pitchFamily="2" charset="2"/>
              </a:rPr>
              <a:t>		 Plan de test </a:t>
            </a:r>
          </a:p>
          <a:p>
            <a:pPr marL="800100" lvl="1" indent="-342900">
              <a:buFont typeface="Wingdings"/>
              <a:buChar char="à"/>
            </a:pPr>
            <a:r>
              <a:rPr lang="fr-FR" sz="2400" dirty="0" smtClean="0">
                <a:latin typeface="+mj-lt"/>
                <a:sym typeface="Wingdings" panose="05000000000000000000" pitchFamily="2" charset="2"/>
              </a:rPr>
              <a:t>À quelle phase de développement sommes nous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  <a:sym typeface="Wingdings" panose="05000000000000000000" pitchFamily="2" charset="2"/>
              </a:rPr>
              <a:t>Plan de documentation : </a:t>
            </a:r>
          </a:p>
          <a:p>
            <a:pPr lvl="4"/>
            <a:r>
              <a:rPr lang="fr-FR" sz="2400" b="1" dirty="0" smtClean="0">
                <a:latin typeface="+mj-lt"/>
                <a:sym typeface="Wingdings" panose="05000000000000000000" pitchFamily="2" charset="2"/>
              </a:rPr>
              <a:t>Quel document produire ?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latin typeface="+mj-lt"/>
              </a:rPr>
              <a:t>La </a:t>
            </a:r>
            <a:r>
              <a:rPr lang="fr-FR" b="1" dirty="0" smtClean="0">
                <a:latin typeface="+mj-lt"/>
              </a:rPr>
              <a:t>tâche à réaliser étant </a:t>
            </a:r>
            <a:r>
              <a:rPr lang="fr-FR" b="1" dirty="0" smtClean="0">
                <a:latin typeface="+mj-lt"/>
              </a:rPr>
              <a:t>fixée, </a:t>
            </a:r>
            <a:r>
              <a:rPr lang="fr-FR" b="1" dirty="0" smtClean="0">
                <a:latin typeface="+mj-lt"/>
              </a:rPr>
              <a:t>comment s’organiser ?</a:t>
            </a:r>
          </a:p>
          <a:p>
            <a:pPr indent="-342900"/>
            <a:r>
              <a:rPr lang="fr-FR" dirty="0" smtClean="0">
                <a:latin typeface="+mj-lt"/>
              </a:rPr>
              <a:t>Il nous a fallu définir comment nous allions pouvoir concevoir la tâche :</a:t>
            </a:r>
          </a:p>
          <a:p>
            <a:pPr marL="1394460" lvl="5" indent="0">
              <a:buNone/>
            </a:pPr>
            <a:r>
              <a:rPr lang="fr-FR" dirty="0" smtClean="0">
                <a:latin typeface="+mj-lt"/>
                <a:sym typeface="Wingdings" panose="05000000000000000000" pitchFamily="2" charset="2"/>
              </a:rPr>
              <a:t>	</a:t>
            </a:r>
            <a:r>
              <a:rPr lang="fr-FR" sz="2000" dirty="0" smtClean="0">
                <a:latin typeface="+mj-lt"/>
                <a:sym typeface="Wingdings" panose="05000000000000000000" pitchFamily="2" charset="2"/>
              </a:rPr>
              <a:t> Réunion d’équipe : « brainstorming »</a:t>
            </a:r>
          </a:p>
          <a:p>
            <a:pPr marL="1394460" lvl="5" indent="0">
              <a:buNone/>
            </a:pPr>
            <a:endParaRPr lang="fr-FR" sz="2000" dirty="0" smtClean="0">
              <a:latin typeface="+mj-lt"/>
              <a:sym typeface="Wingdings" panose="05000000000000000000" pitchFamily="2" charset="2"/>
            </a:endParaRPr>
          </a:p>
          <a:p>
            <a:pPr indent="-342900"/>
            <a:r>
              <a:rPr lang="fr-FR" dirty="0" smtClean="0">
                <a:latin typeface="+mj-lt"/>
                <a:sym typeface="Wingdings" panose="05000000000000000000" pitchFamily="2" charset="2"/>
              </a:rPr>
              <a:t>Plan d’action : 	</a:t>
            </a:r>
            <a:r>
              <a:rPr lang="fr-FR" b="1" dirty="0" smtClean="0">
                <a:latin typeface="+mj-lt"/>
                <a:sym typeface="Wingdings" panose="05000000000000000000" pitchFamily="2" charset="2"/>
              </a:rPr>
              <a:t>Qui fait quoi ?</a:t>
            </a:r>
            <a:r>
              <a:rPr lang="fr-FR" sz="2600" dirty="0" smtClean="0">
                <a:latin typeface="+mj-lt"/>
              </a:rPr>
              <a:t>		</a:t>
            </a:r>
            <a:endParaRPr lang="fr-FR" dirty="0" smtClean="0">
              <a:latin typeface="+mj-lt"/>
            </a:endParaRPr>
          </a:p>
          <a:p>
            <a:pPr marL="800100" lvl="1" indent="-342900"/>
            <a:r>
              <a:rPr lang="fr-FR" sz="2400" dirty="0" smtClean="0">
                <a:latin typeface="+mj-lt"/>
              </a:rPr>
              <a:t>Implémentation </a:t>
            </a:r>
            <a:r>
              <a:rPr lang="fr-FR" sz="2400" dirty="0">
                <a:latin typeface="+mj-lt"/>
              </a:rPr>
              <a:t>des fonctionnalités dans le moteur</a:t>
            </a:r>
          </a:p>
          <a:p>
            <a:pPr marL="800100" lvl="1" indent="-342900"/>
            <a:r>
              <a:rPr lang="fr-FR" sz="2400" dirty="0">
                <a:latin typeface="+mj-lt"/>
              </a:rPr>
              <a:t>Mise en relation avec la mise à jour de l’IHM</a:t>
            </a:r>
          </a:p>
          <a:p>
            <a:pPr indent="-342900"/>
            <a:endParaRPr lang="fr-FR" b="1" dirty="0">
              <a:latin typeface="+mj-lt"/>
            </a:endParaRPr>
          </a:p>
          <a:p>
            <a:pPr marL="114300" indent="0">
              <a:buNone/>
            </a:pPr>
            <a:endParaRPr lang="fr-FR" dirty="0" smtClean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30/03/2018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32440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GPI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1726</TotalTime>
  <Words>423</Words>
  <Application>Microsoft Office PowerPoint</Application>
  <PresentationFormat>Affichage à l'écran (4:3)</PresentationFormat>
  <Paragraphs>176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Contiguïté</vt:lpstr>
      <vt:lpstr>Présentation – Gestion de Projet Informatique</vt:lpstr>
      <vt:lpstr>INTRODUCTION</vt:lpstr>
      <vt:lpstr>SOMMAIRE</vt:lpstr>
      <vt:lpstr>NOTRE EQUIPE</vt:lpstr>
      <vt:lpstr>Choix du cycle de vie</vt:lpstr>
      <vt:lpstr>Spécification et Conception</vt:lpstr>
      <vt:lpstr>Spécification et Conception</vt:lpstr>
      <vt:lpstr>La planification</vt:lpstr>
      <vt:lpstr>Développement</vt:lpstr>
      <vt:lpstr>La documentation</vt:lpstr>
      <vt:lpstr>Réalisation des tests</vt:lpstr>
      <vt:lpstr>Réunion avec le client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Gestion de Projet Informatique</dc:title>
  <dc:creator>Vincent virole</dc:creator>
  <cp:lastModifiedBy>Vincent virole</cp:lastModifiedBy>
  <cp:revision>62</cp:revision>
  <dcterms:created xsi:type="dcterms:W3CDTF">2018-03-12T18:31:46Z</dcterms:created>
  <dcterms:modified xsi:type="dcterms:W3CDTF">2018-03-23T15:21:37Z</dcterms:modified>
</cp:coreProperties>
</file>