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A96038-E8B3-41EC-BCB0-373E9106D2AE}" type="datetimeFigureOut">
              <a:rPr lang="en-001" smtClean="0"/>
              <a:t>26/03/2023</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11CC854B-45F2-47B9-AA7E-B18784708C04}" type="slidenum">
              <a:rPr lang="en-001" smtClean="0"/>
              <a:t>‹#›</a:t>
            </a:fld>
            <a:endParaRPr lang="en-001"/>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169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EA96038-E8B3-41EC-BCB0-373E9106D2AE}" type="datetimeFigureOut">
              <a:rPr lang="en-001" smtClean="0"/>
              <a:t>26/03/2023</a:t>
            </a:fld>
            <a:endParaRPr lang="en-001"/>
          </a:p>
        </p:txBody>
      </p:sp>
      <p:sp>
        <p:nvSpPr>
          <p:cNvPr id="4" name="Footer Placeholder 3"/>
          <p:cNvSpPr>
            <a:spLocks noGrp="1"/>
          </p:cNvSpPr>
          <p:nvPr>
            <p:ph type="ftr" sz="quarter" idx="11"/>
          </p:nvPr>
        </p:nvSpPr>
        <p:spPr/>
        <p:txBody>
          <a:bodyPr/>
          <a:lstStyle/>
          <a:p>
            <a:endParaRPr lang="en-001"/>
          </a:p>
        </p:txBody>
      </p:sp>
      <p:sp>
        <p:nvSpPr>
          <p:cNvPr id="5" name="Slide Number Placeholder 4"/>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145634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96038-E8B3-41EC-BCB0-373E9106D2AE}" type="datetimeFigureOut">
              <a:rPr lang="en-001" smtClean="0"/>
              <a:t>26/03/2023</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3552541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96038-E8B3-41EC-BCB0-373E9106D2AE}" type="datetimeFigureOut">
              <a:rPr lang="en-001" smtClean="0"/>
              <a:t>26/03/2023</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11CC854B-45F2-47B9-AA7E-B18784708C04}" type="slidenum">
              <a:rPr lang="en-001" smtClean="0"/>
              <a:t>‹#›</a:t>
            </a:fld>
            <a:endParaRPr lang="en-001"/>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2023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96038-E8B3-41EC-BCB0-373E9106D2AE}" type="datetimeFigureOut">
              <a:rPr lang="en-001" smtClean="0"/>
              <a:t>26/03/2023</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199913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96038-E8B3-41EC-BCB0-373E9106D2AE}" type="datetimeFigureOut">
              <a:rPr lang="en-001" smtClean="0"/>
              <a:t>26/03/2023</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11CC854B-45F2-47B9-AA7E-B18784708C04}" type="slidenum">
              <a:rPr lang="en-001" smtClean="0"/>
              <a:t>‹#›</a:t>
            </a:fld>
            <a:endParaRPr lang="en-001"/>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84523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96038-E8B3-41EC-BCB0-373E9106D2AE}" type="datetimeFigureOut">
              <a:rPr lang="en-001" smtClean="0"/>
              <a:t>26/03/2023</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1254785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96038-E8B3-41EC-BCB0-373E9106D2AE}" type="datetimeFigureOut">
              <a:rPr lang="en-001" smtClean="0"/>
              <a:t>26/03/2023</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1402897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96038-E8B3-41EC-BCB0-373E9106D2AE}" type="datetimeFigureOut">
              <a:rPr lang="en-001" smtClean="0"/>
              <a:t>26/03/2023</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26879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96038-E8B3-41EC-BCB0-373E9106D2AE}" type="datetimeFigureOut">
              <a:rPr lang="en-001" smtClean="0"/>
              <a:t>26/03/2023</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63605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96038-E8B3-41EC-BCB0-373E9106D2AE}" type="datetimeFigureOut">
              <a:rPr lang="en-001" smtClean="0"/>
              <a:t>26/03/2023</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64343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A96038-E8B3-41EC-BCB0-373E9106D2AE}" type="datetimeFigureOut">
              <a:rPr lang="en-001" smtClean="0"/>
              <a:t>26/03/2023</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282988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A96038-E8B3-41EC-BCB0-373E9106D2AE}" type="datetimeFigureOut">
              <a:rPr lang="en-001" smtClean="0"/>
              <a:t>26/03/2023</a:t>
            </a:fld>
            <a:endParaRPr lang="en-001"/>
          </a:p>
        </p:txBody>
      </p:sp>
      <p:sp>
        <p:nvSpPr>
          <p:cNvPr id="8" name="Footer Placeholder 7"/>
          <p:cNvSpPr>
            <a:spLocks noGrp="1"/>
          </p:cNvSpPr>
          <p:nvPr>
            <p:ph type="ftr" sz="quarter" idx="11"/>
          </p:nvPr>
        </p:nvSpPr>
        <p:spPr/>
        <p:txBody>
          <a:bodyPr/>
          <a:lstStyle/>
          <a:p>
            <a:endParaRPr lang="en-001"/>
          </a:p>
        </p:txBody>
      </p:sp>
      <p:sp>
        <p:nvSpPr>
          <p:cNvPr id="9" name="Slide Number Placeholder 8"/>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142164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A96038-E8B3-41EC-BCB0-373E9106D2AE}" type="datetimeFigureOut">
              <a:rPr lang="en-001" smtClean="0"/>
              <a:t>26/03/2023</a:t>
            </a:fld>
            <a:endParaRPr lang="en-001"/>
          </a:p>
        </p:txBody>
      </p:sp>
      <p:sp>
        <p:nvSpPr>
          <p:cNvPr id="4" name="Footer Placeholder 3"/>
          <p:cNvSpPr>
            <a:spLocks noGrp="1"/>
          </p:cNvSpPr>
          <p:nvPr>
            <p:ph type="ftr" sz="quarter" idx="11"/>
          </p:nvPr>
        </p:nvSpPr>
        <p:spPr/>
        <p:txBody>
          <a:bodyPr/>
          <a:lstStyle/>
          <a:p>
            <a:endParaRPr lang="en-001"/>
          </a:p>
        </p:txBody>
      </p:sp>
      <p:sp>
        <p:nvSpPr>
          <p:cNvPr id="5" name="Slide Number Placeholder 4"/>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362477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96038-E8B3-41EC-BCB0-373E9106D2AE}" type="datetimeFigureOut">
              <a:rPr lang="en-001" smtClean="0"/>
              <a:t>26/03/2023</a:t>
            </a:fld>
            <a:endParaRPr lang="en-001"/>
          </a:p>
        </p:txBody>
      </p:sp>
      <p:sp>
        <p:nvSpPr>
          <p:cNvPr id="3" name="Footer Placeholder 2"/>
          <p:cNvSpPr>
            <a:spLocks noGrp="1"/>
          </p:cNvSpPr>
          <p:nvPr>
            <p:ph type="ftr" sz="quarter" idx="11"/>
          </p:nvPr>
        </p:nvSpPr>
        <p:spPr/>
        <p:txBody>
          <a:bodyPr/>
          <a:lstStyle/>
          <a:p>
            <a:endParaRPr lang="en-001"/>
          </a:p>
        </p:txBody>
      </p:sp>
      <p:sp>
        <p:nvSpPr>
          <p:cNvPr id="4" name="Slide Number Placeholder 3"/>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68503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A96038-E8B3-41EC-BCB0-373E9106D2AE}" type="datetimeFigureOut">
              <a:rPr lang="en-001" smtClean="0"/>
              <a:t>26/03/2023</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149491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A96038-E8B3-41EC-BCB0-373E9106D2AE}" type="datetimeFigureOut">
              <a:rPr lang="en-001" smtClean="0"/>
              <a:t>26/03/2023</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11CC854B-45F2-47B9-AA7E-B18784708C04}" type="slidenum">
              <a:rPr lang="en-001" smtClean="0"/>
              <a:t>‹#›</a:t>
            </a:fld>
            <a:endParaRPr lang="en-001"/>
          </a:p>
        </p:txBody>
      </p:sp>
    </p:spTree>
    <p:extLst>
      <p:ext uri="{BB962C8B-B14F-4D97-AF65-F5344CB8AC3E}">
        <p14:creationId xmlns:p14="http://schemas.microsoft.com/office/powerpoint/2010/main" val="14055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EA96038-E8B3-41EC-BCB0-373E9106D2AE}" type="datetimeFigureOut">
              <a:rPr lang="en-001" smtClean="0"/>
              <a:t>26/03/2023</a:t>
            </a:fld>
            <a:endParaRPr lang="en-001"/>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001"/>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1CC854B-45F2-47B9-AA7E-B18784708C04}" type="slidenum">
              <a:rPr lang="en-001" smtClean="0"/>
              <a:t>‹#›</a:t>
            </a:fld>
            <a:endParaRPr lang="en-001"/>
          </a:p>
        </p:txBody>
      </p:sp>
    </p:spTree>
    <p:extLst>
      <p:ext uri="{BB962C8B-B14F-4D97-AF65-F5344CB8AC3E}">
        <p14:creationId xmlns:p14="http://schemas.microsoft.com/office/powerpoint/2010/main" val="37004292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ibco.com/reference-center/what-is-machine-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581BC8-8BA1-84EA-C1E3-BC00FF76089B}"/>
              </a:ext>
            </a:extLst>
          </p:cNvPr>
          <p:cNvSpPr>
            <a:spLocks noGrp="1"/>
          </p:cNvSpPr>
          <p:nvPr>
            <p:ph type="ctrTitle"/>
          </p:nvPr>
        </p:nvSpPr>
        <p:spPr>
          <a:xfrm>
            <a:off x="110471" y="313764"/>
            <a:ext cx="6317224" cy="1148806"/>
          </a:xfrm>
        </p:spPr>
        <p:txBody>
          <a:bodyPr/>
          <a:lstStyle/>
          <a:p>
            <a:r>
              <a:rPr lang="en-US" dirty="0"/>
              <a:t>   </a:t>
            </a:r>
            <a:r>
              <a:rPr lang="en-US" b="1" i="1" u="sng" dirty="0"/>
              <a:t>BANK ANALYTICS</a:t>
            </a:r>
            <a:endParaRPr lang="en-001" b="1" i="1" u="sng" dirty="0"/>
          </a:p>
        </p:txBody>
      </p:sp>
      <p:sp>
        <p:nvSpPr>
          <p:cNvPr id="5" name="Subtitle 4">
            <a:extLst>
              <a:ext uri="{FF2B5EF4-FFF2-40B4-BE49-F238E27FC236}">
                <a16:creationId xmlns:a16="http://schemas.microsoft.com/office/drawing/2014/main" id="{9182B914-A344-17A0-0A9A-3147A104F626}"/>
              </a:ext>
            </a:extLst>
          </p:cNvPr>
          <p:cNvSpPr>
            <a:spLocks noGrp="1"/>
          </p:cNvSpPr>
          <p:nvPr>
            <p:ph type="subTitle" idx="1"/>
          </p:nvPr>
        </p:nvSpPr>
        <p:spPr>
          <a:xfrm>
            <a:off x="469059" y="2026025"/>
            <a:ext cx="4506353" cy="3532093"/>
          </a:xfrm>
        </p:spPr>
        <p:txBody>
          <a:bodyPr/>
          <a:lstStyle/>
          <a:p>
            <a:r>
              <a:rPr lang="en-US" dirty="0"/>
              <a:t>PRESENTED BY (P110- GROUP 4):</a:t>
            </a:r>
          </a:p>
          <a:p>
            <a:pPr marL="342900" indent="-342900">
              <a:buFont typeface="+mj-lt"/>
              <a:buAutoNum type="arabicParenR"/>
            </a:pPr>
            <a:r>
              <a:rPr lang="en-US" sz="1600" dirty="0"/>
              <a:t>HEENAL PATEL</a:t>
            </a:r>
          </a:p>
          <a:p>
            <a:pPr marL="342900" indent="-342900">
              <a:buFont typeface="+mj-lt"/>
              <a:buAutoNum type="arabicParenR"/>
            </a:pPr>
            <a:r>
              <a:rPr lang="en-US" sz="1600" dirty="0"/>
              <a:t>VRUTTI VEGAD</a:t>
            </a:r>
          </a:p>
          <a:p>
            <a:pPr marL="342900" indent="-342900">
              <a:buFont typeface="+mj-lt"/>
              <a:buAutoNum type="arabicParenR"/>
            </a:pPr>
            <a:r>
              <a:rPr lang="en-US" sz="1600" dirty="0"/>
              <a:t>YASHITA PARMAR</a:t>
            </a:r>
          </a:p>
          <a:p>
            <a:pPr marL="342900" indent="-342900">
              <a:buFont typeface="+mj-lt"/>
              <a:buAutoNum type="arabicParenR"/>
            </a:pPr>
            <a:r>
              <a:rPr lang="en-US" sz="1600" dirty="0"/>
              <a:t>VISHAL RATHORE</a:t>
            </a:r>
          </a:p>
          <a:p>
            <a:pPr marL="342900" indent="-342900">
              <a:buFont typeface="+mj-lt"/>
              <a:buAutoNum type="arabicParenR"/>
            </a:pPr>
            <a:r>
              <a:rPr lang="en-US" sz="1600" dirty="0"/>
              <a:t>KIRAN </a:t>
            </a:r>
          </a:p>
          <a:p>
            <a:pPr marL="342900" indent="-342900">
              <a:buFont typeface="+mj-lt"/>
              <a:buAutoNum type="arabicParenR"/>
            </a:pPr>
            <a:r>
              <a:rPr lang="en-US" sz="1600" dirty="0"/>
              <a:t>KISHORE</a:t>
            </a:r>
          </a:p>
          <a:p>
            <a:pPr marL="342900" indent="-342900">
              <a:buFont typeface="+mj-lt"/>
              <a:buAutoNum type="arabicParenR"/>
            </a:pPr>
            <a:r>
              <a:rPr lang="en-US" sz="1600" dirty="0"/>
              <a:t>VIJAY YEDURU</a:t>
            </a:r>
          </a:p>
          <a:p>
            <a:endParaRPr lang="en-US" dirty="0"/>
          </a:p>
          <a:p>
            <a:endParaRPr lang="en-001" dirty="0"/>
          </a:p>
        </p:txBody>
      </p:sp>
      <p:pic>
        <p:nvPicPr>
          <p:cNvPr id="9" name="Picture 8">
            <a:extLst>
              <a:ext uri="{FF2B5EF4-FFF2-40B4-BE49-F238E27FC236}">
                <a16:creationId xmlns:a16="http://schemas.microsoft.com/office/drawing/2014/main" id="{17B8277F-A08B-B31D-5985-F7226D6BF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824" y="372035"/>
            <a:ext cx="4168588" cy="1152078"/>
          </a:xfrm>
          <a:prstGeom prst="rect">
            <a:avLst/>
          </a:prstGeom>
        </p:spPr>
      </p:pic>
      <p:pic>
        <p:nvPicPr>
          <p:cNvPr id="11" name="Picture 10">
            <a:extLst>
              <a:ext uri="{FF2B5EF4-FFF2-40B4-BE49-F238E27FC236}">
                <a16:creationId xmlns:a16="http://schemas.microsoft.com/office/drawing/2014/main" id="{46A2ABBB-6080-8713-907C-6615BD286D19}"/>
              </a:ext>
            </a:extLst>
          </p:cNvPr>
          <p:cNvPicPr>
            <a:picLocks noChangeAspect="1"/>
          </p:cNvPicPr>
          <p:nvPr/>
        </p:nvPicPr>
        <p:blipFill rotWithShape="1">
          <a:blip r:embed="rId3">
            <a:extLst>
              <a:ext uri="{28A0092B-C50C-407E-A947-70E740481C1C}">
                <a14:useLocalDpi xmlns:a14="http://schemas.microsoft.com/office/drawing/2010/main" val="0"/>
              </a:ext>
            </a:extLst>
          </a:blip>
          <a:srcRect b="26632"/>
          <a:stretch/>
        </p:blipFill>
        <p:spPr>
          <a:xfrm>
            <a:off x="4536141" y="2772854"/>
            <a:ext cx="6611527" cy="3134888"/>
          </a:xfrm>
          <a:prstGeom prst="rect">
            <a:avLst/>
          </a:prstGeom>
        </p:spPr>
      </p:pic>
    </p:spTree>
    <p:extLst>
      <p:ext uri="{BB962C8B-B14F-4D97-AF65-F5344CB8AC3E}">
        <p14:creationId xmlns:p14="http://schemas.microsoft.com/office/powerpoint/2010/main" val="42481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0A5A-FD3E-4577-256D-0AF9AC42D020}"/>
              </a:ext>
            </a:extLst>
          </p:cNvPr>
          <p:cNvSpPr>
            <a:spLocks noGrp="1"/>
          </p:cNvSpPr>
          <p:nvPr>
            <p:ph type="title"/>
          </p:nvPr>
        </p:nvSpPr>
        <p:spPr>
          <a:xfrm>
            <a:off x="469058" y="1183342"/>
            <a:ext cx="10172047" cy="4769223"/>
          </a:xfrm>
        </p:spPr>
        <p:txBody>
          <a:bodyPr>
            <a:normAutofit/>
          </a:bodyPr>
          <a:lstStyle/>
          <a:p>
            <a:pPr fontAlgn="base"/>
            <a:r>
              <a:rPr lang="en-US" sz="1800" b="0" i="1" cap="none" dirty="0">
                <a:solidFill>
                  <a:schemeClr val="bg1"/>
                </a:solidFill>
                <a:effectLst/>
                <a:latin typeface="Arial" panose="020B0604020202020204" pitchFamily="34" charset="0"/>
                <a:cs typeface="Arial" panose="020B0604020202020204" pitchFamily="34" charset="0"/>
              </a:rPr>
              <a:t>Banking </a:t>
            </a:r>
            <a:r>
              <a:rPr lang="en-US" sz="1800" b="0" cap="none" dirty="0">
                <a:solidFill>
                  <a:schemeClr val="bg1"/>
                </a:solidFill>
                <a:effectLst/>
                <a:latin typeface="Arial" panose="020B0604020202020204" pitchFamily="34" charset="0"/>
                <a:cs typeface="Arial" panose="020B0604020202020204" pitchFamily="34" charset="0"/>
              </a:rPr>
              <a:t>analytics, then, refers to the spectrum of tools available to handle large amounts of data to identify, develop, and create new business strategies.</a:t>
            </a:r>
            <a:br>
              <a:rPr lang="en-US" sz="1800" b="0" cap="none" dirty="0">
                <a:solidFill>
                  <a:schemeClr val="bg1"/>
                </a:solidFill>
                <a:effectLst/>
                <a:latin typeface="Arial" panose="020B0604020202020204" pitchFamily="34" charset="0"/>
                <a:cs typeface="Arial" panose="020B0604020202020204" pitchFamily="34" charset="0"/>
              </a:rPr>
            </a:br>
            <a:br>
              <a:rPr lang="en-US" sz="1800" b="0" cap="none" dirty="0">
                <a:solidFill>
                  <a:schemeClr val="bg1"/>
                </a:solidFill>
                <a:effectLst/>
                <a:latin typeface="Arial" panose="020B0604020202020204" pitchFamily="34" charset="0"/>
                <a:cs typeface="Arial" panose="020B0604020202020204" pitchFamily="34" charset="0"/>
              </a:rPr>
            </a:br>
            <a:r>
              <a:rPr lang="en-US" sz="1800" b="0" cap="none" dirty="0">
                <a:solidFill>
                  <a:schemeClr val="bg1"/>
                </a:solidFill>
                <a:latin typeface="Arial" panose="020B0604020202020204" pitchFamily="34" charset="0"/>
                <a:cs typeface="Arial" panose="020B0604020202020204" pitchFamily="34" charset="0"/>
              </a:rPr>
              <a:t>I</a:t>
            </a:r>
            <a:r>
              <a:rPr lang="en-US" sz="1800" cap="none" dirty="0">
                <a:solidFill>
                  <a:schemeClr val="bg1"/>
                </a:solidFill>
                <a:latin typeface="Arial" panose="020B0604020202020204" pitchFamily="34" charset="0"/>
                <a:cs typeface="Arial" panose="020B0604020202020204" pitchFamily="34" charset="0"/>
              </a:rPr>
              <a:t>t</a:t>
            </a:r>
            <a:r>
              <a:rPr lang="en-US" sz="1800" i="0" cap="none" dirty="0">
                <a:solidFill>
                  <a:schemeClr val="bg1"/>
                </a:solidFill>
                <a:effectLst/>
                <a:latin typeface="Arial" panose="020B0604020202020204" pitchFamily="34" charset="0"/>
                <a:cs typeface="Arial" panose="020B0604020202020204" pitchFamily="34" charset="0"/>
              </a:rPr>
              <a:t> </a:t>
            </a:r>
            <a:r>
              <a:rPr lang="en-US" sz="1800" b="0" i="0" cap="none" dirty="0">
                <a:solidFill>
                  <a:schemeClr val="bg1"/>
                </a:solidFill>
                <a:effectLst/>
                <a:latin typeface="Arial" panose="020B0604020202020204" pitchFamily="34" charset="0"/>
                <a:cs typeface="Arial" panose="020B0604020202020204" pitchFamily="34" charset="0"/>
              </a:rPr>
              <a:t>refers to the use of artificial intelligence </a:t>
            </a:r>
            <a:r>
              <a:rPr lang="en-US" sz="1800" b="0" i="0" cap="none">
                <a:solidFill>
                  <a:schemeClr val="bg1"/>
                </a:solidFill>
                <a:effectLst/>
                <a:latin typeface="Arial" panose="020B0604020202020204" pitchFamily="34" charset="0"/>
                <a:cs typeface="Arial" panose="020B0604020202020204" pitchFamily="34" charset="0"/>
              </a:rPr>
              <a:t>and </a:t>
            </a:r>
            <a:r>
              <a:rPr lang="en-US" sz="1800" b="0" i="0" u="none" strike="noStrike" cap="none">
                <a:solidFill>
                  <a:schemeClr val="bg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machine learning</a:t>
            </a:r>
            <a:r>
              <a:rPr lang="en-US" sz="1800" b="0" i="0" cap="none">
                <a:solidFill>
                  <a:schemeClr val="bg1"/>
                </a:solidFill>
                <a:effectLst/>
                <a:latin typeface="Arial" panose="020B0604020202020204" pitchFamily="34" charset="0"/>
                <a:cs typeface="Arial" panose="020B0604020202020204" pitchFamily="34" charset="0"/>
              </a:rPr>
              <a:t> </a:t>
            </a:r>
            <a:r>
              <a:rPr lang="en-US" sz="1800" b="0" i="0" cap="none" dirty="0">
                <a:solidFill>
                  <a:schemeClr val="bg1"/>
                </a:solidFill>
                <a:effectLst/>
                <a:latin typeface="Arial" panose="020B0604020202020204" pitchFamily="34" charset="0"/>
                <a:cs typeface="Arial" panose="020B0604020202020204" pitchFamily="34" charset="0"/>
              </a:rPr>
              <a:t>being applied to customer data to make decisions in the banking sector. Data is analyzed, trends identified, and predictions made.</a:t>
            </a:r>
            <a:br>
              <a:rPr lang="en-US" sz="1800" b="0" i="0" cap="none" dirty="0">
                <a:solidFill>
                  <a:schemeClr val="bg1"/>
                </a:solidFill>
                <a:effectLst/>
                <a:latin typeface="Arial" panose="020B0604020202020204" pitchFamily="34" charset="0"/>
                <a:cs typeface="Arial" panose="020B0604020202020204" pitchFamily="34" charset="0"/>
              </a:rPr>
            </a:br>
            <a:r>
              <a:rPr lang="en-US" sz="1800" b="0" i="0" cap="none" dirty="0">
                <a:solidFill>
                  <a:schemeClr val="bg1"/>
                </a:solidFill>
                <a:effectLst/>
                <a:latin typeface="Arial" panose="020B0604020202020204" pitchFamily="34" charset="0"/>
                <a:cs typeface="Arial" panose="020B0604020202020204" pitchFamily="34" charset="0"/>
              </a:rPr>
              <a:t> </a:t>
            </a:r>
            <a:br>
              <a:rPr lang="en-US" sz="1800" cap="none" dirty="0">
                <a:solidFill>
                  <a:schemeClr val="bg1"/>
                </a:solidFill>
                <a:latin typeface="Arial" panose="020B0604020202020204" pitchFamily="34" charset="0"/>
                <a:cs typeface="Arial" panose="020B0604020202020204" pitchFamily="34" charset="0"/>
              </a:rPr>
            </a:br>
            <a:r>
              <a:rPr lang="en-US" sz="1800" b="0" i="0" cap="none" dirty="0">
                <a:solidFill>
                  <a:schemeClr val="bg1"/>
                </a:solidFill>
                <a:effectLst/>
                <a:latin typeface="Arial" panose="020B0604020202020204" pitchFamily="34" charset="0"/>
                <a:cs typeface="Arial" panose="020B0604020202020204" pitchFamily="34" charset="0"/>
              </a:rPr>
              <a:t>The major revenue stream for banks is selling loans, and this makes up the highest percentage of a bank’s income. However, despite the potential returns associated with these loans, it can also be an extremely risky venture for banks.</a:t>
            </a:r>
            <a:br>
              <a:rPr lang="en-US" sz="1800" b="0" i="0" cap="none" dirty="0">
                <a:solidFill>
                  <a:schemeClr val="bg1"/>
                </a:solidFill>
                <a:effectLst/>
                <a:latin typeface="Arial" panose="020B0604020202020204" pitchFamily="34" charset="0"/>
                <a:cs typeface="Arial" panose="020B0604020202020204" pitchFamily="34" charset="0"/>
              </a:rPr>
            </a:br>
            <a:br>
              <a:rPr lang="en-US" sz="1800" b="0" i="0" cap="none" dirty="0">
                <a:solidFill>
                  <a:schemeClr val="bg1"/>
                </a:solidFill>
                <a:effectLst/>
                <a:latin typeface="Arial" panose="020B0604020202020204" pitchFamily="34" charset="0"/>
                <a:cs typeface="Arial" panose="020B0604020202020204" pitchFamily="34" charset="0"/>
              </a:rPr>
            </a:br>
            <a:r>
              <a:rPr lang="en-US" sz="1800" b="0" i="0" cap="none" dirty="0">
                <a:solidFill>
                  <a:schemeClr val="bg1"/>
                </a:solidFill>
                <a:effectLst/>
                <a:latin typeface="Arial" panose="020B0604020202020204" pitchFamily="34" charset="0"/>
                <a:cs typeface="Arial" panose="020B0604020202020204" pitchFamily="34" charset="0"/>
              </a:rPr>
              <a:t>Banking analytics tools are used by financial institutions to categorize their customers in accordance with their risk levels.</a:t>
            </a:r>
            <a:endParaRPr lang="en-001" sz="1800" cap="none"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362D4FB-BEC5-08F0-F801-9D336AAFB9CF}"/>
              </a:ext>
            </a:extLst>
          </p:cNvPr>
          <p:cNvSpPr>
            <a:spLocks noGrp="1"/>
          </p:cNvSpPr>
          <p:nvPr>
            <p:ph idx="1"/>
          </p:nvPr>
        </p:nvSpPr>
        <p:spPr>
          <a:xfrm>
            <a:off x="820129" y="524435"/>
            <a:ext cx="8924505" cy="1017493"/>
          </a:xfrm>
        </p:spPr>
        <p:txBody>
          <a:bodyPr>
            <a:normAutofit/>
          </a:bodyPr>
          <a:lstStyle/>
          <a:p>
            <a:pPr marL="0" indent="0">
              <a:buNone/>
            </a:pPr>
            <a:r>
              <a:rPr lang="en-US" sz="3200" dirty="0"/>
              <a:t>INTRODUCTION</a:t>
            </a:r>
            <a:endParaRPr lang="en-001" sz="3200" dirty="0"/>
          </a:p>
        </p:txBody>
      </p:sp>
    </p:spTree>
    <p:extLst>
      <p:ext uri="{BB962C8B-B14F-4D97-AF65-F5344CB8AC3E}">
        <p14:creationId xmlns:p14="http://schemas.microsoft.com/office/powerpoint/2010/main" val="313691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C938-DFE4-16F3-3F13-1E637390DACC}"/>
              </a:ext>
            </a:extLst>
          </p:cNvPr>
          <p:cNvSpPr>
            <a:spLocks noGrp="1"/>
          </p:cNvSpPr>
          <p:nvPr>
            <p:ph type="title"/>
          </p:nvPr>
        </p:nvSpPr>
        <p:spPr>
          <a:xfrm>
            <a:off x="128401" y="233083"/>
            <a:ext cx="7330234" cy="851647"/>
          </a:xfrm>
        </p:spPr>
        <p:txBody>
          <a:bodyPr>
            <a:normAutofit fontScale="90000"/>
          </a:bodyPr>
          <a:lstStyle/>
          <a:p>
            <a:r>
              <a:rPr lang="en-IN" dirty="0">
                <a:latin typeface="+mj-lt"/>
              </a:rPr>
              <a:t>Year wise loan amount Stats</a:t>
            </a:r>
            <a:br>
              <a:rPr lang="en-IN" dirty="0">
                <a:latin typeface="+mj-lt"/>
              </a:rPr>
            </a:br>
            <a:endParaRPr lang="en-001" dirty="0"/>
          </a:p>
        </p:txBody>
      </p:sp>
      <p:sp>
        <p:nvSpPr>
          <p:cNvPr id="3" name="Text Placeholder 2">
            <a:extLst>
              <a:ext uri="{FF2B5EF4-FFF2-40B4-BE49-F238E27FC236}">
                <a16:creationId xmlns:a16="http://schemas.microsoft.com/office/drawing/2014/main" id="{BCBF4F2C-D506-4F1B-F430-A36EBCE499D6}"/>
              </a:ext>
            </a:extLst>
          </p:cNvPr>
          <p:cNvSpPr>
            <a:spLocks noGrp="1"/>
          </p:cNvSpPr>
          <p:nvPr>
            <p:ph type="body" idx="1"/>
          </p:nvPr>
        </p:nvSpPr>
        <p:spPr>
          <a:xfrm>
            <a:off x="519953" y="5082988"/>
            <a:ext cx="10668000" cy="1425388"/>
          </a:xfrm>
        </p:spPr>
        <p:txBody>
          <a:bodyPr>
            <a:normAutofit fontScale="92500" lnSpcReduction="10000"/>
          </a:bodyPr>
          <a:lstStyle/>
          <a:p>
            <a:br>
              <a:rPr lang="en-US" b="0" i="0" dirty="0">
                <a:solidFill>
                  <a:srgbClr val="252423"/>
                </a:solidFill>
                <a:effectLst/>
                <a:latin typeface="Segoe UI" panose="020B0502040204020203" pitchFamily="34" charset="0"/>
              </a:rPr>
            </a:br>
            <a:r>
              <a:rPr lang="en-US" b="0" i="0" dirty="0">
                <a:solidFill>
                  <a:srgbClr val="252423"/>
                </a:solidFill>
                <a:effectLst/>
                <a:latin typeface="Segoe UI" panose="020B0502040204020203" pitchFamily="34" charset="0"/>
              </a:rPr>
              <a:t>﻿Sum of </a:t>
            </a:r>
            <a:r>
              <a:rPr lang="en-US" b="0" i="0" dirty="0" err="1">
                <a:solidFill>
                  <a:srgbClr val="252423"/>
                </a:solidFill>
                <a:effectLst/>
                <a:latin typeface="Segoe UI" panose="020B0502040204020203" pitchFamily="34" charset="0"/>
              </a:rPr>
              <a:t>loan_amnt</a:t>
            </a:r>
            <a:r>
              <a:rPr lang="en-US" b="0" i="0" dirty="0">
                <a:solidFill>
                  <a:srgbClr val="252423"/>
                </a:solidFill>
                <a:effectLst/>
                <a:latin typeface="Segoe UI" panose="020B0502040204020203" pitchFamily="34" charset="0"/>
              </a:rPr>
              <a:t> trended up, resulting in a 11,638.36% increase between 2007 and 2011.﻿﻿ ﻿﻿ ﻿﻿Sum of </a:t>
            </a:r>
            <a:r>
              <a:rPr lang="en-US" b="0" i="0" dirty="0" err="1">
                <a:solidFill>
                  <a:srgbClr val="252423"/>
                </a:solidFill>
                <a:effectLst/>
                <a:latin typeface="Segoe UI" panose="020B0502040204020203" pitchFamily="34" charset="0"/>
              </a:rPr>
              <a:t>loan_amnt</a:t>
            </a:r>
            <a:r>
              <a:rPr lang="en-US" b="0" i="0" dirty="0">
                <a:solidFill>
                  <a:srgbClr val="252423"/>
                </a:solidFill>
                <a:effectLst/>
                <a:latin typeface="Segoe UI" panose="020B0502040204020203" pitchFamily="34" charset="0"/>
              </a:rPr>
              <a:t> started trending up on 2007, rising by 11,638.36% (258287300) in 4 years.﻿﻿ ﻿﻿ ﻿﻿﻿Sum of </a:t>
            </a:r>
            <a:r>
              <a:rPr lang="en-US" b="0" i="0" dirty="0" err="1">
                <a:solidFill>
                  <a:srgbClr val="252423"/>
                </a:solidFill>
                <a:effectLst/>
                <a:latin typeface="Segoe UI" panose="020B0502040204020203" pitchFamily="34" charset="0"/>
              </a:rPr>
              <a:t>loan_amnt</a:t>
            </a:r>
            <a:r>
              <a:rPr lang="en-US" b="0" i="0" dirty="0">
                <a:solidFill>
                  <a:srgbClr val="252423"/>
                </a:solidFill>
                <a:effectLst/>
                <a:latin typeface="Segoe UI" panose="020B0502040204020203" pitchFamily="34" charset="0"/>
              </a:rPr>
              <a:t> jumped from 2219275 to 260506575 during its steepest incline between 2007 and 2011.﻿﻿ ﻿﻿ ﻿</a:t>
            </a:r>
            <a:endParaRPr lang="en-001" dirty="0"/>
          </a:p>
        </p:txBody>
      </p:sp>
      <p:pic>
        <p:nvPicPr>
          <p:cNvPr id="5" name="Picture 4">
            <a:extLst>
              <a:ext uri="{FF2B5EF4-FFF2-40B4-BE49-F238E27FC236}">
                <a16:creationId xmlns:a16="http://schemas.microsoft.com/office/drawing/2014/main" id="{7292B9CA-A176-4185-D5D5-46C4BAD4A638}"/>
              </a:ext>
            </a:extLst>
          </p:cNvPr>
          <p:cNvPicPr>
            <a:picLocks noChangeAspect="1"/>
          </p:cNvPicPr>
          <p:nvPr/>
        </p:nvPicPr>
        <p:blipFill>
          <a:blip r:embed="rId2"/>
          <a:stretch>
            <a:fillRect/>
          </a:stretch>
        </p:blipFill>
        <p:spPr>
          <a:xfrm>
            <a:off x="1290207" y="685800"/>
            <a:ext cx="9127492" cy="4291118"/>
          </a:xfrm>
          <a:prstGeom prst="rect">
            <a:avLst/>
          </a:prstGeom>
        </p:spPr>
      </p:pic>
    </p:spTree>
    <p:extLst>
      <p:ext uri="{BB962C8B-B14F-4D97-AF65-F5344CB8AC3E}">
        <p14:creationId xmlns:p14="http://schemas.microsoft.com/office/powerpoint/2010/main" val="98715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289C-90ED-2F72-BC63-870693817186}"/>
              </a:ext>
            </a:extLst>
          </p:cNvPr>
          <p:cNvSpPr>
            <a:spLocks noGrp="1"/>
          </p:cNvSpPr>
          <p:nvPr>
            <p:ph type="title"/>
          </p:nvPr>
        </p:nvSpPr>
        <p:spPr>
          <a:xfrm>
            <a:off x="0" y="89647"/>
            <a:ext cx="9251576" cy="814325"/>
          </a:xfrm>
        </p:spPr>
        <p:txBody>
          <a:bodyPr>
            <a:normAutofit fontScale="90000"/>
          </a:bodyPr>
          <a:lstStyle/>
          <a:p>
            <a:r>
              <a:rPr lang="en-IN" dirty="0">
                <a:latin typeface="+mj-lt"/>
              </a:rPr>
              <a:t>Grade and sub grade wise </a:t>
            </a:r>
            <a:r>
              <a:rPr lang="en-IN" dirty="0" err="1">
                <a:latin typeface="+mj-lt"/>
              </a:rPr>
              <a:t>revol_bal</a:t>
            </a:r>
            <a:br>
              <a:rPr lang="en-IN" dirty="0">
                <a:latin typeface="+mj-lt"/>
              </a:rPr>
            </a:br>
            <a:endParaRPr lang="en-001" dirty="0"/>
          </a:p>
        </p:txBody>
      </p:sp>
      <p:sp>
        <p:nvSpPr>
          <p:cNvPr id="3" name="Text Placeholder 2">
            <a:extLst>
              <a:ext uri="{FF2B5EF4-FFF2-40B4-BE49-F238E27FC236}">
                <a16:creationId xmlns:a16="http://schemas.microsoft.com/office/drawing/2014/main" id="{92DF80A4-CE7D-4B47-7132-DE6EA57AC891}"/>
              </a:ext>
            </a:extLst>
          </p:cNvPr>
          <p:cNvSpPr>
            <a:spLocks noGrp="1"/>
          </p:cNvSpPr>
          <p:nvPr>
            <p:ph type="body" idx="1"/>
          </p:nvPr>
        </p:nvSpPr>
        <p:spPr>
          <a:xfrm>
            <a:off x="352515" y="4839415"/>
            <a:ext cx="10557531" cy="1615173"/>
          </a:xfrm>
        </p:spPr>
        <p:txBody>
          <a:bodyPr>
            <a:normAutofit lnSpcReduction="10000"/>
          </a:bodyPr>
          <a:lstStyle/>
          <a:p>
            <a:br>
              <a:rPr lang="en-US" b="0" i="0" dirty="0">
                <a:solidFill>
                  <a:srgbClr val="252423"/>
                </a:solidFill>
                <a:effectLst/>
                <a:latin typeface="Segoe UI" panose="020B0502040204020203" pitchFamily="34" charset="0"/>
              </a:rPr>
            </a:br>
            <a:r>
              <a:rPr lang="en-US" b="0" i="0" dirty="0">
                <a:solidFill>
                  <a:srgbClr val="252423"/>
                </a:solidFill>
                <a:effectLst/>
                <a:latin typeface="Segoe UI" panose="020B0502040204020203" pitchFamily="34" charset="0"/>
              </a:rPr>
              <a:t>﻿</a:t>
            </a:r>
            <a:br>
              <a:rPr lang="en-US" b="0" i="0" dirty="0">
                <a:solidFill>
                  <a:srgbClr val="252423"/>
                </a:solidFill>
                <a:effectLst/>
                <a:latin typeface="Segoe UI" panose="020B0502040204020203" pitchFamily="34" charset="0"/>
              </a:rPr>
            </a:br>
            <a:r>
              <a:rPr lang="en-US" b="0" i="0" dirty="0">
                <a:solidFill>
                  <a:srgbClr val="252423"/>
                </a:solidFill>
                <a:effectLst/>
                <a:latin typeface="Segoe UI" panose="020B0502040204020203" pitchFamily="34" charset="0"/>
              </a:rPr>
              <a:t>﻿At 133651350, B had the highest Sum of </a:t>
            </a:r>
            <a:r>
              <a:rPr lang="en-US" b="0" i="0" dirty="0" err="1">
                <a:solidFill>
                  <a:srgbClr val="252423"/>
                </a:solidFill>
                <a:effectLst/>
                <a:latin typeface="Segoe UI" panose="020B0502040204020203" pitchFamily="34" charset="0"/>
              </a:rPr>
              <a:t>loan_amnt</a:t>
            </a:r>
            <a:r>
              <a:rPr lang="en-US" b="0" i="0" dirty="0">
                <a:solidFill>
                  <a:srgbClr val="252423"/>
                </a:solidFill>
                <a:effectLst/>
                <a:latin typeface="Segoe UI" panose="020B0502040204020203" pitchFamily="34" charset="0"/>
              </a:rPr>
              <a:t> and was 1,991.02% higher than G, which had the lowest Sum of </a:t>
            </a:r>
            <a:r>
              <a:rPr lang="en-US" b="0" i="0" dirty="0" err="1">
                <a:solidFill>
                  <a:srgbClr val="252423"/>
                </a:solidFill>
                <a:effectLst/>
                <a:latin typeface="Segoe UI" panose="020B0502040204020203" pitchFamily="34" charset="0"/>
              </a:rPr>
              <a:t>loan_amnt</a:t>
            </a:r>
            <a:r>
              <a:rPr lang="en-US" b="0" i="0" dirty="0">
                <a:solidFill>
                  <a:srgbClr val="252423"/>
                </a:solidFill>
                <a:effectLst/>
                <a:latin typeface="Segoe UI" panose="020B0502040204020203" pitchFamily="34" charset="0"/>
              </a:rPr>
              <a:t> at 6391675.﻿﻿ ﻿﻿ ﻿﻿[]﻿﻿ ﻿﻿ ﻿﻿B accounted for 29.99% of Sum of </a:t>
            </a:r>
            <a:r>
              <a:rPr lang="en-US" b="0" i="0" dirty="0" err="1">
                <a:solidFill>
                  <a:srgbClr val="252423"/>
                </a:solidFill>
                <a:effectLst/>
                <a:latin typeface="Segoe UI" panose="020B0502040204020203" pitchFamily="34" charset="0"/>
              </a:rPr>
              <a:t>loan_amnt</a:t>
            </a:r>
            <a:r>
              <a:rPr lang="en-US" b="0" i="0" dirty="0">
                <a:solidFill>
                  <a:srgbClr val="252423"/>
                </a:solidFill>
                <a:effectLst/>
                <a:latin typeface="Segoe UI" panose="020B0502040204020203" pitchFamily="34" charset="0"/>
              </a:rPr>
              <a:t>.﻿﻿ ﻿﻿ ﻿﻿Across all 7 grade, Sum of </a:t>
            </a:r>
            <a:r>
              <a:rPr lang="en-US" b="0" i="0" dirty="0" err="1">
                <a:solidFill>
                  <a:srgbClr val="252423"/>
                </a:solidFill>
                <a:effectLst/>
                <a:latin typeface="Segoe UI" panose="020B0502040204020203" pitchFamily="34" charset="0"/>
              </a:rPr>
              <a:t>loan_amnt</a:t>
            </a:r>
            <a:r>
              <a:rPr lang="en-US" b="0" i="0" dirty="0">
                <a:solidFill>
                  <a:srgbClr val="252423"/>
                </a:solidFill>
                <a:effectLst/>
                <a:latin typeface="Segoe UI" panose="020B0502040204020203" pitchFamily="34" charset="0"/>
              </a:rPr>
              <a:t> ranged from 6391675 to 133651350.﻿﻿ ﻿﻿ ﻿</a:t>
            </a:r>
            <a:endParaRPr lang="en-001" dirty="0"/>
          </a:p>
        </p:txBody>
      </p:sp>
      <p:pic>
        <p:nvPicPr>
          <p:cNvPr id="5" name="Picture 4">
            <a:extLst>
              <a:ext uri="{FF2B5EF4-FFF2-40B4-BE49-F238E27FC236}">
                <a16:creationId xmlns:a16="http://schemas.microsoft.com/office/drawing/2014/main" id="{B96352F0-FBBA-7698-99CE-2421FA113C8B}"/>
              </a:ext>
            </a:extLst>
          </p:cNvPr>
          <p:cNvPicPr>
            <a:picLocks noChangeAspect="1"/>
          </p:cNvPicPr>
          <p:nvPr/>
        </p:nvPicPr>
        <p:blipFill>
          <a:blip r:embed="rId2"/>
          <a:stretch>
            <a:fillRect/>
          </a:stretch>
        </p:blipFill>
        <p:spPr>
          <a:xfrm>
            <a:off x="923321" y="731850"/>
            <a:ext cx="9415917" cy="4279688"/>
          </a:xfrm>
          <a:prstGeom prst="rect">
            <a:avLst/>
          </a:prstGeom>
        </p:spPr>
      </p:pic>
    </p:spTree>
    <p:extLst>
      <p:ext uri="{BB962C8B-B14F-4D97-AF65-F5344CB8AC3E}">
        <p14:creationId xmlns:p14="http://schemas.microsoft.com/office/powerpoint/2010/main" val="48700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CF85-BA49-EC9B-AFDC-9082651930F5}"/>
              </a:ext>
            </a:extLst>
          </p:cNvPr>
          <p:cNvSpPr>
            <a:spLocks noGrp="1"/>
          </p:cNvSpPr>
          <p:nvPr>
            <p:ph type="title"/>
          </p:nvPr>
        </p:nvSpPr>
        <p:spPr>
          <a:xfrm>
            <a:off x="271838" y="431053"/>
            <a:ext cx="9472798" cy="865094"/>
          </a:xfrm>
        </p:spPr>
        <p:txBody>
          <a:bodyPr>
            <a:normAutofit fontScale="90000"/>
          </a:bodyPr>
          <a:lstStyle/>
          <a:p>
            <a:r>
              <a:rPr lang="en-IN" dirty="0">
                <a:latin typeface="+mj-lt"/>
              </a:rPr>
              <a:t>Total Payment for Verified Status Vs Total Payment for Non Verified Status</a:t>
            </a:r>
            <a:br>
              <a:rPr lang="en-IN" dirty="0">
                <a:latin typeface="+mj-lt"/>
              </a:rPr>
            </a:br>
            <a:endParaRPr lang="en-001" dirty="0"/>
          </a:p>
        </p:txBody>
      </p:sp>
      <p:sp>
        <p:nvSpPr>
          <p:cNvPr id="3" name="Text Placeholder 2">
            <a:extLst>
              <a:ext uri="{FF2B5EF4-FFF2-40B4-BE49-F238E27FC236}">
                <a16:creationId xmlns:a16="http://schemas.microsoft.com/office/drawing/2014/main" id="{26FCFBC3-714E-CA52-4712-96E15B716B5C}"/>
              </a:ext>
            </a:extLst>
          </p:cNvPr>
          <p:cNvSpPr>
            <a:spLocks noGrp="1"/>
          </p:cNvSpPr>
          <p:nvPr>
            <p:ph type="body" idx="1"/>
          </p:nvPr>
        </p:nvSpPr>
        <p:spPr>
          <a:xfrm>
            <a:off x="403412" y="5240617"/>
            <a:ext cx="11080376" cy="1879600"/>
          </a:xfrm>
        </p:spPr>
        <p:txBody>
          <a:bodyPr/>
          <a:lstStyle/>
          <a:p>
            <a:r>
              <a:rPr lang="en-US" b="0" i="0" dirty="0">
                <a:solidFill>
                  <a:srgbClr val="252423"/>
                </a:solidFill>
                <a:effectLst/>
                <a:latin typeface="Segoe UI" panose="020B0502040204020203" pitchFamily="34" charset="0"/>
              </a:rPr>
              <a:t>﻿ ﻿﻿Count of </a:t>
            </a:r>
            <a:r>
              <a:rPr lang="en-US" b="0" i="0" dirty="0" err="1">
                <a:solidFill>
                  <a:srgbClr val="252423"/>
                </a:solidFill>
                <a:effectLst/>
                <a:latin typeface="Segoe UI" panose="020B0502040204020203" pitchFamily="34" charset="0"/>
              </a:rPr>
              <a:t>total_acc</a:t>
            </a:r>
            <a:r>
              <a:rPr lang="en-US" b="0" i="0" dirty="0">
                <a:solidFill>
                  <a:srgbClr val="252423"/>
                </a:solidFill>
                <a:effectLst/>
                <a:latin typeface="Segoe UI" panose="020B0502040204020203" pitchFamily="34" charset="0"/>
              </a:rPr>
              <a:t> for Not Verified (16,921) was higher than Verified (12,809).﻿﻿ ﻿﻿ ﻿﻿Not Verified accounted for 56.92% of Count of </a:t>
            </a:r>
            <a:r>
              <a:rPr lang="en-US" b="0" i="0" dirty="0" err="1">
                <a:solidFill>
                  <a:srgbClr val="252423"/>
                </a:solidFill>
                <a:effectLst/>
                <a:latin typeface="Segoe UI" panose="020B0502040204020203" pitchFamily="34" charset="0"/>
              </a:rPr>
              <a:t>total_acc</a:t>
            </a:r>
            <a:r>
              <a:rPr lang="en-US" b="0" i="0" dirty="0">
                <a:solidFill>
                  <a:srgbClr val="252423"/>
                </a:solidFill>
                <a:effectLst/>
                <a:latin typeface="Segoe UI" panose="020B0502040204020203" pitchFamily="34" charset="0"/>
              </a:rPr>
              <a:t>.﻿﻿ ﻿﻿ ﻿﻿Verified had 12,809 Count of </a:t>
            </a:r>
            <a:r>
              <a:rPr lang="en-US" b="0" i="0" dirty="0" err="1">
                <a:solidFill>
                  <a:srgbClr val="252423"/>
                </a:solidFill>
                <a:effectLst/>
                <a:latin typeface="Segoe UI" panose="020B0502040204020203" pitchFamily="34" charset="0"/>
              </a:rPr>
              <a:t>total_acc</a:t>
            </a:r>
            <a:r>
              <a:rPr lang="en-US" b="0" i="0" dirty="0">
                <a:solidFill>
                  <a:srgbClr val="252423"/>
                </a:solidFill>
                <a:effectLst/>
                <a:latin typeface="Segoe UI" panose="020B0502040204020203" pitchFamily="34" charset="0"/>
              </a:rPr>
              <a:t> and Not Verified had 16,921.﻿﻿ </a:t>
            </a:r>
            <a:br>
              <a:rPr lang="en-US" dirty="0"/>
            </a:br>
            <a:endParaRPr lang="en-001" dirty="0"/>
          </a:p>
        </p:txBody>
      </p:sp>
      <p:pic>
        <p:nvPicPr>
          <p:cNvPr id="5" name="Picture 4">
            <a:extLst>
              <a:ext uri="{FF2B5EF4-FFF2-40B4-BE49-F238E27FC236}">
                <a16:creationId xmlns:a16="http://schemas.microsoft.com/office/drawing/2014/main" id="{300D41A4-5CEE-16E5-A26F-4F3408831A00}"/>
              </a:ext>
            </a:extLst>
          </p:cNvPr>
          <p:cNvPicPr>
            <a:picLocks noChangeAspect="1"/>
          </p:cNvPicPr>
          <p:nvPr/>
        </p:nvPicPr>
        <p:blipFill>
          <a:blip r:embed="rId2"/>
          <a:stretch>
            <a:fillRect/>
          </a:stretch>
        </p:blipFill>
        <p:spPr>
          <a:xfrm>
            <a:off x="2173939" y="1296147"/>
            <a:ext cx="6867001" cy="3752944"/>
          </a:xfrm>
          <a:prstGeom prst="rect">
            <a:avLst/>
          </a:prstGeom>
        </p:spPr>
      </p:pic>
    </p:spTree>
    <p:extLst>
      <p:ext uri="{BB962C8B-B14F-4D97-AF65-F5344CB8AC3E}">
        <p14:creationId xmlns:p14="http://schemas.microsoft.com/office/powerpoint/2010/main" val="305918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5018-AE8B-5AE1-57A4-CAF44822829E}"/>
              </a:ext>
            </a:extLst>
          </p:cNvPr>
          <p:cNvSpPr>
            <a:spLocks noGrp="1"/>
          </p:cNvSpPr>
          <p:nvPr>
            <p:ph type="title"/>
          </p:nvPr>
        </p:nvSpPr>
        <p:spPr>
          <a:xfrm>
            <a:off x="-23999" y="56931"/>
            <a:ext cx="10252728" cy="838200"/>
          </a:xfrm>
        </p:spPr>
        <p:txBody>
          <a:bodyPr>
            <a:normAutofit fontScale="90000"/>
          </a:bodyPr>
          <a:lstStyle/>
          <a:p>
            <a:r>
              <a:rPr lang="en-IN" dirty="0">
                <a:latin typeface="+mj-lt"/>
              </a:rPr>
              <a:t>State wise and </a:t>
            </a:r>
            <a:r>
              <a:rPr lang="en-IN" dirty="0" err="1">
                <a:latin typeface="+mj-lt"/>
              </a:rPr>
              <a:t>last_credit_pull_d</a:t>
            </a:r>
            <a:r>
              <a:rPr lang="en-IN" dirty="0">
                <a:latin typeface="+mj-lt"/>
              </a:rPr>
              <a:t> wise loan status</a:t>
            </a:r>
            <a:br>
              <a:rPr lang="en-IN" dirty="0">
                <a:latin typeface="+mj-lt"/>
              </a:rPr>
            </a:br>
            <a:endParaRPr lang="en-001" dirty="0"/>
          </a:p>
        </p:txBody>
      </p:sp>
      <p:sp>
        <p:nvSpPr>
          <p:cNvPr id="3" name="Text Placeholder 2">
            <a:extLst>
              <a:ext uri="{FF2B5EF4-FFF2-40B4-BE49-F238E27FC236}">
                <a16:creationId xmlns:a16="http://schemas.microsoft.com/office/drawing/2014/main" id="{EB45FC9A-C2B1-A06E-6766-CEE1707DA4EA}"/>
              </a:ext>
            </a:extLst>
          </p:cNvPr>
          <p:cNvSpPr>
            <a:spLocks noGrp="1"/>
          </p:cNvSpPr>
          <p:nvPr>
            <p:ph type="body" idx="1"/>
          </p:nvPr>
        </p:nvSpPr>
        <p:spPr>
          <a:xfrm>
            <a:off x="540777" y="5154705"/>
            <a:ext cx="10665106" cy="1326777"/>
          </a:xfrm>
        </p:spPr>
        <p:txBody>
          <a:bodyPr>
            <a:normAutofit/>
          </a:bodyPr>
          <a:lstStyle/>
          <a:p>
            <a:br>
              <a:rPr lang="en-US" b="0" i="0" dirty="0">
                <a:solidFill>
                  <a:srgbClr val="252423"/>
                </a:solidFill>
                <a:effectLst/>
                <a:latin typeface="Segoe UI" panose="020B0502040204020203" pitchFamily="34" charset="0"/>
              </a:rPr>
            </a:br>
            <a:r>
              <a:rPr lang="en-US" b="0" i="0" dirty="0">
                <a:solidFill>
                  <a:srgbClr val="252423"/>
                </a:solidFill>
                <a:effectLst/>
                <a:latin typeface="Segoe UI" panose="020B0502040204020203" pitchFamily="34" charset="0"/>
              </a:rPr>
              <a:t>Based on state wise loan status almost all the states have fully paid the loan amount while only few state loans have been charged off.</a:t>
            </a:r>
            <a:endParaRPr lang="en-001" dirty="0"/>
          </a:p>
        </p:txBody>
      </p:sp>
      <p:pic>
        <p:nvPicPr>
          <p:cNvPr id="5" name="Picture 4">
            <a:extLst>
              <a:ext uri="{FF2B5EF4-FFF2-40B4-BE49-F238E27FC236}">
                <a16:creationId xmlns:a16="http://schemas.microsoft.com/office/drawing/2014/main" id="{981095CB-A0B8-6734-76E9-A0949AF66494}"/>
              </a:ext>
            </a:extLst>
          </p:cNvPr>
          <p:cNvPicPr>
            <a:picLocks noChangeAspect="1"/>
          </p:cNvPicPr>
          <p:nvPr/>
        </p:nvPicPr>
        <p:blipFill>
          <a:blip r:embed="rId2"/>
          <a:stretch>
            <a:fillRect/>
          </a:stretch>
        </p:blipFill>
        <p:spPr>
          <a:xfrm>
            <a:off x="1264501" y="672353"/>
            <a:ext cx="8964228" cy="4320448"/>
          </a:xfrm>
          <a:prstGeom prst="rect">
            <a:avLst/>
          </a:prstGeom>
        </p:spPr>
      </p:pic>
    </p:spTree>
    <p:extLst>
      <p:ext uri="{BB962C8B-B14F-4D97-AF65-F5344CB8AC3E}">
        <p14:creationId xmlns:p14="http://schemas.microsoft.com/office/powerpoint/2010/main" val="317594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1E86-5F36-12CD-1AAB-966161A13FDE}"/>
              </a:ext>
            </a:extLst>
          </p:cNvPr>
          <p:cNvSpPr>
            <a:spLocks noGrp="1"/>
          </p:cNvSpPr>
          <p:nvPr>
            <p:ph type="title"/>
          </p:nvPr>
        </p:nvSpPr>
        <p:spPr>
          <a:xfrm>
            <a:off x="119436" y="237564"/>
            <a:ext cx="9804493" cy="865094"/>
          </a:xfrm>
        </p:spPr>
        <p:txBody>
          <a:bodyPr>
            <a:normAutofit fontScale="90000"/>
          </a:bodyPr>
          <a:lstStyle/>
          <a:p>
            <a:r>
              <a:rPr lang="en-IN" dirty="0">
                <a:latin typeface="+mj-lt"/>
              </a:rPr>
              <a:t>Home ownership Vs last payment date stats</a:t>
            </a:r>
            <a:br>
              <a:rPr lang="en-IN" dirty="0">
                <a:latin typeface="+mj-lt"/>
              </a:rPr>
            </a:br>
            <a:endParaRPr lang="en-001" dirty="0"/>
          </a:p>
        </p:txBody>
      </p:sp>
      <p:sp>
        <p:nvSpPr>
          <p:cNvPr id="3" name="Text Placeholder 2">
            <a:extLst>
              <a:ext uri="{FF2B5EF4-FFF2-40B4-BE49-F238E27FC236}">
                <a16:creationId xmlns:a16="http://schemas.microsoft.com/office/drawing/2014/main" id="{6198E785-F4F2-FCFB-1C98-6C5AA35927B7}"/>
              </a:ext>
            </a:extLst>
          </p:cNvPr>
          <p:cNvSpPr>
            <a:spLocks noGrp="1"/>
          </p:cNvSpPr>
          <p:nvPr>
            <p:ph type="body" idx="1"/>
          </p:nvPr>
        </p:nvSpPr>
        <p:spPr>
          <a:xfrm>
            <a:off x="890399" y="5403678"/>
            <a:ext cx="9804493" cy="1276521"/>
          </a:xfrm>
        </p:spPr>
        <p:txBody>
          <a:bodyPr/>
          <a:lstStyle/>
          <a:p>
            <a:r>
              <a:rPr lang="en-US" dirty="0">
                <a:solidFill>
                  <a:schemeClr val="bg1"/>
                </a:solidFill>
              </a:rPr>
              <a:t>In terms of home ownership wise  loans, the highest loan type is mortgage and least one is own. </a:t>
            </a:r>
            <a:endParaRPr lang="en-001" dirty="0">
              <a:solidFill>
                <a:schemeClr val="bg1"/>
              </a:solidFill>
            </a:endParaRPr>
          </a:p>
        </p:txBody>
      </p:sp>
      <p:pic>
        <p:nvPicPr>
          <p:cNvPr id="5" name="Picture 4">
            <a:extLst>
              <a:ext uri="{FF2B5EF4-FFF2-40B4-BE49-F238E27FC236}">
                <a16:creationId xmlns:a16="http://schemas.microsoft.com/office/drawing/2014/main" id="{B9011E83-C845-32DF-C559-EDE15514F8C7}"/>
              </a:ext>
            </a:extLst>
          </p:cNvPr>
          <p:cNvPicPr>
            <a:picLocks noChangeAspect="1"/>
          </p:cNvPicPr>
          <p:nvPr/>
        </p:nvPicPr>
        <p:blipFill>
          <a:blip r:embed="rId2"/>
          <a:stretch>
            <a:fillRect/>
          </a:stretch>
        </p:blipFill>
        <p:spPr>
          <a:xfrm>
            <a:off x="1402392" y="755075"/>
            <a:ext cx="8329382" cy="4648603"/>
          </a:xfrm>
          <a:prstGeom prst="rect">
            <a:avLst/>
          </a:prstGeom>
        </p:spPr>
      </p:pic>
    </p:spTree>
    <p:extLst>
      <p:ext uri="{BB962C8B-B14F-4D97-AF65-F5344CB8AC3E}">
        <p14:creationId xmlns:p14="http://schemas.microsoft.com/office/powerpoint/2010/main" val="107964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9C1F-24F9-25D9-4B52-9281695ADF8A}"/>
              </a:ext>
            </a:extLst>
          </p:cNvPr>
          <p:cNvSpPr>
            <a:spLocks noGrp="1"/>
          </p:cNvSpPr>
          <p:nvPr>
            <p:ph type="title"/>
          </p:nvPr>
        </p:nvSpPr>
        <p:spPr>
          <a:xfrm>
            <a:off x="1038318" y="349624"/>
            <a:ext cx="8908022" cy="1187824"/>
          </a:xfrm>
        </p:spPr>
        <p:txBody>
          <a:bodyPr/>
          <a:lstStyle/>
          <a:p>
            <a:pPr algn="ctr"/>
            <a:r>
              <a:rPr lang="en-IN" dirty="0"/>
              <a:t>CONCLUSION</a:t>
            </a:r>
            <a:endParaRPr lang="en-001" dirty="0"/>
          </a:p>
        </p:txBody>
      </p:sp>
      <p:sp>
        <p:nvSpPr>
          <p:cNvPr id="3" name="Text Placeholder 2">
            <a:extLst>
              <a:ext uri="{FF2B5EF4-FFF2-40B4-BE49-F238E27FC236}">
                <a16:creationId xmlns:a16="http://schemas.microsoft.com/office/drawing/2014/main" id="{EC441257-C089-199E-6EF9-1EED04E91127}"/>
              </a:ext>
            </a:extLst>
          </p:cNvPr>
          <p:cNvSpPr>
            <a:spLocks noGrp="1"/>
          </p:cNvSpPr>
          <p:nvPr>
            <p:ph type="body" idx="1"/>
          </p:nvPr>
        </p:nvSpPr>
        <p:spPr>
          <a:xfrm>
            <a:off x="451128" y="708212"/>
            <a:ext cx="10405129" cy="5800164"/>
          </a:xfrm>
        </p:spPr>
        <p:txBody>
          <a:bodyPr/>
          <a:lstStyle/>
          <a:p>
            <a:pPr marL="342900" indent="-342900">
              <a:buFont typeface="Arial" panose="020B0604020202020204" pitchFamily="34" charset="0"/>
              <a:buChar char="•"/>
            </a:pPr>
            <a:r>
              <a:rPr lang="en-IN" sz="2400" dirty="0"/>
              <a:t>The loan amount is increasing year by year.</a:t>
            </a:r>
          </a:p>
          <a:p>
            <a:pPr marL="342900" indent="-342900">
              <a:buFont typeface="Arial" panose="020B0604020202020204" pitchFamily="34" charset="0"/>
              <a:buChar char="•"/>
            </a:pPr>
            <a:r>
              <a:rPr lang="en-IN" sz="2400" dirty="0"/>
              <a:t>B grade type loan amount is the highest.</a:t>
            </a:r>
          </a:p>
          <a:p>
            <a:pPr marL="342900" indent="-342900">
              <a:buFont typeface="Arial" panose="020B0604020202020204" pitchFamily="34" charset="0"/>
              <a:buChar char="•"/>
            </a:pPr>
            <a:r>
              <a:rPr lang="en-IN" sz="2400" dirty="0"/>
              <a:t>Verified loan account is lesser then the non verified one.</a:t>
            </a:r>
          </a:p>
          <a:p>
            <a:pPr marL="342900" indent="-342900">
              <a:buFont typeface="Arial" panose="020B0604020202020204" pitchFamily="34" charset="0"/>
              <a:buChar char="•"/>
            </a:pPr>
            <a:r>
              <a:rPr lang="en-IN" sz="2400" dirty="0"/>
              <a:t>Most of the state have paid their loan fully.</a:t>
            </a:r>
          </a:p>
          <a:p>
            <a:pPr marL="342900" indent="-342900">
              <a:buFont typeface="Arial" panose="020B0604020202020204" pitchFamily="34" charset="0"/>
              <a:buChar char="•"/>
            </a:pPr>
            <a:r>
              <a:rPr lang="en-IN" sz="2400" dirty="0"/>
              <a:t>The most loan taker for home ownership are the mortgage one .</a:t>
            </a:r>
          </a:p>
          <a:p>
            <a:pPr marL="342900" indent="-342900">
              <a:buFont typeface="Arial" panose="020B0604020202020204" pitchFamily="34" charset="0"/>
              <a:buChar char="•"/>
            </a:pPr>
            <a:endParaRPr lang="en-IN" sz="2400" dirty="0"/>
          </a:p>
          <a:p>
            <a:r>
              <a:rPr lang="en-US" dirty="0"/>
              <a:t>     </a:t>
            </a:r>
            <a:endParaRPr lang="en-001" dirty="0"/>
          </a:p>
        </p:txBody>
      </p:sp>
    </p:spTree>
    <p:extLst>
      <p:ext uri="{BB962C8B-B14F-4D97-AF65-F5344CB8AC3E}">
        <p14:creationId xmlns:p14="http://schemas.microsoft.com/office/powerpoint/2010/main" val="122579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C0B4F0-1938-9A31-E481-BDEA4BE85AEB}"/>
              </a:ext>
            </a:extLst>
          </p:cNvPr>
          <p:cNvSpPr>
            <a:spLocks noGrp="1"/>
          </p:cNvSpPr>
          <p:nvPr>
            <p:ph type="title"/>
          </p:nvPr>
        </p:nvSpPr>
        <p:spPr>
          <a:xfrm>
            <a:off x="567670" y="1304859"/>
            <a:ext cx="10611317" cy="3787093"/>
          </a:xfrm>
        </p:spPr>
        <p:txBody>
          <a:bodyPr/>
          <a:lstStyle/>
          <a:p>
            <a:pPr algn="ctr"/>
            <a:r>
              <a:rPr lang="en-IN" dirty="0"/>
              <a:t>THANK YOU…!!!</a:t>
            </a:r>
            <a:endParaRPr lang="en-001" dirty="0"/>
          </a:p>
        </p:txBody>
      </p:sp>
    </p:spTree>
    <p:extLst>
      <p:ext uri="{BB962C8B-B14F-4D97-AF65-F5344CB8AC3E}">
        <p14:creationId xmlns:p14="http://schemas.microsoft.com/office/powerpoint/2010/main" val="405182713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121</TotalTime>
  <Words>484</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Segoe UI</vt:lpstr>
      <vt:lpstr>Wingdings 3</vt:lpstr>
      <vt:lpstr>Slice</vt:lpstr>
      <vt:lpstr>   BANK ANALYTICS</vt:lpstr>
      <vt:lpstr>Banking analytics, then, refers to the spectrum of tools available to handle large amounts of data to identify, develop, and create new business strategies.  It refers to the use of artificial intelligence and machine learning being applied to customer data to make decisions in the banking sector. Data is analyzed, trends identified, and predictions made.   The major revenue stream for banks is selling loans, and this makes up the highest percentage of a bank’s income. However, despite the potential returns associated with these loans, it can also be an extremely risky venture for banks.  Banking analytics tools are used by financial institutions to categorize their customers in accordance with their risk levels.</vt:lpstr>
      <vt:lpstr>Year wise loan amount Stats </vt:lpstr>
      <vt:lpstr>Grade and sub grade wise revol_bal </vt:lpstr>
      <vt:lpstr>Total Payment for Verified Status Vs Total Payment for Non Verified Status </vt:lpstr>
      <vt:lpstr>State wise and last_credit_pull_d wise loan status </vt:lpstr>
      <vt:lpstr>Home ownership Vs last payment date stats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BANK ANALYTICS</dc:title>
  <dc:creator>Vishesh Patel</dc:creator>
  <cp:lastModifiedBy>Vishesh Patel</cp:lastModifiedBy>
  <cp:revision>16</cp:revision>
  <dcterms:created xsi:type="dcterms:W3CDTF">2023-03-25T06:25:12Z</dcterms:created>
  <dcterms:modified xsi:type="dcterms:W3CDTF">2023-03-26T05:41:07Z</dcterms:modified>
</cp:coreProperties>
</file>