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7"/>
  </p:notesMasterIdLst>
  <p:handoutMasterIdLst>
    <p:handoutMasterId r:id="rId18"/>
  </p:handoutMasterIdLst>
  <p:sldIdLst>
    <p:sldId id="256" r:id="rId2"/>
    <p:sldId id="257" r:id="rId3"/>
    <p:sldId id="258" r:id="rId4"/>
    <p:sldId id="260" r:id="rId5"/>
    <p:sldId id="261" r:id="rId6"/>
    <p:sldId id="265" r:id="rId7"/>
    <p:sldId id="266" r:id="rId8"/>
    <p:sldId id="267" r:id="rId9"/>
    <p:sldId id="262" r:id="rId10"/>
    <p:sldId id="263" r:id="rId11"/>
    <p:sldId id="264"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8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Assignment-%20E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chemeClr val="tx1"/>
                </a:solidFill>
              </a:rPr>
              <a:t>Amount Distibution</a:t>
            </a:r>
          </a:p>
        </c:rich>
      </c:tx>
      <c:layout/>
      <c:overlay val="0"/>
      <c:spPr>
        <a:solidFill>
          <a:schemeClr val="accent1">
            <a:lumMod val="20000"/>
            <a:lumOff val="8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1184-4A54-8FE5-76CED4C8919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1184-4A54-8FE5-76CED4C8919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1184-4A54-8FE5-76CED4C8919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Sheet2!$F$6:$H$6</c:f>
              <c:strCache>
                <c:ptCount val="3"/>
                <c:pt idx="0">
                  <c:v>AMT Involved</c:v>
                </c:pt>
                <c:pt idx="1">
                  <c:v>AMT Claimed</c:v>
                </c:pt>
                <c:pt idx="2">
                  <c:v>AMT Paid</c:v>
                </c:pt>
              </c:strCache>
            </c:strRef>
          </c:cat>
          <c:val>
            <c:numRef>
              <c:f>Sheet2!$F$7:$H$7</c:f>
              <c:numCache>
                <c:formatCode>0.00%</c:formatCode>
                <c:ptCount val="3"/>
                <c:pt idx="0" formatCode="0%">
                  <c:v>1</c:v>
                </c:pt>
                <c:pt idx="1">
                  <c:v>0.6583548529634502</c:v>
                </c:pt>
                <c:pt idx="2">
                  <c:v>5.383939200108151E-2</c:v>
                </c:pt>
              </c:numCache>
            </c:numRef>
          </c:val>
          <c:extLst>
            <c:ext xmlns:c16="http://schemas.microsoft.com/office/drawing/2014/chart" uri="{C3380CC4-5D6E-409C-BE32-E72D297353CC}">
              <c16:uniqueId val="{00000006-1184-4A54-8FE5-76CED4C8919E}"/>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455A92-35B0-4D42-89DA-38CFCB38AC01}" type="datetimeFigureOut">
              <a:rPr lang="en-IN" smtClean="0"/>
              <a:t>08-10-2023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52224D-108E-42A4-83D3-D0DD9D205E37}" type="slidenum">
              <a:rPr lang="en-IN" smtClean="0"/>
              <a:t>‹#›</a:t>
            </a:fld>
            <a:endParaRPr lang="en-IN"/>
          </a:p>
        </p:txBody>
      </p:sp>
    </p:spTree>
    <p:extLst>
      <p:ext uri="{BB962C8B-B14F-4D97-AF65-F5344CB8AC3E}">
        <p14:creationId xmlns:p14="http://schemas.microsoft.com/office/powerpoint/2010/main" val="306098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E458A-CA0E-4E4E-9C33-CB77B93384A5}" type="datetimeFigureOut">
              <a:rPr lang="en-IN" smtClean="0"/>
              <a:t>08-10-2023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5FCED-F5CA-4A3E-88E3-E05BBA2DD60B}" type="slidenum">
              <a:rPr lang="en-IN" smtClean="0"/>
              <a:t>‹#›</a:t>
            </a:fld>
            <a:endParaRPr lang="en-IN"/>
          </a:p>
        </p:txBody>
      </p:sp>
    </p:spTree>
    <p:extLst>
      <p:ext uri="{BB962C8B-B14F-4D97-AF65-F5344CB8AC3E}">
        <p14:creationId xmlns:p14="http://schemas.microsoft.com/office/powerpoint/2010/main" val="3505304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7AFFB9B-9FB8-469E-96F9-4D32314110B6}"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798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0648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964732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530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89010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5BB1C6-BF8F-4481-8AB2-603A1C8A906A}"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49497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2215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335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92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844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658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502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25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15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59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395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5BB1C6-BF8F-4481-8AB2-603A1C8A906A}" type="datetimeFigureOut">
              <a:rPr lang="en-US" smtClean="0"/>
              <a:t>10/8/2023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295264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slide" Target="slide11.xml"/><Relationship Id="rId4" Type="http://schemas.openxmlformats.org/officeDocument/2006/relationships/slide" Target="slide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9711" y="0"/>
            <a:ext cx="7766936" cy="1646302"/>
          </a:xfrm>
        </p:spPr>
        <p:txBody>
          <a:bodyPr/>
          <a:lstStyle/>
          <a:p>
            <a:r>
              <a:rPr lang="en-IN" dirty="0" smtClean="0"/>
              <a:t>NATURE OF COMPLAINTS </a:t>
            </a:r>
            <a:endParaRPr lang="en-IN" dirty="0"/>
          </a:p>
        </p:txBody>
      </p:sp>
      <p:sp>
        <p:nvSpPr>
          <p:cNvPr id="5" name="Rectangle 4"/>
          <p:cNvSpPr/>
          <p:nvPr/>
        </p:nvSpPr>
        <p:spPr>
          <a:xfrm>
            <a:off x="235132" y="5697135"/>
            <a:ext cx="433804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Vishal </a:t>
            </a:r>
            <a:r>
              <a:rPr lang="en-US" sz="5400" b="0" cap="none" spc="0" dirty="0" err="1" smtClean="0">
                <a:ln w="0"/>
                <a:solidFill>
                  <a:schemeClr val="tx1"/>
                </a:solidFill>
                <a:effectLst>
                  <a:outerShdw blurRad="38100" dist="19050" dir="2700000" algn="tl" rotWithShape="0">
                    <a:schemeClr val="dk1">
                      <a:alpha val="40000"/>
                    </a:schemeClr>
                  </a:outerShdw>
                </a:effectLst>
              </a:rPr>
              <a:t>Rathore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Subtitle 5"/>
          <p:cNvSpPr>
            <a:spLocks noGrp="1"/>
          </p:cNvSpPr>
          <p:nvPr>
            <p:ph type="subTitle" idx="1"/>
          </p:nvPr>
        </p:nvSpPr>
        <p:spPr>
          <a:xfrm>
            <a:off x="689711" y="1646302"/>
            <a:ext cx="7766936" cy="1096899"/>
          </a:xfrm>
        </p:spPr>
        <p:txBody>
          <a:bodyPr/>
          <a:lstStyle/>
          <a:p>
            <a:r>
              <a:rPr lang="en-IN" dirty="0" smtClean="0"/>
              <a:t>SWASTIKA INVESTMART LTD</a:t>
            </a:r>
            <a:endParaRPr lang="en-IN" dirty="0"/>
          </a:p>
        </p:txBody>
      </p:sp>
    </p:spTree>
    <p:extLst>
      <p:ext uri="{BB962C8B-B14F-4D97-AF65-F5344CB8AC3E}">
        <p14:creationId xmlns:p14="http://schemas.microsoft.com/office/powerpoint/2010/main" val="3120770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9816" y="-172354"/>
            <a:ext cx="9724906"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Unethical Business Practices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Rectangle 4"/>
          <p:cNvSpPr/>
          <p:nvPr/>
        </p:nvSpPr>
        <p:spPr>
          <a:xfrm>
            <a:off x="0" y="1225689"/>
            <a:ext cx="4167052" cy="5478423"/>
          </a:xfrm>
          <a:prstGeom prst="rect">
            <a:avLst/>
          </a:prstGeom>
        </p:spPr>
        <p:txBody>
          <a:bodyPr wrap="square">
            <a:spAutoFit/>
          </a:bodyPr>
          <a:lstStyle/>
          <a:p>
            <a:pPr marL="285750" indent="-285750">
              <a:buFont typeface="Arial" panose="020B0604020202020204" pitchFamily="34" charset="0"/>
              <a:buChar char="•"/>
            </a:pPr>
            <a:r>
              <a:rPr lang="en-US" sz="1400" dirty="0"/>
              <a:t>Weak Access Controls: </a:t>
            </a:r>
            <a:r>
              <a:rPr lang="en-US" sz="1400" dirty="0" smtClean="0"/>
              <a:t>Unauthorized access led to illicit trades </a:t>
            </a:r>
            <a:r>
              <a:rPr lang="en-US" sz="1400" dirty="0"/>
              <a:t>and losses.</a:t>
            </a:r>
          </a:p>
          <a:p>
            <a:pPr marL="285750" indent="-285750">
              <a:buFont typeface="Arial" panose="020B0604020202020204" pitchFamily="34" charset="0"/>
              <a:buChar char="•"/>
            </a:pPr>
            <a:r>
              <a:rPr lang="en-US" sz="1400" dirty="0"/>
              <a:t>Lack </a:t>
            </a:r>
            <a:r>
              <a:rPr lang="en-US" sz="1400" dirty="0" smtClean="0"/>
              <a:t>of </a:t>
            </a:r>
            <a:r>
              <a:rPr lang="en-US" sz="1400" dirty="0"/>
              <a:t>Verification Protocols: Trades executed without explicit client authorization.</a:t>
            </a:r>
          </a:p>
          <a:p>
            <a:pPr marL="285750" indent="-285750">
              <a:buFont typeface="Arial" panose="020B0604020202020204" pitchFamily="34" charset="0"/>
              <a:buChar char="•"/>
            </a:pPr>
            <a:r>
              <a:rPr lang="en-US" sz="1400" dirty="0"/>
              <a:t>Employee Misconduct: Coercion and unethical practices caused financial losses.</a:t>
            </a:r>
          </a:p>
          <a:p>
            <a:pPr marL="285750" indent="-285750">
              <a:buFont typeface="Arial" panose="020B0604020202020204" pitchFamily="34" charset="0"/>
              <a:buChar char="•"/>
            </a:pPr>
            <a:r>
              <a:rPr lang="en-US" sz="1400" dirty="0"/>
              <a:t>Insufficient Training: Staff lacked training in ethical trading practices.</a:t>
            </a:r>
          </a:p>
          <a:p>
            <a:pPr marL="285750" indent="-285750">
              <a:buFont typeface="Arial" panose="020B0604020202020204" pitchFamily="34" charset="0"/>
              <a:buChar char="•"/>
            </a:pPr>
            <a:r>
              <a:rPr lang="en-US" sz="1400" dirty="0"/>
              <a:t>Social Media Neglect: Public airing of grievances damaged the company's reputation.</a:t>
            </a:r>
          </a:p>
          <a:p>
            <a:pPr marL="285750" indent="-285750">
              <a:buFont typeface="Arial" panose="020B0604020202020204" pitchFamily="34" charset="0"/>
              <a:buChar char="•"/>
            </a:pPr>
            <a:r>
              <a:rPr lang="en-US" sz="1400" dirty="0"/>
              <a:t>Inadequate Monitoring: Unauthorized activities went unnoticed due to lax monitoring.</a:t>
            </a:r>
          </a:p>
          <a:p>
            <a:pPr marL="285750" indent="-285750">
              <a:buFont typeface="Arial" panose="020B0604020202020204" pitchFamily="34" charset="0"/>
              <a:buChar char="•"/>
            </a:pPr>
            <a:r>
              <a:rPr lang="en-US" sz="1400" dirty="0"/>
              <a:t>Misuse of Client Funds: Improper handling of funds, including personal transfers, occurred.</a:t>
            </a:r>
          </a:p>
          <a:p>
            <a:pPr marL="285750" indent="-285750">
              <a:buFont typeface="Arial" panose="020B0604020202020204" pitchFamily="34" charset="0"/>
              <a:buChar char="•"/>
            </a:pPr>
            <a:r>
              <a:rPr lang="en-US" sz="1400" dirty="0"/>
              <a:t>Poor Communication: Clients relied on unverified tips due to inadequate communication.</a:t>
            </a:r>
          </a:p>
          <a:p>
            <a:pPr marL="285750" indent="-285750">
              <a:buFont typeface="Arial" panose="020B0604020202020204" pitchFamily="34" charset="0"/>
              <a:buChar char="•"/>
            </a:pPr>
            <a:r>
              <a:rPr lang="en-US" sz="1400" dirty="0"/>
              <a:t>Lack of Internal Oversight: Absence of rigorous audits allowed fraudulent activities.</a:t>
            </a:r>
          </a:p>
          <a:p>
            <a:pPr marL="285750" indent="-285750">
              <a:buFont typeface="Arial" panose="020B0604020202020204" pitchFamily="34" charset="0"/>
              <a:buChar char="•"/>
            </a:pPr>
            <a:r>
              <a:rPr lang="en-US" sz="1400" dirty="0"/>
              <a:t>Client Trust Erosion: Continuous breaches eroded client trust, necessitating urgent corrective actions.</a:t>
            </a:r>
            <a:endParaRPr lang="en-IN" sz="1400" dirty="0"/>
          </a:p>
        </p:txBody>
      </p:sp>
      <p:sp>
        <p:nvSpPr>
          <p:cNvPr id="6" name="Rectangle 5"/>
          <p:cNvSpPr/>
          <p:nvPr/>
        </p:nvSpPr>
        <p:spPr>
          <a:xfrm>
            <a:off x="590896" y="939658"/>
            <a:ext cx="1887978" cy="30777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400" dirty="0" smtClean="0">
                <a:ln w="0"/>
                <a:solidFill>
                  <a:schemeClr val="tx1"/>
                </a:solidFill>
                <a:effectLst>
                  <a:outerShdw blurRad="38100" dist="19050" dir="2700000" algn="tl" rotWithShape="0">
                    <a:schemeClr val="dk1">
                      <a:alpha val="40000"/>
                    </a:schemeClr>
                  </a:outerShdw>
                </a:effectLst>
              </a:rPr>
              <a:t>RCA</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4001589" y="1262658"/>
            <a:ext cx="3261360" cy="5478423"/>
          </a:xfrm>
          <a:prstGeom prst="rect">
            <a:avLst/>
          </a:prstGeom>
        </p:spPr>
        <p:txBody>
          <a:bodyPr wrap="square">
            <a:spAutoFit/>
          </a:bodyPr>
          <a:lstStyle/>
          <a:p>
            <a:pPr marL="285750" indent="-285750">
              <a:buFont typeface="Arial" panose="020B0604020202020204" pitchFamily="34" charset="0"/>
              <a:buChar char="•"/>
            </a:pPr>
            <a:r>
              <a:rPr lang="en-US" sz="1400" dirty="0"/>
              <a:t>Guided the client not to share ID and password; issued warnings to the AP.</a:t>
            </a:r>
          </a:p>
          <a:p>
            <a:pPr marL="285750" indent="-285750">
              <a:buFont typeface="Arial" panose="020B0604020202020204" pitchFamily="34" charset="0"/>
              <a:buChar char="•"/>
            </a:pPr>
            <a:r>
              <a:rPr lang="en-US" sz="1400" dirty="0"/>
              <a:t>Investigated leads from advisory firms, seeking proof from unresponsive clients.</a:t>
            </a:r>
          </a:p>
          <a:p>
            <a:pPr marL="285750" indent="-285750">
              <a:buFont typeface="Arial" panose="020B0604020202020204" pitchFamily="34" charset="0"/>
              <a:buChar char="•"/>
            </a:pPr>
            <a:r>
              <a:rPr lang="en-US" sz="1400" dirty="0"/>
              <a:t>Released AP's brokerage upon Deepak Sir's request.</a:t>
            </a:r>
          </a:p>
          <a:p>
            <a:pPr marL="285750" indent="-285750">
              <a:buFont typeface="Arial" panose="020B0604020202020204" pitchFamily="34" charset="0"/>
              <a:buChar char="•"/>
            </a:pPr>
            <a:r>
              <a:rPr lang="en-US" sz="1400" dirty="0"/>
              <a:t>Educated clients lacking F&amp;O knowledge; offered mutual settlement and brokerage reversals.</a:t>
            </a:r>
          </a:p>
          <a:p>
            <a:pPr marL="285750" indent="-285750">
              <a:buFont typeface="Arial" panose="020B0604020202020204" pitchFamily="34" charset="0"/>
              <a:buChar char="•"/>
            </a:pPr>
            <a:r>
              <a:rPr lang="en-US" sz="1400" dirty="0"/>
              <a:t>Handling an ongoing arbitration case; only </a:t>
            </a:r>
            <a:r>
              <a:rPr lang="en-US" sz="1400" dirty="0" err="1"/>
              <a:t>Rs</a:t>
            </a:r>
            <a:r>
              <a:rPr lang="en-US" sz="1400" dirty="0"/>
              <a:t>. 2000 held currently.</a:t>
            </a:r>
          </a:p>
          <a:p>
            <a:pPr marL="285750" indent="-285750">
              <a:buFont typeface="Arial" panose="020B0604020202020204" pitchFamily="34" charset="0"/>
              <a:buChar char="•"/>
            </a:pPr>
            <a:r>
              <a:rPr lang="en-US" sz="1400" dirty="0"/>
              <a:t>Settled various cases; issued warnings to AP.</a:t>
            </a:r>
          </a:p>
          <a:p>
            <a:pPr marL="285750" indent="-285750">
              <a:buFont typeface="Arial" panose="020B0604020202020204" pitchFamily="34" charset="0"/>
              <a:buChar char="•"/>
            </a:pPr>
            <a:r>
              <a:rPr lang="en-US" sz="1400" dirty="0"/>
              <a:t>Faced unresponsiveness from the branch in some cases; clients stopped escalating issues.</a:t>
            </a:r>
          </a:p>
          <a:p>
            <a:pPr marL="285750" indent="-285750">
              <a:buFont typeface="Arial" panose="020B0604020202020204" pitchFamily="34" charset="0"/>
              <a:buChar char="•"/>
            </a:pPr>
            <a:r>
              <a:rPr lang="en-US" sz="1400" dirty="0"/>
              <a:t>Dealt with incomplete recordings; awaiting approval to release AP's funds.</a:t>
            </a:r>
          </a:p>
          <a:p>
            <a:pPr marL="285750" indent="-285750">
              <a:buFont typeface="Arial" panose="020B0604020202020204" pitchFamily="34" charset="0"/>
              <a:buChar char="•"/>
            </a:pPr>
            <a:r>
              <a:rPr lang="en-US" sz="1400" dirty="0"/>
              <a:t>Resolved cases through teleconferencing; received closure mails from clients.</a:t>
            </a:r>
            <a:endParaRPr lang="en-IN" sz="1400" dirty="0"/>
          </a:p>
        </p:txBody>
      </p:sp>
      <p:sp>
        <p:nvSpPr>
          <p:cNvPr id="8" name="Rectangle 7"/>
          <p:cNvSpPr/>
          <p:nvPr/>
        </p:nvSpPr>
        <p:spPr>
          <a:xfrm>
            <a:off x="3702291" y="928785"/>
            <a:ext cx="2979617" cy="30777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400" dirty="0" smtClean="0">
                <a:ln w="0"/>
                <a:solidFill>
                  <a:schemeClr val="tx1"/>
                </a:solidFill>
                <a:effectLst>
                  <a:outerShdw blurRad="38100" dist="19050" dir="2700000" algn="tl" rotWithShape="0">
                    <a:schemeClr val="dk1">
                      <a:alpha val="40000"/>
                    </a:schemeClr>
                  </a:outerShdw>
                </a:effectLst>
              </a:rPr>
              <a:t>Action Taken by Branch</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7262949" y="1262658"/>
            <a:ext cx="4927644" cy="5447645"/>
          </a:xfrm>
          <a:prstGeom prst="rect">
            <a:avLst/>
          </a:prstGeom>
        </p:spPr>
        <p:txBody>
          <a:bodyPr wrap="square">
            <a:spAutoFit/>
          </a:bodyPr>
          <a:lstStyle/>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Educate clients about secure trading practices and the importance of safeguarding personal information.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Implement strict adherence to ethical trading practices for Authorized Persons (APs) and enforce penalties for violations.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Strengthen monitoring of AP activities through regular audits and surprise checks to deter fraudulent practices.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Establish stringent client verification protocols, including multi-factor authentication, to ensure client consent before initiating any transaction.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Improve communication channels between clients, APs, and the branch to maintain transparency and trust.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Develop a rapid response mechanism to address client complaints promptly and maintain constant communication during the resolution process.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Conduct regular training sessions for clients and APs, focusing on secure trading practices and recognizing potential fraud indicators.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Strengthen compliance mechanisms, conducting regular audits and checks on AP activities to ensure all trades are validated against client authorization</a:t>
            </a:r>
            <a:r>
              <a:rPr lang="en-US" sz="1200" dirty="0" smtClean="0"/>
              <a:t>.</a:t>
            </a:r>
            <a:endParaRPr lang="en-US" sz="1200" dirty="0"/>
          </a:p>
        </p:txBody>
      </p:sp>
      <p:sp>
        <p:nvSpPr>
          <p:cNvPr id="11" name="Rectangle 10"/>
          <p:cNvSpPr/>
          <p:nvPr/>
        </p:nvSpPr>
        <p:spPr>
          <a:xfrm>
            <a:off x="7905325" y="898494"/>
            <a:ext cx="2979617" cy="30777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400" dirty="0" smtClean="0">
                <a:ln w="0"/>
                <a:solidFill>
                  <a:schemeClr val="tx1"/>
                </a:solidFill>
                <a:effectLst>
                  <a:outerShdw blurRad="38100" dist="19050" dir="2700000" algn="tl" rotWithShape="0">
                    <a:schemeClr val="dk1">
                      <a:alpha val="40000"/>
                    </a:schemeClr>
                  </a:outerShdw>
                </a:effectLst>
              </a:rPr>
              <a:t>Action To Be Taken</a:t>
            </a:r>
            <a:endParaRPr lang="en-US" sz="1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23926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25689"/>
            <a:ext cx="3278777" cy="5693866"/>
          </a:xfrm>
          <a:prstGeom prst="rect">
            <a:avLst/>
          </a:prstGeom>
        </p:spPr>
        <p:txBody>
          <a:bodyPr wrap="square">
            <a:spAutoFit/>
          </a:bodyPr>
          <a:lstStyle/>
          <a:p>
            <a:pPr marL="285750" indent="-285750">
              <a:buFont typeface="Arial" panose="020B0604020202020204" pitchFamily="34" charset="0"/>
              <a:buChar char="•"/>
            </a:pPr>
            <a:r>
              <a:rPr lang="en-US" sz="1400" dirty="0"/>
              <a:t>Clients frustrated by unclear explanations for high brokerage charges.</a:t>
            </a:r>
          </a:p>
          <a:p>
            <a:pPr marL="285750" indent="-285750">
              <a:buFont typeface="Arial" panose="020B0604020202020204" pitchFamily="34" charset="0"/>
              <a:buChar char="•"/>
            </a:pPr>
            <a:r>
              <a:rPr lang="en-US" sz="1400" dirty="0"/>
              <a:t>Lack of transparency led to client distrust and dissatisfaction.</a:t>
            </a:r>
          </a:p>
          <a:p>
            <a:pPr marL="285750" indent="-285750">
              <a:buFont typeface="Arial" panose="020B0604020202020204" pitchFamily="34" charset="0"/>
              <a:buChar char="•"/>
            </a:pPr>
            <a:r>
              <a:rPr lang="en-US" sz="1400" dirty="0"/>
              <a:t>Unauthorized heavy trades resulted in unexpectedly high charges.</a:t>
            </a:r>
          </a:p>
          <a:p>
            <a:pPr marL="285750" indent="-285750">
              <a:buFont typeface="Arial" panose="020B0604020202020204" pitchFamily="34" charset="0"/>
              <a:buChar char="•"/>
            </a:pPr>
            <a:r>
              <a:rPr lang="en-US" sz="1400" dirty="0"/>
              <a:t>Commitment disparities with relationship managers caused confusion.</a:t>
            </a:r>
          </a:p>
          <a:p>
            <a:pPr marL="285750" indent="-285750">
              <a:buFont typeface="Arial" panose="020B0604020202020204" pitchFamily="34" charset="0"/>
              <a:buChar char="•"/>
            </a:pPr>
            <a:r>
              <a:rPr lang="en-US" sz="1400" dirty="0"/>
              <a:t>Brokerage charges surpassed SEBI limits, indicating potential violations.</a:t>
            </a:r>
          </a:p>
          <a:p>
            <a:pPr marL="285750" indent="-285750">
              <a:buFont typeface="Arial" panose="020B0604020202020204" pitchFamily="34" charset="0"/>
              <a:buChar char="•"/>
            </a:pPr>
            <a:r>
              <a:rPr lang="en-US" sz="1400" dirty="0"/>
              <a:t>Improper guidance led to incorrect trades and excessive charges.</a:t>
            </a:r>
          </a:p>
          <a:p>
            <a:pPr marL="285750" indent="-285750">
              <a:buFont typeface="Arial" panose="020B0604020202020204" pitchFamily="34" charset="0"/>
              <a:buChar char="•"/>
            </a:pPr>
            <a:r>
              <a:rPr lang="en-US" sz="1400" dirty="0"/>
              <a:t>New clients faced unexpected high charges due to unclear policies.</a:t>
            </a:r>
          </a:p>
          <a:p>
            <a:pPr marL="285750" indent="-285750">
              <a:buFont typeface="Arial" panose="020B0604020202020204" pitchFamily="34" charset="0"/>
              <a:buChar char="•"/>
            </a:pPr>
            <a:r>
              <a:rPr lang="en-US" sz="1400" dirty="0"/>
              <a:t>Clients complained about insufficient resolution of previous issues.</a:t>
            </a:r>
          </a:p>
          <a:p>
            <a:pPr marL="285750" indent="-285750">
              <a:buFont typeface="Arial" panose="020B0604020202020204" pitchFamily="34" charset="0"/>
              <a:buChar char="•"/>
            </a:pPr>
            <a:r>
              <a:rPr lang="en-US" sz="1400" dirty="0"/>
              <a:t>Clients faced unexpected high charges due to unclear guidance.</a:t>
            </a:r>
          </a:p>
          <a:p>
            <a:pPr marL="285750" indent="-285750">
              <a:buFont typeface="Arial" panose="020B0604020202020204" pitchFamily="34" charset="0"/>
              <a:buChar char="•"/>
            </a:pPr>
            <a:r>
              <a:rPr lang="en-US" sz="1400" dirty="0"/>
              <a:t>Discrepancies between promised service and actual delivery led to complaints.</a:t>
            </a:r>
            <a:endParaRPr lang="en-IN" sz="1400" dirty="0"/>
          </a:p>
        </p:txBody>
      </p:sp>
      <p:sp>
        <p:nvSpPr>
          <p:cNvPr id="5" name="Rectangle 4"/>
          <p:cNvSpPr/>
          <p:nvPr/>
        </p:nvSpPr>
        <p:spPr>
          <a:xfrm>
            <a:off x="3409406" y="1394966"/>
            <a:ext cx="3683726" cy="2893100"/>
          </a:xfrm>
          <a:prstGeom prst="rect">
            <a:avLst/>
          </a:prstGeom>
        </p:spPr>
        <p:txBody>
          <a:bodyPr wrap="square">
            <a:spAutoFit/>
          </a:bodyPr>
          <a:lstStyle/>
          <a:p>
            <a:pPr marL="285750" indent="-285750">
              <a:buFont typeface="Arial" panose="020B0604020202020204" pitchFamily="34" charset="0"/>
              <a:buChar char="•"/>
            </a:pPr>
            <a:r>
              <a:rPr lang="en-US" sz="1400" dirty="0"/>
              <a:t>Teleconferencing with exchange resolved.</a:t>
            </a:r>
          </a:p>
          <a:p>
            <a:pPr marL="285750" indent="-285750">
              <a:buFont typeface="Arial" panose="020B0604020202020204" pitchFamily="34" charset="0"/>
              <a:buChar char="•"/>
            </a:pPr>
            <a:r>
              <a:rPr lang="en-US" sz="1400" dirty="0"/>
              <a:t>Sent communication to branch.</a:t>
            </a:r>
          </a:p>
          <a:p>
            <a:pPr marL="285750" indent="-285750">
              <a:buFont typeface="Arial" panose="020B0604020202020204" pitchFamily="34" charset="0"/>
              <a:buChar char="•"/>
            </a:pPr>
            <a:r>
              <a:rPr lang="en-US" sz="1400" dirty="0"/>
              <a:t>Investigation pending, awaiting AP response.</a:t>
            </a:r>
          </a:p>
          <a:p>
            <a:pPr marL="285750" indent="-285750">
              <a:buFont typeface="Arial" panose="020B0604020202020204" pitchFamily="34" charset="0"/>
              <a:buChar char="•"/>
            </a:pPr>
            <a:r>
              <a:rPr lang="en-US" sz="1400" dirty="0"/>
              <a:t>Credited </a:t>
            </a:r>
            <a:r>
              <a:rPr lang="en-US" sz="1400" dirty="0" err="1"/>
              <a:t>Rs</a:t>
            </a:r>
            <a:r>
              <a:rPr lang="en-US" sz="1400" dirty="0"/>
              <a:t>. 7200 to client.</a:t>
            </a:r>
          </a:p>
          <a:p>
            <a:pPr marL="285750" indent="-285750">
              <a:buFont typeface="Arial" panose="020B0604020202020204" pitchFamily="34" charset="0"/>
              <a:buChar char="•"/>
            </a:pPr>
            <a:r>
              <a:rPr lang="en-US" sz="1400" dirty="0"/>
              <a:t>Reversed 88972 </a:t>
            </a:r>
            <a:r>
              <a:rPr lang="en-US" sz="1400" dirty="0" err="1"/>
              <a:t>Rs</a:t>
            </a:r>
            <a:r>
              <a:rPr lang="en-US" sz="1400" dirty="0"/>
              <a:t> brokerage to client.</a:t>
            </a:r>
          </a:p>
          <a:p>
            <a:pPr marL="285750" indent="-285750">
              <a:buFont typeface="Arial" panose="020B0604020202020204" pitchFamily="34" charset="0"/>
              <a:buChar char="•"/>
            </a:pPr>
            <a:r>
              <a:rPr lang="en-US" sz="1400" dirty="0"/>
              <a:t>Client recordings under review.</a:t>
            </a:r>
          </a:p>
          <a:p>
            <a:pPr marL="285750" indent="-285750">
              <a:buFont typeface="Arial" panose="020B0604020202020204" pitchFamily="34" charset="0"/>
              <a:buChar char="•"/>
            </a:pPr>
            <a:r>
              <a:rPr lang="en-US" sz="1400" dirty="0"/>
              <a:t>Mutual settlement pending exchange confirmation.</a:t>
            </a:r>
          </a:p>
          <a:p>
            <a:pPr marL="285750" indent="-285750">
              <a:buFont typeface="Arial" panose="020B0604020202020204" pitchFamily="34" charset="0"/>
              <a:buChar char="•"/>
            </a:pPr>
            <a:r>
              <a:rPr lang="en-US" sz="1400" dirty="0"/>
              <a:t>AP settled with </a:t>
            </a:r>
            <a:r>
              <a:rPr lang="en-US" sz="1400" dirty="0" err="1"/>
              <a:t>Rs</a:t>
            </a:r>
            <a:r>
              <a:rPr lang="en-US" sz="1400" dirty="0"/>
              <a:t>. 7790.</a:t>
            </a:r>
          </a:p>
          <a:p>
            <a:pPr marL="285750" indent="-285750">
              <a:buFont typeface="Arial" panose="020B0604020202020204" pitchFamily="34" charset="0"/>
              <a:buChar char="•"/>
            </a:pPr>
            <a:r>
              <a:rPr lang="en-US" sz="1400" dirty="0"/>
              <a:t>Exchange response sent.</a:t>
            </a:r>
          </a:p>
          <a:p>
            <a:pPr marL="285750" indent="-285750">
              <a:buFont typeface="Arial" panose="020B0604020202020204" pitchFamily="34" charset="0"/>
              <a:buChar char="•"/>
            </a:pPr>
            <a:r>
              <a:rPr lang="en-US" sz="1400" dirty="0"/>
              <a:t>Settled with 5000 payout.</a:t>
            </a:r>
            <a:endParaRPr lang="en-IN" sz="1400" dirty="0"/>
          </a:p>
        </p:txBody>
      </p:sp>
      <p:sp>
        <p:nvSpPr>
          <p:cNvPr id="7" name="Rectangle 6"/>
          <p:cNvSpPr/>
          <p:nvPr/>
        </p:nvSpPr>
        <p:spPr>
          <a:xfrm>
            <a:off x="7406641" y="1353558"/>
            <a:ext cx="4467497" cy="2893100"/>
          </a:xfrm>
          <a:prstGeom prst="rect">
            <a:avLst/>
          </a:prstGeom>
        </p:spPr>
        <p:txBody>
          <a:bodyPr wrap="square">
            <a:spAutoFit/>
          </a:bodyPr>
          <a:lstStyle/>
          <a:p>
            <a:pPr marL="285750" indent="-285750">
              <a:buFont typeface="Arial" panose="020B0604020202020204" pitchFamily="34" charset="0"/>
              <a:buChar char="•"/>
            </a:pPr>
            <a:r>
              <a:rPr lang="en-IN" sz="1400" dirty="0"/>
              <a:t>Resolve teleconferencing issues promptly.</a:t>
            </a:r>
          </a:p>
          <a:p>
            <a:pPr marL="285750" indent="-285750">
              <a:buFont typeface="Arial" panose="020B0604020202020204" pitchFamily="34" charset="0"/>
              <a:buChar char="•"/>
            </a:pPr>
            <a:r>
              <a:rPr lang="en-IN" sz="1400" dirty="0"/>
              <a:t>Ensure clear communication with branches.</a:t>
            </a:r>
          </a:p>
          <a:p>
            <a:pPr marL="285750" indent="-285750">
              <a:buFont typeface="Arial" panose="020B0604020202020204" pitchFamily="34" charset="0"/>
              <a:buChar char="•"/>
            </a:pPr>
            <a:r>
              <a:rPr lang="en-IN" sz="1400" dirty="0"/>
              <a:t>Investigate discrepancies, seek AP explanation.</a:t>
            </a:r>
          </a:p>
          <a:p>
            <a:pPr marL="285750" indent="-285750">
              <a:buFont typeface="Arial" panose="020B0604020202020204" pitchFamily="34" charset="0"/>
              <a:buChar char="•"/>
            </a:pPr>
            <a:r>
              <a:rPr lang="en-IN" sz="1400" dirty="0"/>
              <a:t>Refund client promptly (e.g., </a:t>
            </a:r>
            <a:r>
              <a:rPr lang="en-IN" sz="1400" dirty="0" err="1"/>
              <a:t>Rs</a:t>
            </a:r>
            <a:r>
              <a:rPr lang="en-IN" sz="1400" dirty="0"/>
              <a:t>. 7200).</a:t>
            </a:r>
          </a:p>
          <a:p>
            <a:pPr marL="285750" indent="-285750">
              <a:buFont typeface="Arial" panose="020B0604020202020204" pitchFamily="34" charset="0"/>
              <a:buChar char="•"/>
            </a:pPr>
            <a:r>
              <a:rPr lang="en-IN" sz="1400" dirty="0"/>
              <a:t>Revert excess brokerage (e.g., 88972 </a:t>
            </a:r>
            <a:r>
              <a:rPr lang="en-IN" sz="1400" dirty="0" err="1"/>
              <a:t>Rs</a:t>
            </a:r>
            <a:r>
              <a:rPr lang="en-IN" sz="1400" dirty="0"/>
              <a:t>) to client.</a:t>
            </a:r>
          </a:p>
          <a:p>
            <a:pPr marL="285750" indent="-285750">
              <a:buFont typeface="Arial" panose="020B0604020202020204" pitchFamily="34" charset="0"/>
              <a:buChar char="•"/>
            </a:pPr>
            <a:r>
              <a:rPr lang="en-IN" sz="1400" dirty="0"/>
              <a:t>Review client recordings for accurate assessment.</a:t>
            </a:r>
          </a:p>
          <a:p>
            <a:pPr marL="285750" indent="-285750">
              <a:buFont typeface="Arial" panose="020B0604020202020204" pitchFamily="34" charset="0"/>
              <a:buChar char="•"/>
            </a:pPr>
            <a:r>
              <a:rPr lang="en-IN" sz="1400" dirty="0"/>
              <a:t>Pursue mutual settlement, await exchange confirmation.</a:t>
            </a:r>
          </a:p>
          <a:p>
            <a:pPr marL="285750" indent="-285750">
              <a:buFont typeface="Arial" panose="020B0604020202020204" pitchFamily="34" charset="0"/>
              <a:buChar char="•"/>
            </a:pPr>
            <a:r>
              <a:rPr lang="en-IN" sz="1400" dirty="0"/>
              <a:t>Settle with AP (e.g., </a:t>
            </a:r>
            <a:r>
              <a:rPr lang="en-IN" sz="1400" dirty="0" err="1"/>
              <a:t>Rs</a:t>
            </a:r>
            <a:r>
              <a:rPr lang="en-IN" sz="1400" dirty="0"/>
              <a:t>. 7790) for resolution.</a:t>
            </a:r>
          </a:p>
          <a:p>
            <a:pPr marL="285750" indent="-285750">
              <a:buFont typeface="Arial" panose="020B0604020202020204" pitchFamily="34" charset="0"/>
              <a:buChar char="•"/>
            </a:pPr>
            <a:r>
              <a:rPr lang="en-IN" sz="1400" dirty="0"/>
              <a:t>Provide detailed response to exchange queries.</a:t>
            </a:r>
          </a:p>
          <a:p>
            <a:pPr marL="285750" indent="-285750">
              <a:buFont typeface="Arial" panose="020B0604020202020204" pitchFamily="34" charset="0"/>
              <a:buChar char="•"/>
            </a:pPr>
            <a:r>
              <a:rPr lang="en-IN" sz="1400" dirty="0"/>
              <a:t>Resolve matters, compensate (e.g., 5000 </a:t>
            </a:r>
            <a:r>
              <a:rPr lang="en-IN" sz="1400" dirty="0" err="1"/>
              <a:t>Rs</a:t>
            </a:r>
            <a:r>
              <a:rPr lang="en-IN" sz="1400" dirty="0"/>
              <a:t>) for closure.</a:t>
            </a:r>
          </a:p>
        </p:txBody>
      </p:sp>
      <p:sp>
        <p:nvSpPr>
          <p:cNvPr id="8" name="Rectangle 7"/>
          <p:cNvSpPr/>
          <p:nvPr/>
        </p:nvSpPr>
        <p:spPr>
          <a:xfrm>
            <a:off x="590896" y="939658"/>
            <a:ext cx="1887978" cy="30777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400" dirty="0" smtClean="0">
                <a:ln w="0"/>
                <a:solidFill>
                  <a:schemeClr val="tx1"/>
                </a:solidFill>
                <a:effectLst>
                  <a:outerShdw blurRad="38100" dist="19050" dir="2700000" algn="tl" rotWithShape="0">
                    <a:schemeClr val="dk1">
                      <a:alpha val="40000"/>
                    </a:schemeClr>
                  </a:outerShdw>
                </a:effectLst>
              </a:rPr>
              <a:t>RCA</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3702291" y="928785"/>
            <a:ext cx="2979617" cy="30777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400" dirty="0" smtClean="0">
                <a:ln w="0"/>
                <a:solidFill>
                  <a:schemeClr val="tx1"/>
                </a:solidFill>
                <a:effectLst>
                  <a:outerShdw blurRad="38100" dist="19050" dir="2700000" algn="tl" rotWithShape="0">
                    <a:schemeClr val="dk1">
                      <a:alpha val="40000"/>
                    </a:schemeClr>
                  </a:outerShdw>
                </a:effectLst>
              </a:rPr>
              <a:t>Action Taken by Branch</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7905325" y="939657"/>
            <a:ext cx="2979617" cy="30777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400" dirty="0" smtClean="0">
                <a:ln w="0"/>
                <a:solidFill>
                  <a:schemeClr val="tx1"/>
                </a:solidFill>
                <a:effectLst>
                  <a:outerShdw blurRad="38100" dist="19050" dir="2700000" algn="tl" rotWithShape="0">
                    <a:schemeClr val="dk1">
                      <a:alpha val="40000"/>
                    </a:schemeClr>
                  </a:outerShdw>
                </a:effectLst>
              </a:rPr>
              <a:t>Action To Be Taken</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3864783" y="174562"/>
            <a:ext cx="3209533" cy="523220"/>
          </a:xfrm>
          <a:prstGeom prst="rect">
            <a:avLst/>
          </a:prstGeom>
        </p:spPr>
        <p:txBody>
          <a:bodyPr wrap="none">
            <a:spAutoFit/>
          </a:bodyPr>
          <a:lstStyle/>
          <a:p>
            <a:pPr algn="ctr"/>
            <a:r>
              <a:rPr lang="en-US" sz="2800" b="1" dirty="0" smtClean="0">
                <a:ln w="9525">
                  <a:solidFill>
                    <a:schemeClr val="bg1"/>
                  </a:solidFill>
                  <a:prstDash val="solid"/>
                </a:ln>
                <a:effectLst>
                  <a:outerShdw blurRad="12700" dist="38100" dir="2700000" algn="tl" rotWithShape="0">
                    <a:schemeClr val="bg1">
                      <a:lumMod val="50000"/>
                    </a:schemeClr>
                  </a:outerShdw>
                </a:effectLst>
              </a:rPr>
              <a:t>BROKERAGE ISSUE</a:t>
            </a:r>
            <a:endParaRPr lang="en-US" sz="28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975339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8880" y="-42760"/>
            <a:ext cx="6297435" cy="461665"/>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IN" sz="2400" b="1" dirty="0" smtClean="0">
                <a:ln w="6600">
                  <a:solidFill>
                    <a:schemeClr val="accent2"/>
                  </a:solidFill>
                  <a:prstDash val="solid"/>
                </a:ln>
                <a:solidFill>
                  <a:schemeClr val="tx1"/>
                </a:solidFill>
                <a:effectLst>
                  <a:outerShdw blurRad="38100" dist="38100" dir="2700000" algn="tl">
                    <a:srgbClr val="000000">
                      <a:alpha val="43137"/>
                    </a:srgbClr>
                  </a:outerShdw>
                </a:effectLst>
                <a:latin typeface="+mj-lt"/>
              </a:rPr>
              <a:t>KEY FINDINGS AND INSIGHTS</a:t>
            </a:r>
            <a:endParaRPr lang="en-IN" sz="2400" b="1" dirty="0">
              <a:ln w="6600">
                <a:solidFill>
                  <a:schemeClr val="accent2"/>
                </a:solidFill>
                <a:prstDash val="solid"/>
              </a:ln>
              <a:solidFill>
                <a:schemeClr val="tx1"/>
              </a:solidFill>
              <a:effectLst>
                <a:outerShdw blurRad="38100" dist="38100" dir="2700000" algn="tl">
                  <a:srgbClr val="000000">
                    <a:alpha val="43137"/>
                  </a:srgbClr>
                </a:outerShdw>
              </a:effectLst>
              <a:latin typeface="+mj-lt"/>
            </a:endParaRPr>
          </a:p>
        </p:txBody>
      </p:sp>
      <p:sp>
        <p:nvSpPr>
          <p:cNvPr id="6" name="Rectangle 5"/>
          <p:cNvSpPr/>
          <p:nvPr/>
        </p:nvSpPr>
        <p:spPr>
          <a:xfrm>
            <a:off x="409302" y="879128"/>
            <a:ext cx="11295017" cy="5909310"/>
          </a:xfrm>
          <a:prstGeom prst="rect">
            <a:avLst/>
          </a:prstGeom>
        </p:spPr>
        <p:txBody>
          <a:bodyPr wrap="square">
            <a:spAutoFit/>
          </a:bodyPr>
          <a:lstStyle/>
          <a:p>
            <a:r>
              <a:rPr lang="en-US" sz="1400" dirty="0" smtClean="0"/>
              <a:t>This </a:t>
            </a:r>
            <a:r>
              <a:rPr lang="en-US" sz="1400" dirty="0"/>
              <a:t>analysis reveals crucial patterns in customer complaints. January 2023 saw a peak with 40 cases, suggesting heightened customer dissatisfaction. Notably, complaints dwindled from December 2022 to February 2023, a positive trend. The average resolution time is 20.58 days, indicating our commitment to swift solutions. Unethical business practices complaints took 24 days to resolve, the longest, indicating complexities. Brokerage-related issues averaged 22 days, highlighting the need for streamlined processes. Unauthorized trades and loss-related complaints both took 20 days, emphasizing the necessity for improved risk management. We handle three main amount categories: 'Amount Involved' (100%), 'Amount Claimed' (65.84%), and 'Amount Paid' (5.38%), outlining the financial scope of our cases. To enhance service, proactive client engagement, stringent security measures, and regular feedback loops are imperative. Continuous improvement strategies, including staff training and adherence to regulatory guidelines, are pivotal for sustained customer satisfaction and loyalty.</a:t>
            </a:r>
          </a:p>
          <a:p>
            <a:endParaRPr lang="en-US" sz="1400" dirty="0"/>
          </a:p>
          <a:p>
            <a:pPr marL="285750" indent="-285750">
              <a:buFont typeface="Arial" panose="020B0604020202020204" pitchFamily="34" charset="0"/>
              <a:buChar char="•"/>
            </a:pPr>
            <a:r>
              <a:rPr lang="en-US" sz="1400" dirty="0"/>
              <a:t>Poor Communication: Lack of clear communication between clients and brokers, leading to misunderstandings and dissatisfaction.</a:t>
            </a:r>
          </a:p>
          <a:p>
            <a:endParaRPr lang="en-US" sz="1400" dirty="0"/>
          </a:p>
          <a:p>
            <a:pPr marL="285750" indent="-285750">
              <a:buFont typeface="Arial" panose="020B0604020202020204" pitchFamily="34" charset="0"/>
              <a:buChar char="•"/>
            </a:pPr>
            <a:r>
              <a:rPr lang="en-US" sz="1400" dirty="0"/>
              <a:t>Inadequate Risk Management: Insufficient risk assessment and management strategies, resulting in unauthorized trades and financial losses.</a:t>
            </a:r>
          </a:p>
          <a:p>
            <a:endParaRPr lang="en-US" sz="1400" dirty="0"/>
          </a:p>
          <a:p>
            <a:pPr marL="285750" indent="-285750">
              <a:buFont typeface="Arial" panose="020B0604020202020204" pitchFamily="34" charset="0"/>
              <a:buChar char="•"/>
            </a:pPr>
            <a:r>
              <a:rPr lang="en-US" sz="1400" dirty="0"/>
              <a:t>Faulty Brokerage Practices: Flawed brokerage calculations and improper disclosure of charges, causing client grievances over high brokerage fees.</a:t>
            </a:r>
          </a:p>
          <a:p>
            <a:endParaRPr lang="en-US" sz="1400" dirty="0"/>
          </a:p>
          <a:p>
            <a:pPr marL="285750" indent="-285750">
              <a:buFont typeface="Arial" panose="020B0604020202020204" pitchFamily="34" charset="0"/>
              <a:buChar char="•"/>
            </a:pPr>
            <a:r>
              <a:rPr lang="en-US" sz="1400" dirty="0"/>
              <a:t>Ineffective Security Measures: Weaknesses in client data protection and authorization processes, allowing unauthorized access and misuse of accounts.</a:t>
            </a:r>
          </a:p>
          <a:p>
            <a:endParaRPr lang="en-US" sz="1400" dirty="0"/>
          </a:p>
          <a:p>
            <a:pPr marL="285750" indent="-285750">
              <a:buFont typeface="Arial" panose="020B0604020202020204" pitchFamily="34" charset="0"/>
              <a:buChar char="•"/>
            </a:pPr>
            <a:r>
              <a:rPr lang="en-US" sz="1400" dirty="0"/>
              <a:t>Training Gaps: Insufficient training of staff and brokers, leading to errors in trade execution, client handling, and compliance, contributing to complaints.</a:t>
            </a:r>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78108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8880" y="-42760"/>
            <a:ext cx="6297435" cy="461665"/>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IN" sz="2400" b="1" dirty="0" smtClean="0">
                <a:ln w="6600">
                  <a:solidFill>
                    <a:schemeClr val="accent2"/>
                  </a:solidFill>
                  <a:prstDash val="solid"/>
                </a:ln>
                <a:solidFill>
                  <a:schemeClr val="tx1"/>
                </a:solidFill>
                <a:effectLst>
                  <a:outerShdw blurRad="38100" dist="38100" dir="2700000" algn="tl">
                    <a:srgbClr val="000000">
                      <a:alpha val="43137"/>
                    </a:srgbClr>
                  </a:outerShdw>
                </a:effectLst>
                <a:latin typeface="+mj-lt"/>
              </a:rPr>
              <a:t>SUGGETIONS</a:t>
            </a:r>
            <a:endParaRPr lang="en-IN" sz="2400" b="1" dirty="0">
              <a:ln w="6600">
                <a:solidFill>
                  <a:schemeClr val="accent2"/>
                </a:solidFill>
                <a:prstDash val="solid"/>
              </a:ln>
              <a:solidFill>
                <a:schemeClr val="tx1"/>
              </a:solidFill>
              <a:effectLst>
                <a:outerShdw blurRad="38100" dist="38100" dir="2700000" algn="tl">
                  <a:srgbClr val="000000">
                    <a:alpha val="43137"/>
                  </a:srgbClr>
                </a:outerShdw>
              </a:effectLst>
              <a:latin typeface="+mj-lt"/>
            </a:endParaRPr>
          </a:p>
        </p:txBody>
      </p:sp>
      <p:sp>
        <p:nvSpPr>
          <p:cNvPr id="4" name="Rectangle 3"/>
          <p:cNvSpPr/>
          <p:nvPr/>
        </p:nvSpPr>
        <p:spPr>
          <a:xfrm>
            <a:off x="0" y="402271"/>
            <a:ext cx="11887200" cy="6124754"/>
          </a:xfrm>
          <a:prstGeom prst="rect">
            <a:avLst/>
          </a:prstGeom>
        </p:spPr>
        <p:txBody>
          <a:bodyPr wrap="square">
            <a:spAutoFit/>
          </a:bodyPr>
          <a:lstStyle/>
          <a:p>
            <a:pPr marL="285750" indent="-285750">
              <a:buFont typeface="Arial" panose="020B0604020202020204" pitchFamily="34" charset="0"/>
              <a:buChar char="•"/>
            </a:pPr>
            <a:endParaRPr lang="en-US" sz="1400" dirty="0"/>
          </a:p>
          <a:p>
            <a:endParaRPr lang="en-US" sz="1400" dirty="0"/>
          </a:p>
          <a:p>
            <a:pPr marL="285750" indent="-285750">
              <a:buFont typeface="Arial" panose="020B0604020202020204" pitchFamily="34" charset="0"/>
              <a:buChar char="•"/>
            </a:pPr>
            <a:r>
              <a:rPr lang="en-US" sz="1400" b="1" dirty="0"/>
              <a:t>Enhanced Client Education</a:t>
            </a:r>
            <a:r>
              <a:rPr lang="en-US" sz="1400" dirty="0"/>
              <a:t>: Implement comprehensive client education programs to ensure understanding of trading processes, charges, and risks.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Improved Communication Channels</a:t>
            </a:r>
            <a:r>
              <a:rPr lang="en-US" sz="1400" dirty="0"/>
              <a:t>: Establish clear and accessible communication channels for clients to address concerns promptly and effectively.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Stricter Security Protocols</a:t>
            </a:r>
            <a:r>
              <a:rPr lang="en-US" sz="1400" dirty="0"/>
              <a:t>: Strengthen account security measures, including multi-factor authentication, to prevent unauthorized access.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Robust Training for Staff: </a:t>
            </a:r>
            <a:r>
              <a:rPr lang="en-US" sz="1400" dirty="0"/>
              <a:t>Provide rigorous training to staff and brokers, focusing on accurate trade execution, client engagement, and regulatory compliance.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Transparent Fee Structures: </a:t>
            </a:r>
            <a:r>
              <a:rPr lang="en-US" sz="1400" dirty="0"/>
              <a:t>Clearly outline brokerage fees and trading charges, ensuring clients are informed and aware of the costs involved.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Regular Compliance Audits</a:t>
            </a:r>
            <a:r>
              <a:rPr lang="en-US" sz="1400" dirty="0"/>
              <a:t>: Conduct regular internal audits to ensure compliance with regulations and ethical trading practices.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Proactive Issue Resolution</a:t>
            </a:r>
            <a:r>
              <a:rPr lang="en-US" sz="1400" dirty="0"/>
              <a:t>: Set up a dedicated team to proactively identify and resolve client issues before they escalate into formal complaints.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Data Analytics for Patterns</a:t>
            </a:r>
            <a:r>
              <a:rPr lang="en-US" sz="1400" dirty="0"/>
              <a:t>: Utilize data analytics to identify recurring issues and patterns, enabling proactive measures to prevent similar complaints.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Client Feedback Loop: </a:t>
            </a:r>
            <a:r>
              <a:rPr lang="en-US" sz="1400" dirty="0"/>
              <a:t>Establish a feedback loop where client complaints are analyzed, leading to process improvements and better client satisfaction.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Continuous Regulatory Updates</a:t>
            </a:r>
            <a:r>
              <a:rPr lang="en-US" sz="1400" dirty="0"/>
              <a:t>: Stay abreast of regulatory changes and ensure full compliance to maintain client trust and confidence.</a:t>
            </a:r>
            <a:endParaRPr lang="en-IN" sz="1400" dirty="0"/>
          </a:p>
        </p:txBody>
      </p:sp>
    </p:spTree>
    <p:extLst>
      <p:ext uri="{BB962C8B-B14F-4D97-AF65-F5344CB8AC3E}">
        <p14:creationId xmlns:p14="http://schemas.microsoft.com/office/powerpoint/2010/main" val="3382030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8880" y="-42760"/>
            <a:ext cx="6297435" cy="461665"/>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IN" sz="2400" b="1" dirty="0" smtClean="0">
                <a:ln w="6600">
                  <a:solidFill>
                    <a:schemeClr val="accent2"/>
                  </a:solidFill>
                  <a:prstDash val="solid"/>
                </a:ln>
                <a:solidFill>
                  <a:schemeClr val="tx1"/>
                </a:solidFill>
                <a:effectLst>
                  <a:outerShdw blurRad="38100" dist="38100" dir="2700000" algn="tl">
                    <a:srgbClr val="000000">
                      <a:alpha val="43137"/>
                    </a:srgbClr>
                  </a:outerShdw>
                </a:effectLst>
                <a:latin typeface="+mj-lt"/>
              </a:rPr>
              <a:t>Conclusions</a:t>
            </a:r>
            <a:endParaRPr lang="en-IN" sz="2400" b="1" dirty="0">
              <a:ln w="6600">
                <a:solidFill>
                  <a:schemeClr val="accent2"/>
                </a:solidFill>
                <a:prstDash val="solid"/>
              </a:ln>
              <a:solidFill>
                <a:schemeClr val="tx1"/>
              </a:solidFill>
              <a:effectLst>
                <a:outerShdw blurRad="38100" dist="38100" dir="2700000" algn="tl">
                  <a:srgbClr val="000000">
                    <a:alpha val="43137"/>
                  </a:srgbClr>
                </a:outerShdw>
              </a:effectLst>
              <a:latin typeface="+mj-lt"/>
            </a:endParaRPr>
          </a:p>
        </p:txBody>
      </p:sp>
      <p:sp>
        <p:nvSpPr>
          <p:cNvPr id="4" name="Rectangle 3"/>
          <p:cNvSpPr/>
          <p:nvPr/>
        </p:nvSpPr>
        <p:spPr>
          <a:xfrm>
            <a:off x="200296" y="908430"/>
            <a:ext cx="9583784" cy="1754326"/>
          </a:xfrm>
          <a:prstGeom prst="rect">
            <a:avLst/>
          </a:prstGeom>
        </p:spPr>
        <p:txBody>
          <a:bodyPr wrap="square">
            <a:spAutoFit/>
          </a:bodyPr>
          <a:lstStyle/>
          <a:p>
            <a:r>
              <a:rPr lang="en-US" dirty="0"/>
              <a:t>In conclusion, our thorough analysis of client complaints has provided invaluable insights. By addressing root causes, enhancing communication, and fortifying security measures, we can significantly improve client satisfaction. Transparency, education, and proactive issue resolution are key. Embracing these strategies not only resolves existing concerns but also fosters a client-centric culture, ensuring Swastika remains a trusted partner in the financial journey of our clients.</a:t>
            </a:r>
            <a:endParaRPr lang="en-IN" dirty="0"/>
          </a:p>
        </p:txBody>
      </p:sp>
    </p:spTree>
    <p:extLst>
      <p:ext uri="{BB962C8B-B14F-4D97-AF65-F5344CB8AC3E}">
        <p14:creationId xmlns:p14="http://schemas.microsoft.com/office/powerpoint/2010/main" val="1346314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4718" y="2967335"/>
            <a:ext cx="3762568" cy="923330"/>
          </a:xfrm>
          <a:prstGeom prst="rect">
            <a:avLst/>
          </a:prstGeom>
          <a:noFill/>
        </p:spPr>
        <p:txBody>
          <a:bodyPr wrap="non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 </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758500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156754" y="1711234"/>
            <a:ext cx="10923753" cy="3663351"/>
          </a:xfrm>
        </p:spPr>
        <p:txBody>
          <a:bodyPr>
            <a:normAutofit/>
          </a:bodyPr>
          <a:lstStyle/>
          <a:p>
            <a:r>
              <a:rPr lang="en-US" dirty="0"/>
              <a:t>Today, I'm excited to present our findings from a deep dive into customer complaints. Our primary goal? To better understand these complaints and, more importantly, to resolve them effectively.</a:t>
            </a:r>
          </a:p>
          <a:p>
            <a:r>
              <a:rPr lang="en-US" dirty="0"/>
              <a:t>Imagine each complaint as a unique story - one that highlights areas where we can improve. The focus of this analysis is to uncover the essence of these complaints, pinpointing their root causes, and finding solutions.</a:t>
            </a:r>
          </a:p>
          <a:p>
            <a:r>
              <a:rPr lang="en-US" dirty="0"/>
              <a:t>As you know, our commitment to customer satisfaction is unwavering. This presentation represents a pivotal step toward ensuring that commitment translates into action. We will explore the nature of these complaints, seeking patterns and insights that can guide our next steps.</a:t>
            </a:r>
          </a:p>
          <a:p>
            <a:r>
              <a:rPr lang="en-US" dirty="0"/>
              <a:t>In essence, we're embarking on a journey to listen, learn, and enhance the customer experience. Together, we'll unlock the potential for positive change, one complaint at a time.</a:t>
            </a:r>
          </a:p>
          <a:p>
            <a:r>
              <a:rPr lang="en-US" dirty="0"/>
              <a:t>Thank you for your time and attention. Let's begin our exploration.</a:t>
            </a:r>
          </a:p>
          <a:p>
            <a:endParaRPr lang="en-IN" dirty="0"/>
          </a:p>
        </p:txBody>
      </p:sp>
    </p:spTree>
    <p:extLst>
      <p:ext uri="{BB962C8B-B14F-4D97-AF65-F5344CB8AC3E}">
        <p14:creationId xmlns:p14="http://schemas.microsoft.com/office/powerpoint/2010/main" val="940419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US" dirty="0"/>
              <a:t>Overview of Complaints Data</a:t>
            </a:r>
          </a:p>
          <a:p>
            <a:r>
              <a:rPr lang="en-US" dirty="0"/>
              <a:t>Nature of Complaints</a:t>
            </a:r>
          </a:p>
          <a:p>
            <a:r>
              <a:rPr lang="en-US" dirty="0"/>
              <a:t>Complaints Resolution Time</a:t>
            </a:r>
          </a:p>
          <a:p>
            <a:r>
              <a:rPr lang="en-US" dirty="0"/>
              <a:t>Amount Analysis</a:t>
            </a:r>
          </a:p>
          <a:p>
            <a:r>
              <a:rPr lang="en-US" dirty="0"/>
              <a:t>Feedback Analysis</a:t>
            </a:r>
          </a:p>
          <a:p>
            <a:r>
              <a:rPr lang="en-US" dirty="0"/>
              <a:t>Key Findings and Insights</a:t>
            </a:r>
          </a:p>
          <a:p>
            <a:pPr marL="0" indent="0">
              <a:buNone/>
            </a:pPr>
            <a:endParaRPr lang="en-IN" dirty="0"/>
          </a:p>
        </p:txBody>
      </p:sp>
    </p:spTree>
    <p:extLst>
      <p:ext uri="{BB962C8B-B14F-4D97-AF65-F5344CB8AC3E}">
        <p14:creationId xmlns:p14="http://schemas.microsoft.com/office/powerpoint/2010/main" val="1782924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5552148" y="940526"/>
            <a:ext cx="6639852" cy="5917474"/>
          </a:xfrm>
          <a:prstGeom prst="rect">
            <a:avLst/>
          </a:prstGeom>
        </p:spPr>
      </p:pic>
      <p:sp>
        <p:nvSpPr>
          <p:cNvPr id="5" name="TextBox 4"/>
          <p:cNvSpPr txBox="1"/>
          <p:nvPr/>
        </p:nvSpPr>
        <p:spPr>
          <a:xfrm>
            <a:off x="19542" y="1032952"/>
            <a:ext cx="5277394" cy="2154436"/>
          </a:xfrm>
          <a:prstGeom prst="rect">
            <a:avLst/>
          </a:prstGeom>
          <a:noFill/>
        </p:spPr>
        <p:txBody>
          <a:bodyPr wrap="square" rtlCol="0">
            <a:spAutoFit/>
          </a:bodyPr>
          <a:lstStyle/>
          <a:p>
            <a:pPr marL="285750" indent="-285750">
              <a:buFont typeface="Arial" panose="020B0604020202020204" pitchFamily="34" charset="0"/>
              <a:buChar char="•"/>
            </a:pPr>
            <a:r>
              <a:rPr lang="en-IN" sz="1400" dirty="0"/>
              <a:t>Received </a:t>
            </a:r>
            <a:r>
              <a:rPr lang="en-IN" sz="1400" b="1" dirty="0"/>
              <a:t>118</a:t>
            </a:r>
            <a:r>
              <a:rPr lang="en-IN" sz="1400" dirty="0"/>
              <a:t> client </a:t>
            </a:r>
            <a:r>
              <a:rPr lang="en-IN" sz="1400" dirty="0" smtClean="0"/>
              <a:t>complaints.</a:t>
            </a:r>
          </a:p>
          <a:p>
            <a:pPr marL="285750" indent="-285750">
              <a:buFont typeface="Arial" panose="020B0604020202020204" pitchFamily="34" charset="0"/>
              <a:buChar char="•"/>
            </a:pPr>
            <a:r>
              <a:rPr lang="en-US" sz="1400" dirty="0" smtClean="0"/>
              <a:t>Average </a:t>
            </a:r>
            <a:r>
              <a:rPr lang="en-US" sz="1400" dirty="0"/>
              <a:t>resolution time: 20.58 days</a:t>
            </a:r>
            <a:r>
              <a:rPr lang="en-US" sz="1400" dirty="0" smtClean="0"/>
              <a:t>.</a:t>
            </a:r>
          </a:p>
          <a:p>
            <a:pPr marL="285750" indent="-285750">
              <a:buFont typeface="Arial" panose="020B0604020202020204" pitchFamily="34" charset="0"/>
              <a:buChar char="•"/>
            </a:pPr>
            <a:r>
              <a:rPr lang="en-US" sz="1400" dirty="0"/>
              <a:t>Unauthorized Trades": 44.07% (52 complaints</a:t>
            </a:r>
            <a:r>
              <a:rPr lang="en-US" sz="1400" dirty="0" smtClean="0"/>
              <a:t>).</a:t>
            </a:r>
          </a:p>
          <a:p>
            <a:pPr marL="285750" indent="-285750">
              <a:buFont typeface="Arial" panose="020B0604020202020204" pitchFamily="34" charset="0"/>
              <a:buChar char="•"/>
            </a:pPr>
            <a:r>
              <a:rPr lang="en-IN" sz="1400" dirty="0"/>
              <a:t>"Unethical Business Practices": 37.75</a:t>
            </a:r>
            <a:r>
              <a:rPr lang="en-IN" sz="1400" dirty="0" smtClean="0"/>
              <a:t>%.</a:t>
            </a:r>
          </a:p>
          <a:p>
            <a:pPr marL="285750" indent="-285750">
              <a:buFont typeface="Arial" panose="020B0604020202020204" pitchFamily="34" charset="0"/>
              <a:buChar char="•"/>
            </a:pPr>
            <a:r>
              <a:rPr lang="en-IN" sz="1400" dirty="0"/>
              <a:t>"Brokerage Issues": 10.17</a:t>
            </a:r>
            <a:r>
              <a:rPr lang="en-IN" sz="1400" dirty="0" smtClean="0"/>
              <a:t>%.</a:t>
            </a:r>
          </a:p>
          <a:p>
            <a:pPr marL="285750" indent="-285750">
              <a:buFont typeface="Arial" panose="020B0604020202020204" pitchFamily="34" charset="0"/>
              <a:buChar char="•"/>
            </a:pPr>
            <a:r>
              <a:rPr lang="en-US" sz="1400" dirty="0"/>
              <a:t>3.39% related to 'due to loss,' 'High Loss,' and 'Others</a:t>
            </a:r>
            <a:r>
              <a:rPr lang="en-US" sz="1400" dirty="0" smtClean="0"/>
              <a:t>.‘</a:t>
            </a:r>
          </a:p>
          <a:p>
            <a:pPr marL="285750" indent="-285750">
              <a:buFont typeface="Arial" panose="020B0604020202020204" pitchFamily="34" charset="0"/>
              <a:buChar char="•"/>
            </a:pPr>
            <a:r>
              <a:rPr lang="en-IN" sz="1400" dirty="0"/>
              <a:t>88.98% internal, 11.02% external.</a:t>
            </a:r>
            <a:endParaRPr lang="en-US" sz="1400" dirty="0"/>
          </a:p>
          <a:p>
            <a:r>
              <a:rPr lang="en-US" dirty="0"/>
              <a:t/>
            </a:r>
            <a:br>
              <a:rPr lang="en-US" dirty="0"/>
            </a:br>
            <a:endParaRPr lang="en-IN" dirty="0"/>
          </a:p>
        </p:txBody>
      </p:sp>
      <p:sp>
        <p:nvSpPr>
          <p:cNvPr id="6" name="Rectangle 5"/>
          <p:cNvSpPr/>
          <p:nvPr/>
        </p:nvSpPr>
        <p:spPr>
          <a:xfrm>
            <a:off x="-1" y="663620"/>
            <a:ext cx="2481943" cy="400110"/>
          </a:xfrm>
          <a:prstGeom prst="rect">
            <a:avLst/>
          </a:prstGeom>
          <a:noFill/>
        </p:spPr>
        <p:txBody>
          <a:bodyPr wrap="square" lIns="91440" tIns="45720" rIns="91440" bIns="45720">
            <a:spAutoFit/>
          </a:bodyPr>
          <a:lstStyle/>
          <a:p>
            <a:pPr algn="ctr"/>
            <a:r>
              <a:rPr lang="en-US" sz="2000" b="1" dirty="0" smtClean="0">
                <a:ln w="12700">
                  <a:solidFill>
                    <a:schemeClr val="accent5"/>
                  </a:solidFill>
                  <a:prstDash val="solid"/>
                </a:ln>
                <a:pattFill prst="ltDnDiag">
                  <a:fgClr>
                    <a:schemeClr val="accent5">
                      <a:lumMod val="60000"/>
                      <a:lumOff val="40000"/>
                    </a:schemeClr>
                  </a:fgClr>
                  <a:bgClr>
                    <a:schemeClr val="bg1"/>
                  </a:bgClr>
                </a:pattFill>
              </a:rPr>
              <a:t>Insights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0" y="3799403"/>
            <a:ext cx="5532606" cy="2893100"/>
          </a:xfrm>
          <a:prstGeom prst="rect">
            <a:avLst/>
          </a:prstGeom>
        </p:spPr>
        <p:txBody>
          <a:bodyPr wrap="square">
            <a:spAutoFit/>
          </a:bodyPr>
          <a:lstStyle/>
          <a:p>
            <a:r>
              <a:rPr lang="en-US" sz="1400" dirty="0"/>
              <a:t>The analysis reveals a high volume of customer complaints (118), emphasizing active engagement. However, the average resolution time of 20.58 days indicates a need for expedited response processes. Notably, the prevalence of unauthorized trades (44.07%) and unethical business practices (37.75%) demands urgent attention to enhance security measures and uphold ethical standards. Additionally, diverse complaint categories (3.39%) highlight nuanced concerns, requiring tailored solutions. Addressing internal challenges (88.98% of complaints) and refining external interactions (11.02%) are pivotal for a seamless customer experience. Streamlining processes, prioritizing security, and ensuring ethical practices are imperative for bolstering customer satisfaction and trust.</a:t>
            </a:r>
            <a:endParaRPr lang="en-IN" sz="1400" dirty="0"/>
          </a:p>
        </p:txBody>
      </p:sp>
      <p:sp>
        <p:nvSpPr>
          <p:cNvPr id="12" name="Rectangle 11"/>
          <p:cNvSpPr/>
          <p:nvPr/>
        </p:nvSpPr>
        <p:spPr>
          <a:xfrm>
            <a:off x="123298" y="2916410"/>
            <a:ext cx="4081567"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Observation</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Rectangle 12"/>
          <p:cNvSpPr/>
          <p:nvPr/>
        </p:nvSpPr>
        <p:spPr>
          <a:xfrm>
            <a:off x="3324399" y="63647"/>
            <a:ext cx="553221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IN" sz="2400" b="1" dirty="0">
                <a:ln w="6600">
                  <a:solidFill>
                    <a:schemeClr val="accent2"/>
                  </a:solidFill>
                  <a:prstDash val="solid"/>
                </a:ln>
                <a:solidFill>
                  <a:schemeClr val="tx1"/>
                </a:solidFill>
                <a:effectLst>
                  <a:outerShdw blurRad="38100" dist="38100" dir="2700000" algn="tl">
                    <a:srgbClr val="000000">
                      <a:alpha val="43137"/>
                    </a:srgbClr>
                  </a:outerShdw>
                </a:effectLst>
                <a:latin typeface="+mj-lt"/>
              </a:rPr>
              <a:t>Overview of Complaints Data</a:t>
            </a:r>
          </a:p>
        </p:txBody>
      </p:sp>
    </p:spTree>
    <p:extLst>
      <p:ext uri="{BB962C8B-B14F-4D97-AF65-F5344CB8AC3E}">
        <p14:creationId xmlns:p14="http://schemas.microsoft.com/office/powerpoint/2010/main" val="2474565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26572"/>
            <a:ext cx="12192000" cy="3448594"/>
          </a:xfrm>
          <a:prstGeom prst="rect">
            <a:avLst/>
          </a:prstGeom>
        </p:spPr>
      </p:pic>
      <p:sp>
        <p:nvSpPr>
          <p:cNvPr id="3" name="TextBox 2"/>
          <p:cNvSpPr txBox="1"/>
          <p:nvPr/>
        </p:nvSpPr>
        <p:spPr>
          <a:xfrm>
            <a:off x="0" y="3997234"/>
            <a:ext cx="12192000" cy="369332"/>
          </a:xfrm>
          <a:prstGeom prst="rect">
            <a:avLst/>
          </a:prstGeom>
          <a:noFill/>
        </p:spPr>
        <p:txBody>
          <a:bodyPr wrap="square" rtlCol="0">
            <a:spAutoFit/>
          </a:bodyPr>
          <a:lstStyle/>
          <a:p>
            <a:r>
              <a:rPr lang="en-US" dirty="0" smtClean="0"/>
              <a:t>Note-: Click on the hyper links to know about the details analysis of the above individual complaints.</a:t>
            </a:r>
            <a:endParaRPr lang="en-IN" dirty="0"/>
          </a:p>
        </p:txBody>
      </p:sp>
      <p:sp>
        <p:nvSpPr>
          <p:cNvPr id="4" name="TextBox 3"/>
          <p:cNvSpPr txBox="1"/>
          <p:nvPr/>
        </p:nvSpPr>
        <p:spPr>
          <a:xfrm>
            <a:off x="0" y="4403968"/>
            <a:ext cx="121920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Unauthorized Trades (44.07%) -  </a:t>
            </a:r>
            <a:r>
              <a:rPr lang="en-US" b="1" dirty="0" smtClean="0">
                <a:hlinkClick r:id="rId3" action="ppaction://hlinksldjump"/>
              </a:rPr>
              <a:t>Click Here</a:t>
            </a:r>
            <a:endParaRPr lang="en-IN" b="1" dirty="0"/>
          </a:p>
        </p:txBody>
      </p:sp>
      <p:sp>
        <p:nvSpPr>
          <p:cNvPr id="5" name="TextBox 4"/>
          <p:cNvSpPr txBox="1"/>
          <p:nvPr/>
        </p:nvSpPr>
        <p:spPr>
          <a:xfrm>
            <a:off x="0" y="4773300"/>
            <a:ext cx="121920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Unauthorized Business Practices (34.75%) – </a:t>
            </a:r>
            <a:r>
              <a:rPr lang="en-US" dirty="0" smtClean="0">
                <a:hlinkClick r:id="rId4" action="ppaction://hlinksldjump"/>
              </a:rPr>
              <a:t>Click Here</a:t>
            </a:r>
            <a:endParaRPr lang="en-IN" b="1" dirty="0"/>
          </a:p>
        </p:txBody>
      </p:sp>
      <p:sp>
        <p:nvSpPr>
          <p:cNvPr id="6" name="TextBox 5"/>
          <p:cNvSpPr txBox="1"/>
          <p:nvPr/>
        </p:nvSpPr>
        <p:spPr>
          <a:xfrm>
            <a:off x="0" y="5142632"/>
            <a:ext cx="121920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Brokerage Issue (10.17%) – </a:t>
            </a:r>
            <a:r>
              <a:rPr lang="en-US" dirty="0" smtClean="0">
                <a:hlinkClick r:id="rId5" action="ppaction://hlinksldjump"/>
              </a:rPr>
              <a:t>Click Here</a:t>
            </a:r>
            <a:endParaRPr lang="en-IN" b="1" dirty="0"/>
          </a:p>
        </p:txBody>
      </p:sp>
      <p:sp>
        <p:nvSpPr>
          <p:cNvPr id="7" name="TextBox 6"/>
          <p:cNvSpPr txBox="1"/>
          <p:nvPr/>
        </p:nvSpPr>
        <p:spPr>
          <a:xfrm>
            <a:off x="0" y="5522679"/>
            <a:ext cx="121920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Password Taken (7.63%) – </a:t>
            </a:r>
            <a:endParaRPr lang="en-IN" b="1" dirty="0"/>
          </a:p>
        </p:txBody>
      </p:sp>
      <p:sp>
        <p:nvSpPr>
          <p:cNvPr id="8" name="TextBox 7"/>
          <p:cNvSpPr txBox="1"/>
          <p:nvPr/>
        </p:nvSpPr>
        <p:spPr>
          <a:xfrm>
            <a:off x="-95794" y="5927728"/>
            <a:ext cx="121920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Others (1.69%) </a:t>
            </a:r>
            <a:endParaRPr lang="en-IN" b="1" dirty="0"/>
          </a:p>
        </p:txBody>
      </p:sp>
      <p:sp>
        <p:nvSpPr>
          <p:cNvPr id="9" name="TextBox 8"/>
          <p:cNvSpPr txBox="1"/>
          <p:nvPr/>
        </p:nvSpPr>
        <p:spPr>
          <a:xfrm>
            <a:off x="-95794" y="6297060"/>
            <a:ext cx="1219200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Due to loss (1.70%) </a:t>
            </a:r>
            <a:endParaRPr lang="en-IN" b="1" dirty="0"/>
          </a:p>
        </p:txBody>
      </p:sp>
      <p:sp>
        <p:nvSpPr>
          <p:cNvPr id="10" name="Rectangle 9"/>
          <p:cNvSpPr/>
          <p:nvPr/>
        </p:nvSpPr>
        <p:spPr>
          <a:xfrm>
            <a:off x="3234097" y="-42760"/>
            <a:ext cx="553221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IN" sz="2400" b="1" dirty="0" smtClean="0">
                <a:ln w="6600">
                  <a:solidFill>
                    <a:schemeClr val="accent2"/>
                  </a:solidFill>
                  <a:prstDash val="solid"/>
                </a:ln>
                <a:solidFill>
                  <a:schemeClr val="tx1"/>
                </a:solidFill>
                <a:effectLst>
                  <a:outerShdw blurRad="38100" dist="38100" dir="2700000" algn="tl">
                    <a:srgbClr val="000000">
                      <a:alpha val="43137"/>
                    </a:srgbClr>
                  </a:outerShdw>
                </a:effectLst>
                <a:latin typeface="+mj-lt"/>
              </a:rPr>
              <a:t>NATURE OF COMPLAINTS</a:t>
            </a:r>
            <a:endParaRPr lang="en-IN" sz="2400" b="1" dirty="0">
              <a:ln w="6600">
                <a:solidFill>
                  <a:schemeClr val="accent2"/>
                </a:solidFill>
                <a:prstDash val="solid"/>
              </a:ln>
              <a:solidFill>
                <a:schemeClr val="tx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4020481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4097" y="-42760"/>
            <a:ext cx="553221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IN" sz="2400" b="1" dirty="0" smtClean="0">
                <a:ln w="6600">
                  <a:solidFill>
                    <a:schemeClr val="accent2"/>
                  </a:solidFill>
                  <a:prstDash val="solid"/>
                </a:ln>
                <a:solidFill>
                  <a:schemeClr val="tx1"/>
                </a:solidFill>
                <a:effectLst>
                  <a:outerShdw blurRad="38100" dist="38100" dir="2700000" algn="tl">
                    <a:srgbClr val="000000">
                      <a:alpha val="43137"/>
                    </a:srgbClr>
                  </a:outerShdw>
                </a:effectLst>
                <a:latin typeface="+mj-lt"/>
              </a:rPr>
              <a:t>COMPLAINT RESOLUTION TIME</a:t>
            </a:r>
            <a:endParaRPr lang="en-IN" sz="2400" b="1" dirty="0">
              <a:ln w="6600">
                <a:solidFill>
                  <a:schemeClr val="accent2"/>
                </a:solidFill>
                <a:prstDash val="solid"/>
              </a:ln>
              <a:solidFill>
                <a:schemeClr val="tx1"/>
              </a:solidFill>
              <a:effectLst>
                <a:outerShdw blurRad="38100" dist="38100" dir="2700000" algn="tl">
                  <a:srgbClr val="000000">
                    <a:alpha val="43137"/>
                  </a:srgbClr>
                </a:outerShdw>
              </a:effectLst>
              <a:latin typeface="+mj-lt"/>
            </a:endParaRPr>
          </a:p>
        </p:txBody>
      </p:sp>
      <p:pic>
        <p:nvPicPr>
          <p:cNvPr id="3" name="Picture 2"/>
          <p:cNvPicPr>
            <a:picLocks noChangeAspect="1"/>
          </p:cNvPicPr>
          <p:nvPr/>
        </p:nvPicPr>
        <p:blipFill>
          <a:blip r:embed="rId2"/>
          <a:stretch>
            <a:fillRect/>
          </a:stretch>
        </p:blipFill>
        <p:spPr>
          <a:xfrm>
            <a:off x="6087290" y="764144"/>
            <a:ext cx="6104709" cy="5950165"/>
          </a:xfrm>
          <a:prstGeom prst="rect">
            <a:avLst/>
          </a:prstGeom>
        </p:spPr>
      </p:pic>
      <p:sp>
        <p:nvSpPr>
          <p:cNvPr id="4" name="TextBox 3"/>
          <p:cNvSpPr txBox="1"/>
          <p:nvPr/>
        </p:nvSpPr>
        <p:spPr>
          <a:xfrm>
            <a:off x="353737" y="764144"/>
            <a:ext cx="576071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Data spans four consecutive months.</a:t>
            </a:r>
          </a:p>
          <a:p>
            <a:pPr marL="285750" indent="-285750">
              <a:buFont typeface="Arial" panose="020B0604020202020204" pitchFamily="34" charset="0"/>
              <a:buChar char="•"/>
            </a:pPr>
            <a:r>
              <a:rPr lang="en-US" dirty="0"/>
              <a:t>January 2023 had 40 major complaints, the highest count.</a:t>
            </a:r>
          </a:p>
          <a:p>
            <a:pPr marL="285750" indent="-285750">
              <a:buFont typeface="Arial" panose="020B0604020202020204" pitchFamily="34" charset="0"/>
              <a:buChar char="•"/>
            </a:pPr>
            <a:r>
              <a:rPr lang="en-US" dirty="0"/>
              <a:t>March 2023 also had a notable number of complaints.</a:t>
            </a:r>
          </a:p>
          <a:p>
            <a:pPr marL="285750" indent="-285750">
              <a:buFont typeface="Arial" panose="020B0604020202020204" pitchFamily="34" charset="0"/>
              <a:buChar char="•"/>
            </a:pPr>
            <a:r>
              <a:rPr lang="en-US" dirty="0"/>
              <a:t>December 2022 had only six complaints in comparison.</a:t>
            </a:r>
          </a:p>
          <a:p>
            <a:pPr marL="285750" indent="-285750">
              <a:buFont typeface="Arial" panose="020B0604020202020204" pitchFamily="34" charset="0"/>
              <a:buChar char="•"/>
            </a:pPr>
            <a:r>
              <a:rPr lang="en-US" dirty="0"/>
              <a:t>February 2023 saw 34 complaints recorded.</a:t>
            </a:r>
          </a:p>
          <a:p>
            <a:pPr marL="285750" indent="-285750">
              <a:buFont typeface="Arial" panose="020B0604020202020204" pitchFamily="34" charset="0"/>
              <a:buChar char="•"/>
            </a:pPr>
            <a:r>
              <a:rPr lang="en-US" dirty="0"/>
              <a:t>Currently, there is an upward trend in our complaints analysis </a:t>
            </a:r>
            <a:r>
              <a:rPr lang="en-US" dirty="0" smtClean="0"/>
              <a:t>efforts negatively.</a:t>
            </a:r>
            <a:endParaRPr lang="en-US" dirty="0"/>
          </a:p>
        </p:txBody>
      </p:sp>
      <p:sp>
        <p:nvSpPr>
          <p:cNvPr id="5" name="TextBox 4"/>
          <p:cNvSpPr txBox="1"/>
          <p:nvPr/>
        </p:nvSpPr>
        <p:spPr>
          <a:xfrm>
            <a:off x="114250" y="3739226"/>
            <a:ext cx="6000206" cy="2554545"/>
          </a:xfrm>
          <a:prstGeom prst="rect">
            <a:avLst/>
          </a:prstGeom>
          <a:noFill/>
        </p:spPr>
        <p:txBody>
          <a:bodyPr wrap="square" rtlCol="0">
            <a:spAutoFit/>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Overall average complaint resolution time: 20.58 days.</a:t>
            </a:r>
          </a:p>
          <a:p>
            <a:pPr marL="285750" indent="-285750">
              <a:buFont typeface="Arial" panose="020B0604020202020204" pitchFamily="34" charset="0"/>
              <a:buChar char="•"/>
            </a:pPr>
            <a:r>
              <a:rPr lang="en-US" sz="1600" dirty="0"/>
              <a:t>Unethical business practices complaints resolved in 24 days on average.</a:t>
            </a:r>
          </a:p>
          <a:p>
            <a:pPr marL="285750" indent="-285750">
              <a:buFont typeface="Arial" panose="020B0604020202020204" pitchFamily="34" charset="0"/>
              <a:buChar char="•"/>
            </a:pPr>
            <a:r>
              <a:rPr lang="en-US" sz="1600" dirty="0"/>
              <a:t>Brokerage issues addressed within 22 days on average.</a:t>
            </a:r>
          </a:p>
          <a:p>
            <a:pPr marL="285750" indent="-285750">
              <a:buFont typeface="Arial" panose="020B0604020202020204" pitchFamily="34" charset="0"/>
              <a:buChar char="•"/>
            </a:pPr>
            <a:r>
              <a:rPr lang="en-US" sz="1600" dirty="0"/>
              <a:t>Resolution time for complaints related to loss: 21 days.</a:t>
            </a:r>
          </a:p>
          <a:p>
            <a:pPr marL="285750" indent="-285750">
              <a:buFont typeface="Arial" panose="020B0604020202020204" pitchFamily="34" charset="0"/>
              <a:buChar char="•"/>
            </a:pPr>
            <a:r>
              <a:rPr lang="en-US" sz="1600" dirty="0"/>
              <a:t>Unauthorized trades resolved within 20 days on average.</a:t>
            </a:r>
          </a:p>
          <a:p>
            <a:pPr marL="285750" indent="-285750">
              <a:buFont typeface="Arial" panose="020B0604020202020204" pitchFamily="34" charset="0"/>
              <a:buChar char="•"/>
            </a:pPr>
            <a:r>
              <a:rPr lang="en-US" sz="1600" dirty="0"/>
              <a:t>High loss complaints resolved within 15 days on average.</a:t>
            </a:r>
          </a:p>
          <a:p>
            <a:pPr marL="285750" indent="-285750">
              <a:buFont typeface="Arial" panose="020B0604020202020204" pitchFamily="34" charset="0"/>
              <a:buChar char="•"/>
            </a:pPr>
            <a:r>
              <a:rPr lang="en-US" sz="1600" dirty="0"/>
              <a:t>Complaints related to unauthorized ID/password usage resolved in 09 days on average.</a:t>
            </a:r>
            <a:endParaRPr lang="en-US" sz="1600" dirty="0"/>
          </a:p>
        </p:txBody>
      </p:sp>
    </p:spTree>
    <p:extLst>
      <p:ext uri="{BB962C8B-B14F-4D97-AF65-F5344CB8AC3E}">
        <p14:creationId xmlns:p14="http://schemas.microsoft.com/office/powerpoint/2010/main" val="1213988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33739"/>
            <a:ext cx="5603967" cy="3262543"/>
          </a:xfrm>
          <a:prstGeom prst="rect">
            <a:avLst/>
          </a:prstGeom>
        </p:spPr>
      </p:pic>
      <p:pic>
        <p:nvPicPr>
          <p:cNvPr id="3" name="Picture 2"/>
          <p:cNvPicPr>
            <a:picLocks noChangeAspect="1"/>
          </p:cNvPicPr>
          <p:nvPr/>
        </p:nvPicPr>
        <p:blipFill>
          <a:blip r:embed="rId3"/>
          <a:stretch>
            <a:fillRect/>
          </a:stretch>
        </p:blipFill>
        <p:spPr>
          <a:xfrm>
            <a:off x="5603966" y="733916"/>
            <a:ext cx="6264863" cy="2819182"/>
          </a:xfrm>
          <a:prstGeom prst="rect">
            <a:avLst/>
          </a:prstGeom>
        </p:spPr>
      </p:pic>
      <p:pic>
        <p:nvPicPr>
          <p:cNvPr id="4" name="Picture 3"/>
          <p:cNvPicPr>
            <a:picLocks noChangeAspect="1"/>
          </p:cNvPicPr>
          <p:nvPr/>
        </p:nvPicPr>
        <p:blipFill>
          <a:blip r:embed="rId4"/>
          <a:stretch>
            <a:fillRect/>
          </a:stretch>
        </p:blipFill>
        <p:spPr>
          <a:xfrm>
            <a:off x="0" y="3767149"/>
            <a:ext cx="5760720" cy="2982344"/>
          </a:xfrm>
          <a:prstGeom prst="rect">
            <a:avLst/>
          </a:prstGeom>
        </p:spPr>
      </p:pic>
      <p:pic>
        <p:nvPicPr>
          <p:cNvPr id="5" name="Picture 4"/>
          <p:cNvPicPr>
            <a:picLocks noChangeAspect="1"/>
          </p:cNvPicPr>
          <p:nvPr/>
        </p:nvPicPr>
        <p:blipFill>
          <a:blip r:embed="rId5"/>
          <a:stretch>
            <a:fillRect/>
          </a:stretch>
        </p:blipFill>
        <p:spPr>
          <a:xfrm>
            <a:off x="5603966" y="3950113"/>
            <a:ext cx="6450335" cy="2907887"/>
          </a:xfrm>
          <a:prstGeom prst="rect">
            <a:avLst/>
          </a:prstGeom>
        </p:spPr>
      </p:pic>
      <p:sp>
        <p:nvSpPr>
          <p:cNvPr id="6" name="Rectangle 5"/>
          <p:cNvSpPr/>
          <p:nvPr/>
        </p:nvSpPr>
        <p:spPr>
          <a:xfrm>
            <a:off x="3234097" y="-42760"/>
            <a:ext cx="553221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US" sz="2400" b="1" dirty="0" smtClean="0">
                <a:ln w="6600">
                  <a:solidFill>
                    <a:schemeClr val="accent2"/>
                  </a:solidFill>
                  <a:prstDash val="solid"/>
                </a:ln>
                <a:solidFill>
                  <a:schemeClr val="tx1"/>
                </a:solidFill>
                <a:effectLst>
                  <a:outerShdw blurRad="38100" dist="38100" dir="2700000" algn="tl">
                    <a:srgbClr val="000000">
                      <a:alpha val="43137"/>
                    </a:srgbClr>
                  </a:outerShdw>
                </a:effectLst>
                <a:latin typeface="+mj-lt"/>
              </a:rPr>
              <a:t>ZONE WISE COMPLAINT NATURE</a:t>
            </a:r>
            <a:endParaRPr lang="en-IN" sz="2400" b="1" dirty="0">
              <a:ln w="6600">
                <a:solidFill>
                  <a:schemeClr val="accent2"/>
                </a:solidFill>
                <a:prstDash val="solid"/>
              </a:ln>
              <a:solidFill>
                <a:schemeClr val="tx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2971295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0" y="991628"/>
            <a:ext cx="7620000" cy="5866371"/>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448466479"/>
              </p:ext>
            </p:extLst>
          </p:nvPr>
        </p:nvGraphicFramePr>
        <p:xfrm>
          <a:off x="0" y="991628"/>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09006" y="3734828"/>
            <a:ext cx="3566160" cy="2308324"/>
          </a:xfrm>
          <a:prstGeom prst="rect">
            <a:avLst/>
          </a:prstGeom>
          <a:noFill/>
        </p:spPr>
        <p:txBody>
          <a:bodyPr wrap="square" rtlCol="0">
            <a:spAutoFit/>
          </a:bodyPr>
          <a:lstStyle/>
          <a:p>
            <a:r>
              <a:rPr lang="en-US" dirty="0"/>
              <a:t/>
            </a:r>
            <a:br>
              <a:rPr lang="en-US" dirty="0"/>
            </a:br>
            <a:r>
              <a:rPr lang="en-US" dirty="0"/>
              <a:t>"We manage three categories of amounts: 'Amount Involved' representing 100% of the total, 'Amount Claimed' covering 65.84%, and 'Amount Paid' comprising 5.38% of the total sum."</a:t>
            </a:r>
            <a:endParaRPr lang="en-IN" dirty="0"/>
          </a:p>
        </p:txBody>
      </p:sp>
      <p:sp>
        <p:nvSpPr>
          <p:cNvPr id="9" name="Rectangle 8"/>
          <p:cNvSpPr/>
          <p:nvPr/>
        </p:nvSpPr>
        <p:spPr>
          <a:xfrm>
            <a:off x="2468880" y="-42760"/>
            <a:ext cx="6297435" cy="461665"/>
          </a:xfrm>
          <a:prstGeom prst="rect">
            <a:avLst/>
          </a:prstGeom>
        </p:spPr>
        <p:style>
          <a:lnRef idx="1">
            <a:schemeClr val="accent3"/>
          </a:lnRef>
          <a:fillRef idx="2">
            <a:schemeClr val="accent3"/>
          </a:fillRef>
          <a:effectRef idx="1">
            <a:schemeClr val="accent3"/>
          </a:effectRef>
          <a:fontRef idx="minor">
            <a:schemeClr val="dk1"/>
          </a:fontRef>
        </p:style>
        <p:txBody>
          <a:bodyPr wrap="square" lIns="91440" tIns="45720" rIns="91440" bIns="45720">
            <a:spAutoFit/>
          </a:bodyPr>
          <a:lstStyle/>
          <a:p>
            <a:pPr algn="ctr"/>
            <a:r>
              <a:rPr lang="en-IN" sz="2400" b="1" dirty="0" smtClean="0">
                <a:ln w="6600">
                  <a:solidFill>
                    <a:schemeClr val="accent2"/>
                  </a:solidFill>
                  <a:prstDash val="solid"/>
                </a:ln>
                <a:solidFill>
                  <a:schemeClr val="tx1"/>
                </a:solidFill>
                <a:effectLst>
                  <a:outerShdw blurRad="38100" dist="38100" dir="2700000" algn="tl">
                    <a:srgbClr val="000000">
                      <a:alpha val="43137"/>
                    </a:srgbClr>
                  </a:outerShdw>
                </a:effectLst>
                <a:latin typeface="+mj-lt"/>
              </a:rPr>
              <a:t>AMOUNT BASED DISTIBUTION ANALYSIS</a:t>
            </a:r>
            <a:endParaRPr lang="en-IN" sz="2400" b="1" dirty="0">
              <a:ln w="6600">
                <a:solidFill>
                  <a:schemeClr val="accent2"/>
                </a:solidFill>
                <a:prstDash val="solid"/>
              </a:ln>
              <a:solidFill>
                <a:schemeClr val="tx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5325829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8423" y="119632"/>
            <a:ext cx="6874639"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Unauthorized Trades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5"/>
          <p:cNvSpPr/>
          <p:nvPr/>
        </p:nvSpPr>
        <p:spPr>
          <a:xfrm>
            <a:off x="0" y="1236771"/>
            <a:ext cx="3331029" cy="5324535"/>
          </a:xfrm>
          <a:prstGeom prst="rect">
            <a:avLst/>
          </a:prstGeom>
        </p:spPr>
        <p:txBody>
          <a:bodyPr wrap="square">
            <a:spAutoFit/>
          </a:bodyPr>
          <a:lstStyle/>
          <a:p>
            <a:endParaRPr lang="en-US" dirty="0"/>
          </a:p>
          <a:p>
            <a:pPr marL="285750" indent="-285750">
              <a:buFont typeface="Arial" panose="020B0604020202020204" pitchFamily="34" charset="0"/>
              <a:buChar char="•"/>
            </a:pPr>
            <a:r>
              <a:rPr lang="en-US" sz="1400" dirty="0"/>
              <a:t>Forced manual trades despite client's preference for </a:t>
            </a:r>
            <a:r>
              <a:rPr lang="en-US" sz="1400" dirty="0" err="1"/>
              <a:t>algo</a:t>
            </a:r>
            <a:r>
              <a:rPr lang="en-US" sz="1400" dirty="0"/>
              <a:t> trading.</a:t>
            </a:r>
          </a:p>
          <a:p>
            <a:pPr marL="285750" indent="-285750">
              <a:buFont typeface="Arial" panose="020B0604020202020204" pitchFamily="34" charset="0"/>
              <a:buChar char="•"/>
            </a:pPr>
            <a:r>
              <a:rPr lang="en-US" sz="1400" dirty="0"/>
              <a:t>Missing promised stop loss maintenance led to significant losses.</a:t>
            </a:r>
          </a:p>
          <a:p>
            <a:pPr marL="285750" indent="-285750">
              <a:buFont typeface="Arial" panose="020B0604020202020204" pitchFamily="34" charset="0"/>
              <a:buChar char="•"/>
            </a:pPr>
            <a:r>
              <a:rPr lang="en-US" sz="1400" dirty="0"/>
              <a:t>Unauthorized trades due to shared ID passwords and weak verification.</a:t>
            </a:r>
          </a:p>
          <a:p>
            <a:pPr marL="285750" indent="-285750">
              <a:buFont typeface="Arial" panose="020B0604020202020204" pitchFamily="34" charset="0"/>
              <a:buChar char="•"/>
            </a:pPr>
            <a:r>
              <a:rPr lang="en-US" sz="1400" dirty="0"/>
              <a:t>Absence of pre-trade confirmations contributed to unauthorized trades.</a:t>
            </a:r>
          </a:p>
          <a:p>
            <a:pPr marL="285750" indent="-285750">
              <a:buFont typeface="Arial" panose="020B0604020202020204" pitchFamily="34" charset="0"/>
              <a:buChar char="•"/>
            </a:pPr>
            <a:r>
              <a:rPr lang="en-US" sz="1400" dirty="0"/>
              <a:t>Poor communication channels resulted in misunderstandings and errors.</a:t>
            </a:r>
          </a:p>
          <a:p>
            <a:pPr marL="285750" indent="-285750">
              <a:buFont typeface="Arial" panose="020B0604020202020204" pitchFamily="34" charset="0"/>
              <a:buChar char="•"/>
            </a:pPr>
            <a:r>
              <a:rPr lang="en-US" sz="1400" dirty="0"/>
              <a:t>High brokerage charges impacted client investments negatively.</a:t>
            </a:r>
          </a:p>
          <a:p>
            <a:pPr marL="285750" indent="-285750">
              <a:buFont typeface="Arial" panose="020B0604020202020204" pitchFamily="34" charset="0"/>
              <a:buChar char="•"/>
            </a:pPr>
            <a:r>
              <a:rPr lang="en-US" sz="1400" dirty="0"/>
              <a:t>Errors by branch personnel led to unauthorized trades.</a:t>
            </a:r>
          </a:p>
          <a:p>
            <a:pPr marL="285750" indent="-285750">
              <a:buFont typeface="Arial" panose="020B0604020202020204" pitchFamily="34" charset="0"/>
              <a:buChar char="•"/>
            </a:pPr>
            <a:r>
              <a:rPr lang="en-US" sz="1400" dirty="0"/>
              <a:t>Incomplete trade recordings on the cloud hindered dispute resolution.</a:t>
            </a:r>
          </a:p>
          <a:p>
            <a:pPr marL="285750" indent="-285750">
              <a:buFont typeface="Arial" panose="020B0604020202020204" pitchFamily="34" charset="0"/>
              <a:buChar char="•"/>
            </a:pPr>
            <a:r>
              <a:rPr lang="en-US" sz="1400" dirty="0"/>
              <a:t>Instances of trades executed without client authorization.</a:t>
            </a:r>
          </a:p>
          <a:p>
            <a:pPr marL="285750" indent="-285750">
              <a:buFont typeface="Arial" panose="020B0604020202020204" pitchFamily="34" charset="0"/>
              <a:buChar char="•"/>
            </a:pPr>
            <a:r>
              <a:rPr lang="en-US" sz="1400" dirty="0"/>
              <a:t>Transparent fee structures and fair charges are vital for trust.</a:t>
            </a:r>
            <a:endParaRPr lang="en-IN" sz="1400" dirty="0"/>
          </a:p>
        </p:txBody>
      </p:sp>
      <p:sp>
        <p:nvSpPr>
          <p:cNvPr id="7" name="Rectangle 6"/>
          <p:cNvSpPr/>
          <p:nvPr/>
        </p:nvSpPr>
        <p:spPr>
          <a:xfrm>
            <a:off x="590896" y="939658"/>
            <a:ext cx="1887978" cy="30777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400" dirty="0" smtClean="0">
                <a:ln w="0"/>
                <a:solidFill>
                  <a:schemeClr val="tx1"/>
                </a:solidFill>
                <a:effectLst>
                  <a:outerShdw blurRad="38100" dist="19050" dir="2700000" algn="tl" rotWithShape="0">
                    <a:schemeClr val="dk1">
                      <a:alpha val="40000"/>
                    </a:schemeClr>
                  </a:outerShdw>
                </a:effectLst>
              </a:rPr>
              <a:t>RCA</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3331029" y="1504627"/>
            <a:ext cx="4598125" cy="3754874"/>
          </a:xfrm>
          <a:prstGeom prst="rect">
            <a:avLst/>
          </a:prstGeom>
        </p:spPr>
        <p:txBody>
          <a:bodyPr wrap="square">
            <a:spAutoFit/>
          </a:bodyPr>
          <a:lstStyle/>
          <a:p>
            <a:pPr marL="285750" indent="-285750">
              <a:buFont typeface="Arial" panose="020B0604020202020204" pitchFamily="34" charset="0"/>
              <a:buChar char="•"/>
            </a:pPr>
            <a:r>
              <a:rPr lang="en-US" sz="1400" dirty="0"/>
              <a:t>Submitted reply to the exchange, resulting in closure of the complaint.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Resolved issue by refunding </a:t>
            </a:r>
            <a:r>
              <a:rPr lang="en-US" sz="1400" dirty="0" err="1"/>
              <a:t>Rs</a:t>
            </a:r>
            <a:r>
              <a:rPr lang="en-US" sz="1400" dirty="0"/>
              <a:t>. 14,000 out of </a:t>
            </a:r>
            <a:r>
              <a:rPr lang="en-US" sz="1400" dirty="0" err="1"/>
              <a:t>Rs</a:t>
            </a:r>
            <a:r>
              <a:rPr lang="en-US" sz="1400" dirty="0"/>
              <a:t>. 17,650 brokerage charged.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Reduced future brokerage charges to </a:t>
            </a:r>
            <a:r>
              <a:rPr lang="en-US" sz="1400" dirty="0" err="1"/>
              <a:t>Rs</a:t>
            </a:r>
            <a:r>
              <a:rPr lang="en-US" sz="1400" dirty="0"/>
              <a:t>. 10 per lot for fair trading practices.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Sent multiple emails to branches, ensuring consistent communication and issue resolution.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Continuous efforts made to engage with clients and resolve complaints via emails and calls.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Escalated complex cases to higher authorities, ensuring thorough investigation and resolution.</a:t>
            </a:r>
            <a:endParaRPr lang="en-IN" sz="1400" dirty="0"/>
          </a:p>
        </p:txBody>
      </p:sp>
      <p:sp>
        <p:nvSpPr>
          <p:cNvPr id="10" name="Rectangle 9"/>
          <p:cNvSpPr/>
          <p:nvPr/>
        </p:nvSpPr>
        <p:spPr>
          <a:xfrm>
            <a:off x="3643505" y="1022368"/>
            <a:ext cx="2979617" cy="30777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400" dirty="0" smtClean="0">
                <a:ln w="0"/>
                <a:solidFill>
                  <a:schemeClr val="tx1"/>
                </a:solidFill>
                <a:effectLst>
                  <a:outerShdw blurRad="38100" dist="19050" dir="2700000" algn="tl" rotWithShape="0">
                    <a:schemeClr val="dk1">
                      <a:alpha val="40000"/>
                    </a:schemeClr>
                  </a:outerShdw>
                </a:effectLst>
              </a:rPr>
              <a:t>Action Taken by Branch</a:t>
            </a:r>
            <a:endParaRPr lang="en-US" sz="140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7929154" y="1329277"/>
            <a:ext cx="4230077" cy="5509200"/>
          </a:xfrm>
          <a:prstGeom prst="rect">
            <a:avLst/>
          </a:prstGeom>
        </p:spPr>
        <p:txBody>
          <a:bodyPr wrap="square">
            <a:spAutoFit/>
          </a:bodyPr>
          <a:lstStyle/>
          <a:p>
            <a:pPr marL="171450" indent="-171450">
              <a:buFont typeface="Arial" panose="020B0604020202020204" pitchFamily="34" charset="0"/>
              <a:buChar char="•"/>
            </a:pPr>
            <a:r>
              <a:rPr lang="en-US" sz="1100" dirty="0"/>
              <a:t>Implement strict pre-trade confirmation protocols to ensure client consent before executing any trades.</a:t>
            </a:r>
          </a:p>
          <a:p>
            <a:endParaRPr lang="en-US" sz="1100" dirty="0"/>
          </a:p>
          <a:p>
            <a:pPr marL="171450" indent="-171450">
              <a:buFont typeface="Arial" panose="020B0604020202020204" pitchFamily="34" charset="0"/>
              <a:buChar char="•"/>
            </a:pPr>
            <a:r>
              <a:rPr lang="en-US" sz="1100" dirty="0"/>
              <a:t>Strengthen cybersecurity measures to prevent unauthorized access and trading on client accounts.</a:t>
            </a:r>
          </a:p>
          <a:p>
            <a:endParaRPr lang="en-US" sz="1100" dirty="0"/>
          </a:p>
          <a:p>
            <a:pPr marL="171450" indent="-171450">
              <a:buFont typeface="Arial" panose="020B0604020202020204" pitchFamily="34" charset="0"/>
              <a:buChar char="•"/>
            </a:pPr>
            <a:r>
              <a:rPr lang="en-US" sz="1100" dirty="0"/>
              <a:t>Conduct regular training sessions for employees to emphasize the importance of client authorization and ethical trading practices.</a:t>
            </a:r>
          </a:p>
          <a:p>
            <a:endParaRPr lang="en-US" sz="1100" dirty="0"/>
          </a:p>
          <a:p>
            <a:pPr marL="171450" indent="-171450">
              <a:buFont typeface="Arial" panose="020B0604020202020204" pitchFamily="34" charset="0"/>
              <a:buChar char="•"/>
            </a:pPr>
            <a:r>
              <a:rPr lang="en-US" sz="1100" dirty="0"/>
              <a:t>Establish a robust complaint tracking system to monitor the status of each complaint and ensure timely resolution.</a:t>
            </a:r>
          </a:p>
          <a:p>
            <a:endParaRPr lang="en-US" sz="1100" dirty="0"/>
          </a:p>
          <a:p>
            <a:pPr marL="171450" indent="-171450">
              <a:buFont typeface="Arial" panose="020B0604020202020204" pitchFamily="34" charset="0"/>
              <a:buChar char="•"/>
            </a:pPr>
            <a:r>
              <a:rPr lang="en-US" sz="1100" dirty="0"/>
              <a:t>Enhance communication channels between clients and branch employees to address concerns promptly.</a:t>
            </a:r>
          </a:p>
          <a:p>
            <a:endParaRPr lang="en-US" sz="1100" dirty="0"/>
          </a:p>
          <a:p>
            <a:pPr marL="171450" indent="-171450">
              <a:buFont typeface="Arial" panose="020B0604020202020204" pitchFamily="34" charset="0"/>
              <a:buChar char="•"/>
            </a:pPr>
            <a:r>
              <a:rPr lang="en-US" sz="1100" dirty="0"/>
              <a:t>Develop a comprehensive client education program to educate clients about trading practices, risks, and safeguards.</a:t>
            </a:r>
          </a:p>
          <a:p>
            <a:endParaRPr lang="en-US" sz="1100" dirty="0"/>
          </a:p>
          <a:p>
            <a:pPr marL="171450" indent="-171450">
              <a:buFont typeface="Arial" panose="020B0604020202020204" pitchFamily="34" charset="0"/>
              <a:buChar char="•"/>
            </a:pPr>
            <a:r>
              <a:rPr lang="en-US" sz="1100" dirty="0"/>
              <a:t>Introduce a mandatory two-factor authentication process for all trades, adding an extra layer of security.</a:t>
            </a:r>
          </a:p>
          <a:p>
            <a:endParaRPr lang="en-US" sz="1100" dirty="0"/>
          </a:p>
          <a:p>
            <a:pPr marL="171450" indent="-171450">
              <a:buFont typeface="Arial" panose="020B0604020202020204" pitchFamily="34" charset="0"/>
              <a:buChar char="•"/>
            </a:pPr>
            <a:r>
              <a:rPr lang="en-US" sz="1100" dirty="0"/>
              <a:t>Implement a thorough review of all trades, ensuring adherence to regulations and client consent.</a:t>
            </a:r>
          </a:p>
          <a:p>
            <a:endParaRPr lang="en-US" sz="1100" dirty="0"/>
          </a:p>
          <a:p>
            <a:pPr marL="171450" indent="-171450">
              <a:buFont typeface="Arial" panose="020B0604020202020204" pitchFamily="34" charset="0"/>
              <a:buChar char="•"/>
            </a:pPr>
            <a:r>
              <a:rPr lang="en-US" sz="1100" dirty="0"/>
              <a:t>Periodically audit branch activities to identify and rectify potential issues related to client complaints.</a:t>
            </a:r>
          </a:p>
          <a:p>
            <a:endParaRPr lang="en-US" sz="1100" dirty="0"/>
          </a:p>
          <a:p>
            <a:pPr marL="171450" indent="-171450">
              <a:buFont typeface="Arial" panose="020B0604020202020204" pitchFamily="34" charset="0"/>
              <a:buChar char="•"/>
            </a:pPr>
            <a:r>
              <a:rPr lang="en-US" sz="1100" dirty="0"/>
              <a:t>Foster a culture of transparency and accountability within the organization, encouraging employees to report any unethical practices promptly.</a:t>
            </a:r>
            <a:endParaRPr lang="en-IN" sz="1100" dirty="0"/>
          </a:p>
        </p:txBody>
      </p:sp>
      <p:sp>
        <p:nvSpPr>
          <p:cNvPr id="14" name="Rectangle 13"/>
          <p:cNvSpPr/>
          <p:nvPr/>
        </p:nvSpPr>
        <p:spPr>
          <a:xfrm>
            <a:off x="7929154" y="909034"/>
            <a:ext cx="2979617" cy="307777"/>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400" dirty="0" smtClean="0">
                <a:ln w="0"/>
                <a:solidFill>
                  <a:schemeClr val="tx1"/>
                </a:solidFill>
                <a:effectLst>
                  <a:outerShdw blurRad="38100" dist="19050" dir="2700000" algn="tl" rotWithShape="0">
                    <a:schemeClr val="dk1">
                      <a:alpha val="40000"/>
                    </a:schemeClr>
                  </a:outerShdw>
                </a:effectLst>
              </a:rPr>
              <a:t>Action To Be Taken</a:t>
            </a:r>
            <a:endParaRPr lang="en-US" sz="1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54934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281</TotalTime>
  <Words>2165</Words>
  <Application>Microsoft Office PowerPoint</Application>
  <PresentationFormat>Widescreen</PresentationFormat>
  <Paragraphs>212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NATURE OF COMPLAINTS </vt:lpstr>
      <vt:lpstr>Introduction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NATURE OF COMPLAINTS</dc:title>
  <dc:creator>User</dc:creator>
  <cp:lastModifiedBy>User</cp:lastModifiedBy>
  <cp:revision>22</cp:revision>
  <dcterms:created xsi:type="dcterms:W3CDTF">2023-10-08T08:46:58Z</dcterms:created>
  <dcterms:modified xsi:type="dcterms:W3CDTF">2023-10-08T15:00:23Z</dcterms:modified>
</cp:coreProperties>
</file>