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60" r:id="rId25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40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R2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SGD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E-4BB5-854D-EE39C71D2D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Rigded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E-4BB5-854D-EE39C71D2D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2E-4BB5-854D-EE39C71D2D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0.59599999999999997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2E-4BB5-854D-EE39C71D2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37904"/>
        <c:axId val="398280640"/>
      </c:barChart>
      <c:catAx>
        <c:axId val="39513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98280640"/>
        <c:crosses val="autoZero"/>
        <c:auto val="1"/>
        <c:lblAlgn val="ctr"/>
        <c:lblOffset val="100"/>
        <c:noMultiLvlLbl val="0"/>
      </c:catAx>
      <c:valAx>
        <c:axId val="39828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9513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SGD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19.221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E-4BB5-854D-EE39C71D2D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Rigded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Sheet1!$C$2</c:f>
              <c:numCache>
                <c:formatCode>#,##0</c:formatCode>
                <c:ptCount val="1"/>
                <c:pt idx="0">
                  <c:v>2.1560000000000001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E-4BB5-854D-EE39C71D2D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151.529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2E-4BB5-854D-EE39C71D2D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9.1639999999999997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2E-4BB5-854D-EE39C71D2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37904"/>
        <c:axId val="398280640"/>
      </c:barChart>
      <c:catAx>
        <c:axId val="39513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98280640"/>
        <c:crosses val="autoZero"/>
        <c:auto val="1"/>
        <c:lblAlgn val="ctr"/>
        <c:lblOffset val="100"/>
        <c:noMultiLvlLbl val="0"/>
      </c:catAx>
      <c:valAx>
        <c:axId val="39828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39513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sz="1600" kern="1200" baseline="0" noProof="0" dirty="0"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Gill Sans MT" panose="020B0502020104020203"/>
              <a:ea typeface="+mn-ea"/>
              <a:cs typeface="+mn-cs"/>
            </a:rPr>
            <a:t>Introduction</a:t>
          </a:r>
          <a:endParaRPr lang="el-GR" sz="1600" kern="1200" baseline="0" noProof="0" dirty="0">
            <a:solidFill>
              <a:srgbClr val="FFFFFF"/>
            </a:solidFill>
            <a:effectLst>
              <a:glow rad="152400">
                <a:srgbClr val="FFFFFF">
                  <a:alpha val="19000"/>
                </a:srgbClr>
              </a:glow>
            </a:effectLst>
            <a:latin typeface="Gill Sans MT" panose="020B0502020104020203"/>
            <a:ea typeface="+mn-ea"/>
            <a:cs typeface="+mn-cs"/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</a:t>
          </a:r>
          <a:r>
            <a:rPr lang="en-U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Overview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Exploratory Data Analysis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95BCAFF7-45BF-46F6-849A-1384E44C6B3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 Results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88010E4A-0B93-4138-AFDE-DD760668860E}" type="parTrans" cxnId="{472F7548-F430-4122-A82E-A2AA4CE43BDE}">
      <dgm:prSet/>
      <dgm:spPr/>
      <dgm:t>
        <a:bodyPr/>
        <a:lstStyle/>
        <a:p>
          <a:endParaRPr lang="el-GR"/>
        </a:p>
      </dgm:t>
    </dgm:pt>
    <dgm:pt modelId="{85824DBB-E616-4B19-911F-656530AFC3B3}" type="sibTrans" cxnId="{472F7548-F430-4122-A82E-A2AA4CE43BDE}">
      <dgm:prSet/>
      <dgm:spPr/>
      <dgm:t>
        <a:bodyPr/>
        <a:lstStyle/>
        <a:p>
          <a:endParaRPr lang="el-GR"/>
        </a:p>
      </dgm:t>
    </dgm:pt>
    <dgm:pt modelId="{94D833E4-541E-451E-9B37-FC0388EF308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 Comparison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4BCAA6E-1FE9-4963-BB1F-3ED0A67CB12C}" type="parTrans" cxnId="{FF65BF87-0183-49F5-81C8-5CE2853BCE0F}">
      <dgm:prSet/>
      <dgm:spPr/>
      <dgm:t>
        <a:bodyPr/>
        <a:lstStyle/>
        <a:p>
          <a:endParaRPr lang="el-GR"/>
        </a:p>
      </dgm:t>
    </dgm:pt>
    <dgm:pt modelId="{267382BD-766F-4C4A-B5AF-46F7149B22B6}" type="sibTrans" cxnId="{FF65BF87-0183-49F5-81C8-5CE2853BCE0F}">
      <dgm:prSet/>
      <dgm:spPr/>
      <dgm:t>
        <a:bodyPr/>
        <a:lstStyle/>
        <a:p>
          <a:endParaRPr lang="el-GR"/>
        </a:p>
      </dgm:t>
    </dgm:pt>
    <dgm:pt modelId="{270A0C72-5F0E-4F9A-8582-078F01B6AAC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Conclusion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05DB1848-386D-44A9-BCBB-0839E9438B22}" type="parTrans" cxnId="{DB9BD081-36F4-40E6-B18E-56AF5ACD7F89}">
      <dgm:prSet/>
      <dgm:spPr/>
      <dgm:t>
        <a:bodyPr/>
        <a:lstStyle/>
        <a:p>
          <a:endParaRPr lang="el-GR"/>
        </a:p>
      </dgm:t>
    </dgm:pt>
    <dgm:pt modelId="{A4CB4C77-D26D-4348-93A5-506B804BB1AD}" type="sibTrans" cxnId="{DB9BD081-36F4-40E6-B18E-56AF5ACD7F89}">
      <dgm:prSet/>
      <dgm:spPr/>
      <dgm:t>
        <a:bodyPr/>
        <a:lstStyle/>
        <a:p>
          <a:endParaRPr lang="el-GR"/>
        </a:p>
      </dgm:t>
    </dgm:pt>
    <dgm:pt modelId="{5C44346C-6C0E-46DB-B903-58601521314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Preprocessing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5B11EBCD-51A1-43CC-BCB5-263F48C0E6D9}" type="sibTrans" cxnId="{8D2B4C9F-4715-42B0-B924-C6AD777E9180}">
      <dgm:prSet/>
      <dgm:spPr/>
      <dgm:t>
        <a:bodyPr/>
        <a:lstStyle/>
        <a:p>
          <a:endParaRPr lang="el-GR"/>
        </a:p>
      </dgm:t>
    </dgm:pt>
    <dgm:pt modelId="{01B77994-FB0A-436B-9CBE-8C3564E14216}" type="parTrans" cxnId="{8D2B4C9F-4715-42B0-B924-C6AD777E9180}">
      <dgm:prSet/>
      <dgm:spPr/>
      <dgm:t>
        <a:bodyPr/>
        <a:lstStyle/>
        <a:p>
          <a:endParaRPr lang="el-GR"/>
        </a:p>
      </dgm:t>
    </dgm:pt>
    <dgm:pt modelId="{66D5ABE0-3B4E-4363-B1B8-9A15A3B577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 Analysis</a:t>
          </a:r>
          <a:endParaRPr lang="el-G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69BADA72-CDD4-4321-B4CA-90692E2D2338}" type="sibTrans" cxnId="{15658C65-C339-4CCA-B675-94E06BD19AA0}">
      <dgm:prSet/>
      <dgm:spPr/>
      <dgm:t>
        <a:bodyPr/>
        <a:lstStyle/>
        <a:p>
          <a:endParaRPr lang="el-GR"/>
        </a:p>
      </dgm:t>
    </dgm:pt>
    <dgm:pt modelId="{24C66F74-02FE-463B-86D5-E5997C02834E}" type="parTrans" cxnId="{15658C65-C339-4CCA-B675-94E06BD19AA0}">
      <dgm:prSet/>
      <dgm:spPr/>
      <dgm:t>
        <a:bodyPr/>
        <a:lstStyle/>
        <a:p>
          <a:endParaRPr lang="el-GR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8" custScaleY="93414" custLinFactNeighborX="-2" custLinFactNeighborY="-6920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8" custScaleX="103593" custScaleY="103593" custLinFactNeighborX="-5915" custLinFactNeighborY="-291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8" custScaleY="89916" custLinFactNeighborX="-476" custLinFactNeighborY="-6315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8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8" custScaleX="99267" custScaleY="992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8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8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8" custScaleX="108427" custScaleY="10842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8">
        <dgm:presLayoutVars>
          <dgm:chMax val="0"/>
          <dgm:chPref val="0"/>
        </dgm:presLayoutVars>
      </dgm:prSet>
      <dgm:spPr/>
    </dgm:pt>
    <dgm:pt modelId="{80D1DACA-0AA6-4F85-9F8E-35F8D4A6569E}" type="pres">
      <dgm:prSet presAssocID="{C79B0F2C-DDB4-44EB-89F7-717146B88B10}" presName="sibTrans" presStyleCnt="0"/>
      <dgm:spPr/>
    </dgm:pt>
    <dgm:pt modelId="{A9748280-7060-4D6B-B94B-375A0869F61C}" type="pres">
      <dgm:prSet presAssocID="{5C44346C-6C0E-46DB-B903-58601521314B}" presName="compNode" presStyleCnt="0"/>
      <dgm:spPr/>
    </dgm:pt>
    <dgm:pt modelId="{B0B187A8-296A-40D2-AC70-1220365227AB}" type="pres">
      <dgm:prSet presAssocID="{5C44346C-6C0E-46DB-B903-58601521314B}" presName="bgRect" presStyleLbl="bgShp" presStyleIdx="3" presStyleCnt="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EFF82C5B-6498-43D1-AFEB-1EE0F3A49DCE}" type="pres">
      <dgm:prSet presAssocID="{5C44346C-6C0E-46DB-B903-58601521314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9C14284D-3CCA-4BAD-9342-42143BDC514F}" type="pres">
      <dgm:prSet presAssocID="{5C44346C-6C0E-46DB-B903-58601521314B}" presName="spaceRect" presStyleCnt="0"/>
      <dgm:spPr/>
    </dgm:pt>
    <dgm:pt modelId="{C8EA47EC-E89D-48A5-BC06-A616B88D385B}" type="pres">
      <dgm:prSet presAssocID="{5C44346C-6C0E-46DB-B903-58601521314B}" presName="parTx" presStyleLbl="revTx" presStyleIdx="3" presStyleCnt="8">
        <dgm:presLayoutVars>
          <dgm:chMax val="0"/>
          <dgm:chPref val="0"/>
        </dgm:presLayoutVars>
      </dgm:prSet>
      <dgm:spPr/>
    </dgm:pt>
    <dgm:pt modelId="{CBC94625-7384-4894-AEA4-916FF0798E1F}" type="pres">
      <dgm:prSet presAssocID="{5B11EBCD-51A1-43CC-BCB5-263F48C0E6D9}" presName="sibTrans" presStyleCnt="0"/>
      <dgm:spPr/>
    </dgm:pt>
    <dgm:pt modelId="{DF0F5AF7-F321-4D6C-A134-28588E1177D0}" type="pres">
      <dgm:prSet presAssocID="{95BCAFF7-45BF-46F6-849A-1384E44C6B30}" presName="compNode" presStyleCnt="0"/>
      <dgm:spPr/>
    </dgm:pt>
    <dgm:pt modelId="{8640B0DA-A274-49C5-BF95-7DCA9971B798}" type="pres">
      <dgm:prSet presAssocID="{95BCAFF7-45BF-46F6-849A-1384E44C6B30}" presName="bgRect" presStyleLbl="bgShp" presStyleIdx="4" presStyleCnt="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F8815976-923E-4E5A-8EE4-356B2A9E9068}" type="pres">
      <dgm:prSet presAssocID="{95BCAFF7-45BF-46F6-849A-1384E44C6B3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AE5B5987-E05A-405E-9183-2A502D5FE471}" type="pres">
      <dgm:prSet presAssocID="{95BCAFF7-45BF-46F6-849A-1384E44C6B30}" presName="spaceRect" presStyleCnt="0"/>
      <dgm:spPr/>
    </dgm:pt>
    <dgm:pt modelId="{AEAAD5D6-C998-411F-A6B0-59D14A0A659F}" type="pres">
      <dgm:prSet presAssocID="{95BCAFF7-45BF-46F6-849A-1384E44C6B30}" presName="parTx" presStyleLbl="revTx" presStyleIdx="4" presStyleCnt="8">
        <dgm:presLayoutVars>
          <dgm:chMax val="0"/>
          <dgm:chPref val="0"/>
        </dgm:presLayoutVars>
      </dgm:prSet>
      <dgm:spPr/>
    </dgm:pt>
    <dgm:pt modelId="{2F4D8C88-5C81-41AB-8E11-493F0614CBF3}" type="pres">
      <dgm:prSet presAssocID="{85824DBB-E616-4B19-911F-656530AFC3B3}" presName="sibTrans" presStyleCnt="0"/>
      <dgm:spPr/>
    </dgm:pt>
    <dgm:pt modelId="{8B0E4652-FDEC-4D83-8DAC-16CFE15319B0}" type="pres">
      <dgm:prSet presAssocID="{66D5ABE0-3B4E-4363-B1B8-9A15A3B57732}" presName="compNode" presStyleCnt="0"/>
      <dgm:spPr/>
    </dgm:pt>
    <dgm:pt modelId="{46F550D2-9F6D-4043-B9D0-E45CA5173D46}" type="pres">
      <dgm:prSet presAssocID="{66D5ABE0-3B4E-4363-B1B8-9A15A3B57732}" presName="bgRect" presStyleLbl="bgShp" presStyleIdx="5" presStyleCnt="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1EEEB37F-60E3-488A-8358-6EF9B1F0AC05}" type="pres">
      <dgm:prSet presAssocID="{66D5ABE0-3B4E-4363-B1B8-9A15A3B5773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B3E6FD57-1213-4F6A-B964-F82B6FAB9BBA}" type="pres">
      <dgm:prSet presAssocID="{66D5ABE0-3B4E-4363-B1B8-9A15A3B57732}" presName="spaceRect" presStyleCnt="0"/>
      <dgm:spPr/>
    </dgm:pt>
    <dgm:pt modelId="{480B01A7-68E0-4F3A-A417-C1CC8812737B}" type="pres">
      <dgm:prSet presAssocID="{66D5ABE0-3B4E-4363-B1B8-9A15A3B57732}" presName="parTx" presStyleLbl="revTx" presStyleIdx="5" presStyleCnt="8">
        <dgm:presLayoutVars>
          <dgm:chMax val="0"/>
          <dgm:chPref val="0"/>
        </dgm:presLayoutVars>
      </dgm:prSet>
      <dgm:spPr/>
    </dgm:pt>
    <dgm:pt modelId="{4FCF0199-F970-4AA7-9109-F3512C3DF37E}" type="pres">
      <dgm:prSet presAssocID="{69BADA72-CDD4-4321-B4CA-90692E2D2338}" presName="sibTrans" presStyleCnt="0"/>
      <dgm:spPr/>
    </dgm:pt>
    <dgm:pt modelId="{9AC6ED62-15FA-4825-840A-2112714E10C9}" type="pres">
      <dgm:prSet presAssocID="{94D833E4-541E-451E-9B37-FC0388EF3080}" presName="compNode" presStyleCnt="0"/>
      <dgm:spPr/>
    </dgm:pt>
    <dgm:pt modelId="{200E1196-5D9F-40B4-9ADD-1E3F0FBAA51B}" type="pres">
      <dgm:prSet presAssocID="{94D833E4-541E-451E-9B37-FC0388EF3080}" presName="bgRect" presStyleLbl="bgShp" presStyleIdx="6" presStyleCnt="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DB78ADD9-D118-41B7-9825-E74D0C4D38BE}" type="pres">
      <dgm:prSet presAssocID="{94D833E4-541E-451E-9B37-FC0388EF308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7 with solid fill"/>
        </a:ext>
      </dgm:extLst>
    </dgm:pt>
    <dgm:pt modelId="{5B48BA3D-5FE3-4A4F-B089-2486D880C075}" type="pres">
      <dgm:prSet presAssocID="{94D833E4-541E-451E-9B37-FC0388EF3080}" presName="spaceRect" presStyleCnt="0"/>
      <dgm:spPr/>
    </dgm:pt>
    <dgm:pt modelId="{98F4B26B-C682-4017-BFE3-3B0A065EA292}" type="pres">
      <dgm:prSet presAssocID="{94D833E4-541E-451E-9B37-FC0388EF3080}" presName="parTx" presStyleLbl="revTx" presStyleIdx="6" presStyleCnt="8">
        <dgm:presLayoutVars>
          <dgm:chMax val="0"/>
          <dgm:chPref val="0"/>
        </dgm:presLayoutVars>
      </dgm:prSet>
      <dgm:spPr/>
    </dgm:pt>
    <dgm:pt modelId="{2834B1E8-6E59-43AC-A6E6-4036253C51BF}" type="pres">
      <dgm:prSet presAssocID="{267382BD-766F-4C4A-B5AF-46F7149B22B6}" presName="sibTrans" presStyleCnt="0"/>
      <dgm:spPr/>
    </dgm:pt>
    <dgm:pt modelId="{85E96214-2406-4FED-AFAB-09291F2096BA}" type="pres">
      <dgm:prSet presAssocID="{270A0C72-5F0E-4F9A-8582-078F01B6AACE}" presName="compNode" presStyleCnt="0"/>
      <dgm:spPr/>
    </dgm:pt>
    <dgm:pt modelId="{78165F19-EB69-418B-B0B3-1D2BC21BAE03}" type="pres">
      <dgm:prSet presAssocID="{270A0C72-5F0E-4F9A-8582-078F01B6AACE}" presName="bgRect" presStyleLbl="bgShp" presStyleIdx="7" presStyleCnt="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7441C19E-0178-42B7-B3D5-1769984DFF86}" type="pres">
      <dgm:prSet presAssocID="{270A0C72-5F0E-4F9A-8582-078F01B6AAC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E92D2297-8708-4D1A-B4EB-D04392C611F1}" type="pres">
      <dgm:prSet presAssocID="{270A0C72-5F0E-4F9A-8582-078F01B6AACE}" presName="spaceRect" presStyleCnt="0"/>
      <dgm:spPr/>
    </dgm:pt>
    <dgm:pt modelId="{78F1B495-374F-4F41-992C-1323F4D950F2}" type="pres">
      <dgm:prSet presAssocID="{270A0C72-5F0E-4F9A-8582-078F01B6AAC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7BD4B09-F869-4E30-A7AE-8FE7F805DC0F}" type="presOf" srcId="{94D833E4-541E-451E-9B37-FC0388EF3080}" destId="{98F4B26B-C682-4017-BFE3-3B0A065EA292}" srcOrd="0" destOrd="0" presId="urn:microsoft.com/office/officeart/2018/2/layout/IconVerticalSolidList"/>
    <dgm:cxn modelId="{9D366C18-1D33-469C-BA48-F70D49372E5B}" type="presOf" srcId="{95BCAFF7-45BF-46F6-849A-1384E44C6B30}" destId="{AEAAD5D6-C998-411F-A6B0-59D14A0A659F}" srcOrd="0" destOrd="0" presId="urn:microsoft.com/office/officeart/2018/2/layout/IconVerticalSolidList"/>
    <dgm:cxn modelId="{B5C61224-053D-4B54-85C7-CF6A86EAF92C}" type="presOf" srcId="{270A0C72-5F0E-4F9A-8582-078F01B6AACE}" destId="{78F1B495-374F-4F41-992C-1323F4D950F2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15658C65-C339-4CCA-B675-94E06BD19AA0}" srcId="{E1B432F4-5FDB-4518-9272-2F3934AC6AA2}" destId="{66D5ABE0-3B4E-4363-B1B8-9A15A3B57732}" srcOrd="5" destOrd="0" parTransId="{24C66F74-02FE-463B-86D5-E5997C02834E}" sibTransId="{69BADA72-CDD4-4321-B4CA-90692E2D2338}"/>
    <dgm:cxn modelId="{FA47D965-F529-43C5-9567-754376921517}" type="presOf" srcId="{66D5ABE0-3B4E-4363-B1B8-9A15A3B57732}" destId="{480B01A7-68E0-4F3A-A417-C1CC8812737B}" srcOrd="0" destOrd="0" presId="urn:microsoft.com/office/officeart/2018/2/layout/IconVerticalSolidList"/>
    <dgm:cxn modelId="{472F7548-F430-4122-A82E-A2AA4CE43BDE}" srcId="{E1B432F4-5FDB-4518-9272-2F3934AC6AA2}" destId="{95BCAFF7-45BF-46F6-849A-1384E44C6B30}" srcOrd="4" destOrd="0" parTransId="{88010E4A-0B93-4138-AFDE-DD760668860E}" sibTransId="{85824DBB-E616-4B19-911F-656530AFC3B3}"/>
    <dgm:cxn modelId="{DB9BD081-36F4-40E6-B18E-56AF5ACD7F89}" srcId="{E1B432F4-5FDB-4518-9272-2F3934AC6AA2}" destId="{270A0C72-5F0E-4F9A-8582-078F01B6AACE}" srcOrd="7" destOrd="0" parTransId="{05DB1848-386D-44A9-BCBB-0839E9438B22}" sibTransId="{A4CB4C77-D26D-4348-93A5-506B804BB1AD}"/>
    <dgm:cxn modelId="{FF65BF87-0183-49F5-81C8-5CE2853BCE0F}" srcId="{E1B432F4-5FDB-4518-9272-2F3934AC6AA2}" destId="{94D833E4-541E-451E-9B37-FC0388EF3080}" srcOrd="6" destOrd="0" parTransId="{74BCAA6E-1FE9-4963-BB1F-3ED0A67CB12C}" sibTransId="{267382BD-766F-4C4A-B5AF-46F7149B22B6}"/>
    <dgm:cxn modelId="{8D2B4C9F-4715-42B0-B924-C6AD777E9180}" srcId="{E1B432F4-5FDB-4518-9272-2F3934AC6AA2}" destId="{5C44346C-6C0E-46DB-B903-58601521314B}" srcOrd="3" destOrd="0" parTransId="{01B77994-FB0A-436B-9CBE-8C3564E14216}" sibTransId="{5B11EBCD-51A1-43CC-BCB5-263F48C0E6D9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0116E5E8-40D1-41C5-B520-4FAA2F94051E}" type="presOf" srcId="{5C44346C-6C0E-46DB-B903-58601521314B}" destId="{C8EA47EC-E89D-48A5-BC06-A616B88D385B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6B11EFD6-168F-47CE-838D-E4D83F7AEFC3}" type="presParOf" srcId="{D40A0249-41A7-44A6-A657-361E8C18FD42}" destId="{80D1DACA-0AA6-4F85-9F8E-35F8D4A6569E}" srcOrd="5" destOrd="0" presId="urn:microsoft.com/office/officeart/2018/2/layout/IconVerticalSolidList"/>
    <dgm:cxn modelId="{463C35FC-7BD7-44D8-A2A8-AB1D2A689D64}" type="presParOf" srcId="{D40A0249-41A7-44A6-A657-361E8C18FD42}" destId="{A9748280-7060-4D6B-B94B-375A0869F61C}" srcOrd="6" destOrd="0" presId="urn:microsoft.com/office/officeart/2018/2/layout/IconVerticalSolidList"/>
    <dgm:cxn modelId="{B87D4E23-D995-4F46-8427-4AE60A71572F}" type="presParOf" srcId="{A9748280-7060-4D6B-B94B-375A0869F61C}" destId="{B0B187A8-296A-40D2-AC70-1220365227AB}" srcOrd="0" destOrd="0" presId="urn:microsoft.com/office/officeart/2018/2/layout/IconVerticalSolidList"/>
    <dgm:cxn modelId="{8216CCAC-2484-496A-A52D-E0F4B43AD140}" type="presParOf" srcId="{A9748280-7060-4D6B-B94B-375A0869F61C}" destId="{EFF82C5B-6498-43D1-AFEB-1EE0F3A49DCE}" srcOrd="1" destOrd="0" presId="urn:microsoft.com/office/officeart/2018/2/layout/IconVerticalSolidList"/>
    <dgm:cxn modelId="{298E2163-D113-4BB9-8740-506A2FAAEC33}" type="presParOf" srcId="{A9748280-7060-4D6B-B94B-375A0869F61C}" destId="{9C14284D-3CCA-4BAD-9342-42143BDC514F}" srcOrd="2" destOrd="0" presId="urn:microsoft.com/office/officeart/2018/2/layout/IconVerticalSolidList"/>
    <dgm:cxn modelId="{6648364E-5E1B-4D88-B92D-24EA01C19BC9}" type="presParOf" srcId="{A9748280-7060-4D6B-B94B-375A0869F61C}" destId="{C8EA47EC-E89D-48A5-BC06-A616B88D385B}" srcOrd="3" destOrd="0" presId="urn:microsoft.com/office/officeart/2018/2/layout/IconVerticalSolidList"/>
    <dgm:cxn modelId="{68D2C39A-CF91-4489-8CAD-F7C5242DA4F7}" type="presParOf" srcId="{D40A0249-41A7-44A6-A657-361E8C18FD42}" destId="{CBC94625-7384-4894-AEA4-916FF0798E1F}" srcOrd="7" destOrd="0" presId="urn:microsoft.com/office/officeart/2018/2/layout/IconVerticalSolidList"/>
    <dgm:cxn modelId="{5D1F00F4-6DC9-4E9A-BB5E-466952F221E8}" type="presParOf" srcId="{D40A0249-41A7-44A6-A657-361E8C18FD42}" destId="{DF0F5AF7-F321-4D6C-A134-28588E1177D0}" srcOrd="8" destOrd="0" presId="urn:microsoft.com/office/officeart/2018/2/layout/IconVerticalSolidList"/>
    <dgm:cxn modelId="{6DC43F36-FDD5-4FB9-8B4D-563E08AA2C23}" type="presParOf" srcId="{DF0F5AF7-F321-4D6C-A134-28588E1177D0}" destId="{8640B0DA-A274-49C5-BF95-7DCA9971B798}" srcOrd="0" destOrd="0" presId="urn:microsoft.com/office/officeart/2018/2/layout/IconVerticalSolidList"/>
    <dgm:cxn modelId="{7E4FCB83-198B-4BAB-AF60-C54D17BFF941}" type="presParOf" srcId="{DF0F5AF7-F321-4D6C-A134-28588E1177D0}" destId="{F8815976-923E-4E5A-8EE4-356B2A9E9068}" srcOrd="1" destOrd="0" presId="urn:microsoft.com/office/officeart/2018/2/layout/IconVerticalSolidList"/>
    <dgm:cxn modelId="{CC19236F-4515-47A7-934F-1E467B3C28EC}" type="presParOf" srcId="{DF0F5AF7-F321-4D6C-A134-28588E1177D0}" destId="{AE5B5987-E05A-405E-9183-2A502D5FE471}" srcOrd="2" destOrd="0" presId="urn:microsoft.com/office/officeart/2018/2/layout/IconVerticalSolidList"/>
    <dgm:cxn modelId="{8F07652C-AB53-461D-BC38-D99711824AD5}" type="presParOf" srcId="{DF0F5AF7-F321-4D6C-A134-28588E1177D0}" destId="{AEAAD5D6-C998-411F-A6B0-59D14A0A659F}" srcOrd="3" destOrd="0" presId="urn:microsoft.com/office/officeart/2018/2/layout/IconVerticalSolidList"/>
    <dgm:cxn modelId="{23297CAB-BF4D-4418-81C2-540D40270FCA}" type="presParOf" srcId="{D40A0249-41A7-44A6-A657-361E8C18FD42}" destId="{2F4D8C88-5C81-41AB-8E11-493F0614CBF3}" srcOrd="9" destOrd="0" presId="urn:microsoft.com/office/officeart/2018/2/layout/IconVerticalSolidList"/>
    <dgm:cxn modelId="{9A4ACBDA-D8EB-4E7D-9AED-7751BC4C3F64}" type="presParOf" srcId="{D40A0249-41A7-44A6-A657-361E8C18FD42}" destId="{8B0E4652-FDEC-4D83-8DAC-16CFE15319B0}" srcOrd="10" destOrd="0" presId="urn:microsoft.com/office/officeart/2018/2/layout/IconVerticalSolidList"/>
    <dgm:cxn modelId="{1C6B6FE2-C6B2-4BF6-ABD8-664C8F2AE426}" type="presParOf" srcId="{8B0E4652-FDEC-4D83-8DAC-16CFE15319B0}" destId="{46F550D2-9F6D-4043-B9D0-E45CA5173D46}" srcOrd="0" destOrd="0" presId="urn:microsoft.com/office/officeart/2018/2/layout/IconVerticalSolidList"/>
    <dgm:cxn modelId="{D799ED54-ADA2-44E3-939B-02E42027A7BD}" type="presParOf" srcId="{8B0E4652-FDEC-4D83-8DAC-16CFE15319B0}" destId="{1EEEB37F-60E3-488A-8358-6EF9B1F0AC05}" srcOrd="1" destOrd="0" presId="urn:microsoft.com/office/officeart/2018/2/layout/IconVerticalSolidList"/>
    <dgm:cxn modelId="{9DBE7186-7965-4672-A051-DAB5ADBE0D2D}" type="presParOf" srcId="{8B0E4652-FDEC-4D83-8DAC-16CFE15319B0}" destId="{B3E6FD57-1213-4F6A-B964-F82B6FAB9BBA}" srcOrd="2" destOrd="0" presId="urn:microsoft.com/office/officeart/2018/2/layout/IconVerticalSolidList"/>
    <dgm:cxn modelId="{CA0953EB-366A-48AC-A67C-25ADDF6E5A72}" type="presParOf" srcId="{8B0E4652-FDEC-4D83-8DAC-16CFE15319B0}" destId="{480B01A7-68E0-4F3A-A417-C1CC8812737B}" srcOrd="3" destOrd="0" presId="urn:microsoft.com/office/officeart/2018/2/layout/IconVerticalSolidList"/>
    <dgm:cxn modelId="{2C45635B-FC0A-49EB-B97F-5924EB2FCAE8}" type="presParOf" srcId="{D40A0249-41A7-44A6-A657-361E8C18FD42}" destId="{4FCF0199-F970-4AA7-9109-F3512C3DF37E}" srcOrd="11" destOrd="0" presId="urn:microsoft.com/office/officeart/2018/2/layout/IconVerticalSolidList"/>
    <dgm:cxn modelId="{A144FA8C-E28D-443C-8577-4D930FEDD59D}" type="presParOf" srcId="{D40A0249-41A7-44A6-A657-361E8C18FD42}" destId="{9AC6ED62-15FA-4825-840A-2112714E10C9}" srcOrd="12" destOrd="0" presId="urn:microsoft.com/office/officeart/2018/2/layout/IconVerticalSolidList"/>
    <dgm:cxn modelId="{E66FEC6E-1345-4186-97DF-7DCA684D230E}" type="presParOf" srcId="{9AC6ED62-15FA-4825-840A-2112714E10C9}" destId="{200E1196-5D9F-40B4-9ADD-1E3F0FBAA51B}" srcOrd="0" destOrd="0" presId="urn:microsoft.com/office/officeart/2018/2/layout/IconVerticalSolidList"/>
    <dgm:cxn modelId="{7DE192B0-D4CC-47DB-A327-452FAF533161}" type="presParOf" srcId="{9AC6ED62-15FA-4825-840A-2112714E10C9}" destId="{DB78ADD9-D118-41B7-9825-E74D0C4D38BE}" srcOrd="1" destOrd="0" presId="urn:microsoft.com/office/officeart/2018/2/layout/IconVerticalSolidList"/>
    <dgm:cxn modelId="{F489EFD6-01D5-48E6-B445-0788531C988A}" type="presParOf" srcId="{9AC6ED62-15FA-4825-840A-2112714E10C9}" destId="{5B48BA3D-5FE3-4A4F-B089-2486D880C075}" srcOrd="2" destOrd="0" presId="urn:microsoft.com/office/officeart/2018/2/layout/IconVerticalSolidList"/>
    <dgm:cxn modelId="{03245A01-6D5A-41E8-AA2C-0E70F4ACFC8F}" type="presParOf" srcId="{9AC6ED62-15FA-4825-840A-2112714E10C9}" destId="{98F4B26B-C682-4017-BFE3-3B0A065EA292}" srcOrd="3" destOrd="0" presId="urn:microsoft.com/office/officeart/2018/2/layout/IconVerticalSolidList"/>
    <dgm:cxn modelId="{63BBAA66-CCEF-4902-9378-66990AF56747}" type="presParOf" srcId="{D40A0249-41A7-44A6-A657-361E8C18FD42}" destId="{2834B1E8-6E59-43AC-A6E6-4036253C51BF}" srcOrd="13" destOrd="0" presId="urn:microsoft.com/office/officeart/2018/2/layout/IconVerticalSolidList"/>
    <dgm:cxn modelId="{FBF51C40-C9B6-459A-A005-8EC0715CC851}" type="presParOf" srcId="{D40A0249-41A7-44A6-A657-361E8C18FD42}" destId="{85E96214-2406-4FED-AFAB-09291F2096BA}" srcOrd="14" destOrd="0" presId="urn:microsoft.com/office/officeart/2018/2/layout/IconVerticalSolidList"/>
    <dgm:cxn modelId="{5A47F539-0811-4EF7-96B9-038032BBEDBF}" type="presParOf" srcId="{85E96214-2406-4FED-AFAB-09291F2096BA}" destId="{78165F19-EB69-418B-B0B3-1D2BC21BAE03}" srcOrd="0" destOrd="0" presId="urn:microsoft.com/office/officeart/2018/2/layout/IconVerticalSolidList"/>
    <dgm:cxn modelId="{A33D2D0B-C774-431A-879C-32AB24DE0B5B}" type="presParOf" srcId="{85E96214-2406-4FED-AFAB-09291F2096BA}" destId="{7441C19E-0178-42B7-B3D5-1769984DFF86}" srcOrd="1" destOrd="0" presId="urn:microsoft.com/office/officeart/2018/2/layout/IconVerticalSolidList"/>
    <dgm:cxn modelId="{AD289A75-684A-4E5B-A861-18E0A6406C0A}" type="presParOf" srcId="{85E96214-2406-4FED-AFAB-09291F2096BA}" destId="{E92D2297-8708-4D1A-B4EB-D04392C611F1}" srcOrd="2" destOrd="0" presId="urn:microsoft.com/office/officeart/2018/2/layout/IconVerticalSolidList"/>
    <dgm:cxn modelId="{0BED5971-4BA8-4FA9-867F-B6D537A944D9}" type="presParOf" srcId="{85E96214-2406-4FED-AFAB-09291F2096BA}" destId="{78F1B495-374F-4F41-992C-1323F4D950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471994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131414" y="101202"/>
          <a:ext cx="287884" cy="287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559676" y="0"/>
          <a:ext cx="5023461" cy="45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noProof="0" dirty="0">
              <a:solidFill>
                <a:srgbClr val="FFFFFF"/>
              </a:solidFill>
              <a:effectLst>
                <a:glow rad="152400">
                  <a:srgbClr val="FFFFFF">
                    <a:alpha val="19000"/>
                  </a:srgbClr>
                </a:glow>
              </a:effectLst>
              <a:latin typeface="Gill Sans MT" panose="020B0502020104020203"/>
              <a:ea typeface="+mn-ea"/>
              <a:cs typeface="+mn-cs"/>
            </a:rPr>
            <a:t>Introduction</a:t>
          </a:r>
          <a:endParaRPr lang="el-GR" sz="1600" kern="1200" baseline="0" noProof="0" dirty="0">
            <a:solidFill>
              <a:srgbClr val="FFFFFF"/>
            </a:solidFill>
            <a:effectLst>
              <a:glow rad="152400">
                <a:srgbClr val="FFFFFF">
                  <a:alpha val="19000"/>
                </a:srgbClr>
              </a:glow>
            </a:effectLst>
            <a:latin typeface="Gill Sans MT" panose="020B0502020104020203"/>
            <a:ea typeface="+mn-ea"/>
            <a:cs typeface="+mn-cs"/>
          </a:endParaRPr>
        </a:p>
      </dsp:txBody>
      <dsp:txXfrm>
        <a:off x="559676" y="0"/>
        <a:ext cx="5023461" cy="454319"/>
      </dsp:txXfrm>
    </dsp:sp>
    <dsp:sp modelId="{79919C57-A32A-40F6-B106-B4E0CE644E4C}">
      <dsp:nvSpPr>
        <dsp:cNvPr id="0" name=""/>
        <dsp:cNvSpPr/>
      </dsp:nvSpPr>
      <dsp:spPr>
        <a:xfrm>
          <a:off x="0" y="632190"/>
          <a:ext cx="5607050" cy="50527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153863" y="746895"/>
          <a:ext cx="275862" cy="27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583588" y="632190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</a:t>
          </a:r>
          <a:r>
            <a:rPr lang="en-US" sz="16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Overview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632190"/>
        <a:ext cx="5023461" cy="505271"/>
      </dsp:txXfrm>
    </dsp:sp>
    <dsp:sp modelId="{436A8B1C-2D30-44BB-9150-7099503C8960}">
      <dsp:nvSpPr>
        <dsp:cNvPr id="0" name=""/>
        <dsp:cNvSpPr/>
      </dsp:nvSpPr>
      <dsp:spPr>
        <a:xfrm>
          <a:off x="0" y="1263780"/>
          <a:ext cx="5607050" cy="50527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141135" y="1365757"/>
          <a:ext cx="301317" cy="301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583588" y="1263780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Exploratory Data Analysis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1263780"/>
        <a:ext cx="5023461" cy="505271"/>
      </dsp:txXfrm>
    </dsp:sp>
    <dsp:sp modelId="{B0B187A8-296A-40D2-AC70-1220365227AB}">
      <dsp:nvSpPr>
        <dsp:cNvPr id="0" name=""/>
        <dsp:cNvSpPr/>
      </dsp:nvSpPr>
      <dsp:spPr>
        <a:xfrm>
          <a:off x="0" y="1895369"/>
          <a:ext cx="5607050" cy="505271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82C5B-6498-43D1-AFEB-1EE0F3A49DCE}">
      <dsp:nvSpPr>
        <dsp:cNvPr id="0" name=""/>
        <dsp:cNvSpPr/>
      </dsp:nvSpPr>
      <dsp:spPr>
        <a:xfrm>
          <a:off x="152844" y="2009055"/>
          <a:ext cx="277899" cy="2778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A47EC-E89D-48A5-BC06-A616B88D385B}">
      <dsp:nvSpPr>
        <dsp:cNvPr id="0" name=""/>
        <dsp:cNvSpPr/>
      </dsp:nvSpPr>
      <dsp:spPr>
        <a:xfrm>
          <a:off x="583588" y="1895369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Data Preprocessing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1895369"/>
        <a:ext cx="5023461" cy="505271"/>
      </dsp:txXfrm>
    </dsp:sp>
    <dsp:sp modelId="{8640B0DA-A274-49C5-BF95-7DCA9971B798}">
      <dsp:nvSpPr>
        <dsp:cNvPr id="0" name=""/>
        <dsp:cNvSpPr/>
      </dsp:nvSpPr>
      <dsp:spPr>
        <a:xfrm>
          <a:off x="0" y="2526958"/>
          <a:ext cx="5607050" cy="505271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15976-923E-4E5A-8EE4-356B2A9E9068}">
      <dsp:nvSpPr>
        <dsp:cNvPr id="0" name=""/>
        <dsp:cNvSpPr/>
      </dsp:nvSpPr>
      <dsp:spPr>
        <a:xfrm>
          <a:off x="152844" y="2640645"/>
          <a:ext cx="277899" cy="2778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AAD5D6-C998-411F-A6B0-59D14A0A659F}">
      <dsp:nvSpPr>
        <dsp:cNvPr id="0" name=""/>
        <dsp:cNvSpPr/>
      </dsp:nvSpPr>
      <dsp:spPr>
        <a:xfrm>
          <a:off x="583588" y="2526958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 Results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2526958"/>
        <a:ext cx="5023461" cy="505271"/>
      </dsp:txXfrm>
    </dsp:sp>
    <dsp:sp modelId="{46F550D2-9F6D-4043-B9D0-E45CA5173D46}">
      <dsp:nvSpPr>
        <dsp:cNvPr id="0" name=""/>
        <dsp:cNvSpPr/>
      </dsp:nvSpPr>
      <dsp:spPr>
        <a:xfrm>
          <a:off x="0" y="3158548"/>
          <a:ext cx="5607050" cy="505271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EB37F-60E3-488A-8358-6EF9B1F0AC05}">
      <dsp:nvSpPr>
        <dsp:cNvPr id="0" name=""/>
        <dsp:cNvSpPr/>
      </dsp:nvSpPr>
      <dsp:spPr>
        <a:xfrm>
          <a:off x="152844" y="3272234"/>
          <a:ext cx="277899" cy="2778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B01A7-68E0-4F3A-A417-C1CC8812737B}">
      <dsp:nvSpPr>
        <dsp:cNvPr id="0" name=""/>
        <dsp:cNvSpPr/>
      </dsp:nvSpPr>
      <dsp:spPr>
        <a:xfrm>
          <a:off x="583588" y="3158548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 Analysis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3158548"/>
        <a:ext cx="5023461" cy="505271"/>
      </dsp:txXfrm>
    </dsp:sp>
    <dsp:sp modelId="{200E1196-5D9F-40B4-9ADD-1E3F0FBAA51B}">
      <dsp:nvSpPr>
        <dsp:cNvPr id="0" name=""/>
        <dsp:cNvSpPr/>
      </dsp:nvSpPr>
      <dsp:spPr>
        <a:xfrm>
          <a:off x="0" y="3790137"/>
          <a:ext cx="5607050" cy="505271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8ADD9-D118-41B7-9825-E74D0C4D38BE}">
      <dsp:nvSpPr>
        <dsp:cNvPr id="0" name=""/>
        <dsp:cNvSpPr/>
      </dsp:nvSpPr>
      <dsp:spPr>
        <a:xfrm>
          <a:off x="152844" y="3903823"/>
          <a:ext cx="277899" cy="27789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4B26B-C682-4017-BFE3-3B0A065EA292}">
      <dsp:nvSpPr>
        <dsp:cNvPr id="0" name=""/>
        <dsp:cNvSpPr/>
      </dsp:nvSpPr>
      <dsp:spPr>
        <a:xfrm>
          <a:off x="583588" y="3790137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 Comparison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3790137"/>
        <a:ext cx="5023461" cy="505271"/>
      </dsp:txXfrm>
    </dsp:sp>
    <dsp:sp modelId="{78165F19-EB69-418B-B0B3-1D2BC21BAE03}">
      <dsp:nvSpPr>
        <dsp:cNvPr id="0" name=""/>
        <dsp:cNvSpPr/>
      </dsp:nvSpPr>
      <dsp:spPr>
        <a:xfrm>
          <a:off x="0" y="4421727"/>
          <a:ext cx="5607050" cy="505271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1C19E-0178-42B7-B3D5-1769984DFF86}">
      <dsp:nvSpPr>
        <dsp:cNvPr id="0" name=""/>
        <dsp:cNvSpPr/>
      </dsp:nvSpPr>
      <dsp:spPr>
        <a:xfrm>
          <a:off x="152844" y="4535413"/>
          <a:ext cx="277899" cy="27789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1B495-374F-4F41-992C-1323F4D950F2}">
      <dsp:nvSpPr>
        <dsp:cNvPr id="0" name=""/>
        <dsp:cNvSpPr/>
      </dsp:nvSpPr>
      <dsp:spPr>
        <a:xfrm>
          <a:off x="583588" y="4421727"/>
          <a:ext cx="5023461" cy="505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75" tIns="53475" rIns="53475" bIns="53475" numCol="1" spcCol="1270" rtlCol="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Conclusion</a:t>
          </a:r>
          <a:endParaRPr lang="el-GR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83588" y="4421727"/>
        <a:ext cx="5023461" cy="50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Λίστα κατακόρυφων εικονιδίων με γέμισμα"/>
  <dgm:desc val="Χρησιμοποιήστε το για να εμφανίσετε μια σειρά απεικονίσεων από επάνω προς τα κάτω με το κείμενο επιπέδου 1 ή με το κείμενο επιπέδου 1 και επιπέδου 2 ομαδοποιημένα σε ένα σχήμα. Λειτουργεί καλύτερα με εικονίδια ή μικρές εικόνες με λεζάντες μικρού κειμένου με μακροσκελείς περιγραφές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B236C49F-C06F-48F2-B8A9-CBDF112920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A344DEB-D7E3-4FEA-8F32-D3C24888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CCB53-973E-4BA5-B4E7-9E9A2B07511F}" type="datetime1">
              <a:rPr lang="el-GR" smtClean="0"/>
              <a:t>13/10/2023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1389698-72DF-4EDC-BCCA-765597745E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8E11E22-615E-42B0-88B8-619337D662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AC1D0-1E1D-474F-9ED9-85F028C9143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198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2DDA8-E96B-44C6-9ACD-B287828535F7}" type="datetime1">
              <a:rPr lang="el-GR" smtClean="0"/>
              <a:pPr/>
              <a:t>13/10/2023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454AA-5062-4E8B-AEB6-70DFC28B7AE1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4951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856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699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329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8827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1408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141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6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018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77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6782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355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490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4361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437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275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78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170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033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665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959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454AA-5062-4E8B-AEB6-70DFC28B7A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915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/>
              <a:t>Κάντε κλικ για να επεξεργαστείτε το Στυλ κύριου υποτίτλου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49DF9-5FC4-47B4-B063-7511C1C2BB8F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1C0E5-ABE8-487F-9923-7D78259DCA18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90E37B-CFF2-404D-9584-6965CD30D3E7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BA8182-0C10-4BAA-A38B-9DC74F693B26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2532C-1AE5-4BE7-A62A-C345F19E7FA3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CD713-8361-4604-BD62-E77E3DB3C4EF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11" name="Θέση κειμένου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3BC60-8DC8-47F7-885B-4C1C02D1BD5D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10" name="Τίτλος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97702-ACE8-49E3-A2AD-30253DB3D636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C0497-F00A-469D-9AE3-71C43BC6492B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
              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Ορθογώνιο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9" name="Θέση ημερομηνίας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B7F88-C2B4-4789-88C0-54D46000DB3D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10" name="Θέση υποσέλιδου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l-GR" noProof="0"/>
              <a:t>
              </a:t>
            </a:r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5C826F52-0612-4629-B5EF-6385AC29AFB2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l-GR" noProof="0"/>
              <a:t>
              </a:t>
            </a: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38379EFE-295E-4D8B-8D5F-E5AACE56337D}" type="datetime1">
              <a:rPr lang="el-GR" noProof="0" smtClean="0"/>
              <a:t>13/10/2023</a:t>
            </a:fld>
            <a:endParaRPr lang="el-GR" noProof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l-GR" noProof="0"/>
              <a:t>
              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297" y="2594152"/>
            <a:ext cx="4912734" cy="1738211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sz="3000" dirty="0">
                <a:solidFill>
                  <a:schemeClr val="tx1"/>
                </a:solidFill>
              </a:rPr>
              <a:t>Machine learning</a:t>
            </a:r>
            <a:endParaRPr lang="el-GR" sz="3000" dirty="0">
              <a:solidFill>
                <a:schemeClr val="tx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41" y="3790030"/>
            <a:ext cx="4486656" cy="542333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>
                <a:solidFill>
                  <a:schemeClr val="tx1"/>
                </a:solidFill>
              </a:rPr>
              <a:t>Used-cars price prediction</a:t>
            </a:r>
            <a:endParaRPr lang="el-GR" sz="1800" dirty="0">
              <a:solidFill>
                <a:schemeClr val="tx1"/>
              </a:solidFill>
            </a:endParaRPr>
          </a:p>
        </p:txBody>
      </p:sp>
      <p:pic>
        <p:nvPicPr>
          <p:cNvPr id="5" name="Εικόνα 4" descr="Αριθμοί χρηματοοικονομικών συναλλαγών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372AA3EC-1652-4EED-D94F-97132A554642}"/>
              </a:ext>
            </a:extLst>
          </p:cNvPr>
          <p:cNvSpPr txBox="1">
            <a:spLocks/>
          </p:cNvSpPr>
          <p:nvPr/>
        </p:nvSpPr>
        <p:spPr>
          <a:xfrm>
            <a:off x="804672" y="6315667"/>
            <a:ext cx="4486656" cy="542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Vasilis Vitzilaios mtn2201</a:t>
            </a:r>
            <a:endParaRPr lang="el-G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SGD Regression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3A4762-9ACA-1F6D-461F-7F23B6E0A4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6" y="1878013"/>
            <a:ext cx="519975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80267E0-CE95-00DE-35FF-1D95853B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b="1" i="0" dirty="0">
                <a:effectLst/>
                <a:latin typeface="-apple-system"/>
              </a:rPr>
              <a:t>RMSE (Root Mean Square Error)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8695.939</a:t>
            </a:r>
            <a:endParaRPr lang="en-US" b="0" i="0" dirty="0">
              <a:effectLst/>
              <a:latin typeface="-apple-system"/>
            </a:endParaRPr>
          </a:p>
          <a:p>
            <a:r>
              <a:rPr lang="es-ES" b="1" i="0" dirty="0">
                <a:effectLst/>
                <a:latin typeface="-apple-system"/>
              </a:rPr>
              <a:t>MAE (Mean Absolute Error)</a:t>
            </a:r>
            <a:r>
              <a:rPr lang="es-E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6573.305</a:t>
            </a:r>
            <a:endParaRPr lang="en-US" dirty="0"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R2 Score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0.404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Time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2.156</a:t>
            </a:r>
            <a:r>
              <a:rPr lang="en-US" b="0" i="0" dirty="0">
                <a:effectLst/>
                <a:latin typeface="-apple-system"/>
              </a:rPr>
              <a:t>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Ridged Regression</a:t>
            </a:r>
          </a:p>
        </p:txBody>
      </p:sp>
    </p:spTree>
    <p:extLst>
      <p:ext uri="{BB962C8B-B14F-4D97-AF65-F5344CB8AC3E}">
        <p14:creationId xmlns:p14="http://schemas.microsoft.com/office/powerpoint/2010/main" val="159042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Ridged Regression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721122-CB0D-5A39-23EB-2855DAB165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72" y="1878018"/>
            <a:ext cx="519975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80267E0-CE95-00DE-35FF-1D95853B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b="1" i="0" dirty="0">
                <a:effectLst/>
                <a:latin typeface="-apple-system"/>
              </a:rPr>
              <a:t>RMSE (Root Mean Square Error)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5652.026</a:t>
            </a:r>
            <a:endParaRPr lang="en-US" b="0" i="0" dirty="0">
              <a:effectLst/>
              <a:latin typeface="-apple-system"/>
            </a:endParaRPr>
          </a:p>
          <a:p>
            <a:r>
              <a:rPr lang="es-ES" b="1" i="0" dirty="0">
                <a:effectLst/>
                <a:latin typeface="-apple-system"/>
              </a:rPr>
              <a:t>MAE (Mean Absolute Error)</a:t>
            </a:r>
            <a:r>
              <a:rPr lang="es-E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3464.535</a:t>
            </a:r>
            <a:endParaRPr lang="en-US" dirty="0"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R2 Score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0.748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Time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151.529</a:t>
            </a:r>
            <a:r>
              <a:rPr lang="en-US" b="0" i="0" dirty="0">
                <a:effectLst/>
                <a:latin typeface="-apple-system"/>
              </a:rPr>
              <a:t>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7708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Random Forest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DA09E5-231C-51F7-B9AA-14555542C2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6" y="1878013"/>
            <a:ext cx="519975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5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Random Forest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8F3B1DE-C280-58FD-FEDC-E48AFC993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29" y="1878018"/>
            <a:ext cx="5253436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80267E0-CE95-00DE-35FF-1D95853B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b="1" i="0" dirty="0">
                <a:effectLst/>
                <a:latin typeface="-apple-system"/>
              </a:rPr>
              <a:t>RMSE (Root Mean Square Error)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7157.238</a:t>
            </a:r>
            <a:endParaRPr lang="en-US" b="0" i="0" dirty="0">
              <a:effectLst/>
              <a:latin typeface="-apple-system"/>
            </a:endParaRPr>
          </a:p>
          <a:p>
            <a:r>
              <a:rPr lang="es-ES" b="1" i="0" dirty="0">
                <a:effectLst/>
                <a:latin typeface="-apple-system"/>
              </a:rPr>
              <a:t>MAE (Mean Absolute Error)</a:t>
            </a:r>
            <a:r>
              <a:rPr lang="es-E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4439.682</a:t>
            </a:r>
            <a:endParaRPr lang="en-US" dirty="0"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R2 Score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0.596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Time</a:t>
            </a:r>
            <a:r>
              <a:rPr lang="en-US" b="0" i="0" dirty="0">
                <a:effectLst/>
                <a:latin typeface="-apple-system"/>
              </a:rPr>
              <a:t>: </a:t>
            </a:r>
            <a:r>
              <a:rPr lang="el-GR" b="0" i="0" dirty="0">
                <a:effectLst/>
                <a:latin typeface="-apple-system"/>
              </a:rPr>
              <a:t>9.164</a:t>
            </a:r>
            <a:r>
              <a:rPr lang="en-US" b="0" i="0" dirty="0">
                <a:effectLst/>
                <a:latin typeface="-apple-system"/>
              </a:rPr>
              <a:t>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275928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Random Forest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754A4D-46E5-8DE9-52F0-93776AC23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72" y="1878018"/>
            <a:ext cx="519975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4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Comparison</a:t>
            </a:r>
            <a:endParaRPr lang="el-GR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4EE56F-E77C-8C45-5DF1-606C93971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98545"/>
              </p:ext>
            </p:extLst>
          </p:nvPr>
        </p:nvGraphicFramePr>
        <p:xfrm>
          <a:off x="95250" y="69850"/>
          <a:ext cx="7439025" cy="678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971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Comparison</a:t>
            </a:r>
            <a:endParaRPr lang="el-GR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4EE56F-E77C-8C45-5DF1-606C93971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766329"/>
              </p:ext>
            </p:extLst>
          </p:nvPr>
        </p:nvGraphicFramePr>
        <p:xfrm>
          <a:off x="95250" y="69850"/>
          <a:ext cx="7439025" cy="678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51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Ορθογώνιο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Content table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Εικόνα 3" descr="Αριθμοί χρηματοοικονομικών συναλλαγών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Θέση περιεχομένου 2" descr="Κουκκίδες με εικονίδια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56785"/>
              </p:ext>
            </p:extLst>
          </p:nvPr>
        </p:nvGraphicFramePr>
        <p:xfrm>
          <a:off x="5617928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Conclusion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80267E0-CE95-00DE-35FF-1D95853B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dirty="0"/>
              <a:t>Most balanced: k-NN</a:t>
            </a:r>
          </a:p>
          <a:p>
            <a:r>
              <a:rPr lang="en-US" dirty="0"/>
              <a:t>Most accurate: 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203007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4" y="22540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Εικόνα 3" descr="Χέρι με πένα που δείχνει οικονομικά στοιχεία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4262996"/>
            <a:ext cx="4451773" cy="1477031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n-US" dirty="0">
                <a:solidFill>
                  <a:schemeClr val="bg1"/>
                </a:solidFill>
              </a:rPr>
              <a:t>vasileios.vitzilaios@gmail.com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Intro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93C03-6E2D-46FD-D905-FA3C0A66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829" y="1965684"/>
            <a:ext cx="5049170" cy="2926632"/>
          </a:xfrm>
        </p:spPr>
        <p:txBody>
          <a:bodyPr anchor="ctr"/>
          <a:lstStyle/>
          <a:p>
            <a:r>
              <a:rPr lang="en-US" dirty="0"/>
              <a:t>Objectives of the project.</a:t>
            </a:r>
          </a:p>
          <a:p>
            <a:r>
              <a:rPr lang="en-US" dirty="0"/>
              <a:t>Importance of predicting car prices.</a:t>
            </a:r>
          </a:p>
          <a:p>
            <a:r>
              <a:rPr lang="en-US" dirty="0"/>
              <a:t>Models Used:</a:t>
            </a:r>
          </a:p>
          <a:p>
            <a:pPr lvl="1"/>
            <a:r>
              <a:rPr lang="en-US" dirty="0"/>
              <a:t>SGD Regression</a:t>
            </a:r>
          </a:p>
          <a:p>
            <a:pPr lvl="1"/>
            <a:r>
              <a:rPr lang="en-US" dirty="0"/>
              <a:t>Ridged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overview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5A78-F78A-28D1-F40F-FEC7F31C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dirty="0"/>
              <a:t>Dataset Source: Kaggle</a:t>
            </a:r>
          </a:p>
          <a:p>
            <a:r>
              <a:rPr lang="en-US" dirty="0"/>
              <a:t>Number of classes: 65</a:t>
            </a:r>
          </a:p>
          <a:p>
            <a:r>
              <a:rPr lang="en-US" dirty="0"/>
              <a:t>Number of Samples: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20000</a:t>
            </a:r>
            <a:endParaRPr lang="en-US" dirty="0"/>
          </a:p>
          <a:p>
            <a:r>
              <a:rPr lang="en-US" dirty="0"/>
              <a:t>Number of features: 16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overview</a:t>
            </a:r>
            <a:endParaRPr lang="el-GR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760D1-C505-A17B-FBB1-18194E7C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09" y="1310456"/>
            <a:ext cx="6889077" cy="4237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822378-BB14-06C8-7B43-1E9FD8C77E5F}"/>
              </a:ext>
            </a:extLst>
          </p:cNvPr>
          <p:cNvSpPr txBox="1"/>
          <p:nvPr/>
        </p:nvSpPr>
        <p:spPr>
          <a:xfrm>
            <a:off x="7144932" y="567559"/>
            <a:ext cx="230176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head()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6867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Analysis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22378-BB14-06C8-7B43-1E9FD8C77E5F}"/>
              </a:ext>
            </a:extLst>
          </p:cNvPr>
          <p:cNvSpPr txBox="1"/>
          <p:nvPr/>
        </p:nvSpPr>
        <p:spPr>
          <a:xfrm>
            <a:off x="7272263" y="513929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cars per Manufacturer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A45E5-737B-99D3-9EBF-6CC51548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09" y="1160260"/>
            <a:ext cx="7390875" cy="45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analysis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22378-BB14-06C8-7B43-1E9FD8C77E5F}"/>
              </a:ext>
            </a:extLst>
          </p:cNvPr>
          <p:cNvSpPr txBox="1"/>
          <p:nvPr/>
        </p:nvSpPr>
        <p:spPr>
          <a:xfrm>
            <a:off x="7272263" y="513929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price per Manufacturer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24082-8F37-3089-8CA6-0084CE86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9" y="1160260"/>
            <a:ext cx="7541090" cy="44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Preprocessing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80267E0-CE95-00DE-35FF-1D95853B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dirty="0"/>
              <a:t>Handling missing values.</a:t>
            </a:r>
          </a:p>
          <a:p>
            <a:r>
              <a:rPr lang="en-US" dirty="0"/>
              <a:t>Feature scaling.</a:t>
            </a:r>
          </a:p>
          <a:p>
            <a:r>
              <a:rPr lang="en-US" dirty="0"/>
              <a:t>Transformation of categorical variables.</a:t>
            </a:r>
          </a:p>
          <a:p>
            <a:r>
              <a:rPr lang="en-US" dirty="0"/>
              <a:t>Remove outliers.</a:t>
            </a:r>
          </a:p>
        </p:txBody>
      </p:sp>
    </p:spTree>
    <p:extLst>
      <p:ext uri="{BB962C8B-B14F-4D97-AF65-F5344CB8AC3E}">
        <p14:creationId xmlns:p14="http://schemas.microsoft.com/office/powerpoint/2010/main" val="130893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Model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Results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80267E0-CE95-00DE-35FF-1D95853B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17" y="1878008"/>
            <a:ext cx="5840260" cy="3101983"/>
          </a:xfrm>
        </p:spPr>
        <p:txBody>
          <a:bodyPr anchor="ctr"/>
          <a:lstStyle/>
          <a:p>
            <a:r>
              <a:rPr lang="en-US" b="1" i="0" dirty="0">
                <a:effectLst/>
                <a:latin typeface="-apple-system"/>
              </a:rPr>
              <a:t>RMSE (Root Mean Square Error)</a:t>
            </a:r>
            <a:r>
              <a:rPr lang="en-US" b="0" i="0" dirty="0">
                <a:effectLst/>
                <a:latin typeface="-apple-system"/>
              </a:rPr>
              <a:t>: 8761.945</a:t>
            </a:r>
          </a:p>
          <a:p>
            <a:r>
              <a:rPr lang="es-ES" b="1" i="0" dirty="0">
                <a:effectLst/>
                <a:latin typeface="-apple-system"/>
              </a:rPr>
              <a:t>MAE (Mean Absolute Error)</a:t>
            </a:r>
            <a:r>
              <a:rPr lang="es-ES" b="0" i="0" dirty="0">
                <a:effectLst/>
                <a:latin typeface="-apple-system"/>
              </a:rPr>
              <a:t>: 6588.529</a:t>
            </a:r>
            <a:endParaRPr lang="en-US" dirty="0"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R2 Score</a:t>
            </a:r>
            <a:r>
              <a:rPr lang="en-US" b="0" i="0" dirty="0">
                <a:effectLst/>
                <a:latin typeface="-apple-system"/>
              </a:rPr>
              <a:t>: 0.395</a:t>
            </a:r>
          </a:p>
          <a:p>
            <a:r>
              <a:rPr lang="en-US" b="1" i="0" dirty="0">
                <a:effectLst/>
                <a:latin typeface="-apple-system"/>
              </a:rPr>
              <a:t>Time</a:t>
            </a:r>
            <a:r>
              <a:rPr lang="en-US" b="0" i="0" dirty="0">
                <a:effectLst/>
                <a:latin typeface="-apple-system"/>
              </a:rPr>
              <a:t>: 19.221s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2190-8508-30BD-B4CA-5D0E0D4C6B25}"/>
              </a:ext>
            </a:extLst>
          </p:cNvPr>
          <p:cNvSpPr txBox="1"/>
          <p:nvPr/>
        </p:nvSpPr>
        <p:spPr>
          <a:xfrm>
            <a:off x="5375673" y="150867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SGD Regression</a:t>
            </a:r>
          </a:p>
        </p:txBody>
      </p:sp>
    </p:spTree>
    <p:extLst>
      <p:ext uri="{BB962C8B-B14F-4D97-AF65-F5344CB8AC3E}">
        <p14:creationId xmlns:p14="http://schemas.microsoft.com/office/powerpoint/2010/main" val="1681895181"/>
      </p:ext>
    </p:extLst>
  </p:cSld>
  <p:clrMapOvr>
    <a:masterClrMapping/>
  </p:clrMapOvr>
</p:sld>
</file>

<file path=ppt/theme/theme1.xml><?xml version="1.0" encoding="utf-8"?>
<a:theme xmlns:a="http://schemas.openxmlformats.org/drawingml/2006/main" name="Φάκελος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Οικονομικός σχεδιασμός</Template>
  <TotalTime>111</TotalTime>
  <Words>289</Words>
  <Application>Microsoft Office PowerPoint</Application>
  <PresentationFormat>Widescreen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Corbel</vt:lpstr>
      <vt:lpstr>Gill Sans MT</vt:lpstr>
      <vt:lpstr>Helvetica Neue</vt:lpstr>
      <vt:lpstr>Φάκελος</vt:lpstr>
      <vt:lpstr>Machine learning</vt:lpstr>
      <vt:lpstr>Content table</vt:lpstr>
      <vt:lpstr>Intro</vt:lpstr>
      <vt:lpstr>Data overview</vt:lpstr>
      <vt:lpstr>Data overview</vt:lpstr>
      <vt:lpstr>Data Analysis</vt:lpstr>
      <vt:lpstr>Data analysis</vt:lpstr>
      <vt:lpstr>Data Preprocessing</vt:lpstr>
      <vt:lpstr>Model Results</vt:lpstr>
      <vt:lpstr>Model Results</vt:lpstr>
      <vt:lpstr>Model Results</vt:lpstr>
      <vt:lpstr>Model Results</vt:lpstr>
      <vt:lpstr>Model Results</vt:lpstr>
      <vt:lpstr>Model Results</vt:lpstr>
      <vt:lpstr>Model Results</vt:lpstr>
      <vt:lpstr>Model Results</vt:lpstr>
      <vt:lpstr>Model Results</vt:lpstr>
      <vt:lpstr>Comparison</vt:lpstr>
      <vt:lpstr>Comparison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Vasileios Vitzilaios</dc:creator>
  <cp:lastModifiedBy>Vasileios Vitzilaios</cp:lastModifiedBy>
  <cp:revision>2</cp:revision>
  <dcterms:created xsi:type="dcterms:W3CDTF">2023-10-13T15:12:44Z</dcterms:created>
  <dcterms:modified xsi:type="dcterms:W3CDTF">2023-10-13T17:04:38Z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