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68" r:id="rId15"/>
    <p:sldId id="270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7440" autoAdjust="0"/>
  </p:normalViewPr>
  <p:slideViewPr>
    <p:cSldViewPr snapToGrid="0">
      <p:cViewPr varScale="1">
        <p:scale>
          <a:sx n="121" d="100"/>
          <a:sy n="121" d="100"/>
        </p:scale>
        <p:origin x="114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6F51AF-A732-4B95-AD80-88A162DEE581}" type="datetime1">
              <a:rPr lang="el-GR" smtClean="0"/>
              <a:t>21/10/2023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69EF6C-D7CA-4F0B-BF31-83834918D93B}" type="datetime1">
              <a:rPr lang="el-GR" smtClean="0"/>
              <a:t>21/10/2023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Ορθογώνιο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Ορθογώνιο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Ορθογώνιο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Θέση ημερομηνίας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8AFCD6D-186F-4CB1-A992-04633AC8A8C3}" type="datetime1">
              <a:rPr lang="el-GR" smtClean="0"/>
              <a:t>21/10/2023</a:t>
            </a:fld>
            <a:endParaRPr lang="en-US" dirty="0"/>
          </a:p>
        </p:txBody>
      </p:sp>
      <p:sp>
        <p:nvSpPr>
          <p:cNvPr id="21" name="Σύμβολο κράτησης θέσης υποσέλιδου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Σύμβολο κράτησης θέσης αριθμού διαφάνειας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D8ECF41-DDC8-4B30-8D26-EF64C934BA07}" type="datetime1">
              <a:rPr lang="el-GR" smtClean="0"/>
              <a:t>21/10/2023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28F978-E265-4C28-B13C-7CC9AF31FB44}" type="datetime1">
              <a:rPr lang="el-GR" smtClean="0"/>
              <a:t>21/10/2023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EF7337-642E-41C0-A996-E878DE5B1E2D}" type="datetime1">
              <a:rPr lang="el-GR" smtClean="0"/>
              <a:t>21/10/2023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Ορθογώνιο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Ορθογώνιο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Ορθογώνιο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4726F15-017D-47C2-A8E2-C8FB3AD810B8}" type="datetime1">
              <a:rPr lang="el-GR" smtClean="0"/>
              <a:t>21/10/2023</a:t>
            </a:fld>
            <a:endParaRPr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47ADBAD-8C7A-4EC0-9718-CA6DB5272FEE}" type="datetime1">
              <a:rPr lang="el-GR" smtClean="0"/>
              <a:t>21/10/2023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028775A-533D-4449-9986-9EFA972C7D2A}" type="datetime1">
              <a:rPr lang="el-GR" smtClean="0"/>
              <a:t>21/10/2023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66C6D0-2DBD-4904-AD46-9927370509CC}" type="datetime1">
              <a:rPr lang="el-GR" smtClean="0"/>
              <a:t>21/10/2023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E55D1BC-25AA-49FA-931F-2B51A7604E1A}" type="datetime1">
              <a:rPr lang="el-GR" smtClean="0"/>
              <a:t>21/10/2023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Θέση ημερομηνίας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CA78744-24EC-494D-B7CB-8839643E769B}" type="datetime1">
              <a:rPr lang="el-GR" smtClean="0"/>
              <a:t>21/10/2023</a:t>
            </a:fld>
            <a:endParaRPr lang="en-US"/>
          </a:p>
        </p:txBody>
      </p:sp>
      <p:sp>
        <p:nvSpPr>
          <p:cNvPr id="9" name="Θέση υποσέλιδου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Θέση αριθμού διαφάνειας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Σύμβολο κράτησης θέσης εικόνας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CAB2649-1202-4868-BA4A-60237461304C}" type="datetime1">
              <a:rPr lang="el-GR" smtClean="0"/>
              <a:t>21/10/2023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Ορθογώνιο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Ορθογώνιο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" dirty="0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B721D6-F633-492A-8060-B74549A20BB4}" type="datetime1">
              <a:rPr lang="el-GR" smtClean="0"/>
              <a:t>21/10/2023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Ορθογώνιο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65" name="Ορθογώνιο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diseases identification</a:t>
            </a:r>
            <a:endParaRPr lang="el" sz="4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omputer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ision</a:t>
            </a:r>
            <a:endParaRPr lang="el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Υπότιτλος 2">
            <a:extLst>
              <a:ext uri="{FF2B5EF4-FFF2-40B4-BE49-F238E27FC236}">
                <a16:creationId xmlns:a16="http://schemas.microsoft.com/office/drawing/2014/main" id="{411AC022-6E8D-40C1-97DD-4E20E32D8404}"/>
              </a:ext>
            </a:extLst>
          </p:cNvPr>
          <p:cNvSpPr txBox="1">
            <a:spLocks/>
          </p:cNvSpPr>
          <p:nvPr/>
        </p:nvSpPr>
        <p:spPr>
          <a:xfrm>
            <a:off x="8202753" y="6222758"/>
            <a:ext cx="3890635" cy="5596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Vasileios Vitzilaios, MTN2201</a:t>
            </a:r>
            <a:endParaRPr lang="e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Training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91164" y="2656768"/>
            <a:ext cx="62305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Loss Function: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Cross Entropy Loss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Quantifies the difference between the predicted probabilities and the actual class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Penalizes predictions that are confidently incorrect more severely than predictions that are less confident.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Good for classification tasks.</a:t>
            </a:r>
            <a:endParaRPr lang="en-US" sz="1400" b="0" i="0" dirty="0">
              <a:effectLst/>
              <a:latin typeface="Constantia" panose="02030602050306030303" pitchFamily="18" charset="0"/>
            </a:endParaRP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Optimizer: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ADAM Optimizer.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Computes adaptive learning rates for each parameter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Faster convergence and reduced sensitivity to hyperparameters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No. Training Epochs: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67335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Results &amp; Findings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E479E-4EF4-F74F-7EAE-B0610D25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62" y="2526248"/>
            <a:ext cx="6171938" cy="30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6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Results &amp; Findings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5687F-315F-7AF7-B508-870C9724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62" y="2526248"/>
            <a:ext cx="6171938" cy="30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79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Results &amp; Findings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1B3B4-EB8F-2112-62C7-48EE3A9B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62" y="2526248"/>
            <a:ext cx="6171938" cy="30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3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Results &amp; Findings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23824-4D0E-C954-354A-0EC1041D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62" y="2526248"/>
            <a:ext cx="6171938" cy="30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0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Results &amp; Findings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9FB91-5E48-4B17-CE76-FDA8C449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03" y="2526248"/>
            <a:ext cx="5453930" cy="38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3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Challenges &amp; Solutions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91164" y="2656768"/>
            <a:ext cx="62305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Model selection &amp;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Extensive study of available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simplified version of the more complex ResNet architectures.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Training process total duration: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S</a:t>
            </a:r>
            <a:r>
              <a:rPr lang="en-US" sz="1400" b="0" i="0" dirty="0">
                <a:effectLst/>
                <a:latin typeface="Constantia" panose="02030602050306030303" pitchFamily="18" charset="0"/>
              </a:rPr>
              <a:t>implified version of ResNet to reduce training time without sacrificing too much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D</a:t>
            </a:r>
            <a:r>
              <a:rPr lang="en-US" sz="1400" b="0" i="0" dirty="0">
                <a:effectLst/>
                <a:latin typeface="Constantia" panose="02030602050306030303" pitchFamily="18" charset="0"/>
              </a:rPr>
              <a:t>ata augmentation to artificially increase the size and variability, allowing for better generalization with fewer epochs.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onstantia" panose="02030602050306030303" pitchFamily="18" charset="0"/>
              </a:rPr>
              <a:t>Adam optimizer which converges faster.</a:t>
            </a:r>
          </a:p>
          <a:p>
            <a:pPr algn="l"/>
            <a:endParaRPr lang="en-US" sz="1400" dirty="0"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Scalability: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Used modular code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Architecture can be easily extended.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tantia" panose="02030602050306030303" pitchFamily="18" charset="0"/>
              </a:rPr>
              <a:t>Periodically fine-tuning the model on newer datasets.</a:t>
            </a:r>
          </a:p>
        </p:txBody>
      </p:sp>
    </p:spTree>
    <p:extLst>
      <p:ext uri="{BB962C8B-B14F-4D97-AF65-F5344CB8AC3E}">
        <p14:creationId xmlns:p14="http://schemas.microsoft.com/office/powerpoint/2010/main" val="39360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Future Improvements &amp; Applications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91164" y="2656768"/>
            <a:ext cx="6230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Data Collection: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Additional data that can be beneficial.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Model Enhancements: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Potential upgrades or changes to the architecture.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Deployment: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Deployment scenarios (e.g., mobile app for farmers, agronomy institutions </a:t>
            </a:r>
            <a:r>
              <a:rPr lang="en-US" b="0" i="0" dirty="0" err="1">
                <a:effectLst/>
                <a:latin typeface="Constantia" panose="02030602050306030303" pitchFamily="18" charset="0"/>
              </a:rPr>
              <a:t>etc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0081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dirty="0">
                <a:latin typeface="Constantia" panose="02030602050306030303" pitchFamily="18" charset="0"/>
              </a:rPr>
              <a:t>Conclusion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E6C8D-3B32-42EB-AEA3-88851B44ED0F}"/>
              </a:ext>
            </a:extLst>
          </p:cNvPr>
          <p:cNvSpPr txBox="1"/>
          <p:nvPr/>
        </p:nvSpPr>
        <p:spPr>
          <a:xfrm>
            <a:off x="5033732" y="2626832"/>
            <a:ext cx="61453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Successfully developed a deep learning model to identify plant diseases with high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Leveraged the ResNet9 architecture, striking a balance between performance and computational efficiency.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Overcame challenges related to training duration and scalability.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This project paves the way for real-time applications in agriculture, ensuring healthier crops and better yields.</a:t>
            </a:r>
          </a:p>
        </p:txBody>
      </p:sp>
    </p:spTree>
    <p:extLst>
      <p:ext uri="{BB962C8B-B14F-4D97-AF65-F5344CB8AC3E}">
        <p14:creationId xmlns:p14="http://schemas.microsoft.com/office/powerpoint/2010/main" val="165752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783" y="623665"/>
            <a:ext cx="6718433" cy="545551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/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3919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50371" y="2623177"/>
            <a:ext cx="6230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Training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Results &amp;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Challenges &amp;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Future Improvements &amp;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50371" y="2623177"/>
            <a:ext cx="62305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Objective: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Detect and classify diseases in plant leaves using computer vision techniques.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Importance: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Early disease detection can lead to timely interventions, ensuring healthier plants and improved yields.</a:t>
            </a:r>
          </a:p>
          <a:p>
            <a:pPr algn="l"/>
            <a:endParaRPr lang="en-US" dirty="0"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Approach: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Find an appropriate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onstantia" panose="02030602050306030303" pitchFamily="18" charset="0"/>
              </a:rPr>
              <a:t>Data exploration &amp; </a:t>
            </a:r>
            <a:r>
              <a:rPr lang="en-US" dirty="0">
                <a:latin typeface="Constantia" panose="02030602050306030303" pitchFamily="18" charset="0"/>
              </a:rPr>
              <a:t>preprocess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Model construction &amp;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Train &amp; test the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Model fine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Extract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tantia" panose="02030602050306030303" pitchFamily="18" charset="0"/>
            </a:endParaRPr>
          </a:p>
          <a:p>
            <a:pPr algn="l"/>
            <a:endParaRPr lang="en-US" i="0" dirty="0"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0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i="0" dirty="0">
                <a:effectLst/>
                <a:latin typeface="Constantia" panose="02030602050306030303" pitchFamily="18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50371" y="2623177"/>
            <a:ext cx="6230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tantia" panose="02030602050306030303" pitchFamily="18" charset="0"/>
              </a:rPr>
              <a:t>Dataset source: </a:t>
            </a:r>
            <a:r>
              <a:rPr lang="en-US" i="0" dirty="0">
                <a:solidFill>
                  <a:srgbClr val="202124"/>
                </a:solidFill>
                <a:effectLst/>
                <a:latin typeface="Constantia" panose="02030602050306030303" pitchFamily="18" charset="0"/>
              </a:rPr>
              <a:t>New Plant Diseases Dataset from Kaggle</a:t>
            </a:r>
          </a:p>
          <a:p>
            <a:endParaRPr lang="en-US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Dataset size: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&gt;70.000 images </a:t>
            </a:r>
          </a:p>
          <a:p>
            <a:pPr algn="l"/>
            <a:r>
              <a:rPr lang="en-US" sz="1400" b="0" i="0" dirty="0">
                <a:effectLst/>
                <a:latin typeface="Constantia" panose="02030602050306030303" pitchFamily="18" charset="0"/>
              </a:rPr>
              <a:t>(Samples of 500 images per class were used for faster results).</a:t>
            </a:r>
          </a:p>
          <a:p>
            <a:pPr algn="l"/>
            <a:endParaRPr lang="en-US" b="1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No. of classes: 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38</a:t>
            </a:r>
          </a:p>
          <a:p>
            <a:pPr algn="l"/>
            <a:endParaRPr lang="en-US" b="1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No. of unique plants: </a:t>
            </a:r>
            <a:r>
              <a:rPr lang="en-US" i="0" dirty="0">
                <a:effectLst/>
                <a:latin typeface="Constantia" panose="02030602050306030303" pitchFamily="18" charset="0"/>
              </a:rPr>
              <a:t>14</a:t>
            </a:r>
          </a:p>
          <a:p>
            <a:pPr algn="l"/>
            <a:endParaRPr lang="en-US" b="1" dirty="0">
              <a:latin typeface="Constantia" panose="02030602050306030303" pitchFamily="18" charset="0"/>
            </a:endParaRPr>
          </a:p>
          <a:p>
            <a:pPr algn="l"/>
            <a:r>
              <a:rPr lang="en-US" b="1" dirty="0">
                <a:latin typeface="Constantia" panose="02030602050306030303" pitchFamily="18" charset="0"/>
              </a:rPr>
              <a:t>No. of unique diseases: </a:t>
            </a:r>
            <a:r>
              <a:rPr lang="en-US" dirty="0">
                <a:latin typeface="Constantia" panose="02030602050306030303" pitchFamily="18" charset="0"/>
              </a:rPr>
              <a:t>20</a:t>
            </a:r>
            <a:endParaRPr lang="en-US" i="0" dirty="0"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7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i="0" dirty="0">
                <a:effectLst/>
                <a:latin typeface="Constantia" panose="02030602050306030303" pitchFamily="18" charset="0"/>
              </a:rPr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50371" y="2623177"/>
            <a:ext cx="6230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Data Augmentation: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Techniques (including resize, flip and crop) were used to increase the diversity of the training set, making the model more robust.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Train, Validation, and Test Split: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Percentage breakdown (e.g., 80% train, 20% validation).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Data Loaders: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Efficient batching and loading of dataset for training and evaluation.</a:t>
            </a:r>
            <a:endParaRPr lang="en-US" dirty="0">
              <a:latin typeface="Constantia" panose="02030602050306030303" pitchFamily="18" charset="0"/>
            </a:endParaRPr>
          </a:p>
          <a:p>
            <a:pPr algn="l"/>
            <a:endParaRPr lang="en-US" i="0" dirty="0"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98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i="0" dirty="0">
                <a:effectLst/>
                <a:latin typeface="Constantia" panose="02030602050306030303" pitchFamily="18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50371" y="2623177"/>
            <a:ext cx="6230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Base Model: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 ResNet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Simplified Modifications: </a:t>
            </a:r>
            <a:r>
              <a:rPr lang="en-US" i="0" dirty="0">
                <a:effectLst/>
                <a:latin typeface="Constantia" panose="02030602050306030303" pitchFamily="18" charset="0"/>
              </a:rPr>
              <a:t>Simplifications were made including model’s depth, number of residual blocks, filter rate increase etc.</a:t>
            </a:r>
          </a:p>
          <a:p>
            <a:pPr algn="l"/>
            <a:endParaRPr lang="en-US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Why ResNet9: </a:t>
            </a:r>
            <a:r>
              <a:rPr lang="en-US" dirty="0">
                <a:latin typeface="Constantia" panose="02030602050306030303" pitchFamily="18" charset="0"/>
              </a:rPr>
              <a:t>A concise and efficient architecture for applications where computational resources are limited or where the dataset might not be extensive enough</a:t>
            </a:r>
          </a:p>
        </p:txBody>
      </p:sp>
    </p:spTree>
    <p:extLst>
      <p:ext uri="{BB962C8B-B14F-4D97-AF65-F5344CB8AC3E}">
        <p14:creationId xmlns:p14="http://schemas.microsoft.com/office/powerpoint/2010/main" val="198784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i="0" dirty="0">
                <a:effectLst/>
                <a:latin typeface="Constantia" panose="02030602050306030303" pitchFamily="18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50371" y="2623177"/>
            <a:ext cx="6230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nstantia" panose="02030602050306030303" pitchFamily="18" charset="0"/>
              </a:rPr>
              <a:t>Conv2D Layer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: Captures spatial features using a 3x3 kernel.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nstantia" panose="02030602050306030303" pitchFamily="18" charset="0"/>
              </a:rPr>
              <a:t>BatchNorm2D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: Improves stability and convergence during training.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nstantia" panose="02030602050306030303" pitchFamily="18" charset="0"/>
              </a:rPr>
              <a:t>ReLU Activation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: Non-linear transformation for learned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nstantia" panose="02030602050306030303" pitchFamily="18" charset="0"/>
              </a:rPr>
              <a:t>Optional Max Pooling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: Downsamples the spatial dimensions by a factor of 4.</a:t>
            </a:r>
          </a:p>
        </p:txBody>
      </p:sp>
    </p:spTree>
    <p:extLst>
      <p:ext uri="{BB962C8B-B14F-4D97-AF65-F5344CB8AC3E}">
        <p14:creationId xmlns:p14="http://schemas.microsoft.com/office/powerpoint/2010/main" val="203096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i="0" dirty="0">
                <a:effectLst/>
                <a:latin typeface="Constantia" panose="02030602050306030303" pitchFamily="18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91164" y="2051113"/>
            <a:ext cx="62305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Constantia" panose="02030602050306030303" pitchFamily="18" charset="0"/>
              </a:rPr>
              <a:t>Initial Layers: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conv1: 64 filters, no pooling.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conv2: 128 filters, with pooling.</a:t>
            </a:r>
          </a:p>
          <a:p>
            <a:pPr algn="l"/>
            <a:endParaRPr lang="en-US" sz="1600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sz="1600" b="1" i="0" dirty="0">
                <a:effectLst/>
                <a:latin typeface="Constantia" panose="02030602050306030303" pitchFamily="18" charset="0"/>
              </a:rPr>
              <a:t>Residual Block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Two sequential </a:t>
            </a:r>
            <a:r>
              <a:rPr lang="en-US" sz="1600" b="0" i="0" dirty="0" err="1">
                <a:effectLst/>
                <a:latin typeface="Constantia" panose="02030602050306030303" pitchFamily="18" charset="0"/>
              </a:rPr>
              <a:t>ConvBlocks</a:t>
            </a:r>
            <a:r>
              <a:rPr lang="en-US" sz="1600" b="0" i="0" dirty="0">
                <a:effectLst/>
                <a:latin typeface="Constantia" panose="02030602050306030303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Feature maps from conv2 are added to the output to introduce the residual connection.</a:t>
            </a:r>
          </a:p>
          <a:p>
            <a:pPr algn="l"/>
            <a:endParaRPr lang="en-US" sz="1600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sz="1600" b="1" i="0" dirty="0">
                <a:effectLst/>
                <a:latin typeface="Constantia" panose="02030602050306030303" pitchFamily="18" charset="0"/>
              </a:rPr>
              <a:t>Mid Layers: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conv3: 256 filters, with pooling.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conv4: 512 filters, with pooling.</a:t>
            </a:r>
          </a:p>
          <a:p>
            <a:pPr algn="l"/>
            <a:endParaRPr lang="en-US" sz="1600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sz="1600" b="1" i="0" dirty="0">
                <a:effectLst/>
                <a:latin typeface="Constantia" panose="02030602050306030303" pitchFamily="18" charset="0"/>
              </a:rPr>
              <a:t>Residual Block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Two sequential </a:t>
            </a:r>
            <a:r>
              <a:rPr lang="en-US" sz="1600" b="0" i="0" dirty="0" err="1">
                <a:effectLst/>
                <a:latin typeface="Constantia" panose="02030602050306030303" pitchFamily="18" charset="0"/>
              </a:rPr>
              <a:t>ConvBlocks</a:t>
            </a:r>
            <a:r>
              <a:rPr lang="en-US" sz="1600" b="0" i="0" dirty="0">
                <a:effectLst/>
                <a:latin typeface="Constantia" panose="02030602050306030303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onstantia" panose="02030602050306030303" pitchFamily="18" charset="0"/>
              </a:rPr>
              <a:t>Feature maps from conv4 are added to the output, creating another residual connection.</a:t>
            </a:r>
          </a:p>
        </p:txBody>
      </p:sp>
    </p:spTree>
    <p:extLst>
      <p:ext uri="{BB962C8B-B14F-4D97-AF65-F5344CB8AC3E}">
        <p14:creationId xmlns:p14="http://schemas.microsoft.com/office/powerpoint/2010/main" val="165765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ύφασμα, πίνακα, κόκκινο, καλυμμένο&#10;&#10;Αυτόματη δημιουργία περιγραφής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Ορθογώνιο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0" name="Ορθογώνιο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2" y="642584"/>
            <a:ext cx="6718433" cy="1746504"/>
          </a:xfrm>
        </p:spPr>
        <p:txBody>
          <a:bodyPr rtlCol="0">
            <a:normAutofit/>
          </a:bodyPr>
          <a:lstStyle/>
          <a:p>
            <a:pPr algn="l"/>
            <a:r>
              <a:rPr lang="en-US" i="0" dirty="0">
                <a:effectLst/>
                <a:latin typeface="Constantia" panose="02030602050306030303" pitchFamily="18" charset="0"/>
              </a:rPr>
              <a:t>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0E391-20ED-145D-7BA9-9D9D8E3FAD16}"/>
              </a:ext>
            </a:extLst>
          </p:cNvPr>
          <p:cNvSpPr txBox="1"/>
          <p:nvPr/>
        </p:nvSpPr>
        <p:spPr>
          <a:xfrm>
            <a:off x="4991164" y="2656768"/>
            <a:ext cx="6230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Adaptive Average Pooling: 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Reduces spatial dimensions to 1x1.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Flatten: 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Converts 2D feature maps to a 1D vector.</a:t>
            </a:r>
          </a:p>
          <a:p>
            <a:pPr algn="l"/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/>
            <a:r>
              <a:rPr lang="en-US" b="1" i="0" dirty="0">
                <a:effectLst/>
                <a:latin typeface="Constantia" panose="02030602050306030303" pitchFamily="18" charset="0"/>
              </a:rPr>
              <a:t>Fully Connected Layer: </a:t>
            </a:r>
            <a:r>
              <a:rPr lang="en-US" b="0" i="0" dirty="0">
                <a:effectLst/>
                <a:latin typeface="Constantia" panose="02030602050306030303" pitchFamily="18" charset="0"/>
              </a:rPr>
              <a:t>Maps the features to the required number of classes.</a:t>
            </a:r>
          </a:p>
        </p:txBody>
      </p:sp>
    </p:spTree>
    <p:extLst>
      <p:ext uri="{BB962C8B-B14F-4D97-AF65-F5344CB8AC3E}">
        <p14:creationId xmlns:p14="http://schemas.microsoft.com/office/powerpoint/2010/main" val="270511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97_TF56410444" id="{C55840D0-0A86-479A-9FD3-B8599DC43E6E}" vid="{2B943CE8-C9E5-4E0C-8B94-45BBA14C1D1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{9CC222A2-C4D3-492F-9851-D2B62A9E9215}tf56410444_win32</Template>
  <TotalTime>120</TotalTime>
  <Words>696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Constantia</vt:lpstr>
      <vt:lpstr>Garamond</vt:lpstr>
      <vt:lpstr>Tahoma</vt:lpstr>
      <vt:lpstr>SavonVTI</vt:lpstr>
      <vt:lpstr>Plant diseases identification</vt:lpstr>
      <vt:lpstr>Table of Contents</vt:lpstr>
      <vt:lpstr>Introduction</vt:lpstr>
      <vt:lpstr>Dataset</vt:lpstr>
      <vt:lpstr>Data Preprocessing</vt:lpstr>
      <vt:lpstr>The Model</vt:lpstr>
      <vt:lpstr>The Model</vt:lpstr>
      <vt:lpstr>The Model</vt:lpstr>
      <vt:lpstr>The Model</vt:lpstr>
      <vt:lpstr>Training</vt:lpstr>
      <vt:lpstr>Results &amp; Findings</vt:lpstr>
      <vt:lpstr>Results &amp; Findings</vt:lpstr>
      <vt:lpstr>Results &amp; Findings</vt:lpstr>
      <vt:lpstr>Results &amp; Findings</vt:lpstr>
      <vt:lpstr>Results &amp; Findings</vt:lpstr>
      <vt:lpstr>Challenges &amp; Solutions</vt:lpstr>
      <vt:lpstr>Future Improvements &amp; Applications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diseases identification</dc:title>
  <dc:creator>Vasileios Vitzilaios</dc:creator>
  <cp:lastModifiedBy>Vasileios Vitzilaios</cp:lastModifiedBy>
  <cp:revision>1</cp:revision>
  <dcterms:created xsi:type="dcterms:W3CDTF">2023-10-21T12:58:05Z</dcterms:created>
  <dcterms:modified xsi:type="dcterms:W3CDTF">2023-10-21T14:58:49Z</dcterms:modified>
</cp:coreProperties>
</file>